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88" r:id="rId3"/>
    <p:sldId id="261" r:id="rId4"/>
    <p:sldId id="276" r:id="rId5"/>
    <p:sldId id="260" r:id="rId6"/>
    <p:sldId id="263" r:id="rId7"/>
    <p:sldId id="280" r:id="rId8"/>
    <p:sldId id="258" r:id="rId9"/>
    <p:sldId id="281" r:id="rId10"/>
    <p:sldId id="277" r:id="rId11"/>
    <p:sldId id="284" r:id="rId12"/>
    <p:sldId id="264" r:id="rId13"/>
    <p:sldId id="278" r:id="rId14"/>
    <p:sldId id="279" r:id="rId15"/>
    <p:sldId id="286" r:id="rId16"/>
    <p:sldId id="287" r:id="rId17"/>
    <p:sldId id="265" r:id="rId18"/>
    <p:sldId id="282" r:id="rId19"/>
    <p:sldId id="266" r:id="rId20"/>
    <p:sldId id="267" r:id="rId21"/>
    <p:sldId id="272" r:id="rId22"/>
    <p:sldId id="273" r:id="rId23"/>
    <p:sldId id="275" r:id="rId24"/>
    <p:sldId id="271" r:id="rId25"/>
    <p:sldId id="285" r:id="rId2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CBD52B31-1DC0-49DA-8C8C-F0BFAB525BEC}">
          <p14:sldIdLst>
            <p14:sldId id="259"/>
            <p14:sldId id="288"/>
            <p14:sldId id="261"/>
            <p14:sldId id="276"/>
            <p14:sldId id="260"/>
            <p14:sldId id="263"/>
            <p14:sldId id="280"/>
            <p14:sldId id="258"/>
            <p14:sldId id="281"/>
            <p14:sldId id="277"/>
            <p14:sldId id="284"/>
            <p14:sldId id="264"/>
            <p14:sldId id="278"/>
            <p14:sldId id="279"/>
            <p14:sldId id="286"/>
            <p14:sldId id="287"/>
            <p14:sldId id="265"/>
            <p14:sldId id="282"/>
            <p14:sldId id="266"/>
            <p14:sldId id="267"/>
            <p14:sldId id="272"/>
            <p14:sldId id="273"/>
            <p14:sldId id="275"/>
          </p14:sldIdLst>
        </p14:section>
        <p14:section name="Раздел без заголовка" id="{FEE53A54-ECD6-42A7-A498-12E2DE65265F}">
          <p14:sldIdLst>
            <p14:sldId id="271"/>
            <p14:sldId id="28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962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6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3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9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220A4D-4770-4D5E-AD46-444FF5F89C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rgbClr val="49628B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BFF56FB-4703-45DB-ADF1-615E8AB37D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4291014-9070-45D8-80C6-27EBBFEE3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EB6AC-410A-44D9-9A29-4D75C9FEF621}" type="datetimeFigureOut">
              <a:rPr lang="ru-RU" smtClean="0"/>
              <a:t>10.12.2020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DA93074-80BF-42B3-9116-CA0A6D8F7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B7AFB6E-62D9-49EF-B39C-EAE3D47B4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3DB02-F1A5-4A16-AE51-9A887DF0FE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4435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47CB39-CC9A-443B-AA5B-1AF040357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BC3B333-7567-4135-B16D-F4674C7617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EE84E0E-667D-4CAB-BE56-5450D92AC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EB6AC-410A-44D9-9A29-4D75C9FEF621}" type="datetimeFigureOut">
              <a:rPr lang="ru-RU" smtClean="0"/>
              <a:t>10.12.2020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B925868-4A5B-4279-8170-E39B737ED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DB707C8-547A-478A-AD02-EC5E89DB8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3DB02-F1A5-4A16-AE51-9A887DF0FE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3682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BBDAA5DA-392F-41C9-98CD-83ED544187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A06AC83-02BC-4E4F-9EDD-685FF53C92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6E8BB6B-2BC8-4C72-BC26-D207B22AA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EB6AC-410A-44D9-9A29-4D75C9FEF621}" type="datetimeFigureOut">
              <a:rPr lang="ru-RU" smtClean="0"/>
              <a:t>10.12.2020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90AE425-016D-42BB-ACE4-1C12823AE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524688E-9068-4BD4-B280-07E1AAAC7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3DB02-F1A5-4A16-AE51-9A887DF0FE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7532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811C30-E168-441E-9B87-D42B9018A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029810"/>
          </a:xfrm>
        </p:spPr>
        <p:txBody>
          <a:bodyPr/>
          <a:lstStyle>
            <a:lvl1pPr>
              <a:defRPr>
                <a:solidFill>
                  <a:srgbClr val="49628B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FB2DF8C-DE57-44DF-A82D-CB35AAEE5F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4097"/>
            <a:ext cx="10515600" cy="502286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8F36357-FA79-4132-BC5C-7D0DF12EA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EB6AC-410A-44D9-9A29-4D75C9FEF621}" type="datetimeFigureOut">
              <a:rPr lang="ru-RU" smtClean="0"/>
              <a:t>10.12.2020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160EAB8-184B-446F-9E01-02A494E37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666B0B4-0FAD-494B-9C06-7A4E96040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3DB02-F1A5-4A16-AE51-9A887DF0FE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6403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A0B7F6-45FD-421B-940E-3A71200E6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rgbClr val="49628B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64B5397-850E-4C81-B478-B8D4E25356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B464D6E-F992-44C3-9A51-BFF48FFEF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EB6AC-410A-44D9-9A29-4D75C9FEF621}" type="datetimeFigureOut">
              <a:rPr lang="ru-RU" smtClean="0"/>
              <a:t>10.12.2020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970CA67-8016-4D5B-90DD-230C9A02E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D569C8A-1C00-412F-AD79-48ED2C364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3DB02-F1A5-4A16-AE51-9A887DF0FE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8567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87343D-34D1-4679-91BF-4C77F6C17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3577"/>
            <a:ext cx="10515600" cy="976044"/>
          </a:xfrm>
        </p:spPr>
        <p:txBody>
          <a:bodyPr/>
          <a:lstStyle>
            <a:lvl1pPr>
              <a:defRPr>
                <a:solidFill>
                  <a:srgbClr val="49628B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28EA1F2-AF7B-40D0-9B51-89E352EB1E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287262"/>
            <a:ext cx="5181600" cy="4889701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B4F1436-0D7D-4C58-B46F-D2E3BC7F2C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287262"/>
            <a:ext cx="5181600" cy="4889701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4698CDC-C78E-46F0-B8DB-A82796051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EB6AC-410A-44D9-9A29-4D75C9FEF621}" type="datetimeFigureOut">
              <a:rPr lang="ru-RU" smtClean="0"/>
              <a:t>10.12.2020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710AB1A-F580-4E78-BA7F-B89D7DF21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4011025-864F-445C-AB62-ED808B09B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3DB02-F1A5-4A16-AE51-9A887DF0FE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0295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75EE5C-E839-4B63-A93D-197C0B813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C1989C7-B03A-4455-89F8-9637D962BC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6B1CF18-8B7B-4481-AE14-9C05A7F2A2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E48E35F-879D-4EC9-9F52-CE0473149A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FDA0CEB-4E28-4272-AEB0-C6C6E0578E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C2B1A7B-75BB-46DD-BACF-8AF2DC382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EB6AC-410A-44D9-9A29-4D75C9FEF621}" type="datetimeFigureOut">
              <a:rPr lang="ru-RU" smtClean="0"/>
              <a:t>10.12.2020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1B3E5EB0-0DAD-44EB-9BDF-C4EAE2710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7BD5EA6-9282-4E94-8020-85CDEE28E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3DB02-F1A5-4A16-AE51-9A887DF0FE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340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3F70B5-8CF2-4730-A55C-35C8B5DB0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124C2A7-C8A6-41DA-A156-10C0F568D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EB6AC-410A-44D9-9A29-4D75C9FEF621}" type="datetimeFigureOut">
              <a:rPr lang="ru-RU" smtClean="0"/>
              <a:t>10.12.2020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C753340-B6F3-4153-8F34-1058ABF67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4B7998A-F8F0-43D7-B317-689AA8BD2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3DB02-F1A5-4A16-AE51-9A887DF0FE8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7990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CD19807-4416-46A0-ABE7-791527879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EB6AC-410A-44D9-9A29-4D75C9FEF621}" type="datetimeFigureOut">
              <a:rPr lang="ru-RU" smtClean="0"/>
              <a:t>10.12.2020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576319E5-6839-42C3-9287-1D31229B9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7B8D990-329C-45C9-84E9-3E8700B76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3DB02-F1A5-4A16-AE51-9A887DF0FE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215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4B1B00-4F55-4A54-95E9-BDE6D6FB9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A7BEEA4-65AA-466F-A7D5-A0FD9BE6CC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3637416-D630-48B7-82FF-89C9591FBC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70D915A-F2ED-4258-AF30-5CD5AABCA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EB6AC-410A-44D9-9A29-4D75C9FEF621}" type="datetimeFigureOut">
              <a:rPr lang="ru-RU" smtClean="0"/>
              <a:t>10.12.2020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E37FDF6-B4C3-444E-A7A4-B5CB66839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C3E53D0-3EC9-4989-A288-CB713F265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3DB02-F1A5-4A16-AE51-9A887DF0FE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1380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F3D5BD-40DB-461C-AFA9-E83EE3B19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D19989CE-48DB-4C04-94B1-B7FDEE23CA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A14E59F-DB45-45B6-BD8F-9F31A85EB2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42E975B-53D4-4FB3-8082-32B693A53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EB6AC-410A-44D9-9A29-4D75C9FEF621}" type="datetimeFigureOut">
              <a:rPr lang="ru-RU" smtClean="0"/>
              <a:t>10.12.2020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3C10AD5-9D94-46E3-9167-3E73530A6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42E078E-F29F-431C-B30C-ECF5AC6A1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3DB02-F1A5-4A16-AE51-9A887DF0FE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6946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59EBB7-0705-4D36-AFC2-FB74378DE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4C5A558-0A53-4AEE-8A50-4855D15D03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6E25095-7441-47D4-A59F-3C20A9EA38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9EB6AC-410A-44D9-9A29-4D75C9FEF621}" type="datetimeFigureOut">
              <a:rPr lang="ru-RU" smtClean="0"/>
              <a:t>10.12.2020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BC4CDC0-F44C-4004-9F5F-6A8EECBF59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450C7A1-17F0-42AF-9FB0-CE2BF597F4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C3DB02-F1A5-4A16-AE51-9A887DF0FE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101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haste/Chaste" TargetMode="Externa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5VY7wpHsezg" TargetMode="External"/><Relationship Id="rId3" Type="http://schemas.openxmlformats.org/officeDocument/2006/relationships/slideLayout" Target="../slideLayouts/slideLayout4.xml"/><Relationship Id="rId7" Type="http://schemas.openxmlformats.org/officeDocument/2006/relationships/image" Target="../media/image22.jpeg"/><Relationship Id="rId2" Type="http://schemas.openxmlformats.org/officeDocument/2006/relationships/video" Target="https://www.youtube.com/embed/5VY7wpHsezg?feature=oembed" TargetMode="External"/><Relationship Id="rId1" Type="http://schemas.openxmlformats.org/officeDocument/2006/relationships/video" Target="https://www.youtube.com/embed/0cgaUm5LPcU?feature=oembed" TargetMode="External"/><Relationship Id="rId6" Type="http://schemas.openxmlformats.org/officeDocument/2006/relationships/image" Target="../media/image21.jpeg"/><Relationship Id="rId5" Type="http://schemas.openxmlformats.org/officeDocument/2006/relationships/image" Target="../media/image200.png"/><Relationship Id="rId4" Type="http://schemas.openxmlformats.org/officeDocument/2006/relationships/image" Target="../media/image190.png"/><Relationship Id="rId9" Type="http://schemas.openxmlformats.org/officeDocument/2006/relationships/hyperlink" Target="https://www.youtube.com/watch?v=0cgaUm5LPcU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eV9ajG-PGXg?feature=oembed" TargetMode="External"/><Relationship Id="rId5" Type="http://schemas.openxmlformats.org/officeDocument/2006/relationships/hyperlink" Target="https://www.youtube.com/watch?v=eV9ajG-PGXg" TargetMode="External"/><Relationship Id="rId4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mailto:karpaev@phystech.edu" TargetMode="Externa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mailto:karpaev@phystech.edu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.ox.ac.uk/chaste/cardiac_index.html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Chaste/Chaste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2" name="Rectangle 23">
            <a:extLst>
              <a:ext uri="{FF2B5EF4-FFF2-40B4-BE49-F238E27FC236}">
                <a16:creationId xmlns:a16="http://schemas.microsoft.com/office/drawing/2014/main" id="{C0D35DEF-6008-463B-83B3-F65035F099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3" name="Rectangle 25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4716089"/>
            <a:ext cx="11097349" cy="1573149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6B23D9BA-AFFE-4AB3-B29B-B424F1FB27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8680" y="4816862"/>
            <a:ext cx="5001768" cy="1371600"/>
          </a:xfrm>
        </p:spPr>
        <p:txBody>
          <a:bodyPr anchor="ctr">
            <a:normAutofit/>
          </a:bodyPr>
          <a:lstStyle/>
          <a:p>
            <a:pPr algn="l"/>
            <a:r>
              <a:rPr lang="ru-RU" sz="3600"/>
              <a:t>Обзор программного комплекса</a:t>
            </a:r>
          </a:p>
        </p:txBody>
      </p:sp>
      <p:sp>
        <p:nvSpPr>
          <p:cNvPr id="5" name="Подзаголовок 4">
            <a:extLst>
              <a:ext uri="{FF2B5EF4-FFF2-40B4-BE49-F238E27FC236}">
                <a16:creationId xmlns:a16="http://schemas.microsoft.com/office/drawing/2014/main" id="{F6DDBF4C-9C58-4AA8-9C24-331AFDC6B1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84034" y="4909985"/>
            <a:ext cx="4939285" cy="1185353"/>
          </a:xfrm>
        </p:spPr>
        <p:txBody>
          <a:bodyPr anchor="ctr">
            <a:normAutofit/>
          </a:bodyPr>
          <a:lstStyle/>
          <a:p>
            <a:pPr algn="l"/>
            <a:r>
              <a:rPr lang="ru-RU"/>
              <a:t>Численное моделирование в кардиологии</a:t>
            </a:r>
          </a:p>
        </p:txBody>
      </p:sp>
      <p:pic>
        <p:nvPicPr>
          <p:cNvPr id="9" name="Рисунок 8" descr="Изображение выглядит как стол, игра, белый&#10;&#10;Автоматически созданное описание">
            <a:extLst>
              <a:ext uri="{FF2B5EF4-FFF2-40B4-BE49-F238E27FC236}">
                <a16:creationId xmlns:a16="http://schemas.microsoft.com/office/drawing/2014/main" id="{EA1AEC58-AD84-403E-A40A-AE96FE225D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9615" y="301751"/>
            <a:ext cx="3386956" cy="4205471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D00F8FAB-9B6E-49CF-8DDE-F80D83BE1B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6173" y="301751"/>
            <a:ext cx="4205471" cy="4205471"/>
          </a:xfrm>
          <a:prstGeom prst="rect">
            <a:avLst/>
          </a:prstGeom>
        </p:spPr>
      </p:pic>
      <p:sp>
        <p:nvSpPr>
          <p:cNvPr id="224" name="Rectangle 27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5175711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5" name="Rectangle 29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80699" y="5478551"/>
            <a:ext cx="1021458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462274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C0AD63-752D-4C13-872A-D2E648359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«</a:t>
            </a:r>
            <a:r>
              <a:rPr lang="en-US" dirty="0"/>
              <a:t>Monodomain</a:t>
            </a:r>
            <a:r>
              <a:rPr lang="ru-RU" dirty="0"/>
              <a:t>»</a:t>
            </a:r>
            <a:r>
              <a:rPr lang="en-US" dirty="0"/>
              <a:t>: </a:t>
            </a:r>
            <a:r>
              <a:rPr lang="ru-RU" dirty="0"/>
              <a:t>МКЭ-дискретизация по пространству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33C0133B-FFD4-4358-B8FB-AFC0C46BF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ru-R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noBar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ru-R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базисная функция</m:t>
                          </m:r>
                        </m:num>
                        <m:den/>
                      </m:f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:r>
                  <a:rPr lang="ru-RU" dirty="0"/>
                  <a:t>Нахождение коэффициентов методом Галеркина</a:t>
                </a:r>
                <a:r>
                  <a:rPr lang="en-US" dirty="0"/>
                  <a:t>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den>
                          </m:f>
                          <m:sSub>
                            <m:sSubPr>
                              <m:ctrlP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=0, 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=0,1,…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457200" lvl="1" indent="0">
                  <a:buNone/>
                </a:pPr>
                <a:r>
                  <a:rPr lang="ru-RU" dirty="0"/>
                  <a:t>а</a:t>
                </a:r>
                <a:r>
                  <a:rPr lang="en-US" dirty="0"/>
                  <a:t>)</a:t>
                </a:r>
                <a:endParaRPr lang="ru-RU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ru-RU" b="0" dirty="0"/>
              </a:p>
              <a:p>
                <a:pPr marL="457200" lvl="1" indent="0">
                  <a:buNone/>
                </a:pPr>
                <a:r>
                  <a:rPr lang="ru-RU" dirty="0"/>
                  <a:t>б) «Интегрирование по частям» в многомерном случае</a:t>
                </a:r>
                <a:r>
                  <a:rPr lang="en-US" dirty="0"/>
                  <a:t>:</a:t>
                </a:r>
                <a:endParaRPr lang="ru-RU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ru-R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≡−</m:t>
                      </m:r>
                      <m:nary>
                        <m:naryPr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𝑑𝑉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sub>
                        <m:sup/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∇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∇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𝑑𝑉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limLow>
                        <m:limLow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nary>
                                <m:naryPr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Ω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>
                                              <a:latin typeface="Cambria Math" panose="02040503050406030204" pitchFamily="18" charset="0"/>
                                            </a:rPr>
                                            <m:t>∇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⋅</m:t>
                                          </m:r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𝒏</m:t>
                                          </m:r>
                                        </m:e>
                                      </m:d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𝜑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</m:d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𝑑𝑆</m:t>
                                  </m:r>
                                </m:e>
                              </m:nary>
                            </m:e>
                          </m:groupChr>
                        </m:e>
                        <m:li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lim>
                      </m:limLow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Ω</m:t>
                          </m:r>
                        </m:sub>
                        <m:sup/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∇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∇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𝑑𝑉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≡</m:t>
                      </m:r>
                      <m:limLow>
                        <m:limLow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𝜑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groupChr>
                        </m:e>
                        <m:lim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билинейная форма</m:t>
                          </m:r>
                        </m:lim>
                      </m:limLow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33C0133B-FFD4-4358-B8FB-AFC0C46BF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b="-1262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93374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283757-F320-492F-B19A-8FC1A649A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«</a:t>
            </a:r>
            <a:r>
              <a:rPr lang="en-US" dirty="0"/>
              <a:t>Monodomain</a:t>
            </a:r>
            <a:r>
              <a:rPr lang="ru-RU" dirty="0"/>
              <a:t>»</a:t>
            </a:r>
            <a:r>
              <a:rPr lang="en-US" dirty="0"/>
              <a:t>: </a:t>
            </a:r>
            <a:r>
              <a:rPr lang="ru-RU" dirty="0"/>
              <a:t>МКЭ-дискретизация по пространству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AAA41125-4624-4AD2-9E24-11D3CE240E5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457200" lvl="1" indent="0">
                  <a:buNone/>
                </a:pPr>
                <a:r>
                  <a:rPr lang="ru-RU" dirty="0"/>
                  <a:t>Вводим обозначения</a:t>
                </a:r>
                <a:r>
                  <a:rPr lang="en-US" dirty="0"/>
                  <a:t>:</a:t>
                </a:r>
              </a:p>
              <a:p>
                <a:pPr marL="457200" lvl="1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матрица масс</m:t>
                      </m:r>
                    </m:oMath>
                  </m:oMathPara>
                </a14:m>
                <a:endParaRPr lang="ru-RU" b="0" dirty="0"/>
              </a:p>
              <a:p>
                <a:pPr marL="457200" lvl="1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−матрица жесткости</m:t>
                      </m:r>
                    </m:oMath>
                  </m:oMathPara>
                </a14:m>
                <a:endParaRPr lang="en-US" b="0" dirty="0"/>
              </a:p>
              <a:p>
                <a:pPr marL="457200" lvl="1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den>
                      </m:f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вектор нагрузки.</m:t>
                      </m:r>
                    </m:oMath>
                  </m:oMathPara>
                </a14:m>
                <a:endParaRPr lang="ru-RU" dirty="0"/>
              </a:p>
              <a:p>
                <a:pPr marL="457200" lvl="1" indent="0">
                  <a:buNone/>
                </a:pPr>
                <a:endParaRPr lang="ru-RU" dirty="0"/>
              </a:p>
              <a:p>
                <a:pPr marL="457200" lvl="1" indent="0">
                  <a:buNone/>
                </a:pPr>
                <a:r>
                  <a:rPr lang="ru-RU" dirty="0"/>
                  <a:t>С учетом данных обозначений</a:t>
                </a:r>
                <a:r>
                  <a:rPr lang="en-US" dirty="0"/>
                  <a:t>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=0,1,…</m:t>
                      </m:r>
                    </m:oMath>
                  </m:oMathPara>
                </a14:m>
                <a:endParaRPr lang="ru-RU" dirty="0">
                  <a:solidFill>
                    <a:srgbClr val="FF0000"/>
                  </a:solidFill>
                </a:endParaRPr>
              </a:p>
              <a:p>
                <a:pPr marL="457200" lvl="1" indent="0">
                  <a:buNone/>
                </a:pPr>
                <a:endParaRPr lang="ru-RU" b="0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𝜶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ru-RU" b="1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ru-RU" dirty="0">
                  <a:solidFill>
                    <a:schemeClr val="tx1"/>
                  </a:solidFill>
                </a:endParaRPr>
              </a:p>
              <a:p>
                <a:pPr marL="457200" lvl="1" indent="0">
                  <a:buNone/>
                </a:pPr>
                <a:endParaRPr lang="en-US" dirty="0">
                  <a:solidFill>
                    <a:srgbClr val="FF0000"/>
                  </a:solidFill>
                </a:endParaRPr>
              </a:p>
              <a:p>
                <a:pPr marL="457200" lvl="1" indent="0">
                  <a:buNone/>
                </a:pPr>
                <a:r>
                  <a:rPr lang="ru-RU" strike="sngStrike" dirty="0">
                    <a:solidFill>
                      <a:srgbClr val="FF0000"/>
                    </a:solidFill>
                  </a:rPr>
                  <a:t>Окончательный вид записи</a:t>
                </a:r>
                <a:r>
                  <a:rPr lang="en-US" strike="sngStrike" dirty="0">
                    <a:solidFill>
                      <a:srgbClr val="FF0000"/>
                    </a:solidFill>
                  </a:rPr>
                  <a:t> (</a:t>
                </a:r>
                <a:r>
                  <a:rPr lang="ru-RU" strike="sngStrike" dirty="0">
                    <a:solidFill>
                      <a:srgbClr val="FF0000"/>
                    </a:solidFill>
                  </a:rPr>
                  <a:t>СЛАУ)</a:t>
                </a:r>
                <a:r>
                  <a:rPr lang="en-US" strike="sngStrike" dirty="0">
                    <a:solidFill>
                      <a:srgbClr val="FF0000"/>
                    </a:solidFill>
                  </a:rPr>
                  <a:t>: </a:t>
                </a:r>
                <a:r>
                  <a:rPr lang="en-US" dirty="0">
                    <a:solidFill>
                      <a:srgbClr val="FF0000"/>
                    </a:solidFill>
                  </a:rPr>
                  <a:t>[</a:t>
                </a:r>
                <a:r>
                  <a:rPr lang="ru-RU" dirty="0">
                    <a:solidFill>
                      <a:srgbClr val="FF0000"/>
                    </a:solidFill>
                  </a:rPr>
                  <a:t>студенты соображающие – не нужно таких элементарностей</a:t>
                </a:r>
                <a:r>
                  <a:rPr lang="en-US" dirty="0">
                    <a:solidFill>
                      <a:srgbClr val="FF0000"/>
                    </a:solidFill>
                  </a:rPr>
                  <a:t>]</a:t>
                </a:r>
                <a:r>
                  <a:rPr lang="ru-RU" dirty="0">
                    <a:solidFill>
                      <a:srgbClr val="FF0000"/>
                    </a:solidFill>
                  </a:rPr>
                  <a:t> </a:t>
                </a:r>
                <a:endParaRPr lang="en-US" dirty="0">
                  <a:solidFill>
                    <a:srgbClr val="FF0000"/>
                  </a:solidFill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b="1" i="1" strike="sngStrike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ru-RU" b="1" i="1" strike="sngStrike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trike="sngStrike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b="1" i="1" strike="sngStrike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𝜶</m:t>
                          </m:r>
                          <m:r>
                            <a:rPr lang="en-US" b="1" i="1" strike="sngStrike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1" i="1" strike="sngStrike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  <m:r>
                            <a:rPr lang="ru-RU" b="1" i="1" strike="sngStrike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. </m:t>
                          </m:r>
                          <m:r>
                            <a:rPr lang="en-US" b="1" i="1" strike="sngStrike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(∗) #</m:t>
                          </m:r>
                        </m:e>
                      </m:eqArr>
                    </m:oMath>
                  </m:oMathPara>
                </a14:m>
                <a:endParaRPr lang="en-US" b="1" strike="sngStrike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AAA41125-4624-4AD2-9E24-11D3CE240E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57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03243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A02A5C-6EA6-4443-AACD-5A0C48370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 численного решения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1A7343A0-9930-4011-8013-B8E0DDBC809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54097"/>
                <a:ext cx="9823882" cy="5022866"/>
              </a:xfrm>
            </p:spPr>
            <p:txBody>
              <a:bodyPr>
                <a:normAutofit/>
              </a:bodyPr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ru-RU" dirty="0"/>
                  <a:t>Задать начальные условия для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</m:oMath>
                </a14:m>
                <a:endParaRPr lang="ru-RU" b="0" i="1" dirty="0">
                  <a:latin typeface="Cambria Math" panose="02040503050406030204" pitchFamily="18" charset="0"/>
                </a:endParaRPr>
              </a:p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while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current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end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b="0" dirty="0"/>
              </a:p>
              <a:p>
                <a:pPr marL="971550" lvl="1" indent="-514350">
                  <a:buFont typeface="+mj-lt"/>
                  <a:buAutoNum type="alphaLcParenR"/>
                </a:pPr>
                <a:r>
                  <a:rPr lang="ru-RU" dirty="0"/>
                  <a:t>Уравнения для воротных переменных</a:t>
                </a:r>
                <a:r>
                  <a:rPr lang="en-US" dirty="0"/>
                  <a:t>:  </a:t>
                </a:r>
                <a:endParaRPr lang="ru-RU" dirty="0"/>
              </a:p>
              <a:p>
                <a:pPr marL="1428750" lvl="2" indent="-514350">
                  <a:buFont typeface="+mj-lt"/>
                  <a:buAutoNum type="alphaLcParenR"/>
                </a:pPr>
                <a:r>
                  <a:rPr lang="ru-RU" dirty="0"/>
                  <a:t>сделать шаг по времени для уравнений воротных переменных</a:t>
                </a:r>
              </a:p>
              <a:p>
                <a:pPr marL="971550" lvl="1" indent="-514350">
                  <a:buFont typeface="+mj-lt"/>
                  <a:buAutoNum type="alphaLcParenR"/>
                </a:pPr>
                <a:r>
                  <a:rPr lang="ru-RU" dirty="0"/>
                  <a:t>Уравнение для мембранного потенциала</a:t>
                </a:r>
                <a:endParaRPr lang="en-US" dirty="0"/>
              </a:p>
              <a:p>
                <a:pPr marL="1428750" lvl="2" indent="-514350">
                  <a:buFont typeface="+mj-lt"/>
                  <a:buAutoNum type="alphaLcParenR"/>
                </a:pPr>
                <a:r>
                  <a:rPr lang="ru-RU" dirty="0"/>
                  <a:t>Вычислить матрицу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ru-RU" dirty="0"/>
                  <a:t> СЛАУ (*)</a:t>
                </a:r>
              </a:p>
              <a:p>
                <a:pPr marL="1428750" lvl="2" indent="-514350">
                  <a:buFont typeface="+mj-lt"/>
                  <a:buAutoNum type="alphaLcParenR"/>
                </a:pPr>
                <a:r>
                  <a:rPr lang="ru-RU" dirty="0"/>
                  <a:t>Вычислить вектор нагрузки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ru-RU" dirty="0"/>
                  <a:t> СЛАУ</a:t>
                </a:r>
                <a:r>
                  <a:rPr lang="en-US" dirty="0"/>
                  <a:t>  </a:t>
                </a:r>
                <a:r>
                  <a:rPr lang="ru-RU" dirty="0"/>
                  <a:t>(*)</a:t>
                </a:r>
              </a:p>
              <a:p>
                <a:pPr marL="1428750" lvl="2" indent="-514350">
                  <a:buFont typeface="+mj-lt"/>
                  <a:buAutoNum type="alphaLcParenR"/>
                </a:pPr>
                <a:r>
                  <a:rPr lang="ru-RU" dirty="0"/>
                  <a:t>Решить СЛАУ</a:t>
                </a:r>
                <a:endParaRPr lang="en-US" dirty="0"/>
              </a:p>
              <a:p>
                <a:pPr marL="914400" lvl="2" indent="0">
                  <a:buNone/>
                </a:pPr>
                <a:endParaRPr lang="en-US" dirty="0"/>
              </a:p>
              <a:p>
                <a:pPr marL="914400" lvl="2" indent="0">
                  <a:buNone/>
                </a:pPr>
                <a:r>
                  <a:rPr lang="en-US" dirty="0"/>
                  <a:t>3.  </a:t>
                </a:r>
                <a:r>
                  <a:rPr lang="ru-RU" dirty="0"/>
                  <a:t>Обработать результаты</a:t>
                </a:r>
              </a:p>
              <a:p>
                <a:pPr marL="457200" lvl="1" indent="0">
                  <a:buNone/>
                </a:pPr>
                <a:endParaRPr lang="ru-RU" dirty="0"/>
              </a:p>
              <a:p>
                <a:pPr marL="457200" lvl="1" indent="0">
                  <a:buNone/>
                </a:pPr>
                <a:r>
                  <a:rPr lang="ru-RU" b="1" dirty="0"/>
                  <a:t>ЗАМЕТКА по оптимизации</a:t>
                </a:r>
                <a:r>
                  <a:rPr lang="en-US" b="1" dirty="0"/>
                  <a:t>:</a:t>
                </a:r>
                <a:r>
                  <a:rPr lang="en-US" dirty="0"/>
                  <a:t> </a:t>
                </a:r>
                <a:r>
                  <a:rPr lang="ru-RU" dirty="0">
                    <a:solidFill>
                      <a:schemeClr val="tx1"/>
                    </a:solidFill>
                  </a:rPr>
                  <a:t>матрицу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>
                    <a:solidFill>
                      <a:schemeClr val="tx1"/>
                    </a:solidFill>
                  </a:rPr>
                  <a:t>не требуется вычислять на каждом шаге по времени, т.к.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ru-RU" dirty="0">
                    <a:solidFill>
                      <a:schemeClr val="tx1"/>
                    </a:solidFill>
                  </a:rPr>
                  <a:t>ее элементы не изменяются при переходе со слоя на слой</a:t>
                </a:r>
                <a:r>
                  <a:rPr lang="en-US" dirty="0">
                    <a:solidFill>
                      <a:schemeClr val="tx1"/>
                    </a:solidFill>
                  </a:rPr>
                  <a:t>.</a:t>
                </a:r>
                <a:endParaRPr lang="ru-RU" dirty="0">
                  <a:solidFill>
                    <a:schemeClr val="tx1"/>
                  </a:solidFill>
                </a:endParaRPr>
              </a:p>
              <a:p>
                <a:pPr marL="971550" lvl="1" indent="-514350">
                  <a:buFont typeface="+mj-lt"/>
                  <a:buAutoNum type="arabicPeriod"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1A7343A0-9930-4011-8013-B8E0DDBC80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54097"/>
                <a:ext cx="9823882" cy="5022866"/>
              </a:xfrm>
              <a:blipFill>
                <a:blip r:embed="rId2"/>
                <a:stretch>
                  <a:fillRect l="-683" t="-133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54978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1CC96E8-79BE-4EAA-B16E-C4F482501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Программная реализация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F128FCB-097D-4E38-8771-A0C5A7150D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>
                <a:hlinkClick r:id="rId2"/>
              </a:rPr>
              <a:t>https://github.com/Chaste/Chaste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19492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DD83FC79-6D4B-4DCF-8347-068593B41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Репозиторий</a:t>
            </a:r>
          </a:p>
        </p:txBody>
      </p:sp>
      <p:pic>
        <p:nvPicPr>
          <p:cNvPr id="3" name="Объект 2" descr="Изображение выглядит как снимок экрана, ноутбук, компьютер, экран&#10;&#10;Автоматически созданное описание">
            <a:extLst>
              <a:ext uri="{FF2B5EF4-FFF2-40B4-BE49-F238E27FC236}">
                <a16:creationId xmlns:a16="http://schemas.microsoft.com/office/drawing/2014/main" id="{867AD8A0-F1A7-4509-9CBD-C33065FFEF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08" y="822350"/>
            <a:ext cx="8344963" cy="4154748"/>
          </a:xfrm>
        </p:spPr>
      </p:pic>
      <p:pic>
        <p:nvPicPr>
          <p:cNvPr id="7" name="Рисунок 6" descr="Изображение выглядит как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E647BA3F-8621-486E-84C1-BA046DB32A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211" y="2656915"/>
            <a:ext cx="6585526" cy="3947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1747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616092-407F-46E3-8ED0-621219B6A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Часть заголовочного файла (современный С++)</a:t>
            </a:r>
          </a:p>
        </p:txBody>
      </p:sp>
      <p:pic>
        <p:nvPicPr>
          <p:cNvPr id="4" name="Объект 3" descr="Изображение выглядит как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658B150D-CC51-42D4-B6E4-58AD20B307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26" b="26867"/>
          <a:stretch/>
        </p:blipFill>
        <p:spPr>
          <a:xfrm>
            <a:off x="838200" y="1100829"/>
            <a:ext cx="9034736" cy="5362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5528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94C36D-71C9-4B6C-8336-8799B316B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Обозначения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494EB71-AA63-4A91-ABC2-684F54E575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ru-RU" sz="2400" dirty="0">
                <a:solidFill>
                  <a:srgbClr val="7030A0"/>
                </a:solidFill>
              </a:rPr>
              <a:t>Абстрактный класс</a:t>
            </a:r>
            <a:r>
              <a:rPr lang="en-US" sz="2400" dirty="0">
                <a:solidFill>
                  <a:srgbClr val="7030A0"/>
                </a:solidFill>
              </a:rPr>
              <a:t>/</a:t>
            </a:r>
            <a:r>
              <a:rPr lang="ru-RU" sz="2400" dirty="0">
                <a:solidFill>
                  <a:srgbClr val="7030A0"/>
                </a:solidFill>
              </a:rPr>
              <a:t>Чисто виртуальный метод</a:t>
            </a:r>
          </a:p>
          <a:p>
            <a:pPr>
              <a:lnSpc>
                <a:spcPct val="150000"/>
              </a:lnSpc>
            </a:pPr>
            <a:r>
              <a:rPr lang="ru-RU" sz="2400" dirty="0">
                <a:solidFill>
                  <a:srgbClr val="FF0000"/>
                </a:solidFill>
              </a:rPr>
              <a:t>Конкретный класс</a:t>
            </a:r>
            <a:endParaRPr lang="en-US" sz="2400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ru-RU" sz="2400" dirty="0"/>
              <a:t>Реализованный метод</a:t>
            </a:r>
          </a:p>
        </p:txBody>
      </p:sp>
    </p:spTree>
    <p:extLst>
      <p:ext uri="{BB962C8B-B14F-4D97-AF65-F5344CB8AC3E}">
        <p14:creationId xmlns:p14="http://schemas.microsoft.com/office/powerpoint/2010/main" val="26133194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884471-C912-42F7-896C-0C33D9144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Модели </a:t>
            </a:r>
            <a:r>
              <a:rPr lang="ru-RU" dirty="0" err="1"/>
              <a:t>кардиоцитов</a:t>
            </a:r>
            <a:r>
              <a:rPr lang="ru-RU" dirty="0"/>
              <a:t> в </a:t>
            </a:r>
            <a:r>
              <a:rPr lang="en-US" dirty="0"/>
              <a:t>Chaste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3CAFC6C-E85F-46AA-9DB4-3C971BDA587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7030A0"/>
                </a:solidFill>
              </a:rPr>
              <a:t>AbstractODESystem</a:t>
            </a:r>
            <a:r>
              <a:rPr lang="en-US" dirty="0">
                <a:solidFill>
                  <a:srgbClr val="7030A0"/>
                </a:solidFill>
              </a:rPr>
              <a:t>:</a:t>
            </a:r>
          </a:p>
          <a:p>
            <a:pPr marL="457200" lvl="1" indent="0">
              <a:buNone/>
            </a:pPr>
            <a:r>
              <a:rPr lang="en-US" dirty="0" err="1"/>
              <a:t>StateVariables</a:t>
            </a:r>
            <a:endParaRPr lang="en-US" dirty="0"/>
          </a:p>
          <a:p>
            <a:pPr marL="457200" lvl="1" indent="0">
              <a:buNone/>
            </a:pPr>
            <a:r>
              <a:rPr lang="en-US" dirty="0" err="1">
                <a:solidFill>
                  <a:srgbClr val="7030A0"/>
                </a:solidFill>
              </a:rPr>
              <a:t>EvaluateYDetivatives</a:t>
            </a:r>
            <a:r>
              <a:rPr lang="en-US" dirty="0">
                <a:solidFill>
                  <a:srgbClr val="7030A0"/>
                </a:solidFill>
              </a:rPr>
              <a:t>(t, y)</a:t>
            </a:r>
          </a:p>
          <a:p>
            <a:pPr marL="0" indent="0">
              <a:buNone/>
            </a:pPr>
            <a:endParaRPr lang="en-US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7030A0"/>
                </a:solidFill>
              </a:rPr>
              <a:t>AbstractCardiacCell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ru-RU" i="1" dirty="0"/>
              <a:t>наследуется от</a:t>
            </a:r>
            <a:r>
              <a:rPr lang="ru-RU" dirty="0">
                <a:solidFill>
                  <a:srgbClr val="7030A0"/>
                </a:solidFill>
              </a:rPr>
              <a:t> </a:t>
            </a:r>
            <a:r>
              <a:rPr lang="en-US" dirty="0" err="1">
                <a:solidFill>
                  <a:srgbClr val="7030A0"/>
                </a:solidFill>
              </a:rPr>
              <a:t>AbstractODESystem</a:t>
            </a:r>
            <a:r>
              <a:rPr lang="en-US" dirty="0">
                <a:solidFill>
                  <a:srgbClr val="7030A0"/>
                </a:solidFill>
              </a:rPr>
              <a:t>:</a:t>
            </a:r>
          </a:p>
          <a:p>
            <a:pPr marL="914400" lvl="2" indent="0">
              <a:buNone/>
            </a:pPr>
            <a:r>
              <a:rPr lang="en-US" sz="1800" dirty="0" err="1"/>
              <a:t>ODESolver</a:t>
            </a:r>
            <a:endParaRPr lang="en-US" sz="1800" dirty="0"/>
          </a:p>
          <a:p>
            <a:pPr marL="914400" lvl="2" indent="0">
              <a:buNone/>
            </a:pPr>
            <a:r>
              <a:rPr lang="en-US" sz="1800" dirty="0"/>
              <a:t>	</a:t>
            </a:r>
            <a:r>
              <a:rPr lang="ru-RU" sz="1800" dirty="0"/>
              <a:t>имеет тип </a:t>
            </a:r>
            <a:r>
              <a:rPr lang="en-US" sz="1800" dirty="0" err="1">
                <a:solidFill>
                  <a:srgbClr val="7030A0"/>
                </a:solidFill>
              </a:rPr>
              <a:t>AbstractOdeSolver</a:t>
            </a:r>
            <a:r>
              <a:rPr lang="en-US" sz="1800" dirty="0">
                <a:solidFill>
                  <a:srgbClr val="7030A0"/>
                </a:solidFill>
              </a:rPr>
              <a:t>()</a:t>
            </a:r>
          </a:p>
          <a:p>
            <a:pPr marL="914400" lvl="2" indent="0">
              <a:buNone/>
            </a:pPr>
            <a:r>
              <a:rPr lang="en-US" sz="1800" dirty="0"/>
              <a:t>Compute(t0, t1)</a:t>
            </a:r>
            <a:endParaRPr lang="ru-RU" sz="1800" dirty="0"/>
          </a:p>
          <a:p>
            <a:pPr marL="914400" lvl="2" indent="0">
              <a:buNone/>
            </a:pPr>
            <a:r>
              <a:rPr lang="ru-RU" sz="1800" dirty="0"/>
              <a:t>	использует </a:t>
            </a:r>
            <a:r>
              <a:rPr lang="en-US" sz="1800" dirty="0" err="1"/>
              <a:t>ODESolver</a:t>
            </a:r>
            <a:r>
              <a:rPr lang="ru-RU" sz="1800" dirty="0"/>
              <a:t> для </a:t>
            </a:r>
            <a:r>
              <a:rPr lang="en-US" sz="1800" dirty="0"/>
              <a:t>	</a:t>
            </a:r>
            <a:r>
              <a:rPr lang="ru-RU" sz="1800" dirty="0"/>
              <a:t>проведения численного </a:t>
            </a:r>
            <a:r>
              <a:rPr lang="en-US" sz="1800" dirty="0"/>
              <a:t>	</a:t>
            </a:r>
            <a:r>
              <a:rPr lang="ru-RU" sz="1800" dirty="0"/>
              <a:t>решения</a:t>
            </a:r>
            <a:endParaRPr lang="en-US" sz="1800" dirty="0"/>
          </a:p>
          <a:p>
            <a:pPr marL="914400" lvl="2" indent="0">
              <a:buNone/>
            </a:pPr>
            <a:endParaRPr lang="en-US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</a:rPr>
              <a:t>LuoRudyCellModel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ru-RU" i="1" dirty="0"/>
              <a:t>наследуется от</a:t>
            </a:r>
            <a:r>
              <a:rPr lang="ru-RU" dirty="0">
                <a:solidFill>
                  <a:srgbClr val="7030A0"/>
                </a:solidFill>
              </a:rPr>
              <a:t> </a:t>
            </a:r>
            <a:r>
              <a:rPr lang="en-US" dirty="0" err="1">
                <a:solidFill>
                  <a:srgbClr val="7030A0"/>
                </a:solidFill>
              </a:rPr>
              <a:t>AbstractCardiacCell</a:t>
            </a:r>
            <a:r>
              <a:rPr lang="en-US" dirty="0">
                <a:solidFill>
                  <a:srgbClr val="7030A0"/>
                </a:solidFill>
              </a:rPr>
              <a:t>:</a:t>
            </a:r>
          </a:p>
          <a:p>
            <a:pPr marL="914400" lvl="2" indent="0">
              <a:buNone/>
            </a:pPr>
            <a:r>
              <a:rPr lang="ru-RU" dirty="0">
                <a:solidFill>
                  <a:srgbClr val="FF0000"/>
                </a:solidFill>
              </a:rPr>
              <a:t>Реализован</a:t>
            </a:r>
            <a:r>
              <a:rPr lang="en-US" dirty="0">
                <a:solidFill>
                  <a:srgbClr val="FF0000"/>
                </a:solidFill>
              </a:rPr>
              <a:t>: </a:t>
            </a:r>
            <a:r>
              <a:rPr lang="en-US" dirty="0" err="1"/>
              <a:t>EvaluateYDerivatives</a:t>
            </a:r>
            <a:r>
              <a:rPr lang="en-US" dirty="0"/>
              <a:t>(t, y)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ED5748D-8799-4FF5-86B1-93F9E5B8451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[</a:t>
            </a:r>
            <a:r>
              <a:rPr lang="ru-RU" dirty="0"/>
              <a:t>не хватает картинки с изображением «абстрактной» системы ОДУ</a:t>
            </a:r>
            <a:r>
              <a:rPr lang="en-US" dirty="0"/>
              <a:t>]</a:t>
            </a:r>
            <a:endParaRPr lang="ru-RU" dirty="0"/>
          </a:p>
        </p:txBody>
      </p:sp>
      <p:pic>
        <p:nvPicPr>
          <p:cNvPr id="4" name="Рисунок 3" descr="Изображение выглядит как цепь&#10;&#10;Автоматически созданное описание">
            <a:extLst>
              <a:ext uri="{FF2B5EF4-FFF2-40B4-BE49-F238E27FC236}">
                <a16:creationId xmlns:a16="http://schemas.microsoft.com/office/drawing/2014/main" id="{A1B75DE3-B032-4677-8429-A6DCB59DB6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2087" y="4546477"/>
            <a:ext cx="3651263" cy="231152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Прямоугольник 4">
                <a:extLst>
                  <a:ext uri="{FF2B5EF4-FFF2-40B4-BE49-F238E27FC236}">
                    <a16:creationId xmlns:a16="http://schemas.microsoft.com/office/drawing/2014/main" id="{8A307A73-A895-41AA-9F16-22F4BCBF6238}"/>
                  </a:ext>
                </a:extLst>
              </p:cNvPr>
              <p:cNvSpPr/>
              <p:nvPr/>
            </p:nvSpPr>
            <p:spPr>
              <a:xfrm>
                <a:off x="6282087" y="2441459"/>
                <a:ext cx="3651263" cy="226170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ru-RU" sz="1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sz="18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f>
                                <m:f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num>
                                <m:den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den>
                              </m:f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=−</m:t>
                              </m:r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𝑖𝑜𝑛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b="1" i="1">
                                      <a:latin typeface="Cambria Math" panose="02040503050406030204" pitchFamily="18" charset="0"/>
                                    </a:rPr>
                                    <m:t>𝒖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</m:d>
                            </m:e>
                            <m:e>
                              <m:f>
                                <m:f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sz="1800" b="1" i="1">
                                      <a:latin typeface="Cambria Math" panose="02040503050406030204" pitchFamily="18" charset="0"/>
                                    </a:rPr>
                                    <m:t>𝒖</m:t>
                                  </m:r>
                                </m:num>
                                <m:den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den>
                              </m:f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800" b="1" i="1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800" b="1" i="1"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𝑖𝑜𝑛</m:t>
                                  </m:r>
                                </m:sub>
                              </m:s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≡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nary>
                              <m:d>
                                <m:d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b="1" i="1">
                                      <a:latin typeface="Cambria Math" panose="02040503050406030204" pitchFamily="18" charset="0"/>
                                    </a:rPr>
                                    <m:t>𝒖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</m:d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𝑁𝑎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𝐶𝑎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,…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ru-RU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5" name="Прямоугольник 4">
                <a:extLst>
                  <a:ext uri="{FF2B5EF4-FFF2-40B4-BE49-F238E27FC236}">
                    <a16:creationId xmlns:a16="http://schemas.microsoft.com/office/drawing/2014/main" id="{8A307A73-A895-41AA-9F16-22F4BCBF62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2087" y="2441459"/>
                <a:ext cx="3651263" cy="2261709"/>
              </a:xfrm>
              <a:prstGeom prst="rect">
                <a:avLst/>
              </a:prstGeom>
              <a:blipFill>
                <a:blip r:embed="rId3"/>
                <a:stretch>
                  <a:fillRect r="-1087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20086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5CB089-9B69-43B0-9014-388CF7F6E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Сетка и базисные функции </a:t>
            </a:r>
            <a:r>
              <a:rPr lang="en-US" dirty="0"/>
              <a:t>2D</a:t>
            </a:r>
            <a:r>
              <a:rPr lang="ru-RU" dirty="0"/>
              <a:t> в </a:t>
            </a:r>
            <a:r>
              <a:rPr lang="en-US" dirty="0"/>
              <a:t>Chaste: </a:t>
            </a:r>
            <a:r>
              <a:rPr lang="ru-RU" dirty="0"/>
              <a:t>классы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00C9A30-1858-4547-AD40-EE370FDBEA6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Mesh: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1800" dirty="0"/>
              <a:t>Nodes</a:t>
            </a:r>
          </a:p>
          <a:p>
            <a:pPr marL="0" indent="0">
              <a:buNone/>
            </a:pPr>
            <a:r>
              <a:rPr lang="en-US" sz="1800" dirty="0"/>
              <a:t>	Elements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err="1"/>
              <a:t>BoundaryElements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err="1"/>
              <a:t>BoundaryNodeIndices</a:t>
            </a:r>
            <a:endParaRPr lang="en-US" sz="1800" dirty="0"/>
          </a:p>
          <a:p>
            <a:pPr marL="457200" lvl="1" indent="0">
              <a:buNone/>
            </a:pPr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DBAE69F-92F9-4BD1-A34D-EF3046EA81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51393" y="1287262"/>
            <a:ext cx="6631621" cy="4889701"/>
          </a:xfrm>
        </p:spPr>
        <p:txBody>
          <a:bodyPr/>
          <a:lstStyle/>
          <a:p>
            <a:pPr marL="0" indent="0">
              <a:buNone/>
            </a:pPr>
            <a:endParaRPr lang="en-US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7030A0"/>
                </a:solidFill>
              </a:rPr>
              <a:t>AbstractBasisFunction</a:t>
            </a:r>
            <a:r>
              <a:rPr lang="en-US" dirty="0">
                <a:solidFill>
                  <a:srgbClr val="7030A0"/>
                </a:solidFill>
              </a:rPr>
              <a:t>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>
                <a:solidFill>
                  <a:srgbClr val="7030A0"/>
                </a:solidFill>
              </a:rPr>
              <a:t>GetValues</a:t>
            </a:r>
            <a:r>
              <a:rPr lang="en-US" dirty="0">
                <a:solidFill>
                  <a:srgbClr val="7030A0"/>
                </a:solidFill>
              </a:rPr>
              <a:t>(xi)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	</a:t>
            </a:r>
            <a:r>
              <a:rPr lang="en-US" dirty="0" err="1">
                <a:solidFill>
                  <a:srgbClr val="7030A0"/>
                </a:solidFill>
              </a:rPr>
              <a:t>GetTransformedDerivatives</a:t>
            </a:r>
            <a:r>
              <a:rPr lang="en-US" dirty="0">
                <a:solidFill>
                  <a:srgbClr val="7030A0"/>
                </a:solidFill>
              </a:rPr>
              <a:t>(xi, J)</a:t>
            </a:r>
          </a:p>
          <a:p>
            <a:pPr marL="0" indent="0">
              <a:buNone/>
            </a:pPr>
            <a:endParaRPr lang="en-US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7030A0"/>
                </a:solidFill>
              </a:rPr>
              <a:t>LinearBasisFunction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ru-RU" i="1" dirty="0"/>
              <a:t>наследуется от</a:t>
            </a:r>
            <a:r>
              <a:rPr lang="en-US" i="1" dirty="0"/>
              <a:t> </a:t>
            </a:r>
            <a:r>
              <a:rPr lang="en-US" dirty="0" err="1">
                <a:solidFill>
                  <a:srgbClr val="7030A0"/>
                </a:solidFill>
              </a:rPr>
              <a:t>AbstractBasisFunction</a:t>
            </a:r>
            <a:r>
              <a:rPr lang="en-US" dirty="0">
                <a:solidFill>
                  <a:srgbClr val="7030A0"/>
                </a:solidFill>
              </a:rPr>
              <a:t>:</a:t>
            </a:r>
          </a:p>
          <a:p>
            <a:pPr marL="0" indent="0">
              <a:buNone/>
            </a:pPr>
            <a:endParaRPr lang="en-US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7030A0"/>
                </a:solidFill>
              </a:rPr>
              <a:t>QuadraticBasisFunction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ru-RU" i="1" dirty="0"/>
              <a:t>наследуется от</a:t>
            </a:r>
            <a:r>
              <a:rPr lang="en-US" i="1" dirty="0"/>
              <a:t> </a:t>
            </a:r>
            <a:r>
              <a:rPr lang="en-US" dirty="0" err="1">
                <a:solidFill>
                  <a:srgbClr val="7030A0"/>
                </a:solidFill>
              </a:rPr>
              <a:t>AbstractBasisFunction</a:t>
            </a:r>
            <a:r>
              <a:rPr lang="en-US" dirty="0">
                <a:solidFill>
                  <a:srgbClr val="7030A0"/>
                </a:solidFill>
              </a:rPr>
              <a:t>:</a:t>
            </a:r>
          </a:p>
          <a:p>
            <a:pPr marL="0" indent="0">
              <a:buNone/>
            </a:pPr>
            <a:endParaRPr lang="en-US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ru-RU" dirty="0">
              <a:solidFill>
                <a:srgbClr val="7030A0"/>
              </a:solidFill>
            </a:endParaRPr>
          </a:p>
        </p:txBody>
      </p:sp>
      <p:pic>
        <p:nvPicPr>
          <p:cNvPr id="6" name="Рисунок 5" descr="Изображение выглядит как текст, зонт, воздушный змей&#10;&#10;Автоматически созданное описание">
            <a:extLst>
              <a:ext uri="{FF2B5EF4-FFF2-40B4-BE49-F238E27FC236}">
                <a16:creationId xmlns:a16="http://schemas.microsoft.com/office/drawing/2014/main" id="{BABB67F6-99F6-4606-8685-292AA19E1CA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26" t="50585" r="6061"/>
          <a:stretch/>
        </p:blipFill>
        <p:spPr>
          <a:xfrm>
            <a:off x="8682732" y="790346"/>
            <a:ext cx="3444536" cy="2462986"/>
          </a:xfrm>
          <a:prstGeom prst="rect">
            <a:avLst/>
          </a:prstGeom>
        </p:spPr>
      </p:pic>
      <p:pic>
        <p:nvPicPr>
          <p:cNvPr id="8" name="Рисунок 7" descr="Изображение выглядит как текст, карта&#10;&#10;Автоматически созданное описание">
            <a:extLst>
              <a:ext uri="{FF2B5EF4-FFF2-40B4-BE49-F238E27FC236}">
                <a16:creationId xmlns:a16="http://schemas.microsoft.com/office/drawing/2014/main" id="{4B3B2F64-15A1-401A-B0F5-69C77FC183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4012" y="3253332"/>
            <a:ext cx="3161253" cy="3491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9431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1BB4C3-2F2D-4BFC-84DA-A77F96086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Солверы</a:t>
            </a:r>
            <a:r>
              <a:rPr lang="ru-RU" dirty="0"/>
              <a:t> </a:t>
            </a:r>
            <a:r>
              <a:rPr lang="ru-RU" dirty="0" err="1"/>
              <a:t>УрЧП</a:t>
            </a:r>
            <a:r>
              <a:rPr lang="ru-RU" dirty="0"/>
              <a:t> в </a:t>
            </a:r>
            <a:r>
              <a:rPr lang="en-US" dirty="0"/>
              <a:t>Chaste: </a:t>
            </a:r>
            <a:r>
              <a:rPr lang="ru-RU" dirty="0"/>
              <a:t>иерархия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AC587F2-C567-4A83-9BBE-8E7297D629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4097"/>
            <a:ext cx="10515600" cy="558405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7030A0"/>
                </a:solidFill>
              </a:rPr>
              <a:t>AbstractLinearPdeSolver</a:t>
            </a:r>
            <a:r>
              <a:rPr lang="en-US" dirty="0">
                <a:solidFill>
                  <a:srgbClr val="7030A0"/>
                </a:solidFill>
              </a:rPr>
              <a:t>:</a:t>
            </a:r>
            <a:endParaRPr lang="en-US" sz="1800" strike="sngStrike" dirty="0"/>
          </a:p>
          <a:p>
            <a:pPr marL="0" indent="0">
              <a:buNone/>
            </a:pPr>
            <a:r>
              <a:rPr lang="en-US" sz="1800" dirty="0">
                <a:solidFill>
                  <a:srgbClr val="7030A0"/>
                </a:solidFill>
              </a:rPr>
              <a:t>	</a:t>
            </a:r>
            <a:r>
              <a:rPr lang="en-US" sz="1800" dirty="0" err="1">
                <a:solidFill>
                  <a:srgbClr val="7030A0"/>
                </a:solidFill>
              </a:rPr>
              <a:t>SetupLinearSystem</a:t>
            </a:r>
            <a:r>
              <a:rPr lang="en-US" sz="1800" dirty="0">
                <a:solidFill>
                  <a:srgbClr val="7030A0"/>
                </a:solidFill>
              </a:rPr>
              <a:t>()</a:t>
            </a:r>
          </a:p>
          <a:p>
            <a:pPr marL="457200" lvl="1" indent="0">
              <a:buNone/>
            </a:pPr>
            <a:endParaRPr lang="en-US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7030A0"/>
                </a:solidFill>
              </a:rPr>
              <a:t>AbstractStaticPdeSolver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ru-RU" i="1" dirty="0"/>
              <a:t>наследуется от </a:t>
            </a:r>
            <a:r>
              <a:rPr lang="en-US" dirty="0" err="1">
                <a:solidFill>
                  <a:srgbClr val="7030A0"/>
                </a:solidFill>
              </a:rPr>
              <a:t>AbstractLinearPdeSolver</a:t>
            </a:r>
            <a:r>
              <a:rPr lang="en-US" dirty="0">
                <a:solidFill>
                  <a:srgbClr val="7030A0"/>
                </a:solidFill>
              </a:rPr>
              <a:t>:</a:t>
            </a:r>
          </a:p>
          <a:p>
            <a:pPr marL="0" indent="0">
              <a:buNone/>
            </a:pPr>
            <a:r>
              <a:rPr lang="en-US" i="1" dirty="0">
                <a:solidFill>
                  <a:srgbClr val="7030A0"/>
                </a:solidFill>
              </a:rPr>
              <a:t>	</a:t>
            </a:r>
            <a:r>
              <a:rPr lang="en-US" sz="1800" dirty="0">
                <a:solidFill>
                  <a:srgbClr val="7030A0"/>
                </a:solidFill>
              </a:rPr>
              <a:t>Solve():</a:t>
            </a:r>
          </a:p>
          <a:p>
            <a:pPr marL="0" indent="0">
              <a:buNone/>
            </a:pPr>
            <a:r>
              <a:rPr lang="en-US" i="1" dirty="0"/>
              <a:t>	</a:t>
            </a:r>
            <a:r>
              <a:rPr lang="ru-RU" i="1" dirty="0"/>
              <a:t>	</a:t>
            </a:r>
            <a:r>
              <a:rPr lang="ru-RU" sz="1800" i="1" dirty="0"/>
              <a:t>вызывает </a:t>
            </a:r>
            <a:r>
              <a:rPr lang="en-US" sz="1800" i="1" dirty="0" err="1">
                <a:solidFill>
                  <a:srgbClr val="7030A0"/>
                </a:solidFill>
              </a:rPr>
              <a:t>SetupLinearSystem</a:t>
            </a:r>
            <a:r>
              <a:rPr lang="en-US" sz="1800" i="1" dirty="0">
                <a:solidFill>
                  <a:srgbClr val="7030A0"/>
                </a:solidFill>
              </a:rPr>
              <a:t>()</a:t>
            </a:r>
            <a:r>
              <a:rPr lang="en-US" sz="1800" i="1" dirty="0"/>
              <a:t> </a:t>
            </a:r>
            <a:r>
              <a:rPr lang="ru-RU" sz="1800" i="1" dirty="0"/>
              <a:t>и затем решает СЛАУ</a:t>
            </a:r>
            <a:endParaRPr lang="en-US" sz="1800" i="1" dirty="0"/>
          </a:p>
          <a:p>
            <a:pPr marL="457200" lvl="1" indent="0">
              <a:buNone/>
            </a:pPr>
            <a:endParaRPr lang="en-US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7030A0"/>
                </a:solidFill>
              </a:rPr>
              <a:t>AbstractDynamicPdeSolver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ru-RU" i="1" dirty="0"/>
              <a:t>наследуется от </a:t>
            </a:r>
            <a:r>
              <a:rPr lang="en-US" dirty="0" err="1">
                <a:solidFill>
                  <a:srgbClr val="7030A0"/>
                </a:solidFill>
              </a:rPr>
              <a:t>AbstractLinearPdeSolver</a:t>
            </a:r>
            <a:r>
              <a:rPr lang="en-US" dirty="0">
                <a:solidFill>
                  <a:srgbClr val="7030A0"/>
                </a:solidFill>
              </a:rPr>
              <a:t>: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7030A0"/>
                </a:solidFill>
              </a:rPr>
              <a:t>	</a:t>
            </a:r>
            <a:r>
              <a:rPr lang="en-US" dirty="0" err="1"/>
              <a:t>SetTimes</a:t>
            </a:r>
            <a:r>
              <a:rPr lang="en-US" dirty="0"/>
              <a:t>(t0, t1)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7030A0"/>
                </a:solidFill>
              </a:rPr>
              <a:t>	</a:t>
            </a:r>
            <a:r>
              <a:rPr lang="en-US" dirty="0" err="1"/>
              <a:t>SetInitialCondition</a:t>
            </a:r>
            <a:r>
              <a:rPr lang="en-US" dirty="0"/>
              <a:t>(</a:t>
            </a:r>
            <a:r>
              <a:rPr lang="en-US" dirty="0" err="1"/>
              <a:t>initialCondition</a:t>
            </a:r>
            <a:r>
              <a:rPr lang="en-US" dirty="0"/>
              <a:t>)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7030A0"/>
                </a:solidFill>
              </a:rPr>
              <a:t>	</a:t>
            </a:r>
            <a:r>
              <a:rPr lang="en-US" dirty="0"/>
              <a:t>Solve():</a:t>
            </a:r>
            <a:endParaRPr lang="en-US" dirty="0">
              <a:solidFill>
                <a:srgbClr val="7030A0"/>
              </a:solidFill>
            </a:endParaRPr>
          </a:p>
          <a:p>
            <a:pPr marL="457200" lvl="1" indent="0">
              <a:buNone/>
            </a:pPr>
            <a:r>
              <a:rPr lang="en-US" dirty="0">
                <a:solidFill>
                  <a:srgbClr val="7030A0"/>
                </a:solidFill>
              </a:rPr>
              <a:t>		</a:t>
            </a:r>
            <a:r>
              <a:rPr lang="ru-RU" i="1" dirty="0"/>
              <a:t>На каждой итерации цикла по времени вызывает </a:t>
            </a:r>
            <a:r>
              <a:rPr lang="en-US" i="1" dirty="0" err="1">
                <a:solidFill>
                  <a:srgbClr val="7030A0"/>
                </a:solidFill>
              </a:rPr>
              <a:t>SetupLinearSystem</a:t>
            </a:r>
            <a:r>
              <a:rPr lang="en-US" i="1" dirty="0">
                <a:solidFill>
                  <a:srgbClr val="7030A0"/>
                </a:solidFill>
              </a:rPr>
              <a:t>()</a:t>
            </a:r>
            <a:r>
              <a:rPr lang="ru-RU" i="1" dirty="0"/>
              <a:t> и решает</a:t>
            </a:r>
            <a:r>
              <a:rPr lang="en-US" i="1" dirty="0"/>
              <a:t> </a:t>
            </a:r>
            <a:r>
              <a:rPr lang="ru-RU" i="1" dirty="0"/>
              <a:t>			СЛАУ</a:t>
            </a:r>
            <a:endParaRPr lang="en-US" i="1" dirty="0"/>
          </a:p>
          <a:p>
            <a:pPr marL="457200" lvl="1" indent="0">
              <a:buNone/>
            </a:pPr>
            <a:r>
              <a:rPr lang="en-US" i="1" dirty="0"/>
              <a:t>	</a:t>
            </a:r>
            <a:endParaRPr lang="ru-RU" i="1" dirty="0"/>
          </a:p>
          <a:p>
            <a:pPr marL="0" indent="0">
              <a:buNone/>
            </a:pPr>
            <a:endParaRPr lang="ru-RU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</a:rPr>
              <a:t>MonodomainSolver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ru-RU" i="1" dirty="0"/>
              <a:t>наследуется от </a:t>
            </a:r>
            <a:r>
              <a:rPr lang="en-US" i="1" dirty="0" err="1">
                <a:solidFill>
                  <a:srgbClr val="7030A0"/>
                </a:solidFill>
              </a:rPr>
              <a:t>AbstractDynamicPdeSolver</a:t>
            </a:r>
            <a:r>
              <a:rPr lang="en-US" dirty="0">
                <a:solidFill>
                  <a:srgbClr val="7030A0"/>
                </a:solidFill>
              </a:rPr>
              <a:t>: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7030A0"/>
                </a:solidFill>
              </a:rPr>
              <a:t>	</a:t>
            </a:r>
            <a:r>
              <a:rPr lang="en-US" dirty="0"/>
              <a:t>… (</a:t>
            </a:r>
            <a:r>
              <a:rPr lang="ru-RU" dirty="0"/>
              <a:t>рассмотрим на следующем слайде)</a:t>
            </a:r>
            <a:endParaRPr lang="ru-RU" i="1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797D39BC-A6D2-4757-9878-7AB40E6E2FEE}"/>
              </a:ext>
            </a:extLst>
          </p:cNvPr>
          <p:cNvSpPr/>
          <p:nvPr/>
        </p:nvSpPr>
        <p:spPr>
          <a:xfrm>
            <a:off x="838200" y="5859262"/>
            <a:ext cx="7125070" cy="763480"/>
          </a:xfrm>
          <a:prstGeom prst="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407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8C944B-80C5-45BF-BB12-EEA7811C8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Мотивация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6B4F788-EDE7-4201-B989-ECF43EAA1A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Сердечные заболевания – лидирующая причина смертности …</a:t>
            </a:r>
          </a:p>
          <a:p>
            <a:r>
              <a:rPr lang="en-US" dirty="0"/>
              <a:t>[</a:t>
            </a:r>
            <a:r>
              <a:rPr lang="ru-RU" dirty="0"/>
              <a:t>Идея</a:t>
            </a:r>
            <a:r>
              <a:rPr lang="en-US" dirty="0"/>
              <a:t>: </a:t>
            </a:r>
            <a:r>
              <a:rPr lang="ru-RU" dirty="0" err="1"/>
              <a:t>реентри</a:t>
            </a:r>
            <a:r>
              <a:rPr lang="en-US" dirty="0"/>
              <a:t>: </a:t>
            </a:r>
            <a:r>
              <a:rPr lang="ru-RU" dirty="0"/>
              <a:t>картинка про </a:t>
            </a:r>
            <a:r>
              <a:rPr lang="ru-RU" dirty="0" err="1"/>
              <a:t>инь-янь</a:t>
            </a:r>
            <a:r>
              <a:rPr lang="ru-RU" dirty="0"/>
              <a:t>? Закручивающаяся такая</a:t>
            </a:r>
            <a:r>
              <a:rPr lang="en-US" dirty="0"/>
              <a:t>]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48002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F1221A-B186-420E-B3C9-F1BB008F5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Солверы</a:t>
            </a:r>
            <a:r>
              <a:rPr lang="ru-RU" dirty="0"/>
              <a:t> </a:t>
            </a:r>
            <a:r>
              <a:rPr lang="ru-RU" dirty="0" err="1"/>
              <a:t>УрЧП</a:t>
            </a:r>
            <a:r>
              <a:rPr lang="ru-RU" dirty="0"/>
              <a:t> в </a:t>
            </a:r>
            <a:r>
              <a:rPr lang="en-US" dirty="0"/>
              <a:t>Chaste</a:t>
            </a:r>
            <a:endParaRPr lang="ru-RU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1D7765FE-78CE-471C-A342-0BDEB6AFF51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spcBef>
                    <a:spcPts val="1200"/>
                  </a:spcBef>
                  <a:buNone/>
                </a:pPr>
                <a:r>
                  <a:rPr lang="en-US" dirty="0">
                    <a:solidFill>
                      <a:srgbClr val="FF0000"/>
                    </a:solidFill>
                  </a:rPr>
                  <a:t>MonodomainSolver </a:t>
                </a:r>
                <a:r>
                  <a:rPr lang="ru-RU" i="1" dirty="0"/>
                  <a:t>наследуется от </a:t>
                </a:r>
                <a:r>
                  <a:rPr lang="en-US" i="1" dirty="0" err="1">
                    <a:solidFill>
                      <a:srgbClr val="7030A0"/>
                    </a:solidFill>
                  </a:rPr>
                  <a:t>AbstractDynamicPdeSolver</a:t>
                </a:r>
                <a:r>
                  <a:rPr lang="en-US" dirty="0">
                    <a:solidFill>
                      <a:srgbClr val="7030A0"/>
                    </a:solidFill>
                  </a:rPr>
                  <a:t>:</a:t>
                </a:r>
              </a:p>
              <a:p>
                <a:pPr marL="457200" lvl="1" indent="0">
                  <a:spcBef>
                    <a:spcPts val="1200"/>
                  </a:spcBef>
                  <a:buNone/>
                </a:pPr>
                <a:r>
                  <a:rPr lang="en-US" dirty="0">
                    <a:solidFill>
                      <a:srgbClr val="7030A0"/>
                    </a:solidFill>
                  </a:rPr>
                  <a:t>	</a:t>
                </a:r>
                <a:r>
                  <a:rPr lang="en-US" dirty="0" err="1"/>
                  <a:t>MonodomainTissue</a:t>
                </a:r>
                <a:r>
                  <a:rPr lang="en-US" dirty="0"/>
                  <a:t>:</a:t>
                </a:r>
              </a:p>
              <a:p>
                <a:pPr marL="457200" lvl="1" indent="0">
                  <a:spcBef>
                    <a:spcPts val="1200"/>
                  </a:spcBef>
                  <a:buNone/>
                </a:pPr>
                <a:r>
                  <a:rPr lang="en-US" dirty="0">
                    <a:solidFill>
                      <a:srgbClr val="7030A0"/>
                    </a:solidFill>
                  </a:rPr>
                  <a:t>		</a:t>
                </a:r>
                <a:r>
                  <a:rPr lang="ru-RU" dirty="0"/>
                  <a:t>набор</a:t>
                </a:r>
                <a:r>
                  <a:rPr lang="ru-RU" dirty="0">
                    <a:solidFill>
                      <a:srgbClr val="7030A0"/>
                    </a:solidFill>
                  </a:rPr>
                  <a:t> </a:t>
                </a:r>
                <a:r>
                  <a:rPr lang="en-US" dirty="0" err="1">
                    <a:solidFill>
                      <a:srgbClr val="7030A0"/>
                    </a:solidFill>
                  </a:rPr>
                  <a:t>AbstractCardiacCell</a:t>
                </a:r>
                <a:r>
                  <a:rPr lang="ru-RU" dirty="0">
                    <a:solidFill>
                      <a:srgbClr val="7030A0"/>
                    </a:solidFill>
                  </a:rPr>
                  <a:t> - </a:t>
                </a:r>
                <a:r>
                  <a:rPr lang="en-US" dirty="0">
                    <a:solidFill>
                      <a:srgbClr val="7030A0"/>
                    </a:solidFill>
                  </a:rPr>
                  <a:t>[</a:t>
                </a:r>
                <a:r>
                  <a:rPr lang="ru-RU" dirty="0">
                    <a:solidFill>
                      <a:srgbClr val="7030A0"/>
                    </a:solidFill>
                  </a:rPr>
                  <a:t>почему набор из </a:t>
                </a:r>
                <a:r>
                  <a:rPr lang="en-US" dirty="0">
                    <a:solidFill>
                      <a:srgbClr val="7030A0"/>
                    </a:solidFill>
                  </a:rPr>
                  <a:t>Abstract’</a:t>
                </a:r>
                <a:r>
                  <a:rPr lang="ru-RU" dirty="0" err="1">
                    <a:solidFill>
                      <a:srgbClr val="7030A0"/>
                    </a:solidFill>
                  </a:rPr>
                  <a:t>ов</a:t>
                </a:r>
                <a:r>
                  <a:rPr lang="ru-RU" dirty="0">
                    <a:solidFill>
                      <a:srgbClr val="7030A0"/>
                    </a:solidFill>
                  </a:rPr>
                  <a:t>?</a:t>
                </a:r>
                <a:r>
                  <a:rPr lang="en-US" dirty="0">
                    <a:solidFill>
                      <a:srgbClr val="7030A0"/>
                    </a:solidFill>
                  </a:rPr>
                  <a:t>]</a:t>
                </a:r>
                <a:endParaRPr lang="ru-RU" dirty="0">
                  <a:solidFill>
                    <a:srgbClr val="7030A0"/>
                  </a:solidFill>
                </a:endParaRPr>
              </a:p>
              <a:p>
                <a:pPr marL="457200" lvl="1" indent="0">
                  <a:spcBef>
                    <a:spcPts val="1200"/>
                  </a:spcBef>
                  <a:buNone/>
                </a:pPr>
                <a:r>
                  <a:rPr lang="ru-RU" dirty="0">
                    <a:solidFill>
                      <a:srgbClr val="7030A0"/>
                    </a:solidFill>
                  </a:rPr>
                  <a:t>		</a:t>
                </a:r>
                <a:r>
                  <a:rPr lang="ru-RU" dirty="0">
                    <a:solidFill>
                      <a:schemeClr val="tx1"/>
                    </a:solidFill>
                  </a:rPr>
                  <a:t>информация о проводимости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i="1" dirty="0">
                    <a:solidFill>
                      <a:schemeClr val="tx1"/>
                    </a:solidFill>
                  </a:rPr>
                  <a:t> </a:t>
                </a:r>
              </a:p>
              <a:p>
                <a:pPr marL="457200" lvl="1" indent="0">
                  <a:spcBef>
                    <a:spcPts val="1200"/>
                  </a:spcBef>
                  <a:buNone/>
                </a:pPr>
                <a:r>
                  <a:rPr lang="en-US" dirty="0">
                    <a:solidFill>
                      <a:srgbClr val="7030A0"/>
                    </a:solidFill>
                  </a:rPr>
                  <a:t>	</a:t>
                </a:r>
                <a:r>
                  <a:rPr lang="ru-RU" dirty="0">
                    <a:solidFill>
                      <a:srgbClr val="FF0000"/>
                    </a:solidFill>
                  </a:rPr>
                  <a:t>Реализован</a:t>
                </a:r>
                <a:r>
                  <a:rPr lang="en-US" dirty="0">
                    <a:solidFill>
                      <a:srgbClr val="FF0000"/>
                    </a:solidFill>
                  </a:rPr>
                  <a:t>: </a:t>
                </a:r>
                <a:r>
                  <a:rPr lang="en-US" dirty="0" err="1"/>
                  <a:t>SetupLinearSystem</a:t>
                </a:r>
                <a:r>
                  <a:rPr lang="en-US" dirty="0"/>
                  <a:t>()</a:t>
                </a:r>
                <a:endParaRPr lang="ru-RU" dirty="0"/>
              </a:p>
              <a:p>
                <a:pPr marL="457200" lvl="1" indent="0">
                  <a:buNone/>
                </a:pPr>
                <a:endParaRPr lang="ru-RU" dirty="0">
                  <a:solidFill>
                    <a:srgbClr val="FF0000"/>
                  </a:solidFill>
                </a:endParaRPr>
              </a:p>
              <a:p>
                <a:pPr marL="457200" lvl="1" indent="0">
                  <a:buNone/>
                </a:pPr>
                <a:endParaRPr lang="ru-RU" dirty="0"/>
              </a:p>
              <a:p>
                <a:pPr marL="457200" lvl="1" indent="0">
                  <a:buNone/>
                </a:pPr>
                <a:endParaRPr lang="ru-RU" dirty="0"/>
              </a:p>
              <a:p>
                <a:pPr marL="0" indent="0">
                  <a:spcBef>
                    <a:spcPts val="1200"/>
                  </a:spcBef>
                  <a:buNone/>
                </a:pPr>
                <a:r>
                  <a:rPr lang="en-US" dirty="0" err="1">
                    <a:solidFill>
                      <a:srgbClr val="FF0000"/>
                    </a:solidFill>
                  </a:rPr>
                  <a:t>BidomainSolver</a:t>
                </a:r>
                <a:r>
                  <a:rPr lang="en-US" dirty="0"/>
                  <a:t> </a:t>
                </a:r>
                <a:r>
                  <a:rPr lang="ru-RU" i="1" dirty="0"/>
                  <a:t>наследуется от </a:t>
                </a:r>
                <a:r>
                  <a:rPr lang="en-US" i="1" dirty="0" err="1">
                    <a:solidFill>
                      <a:srgbClr val="7030A0"/>
                    </a:solidFill>
                  </a:rPr>
                  <a:t>AbstractDynamicPdeSolver</a:t>
                </a:r>
                <a:r>
                  <a:rPr lang="en-US" dirty="0">
                    <a:solidFill>
                      <a:srgbClr val="7030A0"/>
                    </a:solidFill>
                  </a:rPr>
                  <a:t>:</a:t>
                </a:r>
                <a:endParaRPr lang="ru-RU" dirty="0">
                  <a:solidFill>
                    <a:srgbClr val="7030A0"/>
                  </a:solidFill>
                </a:endParaRPr>
              </a:p>
              <a:p>
                <a:pPr marL="0" indent="0">
                  <a:spcBef>
                    <a:spcPts val="1200"/>
                  </a:spcBef>
                  <a:buNone/>
                </a:pPr>
                <a:r>
                  <a:rPr lang="ru-RU" dirty="0">
                    <a:solidFill>
                      <a:srgbClr val="7030A0"/>
                    </a:solidFill>
                  </a:rPr>
                  <a:t>	</a:t>
                </a:r>
                <a:r>
                  <a:rPr lang="en-US" dirty="0" err="1"/>
                  <a:t>BidomainTissue</a:t>
                </a:r>
                <a:r>
                  <a:rPr lang="en-US" dirty="0"/>
                  <a:t>:</a:t>
                </a:r>
              </a:p>
              <a:p>
                <a:pPr marL="0" indent="0">
                  <a:spcBef>
                    <a:spcPts val="1200"/>
                  </a:spcBef>
                  <a:buNone/>
                </a:pPr>
                <a:r>
                  <a:rPr lang="en-US" dirty="0"/>
                  <a:t>		</a:t>
                </a:r>
                <a:r>
                  <a:rPr lang="ru-RU" dirty="0"/>
                  <a:t> </a:t>
                </a:r>
                <a:r>
                  <a:rPr lang="ru-RU" sz="1800" dirty="0"/>
                  <a:t>набор</a:t>
                </a:r>
                <a:r>
                  <a:rPr lang="ru-RU" sz="1800" dirty="0">
                    <a:solidFill>
                      <a:srgbClr val="7030A0"/>
                    </a:solidFill>
                  </a:rPr>
                  <a:t> </a:t>
                </a:r>
                <a:r>
                  <a:rPr lang="en-US" sz="1800" dirty="0" err="1">
                    <a:solidFill>
                      <a:srgbClr val="7030A0"/>
                    </a:solidFill>
                  </a:rPr>
                  <a:t>AbstractCardiacCell</a:t>
                </a:r>
                <a:r>
                  <a:rPr lang="ru-RU" sz="1800" dirty="0">
                    <a:solidFill>
                      <a:srgbClr val="7030A0"/>
                    </a:solidFill>
                  </a:rPr>
                  <a:t> – </a:t>
                </a:r>
                <a:r>
                  <a:rPr lang="en-US" sz="1800" dirty="0">
                    <a:solidFill>
                      <a:srgbClr val="7030A0"/>
                    </a:solidFill>
                  </a:rPr>
                  <a:t>[</a:t>
                </a:r>
                <a:r>
                  <a:rPr lang="ru-RU" sz="1800" dirty="0">
                    <a:solidFill>
                      <a:srgbClr val="7030A0"/>
                    </a:solidFill>
                  </a:rPr>
                  <a:t>тот же вопрос</a:t>
                </a:r>
                <a:r>
                  <a:rPr lang="en-US" sz="1800" dirty="0">
                    <a:solidFill>
                      <a:srgbClr val="7030A0"/>
                    </a:solidFill>
                  </a:rPr>
                  <a:t>]</a:t>
                </a:r>
              </a:p>
              <a:p>
                <a:pPr marL="0" indent="0">
                  <a:spcBef>
                    <a:spcPts val="1200"/>
                  </a:spcBef>
                  <a:buNone/>
                </a:pPr>
                <a:r>
                  <a:rPr lang="en-US" sz="1800" dirty="0">
                    <a:solidFill>
                      <a:srgbClr val="7030A0"/>
                    </a:solidFill>
                  </a:rPr>
                  <a:t>		</a:t>
                </a:r>
                <a:r>
                  <a:rPr lang="ru-RU" sz="1800" dirty="0">
                    <a:solidFill>
                      <a:srgbClr val="7030A0"/>
                    </a:solidFill>
                  </a:rPr>
                  <a:t> </a:t>
                </a:r>
                <a:r>
                  <a:rPr lang="ru-RU" sz="1800" dirty="0">
                    <a:solidFill>
                      <a:schemeClr val="tx1"/>
                    </a:solidFill>
                  </a:rPr>
                  <a:t>информация о проводимостях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</m:oMath>
                </a14:m>
                <a:endParaRPr lang="en-US" sz="1800" i="1" dirty="0">
                  <a:solidFill>
                    <a:srgbClr val="7030A0"/>
                  </a:solidFill>
                </a:endParaRPr>
              </a:p>
              <a:p>
                <a:pPr marL="0" indent="0">
                  <a:spcBef>
                    <a:spcPts val="1200"/>
                  </a:spcBef>
                  <a:buNone/>
                </a:pPr>
                <a:r>
                  <a:rPr lang="en-US" sz="1800" dirty="0">
                    <a:solidFill>
                      <a:srgbClr val="7030A0"/>
                    </a:solidFill>
                  </a:rPr>
                  <a:t>	</a:t>
                </a:r>
                <a:r>
                  <a:rPr lang="ru-RU" sz="1800" dirty="0">
                    <a:solidFill>
                      <a:srgbClr val="FF0000"/>
                    </a:solidFill>
                  </a:rPr>
                  <a:t> Реализован</a:t>
                </a:r>
                <a:r>
                  <a:rPr lang="en-US" sz="1800" dirty="0">
                    <a:solidFill>
                      <a:srgbClr val="FF0000"/>
                    </a:solidFill>
                  </a:rPr>
                  <a:t>: </a:t>
                </a:r>
                <a:r>
                  <a:rPr lang="en-US" sz="1800" dirty="0" err="1"/>
                  <a:t>SetupLinearSystem</a:t>
                </a:r>
                <a:r>
                  <a:rPr lang="en-US" sz="1800" dirty="0"/>
                  <a:t>()</a:t>
                </a:r>
                <a:r>
                  <a:rPr lang="ru-RU" sz="1800" dirty="0"/>
                  <a:t>  </a:t>
                </a:r>
                <a:r>
                  <a:rPr lang="en-US" sz="1800" dirty="0"/>
                  <a:t>(</a:t>
                </a:r>
                <a:r>
                  <a:rPr lang="ru-RU" sz="1800" dirty="0"/>
                  <a:t>отличается от реализации в </a:t>
                </a:r>
                <a:r>
                  <a:rPr lang="en-US" sz="1800" dirty="0" err="1">
                    <a:solidFill>
                      <a:srgbClr val="FF0000"/>
                    </a:solidFill>
                  </a:rPr>
                  <a:t>MonodomainSolver</a:t>
                </a:r>
                <a:r>
                  <a:rPr lang="en-US" sz="1800" dirty="0"/>
                  <a:t>)</a:t>
                </a:r>
                <a:endParaRPr lang="en-US" sz="1800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7030A0"/>
                    </a:solidFill>
                  </a:rPr>
                  <a:t>	</a:t>
                </a:r>
                <a:endParaRPr lang="en-US" sz="1800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1D7765FE-78CE-471C-A342-0BDEB6AFF51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8" t="-169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71596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A08CF61D-0D55-4974-991D-6685ABD1B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Результаты моделирования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A4530C2-63B7-4C2C-B60C-6FFD388C18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36874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FEC7FD31-6BD6-410F-8692-DB16B9639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 Р</a:t>
            </a:r>
            <a:r>
              <a:rPr lang="ru-RU" dirty="0">
                <a:solidFill>
                  <a:srgbClr val="49628B"/>
                </a:solidFill>
              </a:rPr>
              <a:t>евербератор</a:t>
            </a:r>
            <a:r>
              <a:rPr lang="ru-RU" dirty="0"/>
              <a:t> (</a:t>
            </a:r>
            <a:r>
              <a:rPr lang="ru-RU" dirty="0" err="1"/>
              <a:t>р</a:t>
            </a:r>
            <a:r>
              <a:rPr lang="ru-RU" dirty="0" err="1">
                <a:solidFill>
                  <a:srgbClr val="49628B"/>
                </a:solidFill>
              </a:rPr>
              <a:t>еентри</a:t>
            </a:r>
            <a:r>
              <a:rPr lang="ru-RU" dirty="0">
                <a:solidFill>
                  <a:srgbClr val="49628B"/>
                </a:solidFill>
              </a:rPr>
              <a:t>) </a:t>
            </a:r>
            <a:r>
              <a:rPr lang="ru-RU" dirty="0"/>
              <a:t>‒ </a:t>
            </a:r>
            <a:r>
              <a:rPr lang="ru-RU" dirty="0">
                <a:solidFill>
                  <a:srgbClr val="49628B"/>
                </a:solidFill>
              </a:rPr>
              <a:t>спиральная волна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Объект 7">
                <a:extLst>
                  <a:ext uri="{FF2B5EF4-FFF2-40B4-BE49-F238E27FC236}">
                    <a16:creationId xmlns:a16="http://schemas.microsoft.com/office/drawing/2014/main" id="{650A4451-1B0D-4FC8-A732-A126C76A3440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219075" y="1824058"/>
                <a:ext cx="5181600" cy="4351338"/>
              </a:xfrm>
            </p:spPr>
            <p:txBody>
              <a:bodyPr/>
              <a:lstStyle/>
              <a:p>
                <a:pPr marL="0" indent="0" algn="ctr">
                  <a:buNone/>
                </a:pPr>
                <a:r>
                  <a:rPr lang="ru-RU" dirty="0"/>
                  <a:t>Мембранный потенциал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ru-RU" dirty="0"/>
                  <a:t>, </a:t>
                </a:r>
                <a:r>
                  <a:rPr lang="en-US" dirty="0"/>
                  <a:t>2D</a:t>
                </a:r>
                <a:endParaRPr lang="ru-RU" dirty="0"/>
              </a:p>
            </p:txBody>
          </p:sp>
        </mc:Choice>
        <mc:Fallback xmlns="">
          <p:sp>
            <p:nvSpPr>
              <p:cNvPr id="8" name="Объект 7">
                <a:extLst>
                  <a:ext uri="{FF2B5EF4-FFF2-40B4-BE49-F238E27FC236}">
                    <a16:creationId xmlns:a16="http://schemas.microsoft.com/office/drawing/2014/main" id="{650A4451-1B0D-4FC8-A732-A126C76A344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219075" y="1824058"/>
                <a:ext cx="5181600" cy="4351338"/>
              </a:xfrm>
              <a:blipFill>
                <a:blip r:embed="rId4"/>
                <a:stretch>
                  <a:fillRect t="-14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Объект 8">
                <a:extLst>
                  <a:ext uri="{FF2B5EF4-FFF2-40B4-BE49-F238E27FC236}">
                    <a16:creationId xmlns:a16="http://schemas.microsoft.com/office/drawing/2014/main" id="{1C824206-9EE1-444A-BEF1-D9B82BD9216D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5229225" y="1824058"/>
                <a:ext cx="5181600" cy="4351338"/>
              </a:xfrm>
            </p:spPr>
            <p:txBody>
              <a:bodyPr/>
              <a:lstStyle/>
              <a:p>
                <a:pPr marL="0" indent="0" algn="ctr">
                  <a:buNone/>
                </a:pPr>
                <a:r>
                  <a:rPr lang="ru-RU" dirty="0"/>
                  <a:t>Мембранный потенциал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ru-RU" dirty="0"/>
                  <a:t>, 3</a:t>
                </a:r>
                <a:r>
                  <a:rPr lang="en-US" dirty="0"/>
                  <a:t>D</a:t>
                </a:r>
                <a:endParaRPr lang="ru-RU" dirty="0"/>
              </a:p>
            </p:txBody>
          </p:sp>
        </mc:Choice>
        <mc:Fallback xmlns="">
          <p:sp>
            <p:nvSpPr>
              <p:cNvPr id="9" name="Объект 8">
                <a:extLst>
                  <a:ext uri="{FF2B5EF4-FFF2-40B4-BE49-F238E27FC236}">
                    <a16:creationId xmlns:a16="http://schemas.microsoft.com/office/drawing/2014/main" id="{1C824206-9EE1-444A-BEF1-D9B82BD9216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5229225" y="1824058"/>
                <a:ext cx="5181600" cy="4351338"/>
              </a:xfrm>
              <a:blipFill>
                <a:blip r:embed="rId5"/>
                <a:stretch>
                  <a:fillRect t="-14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Мультимедиа в Интернете 5" title="Chaste: re-entrant spiral wave simulation">
            <a:hlinkClick r:id="" action="ppaction://media"/>
            <a:extLst>
              <a:ext uri="{FF2B5EF4-FFF2-40B4-BE49-F238E27FC236}">
                <a16:creationId xmlns:a16="http://schemas.microsoft.com/office/drawing/2014/main" id="{1E9E6349-07C0-43C4-88ED-4A9B9420370C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6"/>
          <a:stretch>
            <a:fillRect/>
          </a:stretch>
        </p:blipFill>
        <p:spPr>
          <a:xfrm>
            <a:off x="219075" y="2373551"/>
            <a:ext cx="4752975" cy="3562142"/>
          </a:xfrm>
          <a:prstGeom prst="rect">
            <a:avLst/>
          </a:prstGeom>
        </p:spPr>
      </p:pic>
      <p:pic>
        <p:nvPicPr>
          <p:cNvPr id="7" name="Мультимедиа в Интернете 6" title="Reentry">
            <a:hlinkClick r:id="" action="ppaction://media"/>
            <a:extLst>
              <a:ext uri="{FF2B5EF4-FFF2-40B4-BE49-F238E27FC236}">
                <a16:creationId xmlns:a16="http://schemas.microsoft.com/office/drawing/2014/main" id="{115B52AE-B9EB-4E93-848C-BCBE8BBE4251}"/>
              </a:ext>
            </a:extLst>
          </p:cNvPr>
          <p:cNvPicPr>
            <a:picLocks noRot="1" noChangeAspect="1"/>
          </p:cNvPicPr>
          <p:nvPr>
            <a:videoFile r:link="rId2"/>
          </p:nvPr>
        </p:nvPicPr>
        <p:blipFill>
          <a:blip r:embed="rId7"/>
          <a:stretch>
            <a:fillRect/>
          </a:stretch>
        </p:blipFill>
        <p:spPr>
          <a:xfrm>
            <a:off x="5229225" y="2373551"/>
            <a:ext cx="4791075" cy="359069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376C61F-8BDB-4604-89DF-0D34385CCEC8}"/>
              </a:ext>
            </a:extLst>
          </p:cNvPr>
          <p:cNvSpPr txBox="1"/>
          <p:nvPr/>
        </p:nvSpPr>
        <p:spPr>
          <a:xfrm>
            <a:off x="1065320" y="905024"/>
            <a:ext cx="98009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Может образовываться при определенных начальных условиях или при отмирании участка миокарда (при </a:t>
            </a:r>
            <a:r>
              <a:rPr lang="ru-RU" sz="2000" i="1" dirty="0"/>
              <a:t>инфаркте</a:t>
            </a:r>
            <a:r>
              <a:rPr lang="ru-RU" sz="2000" dirty="0"/>
              <a:t>).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F9B9CF-2358-418F-8055-273D644E8A55}"/>
              </a:ext>
            </a:extLst>
          </p:cNvPr>
          <p:cNvSpPr txBox="1"/>
          <p:nvPr/>
        </p:nvSpPr>
        <p:spPr>
          <a:xfrm>
            <a:off x="5498653" y="6175396"/>
            <a:ext cx="49800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hlinkClick r:id="rId8"/>
              </a:rPr>
              <a:t>https://www.youtube.com/watch?v=5VY7wpHsezg</a:t>
            </a:r>
            <a:endParaRPr lang="ru-RU" sz="1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2D69E25-DD51-4BB6-BC03-D04EDFF4E6F3}"/>
              </a:ext>
            </a:extLst>
          </p:cNvPr>
          <p:cNvSpPr txBox="1"/>
          <p:nvPr/>
        </p:nvSpPr>
        <p:spPr>
          <a:xfrm>
            <a:off x="437225" y="6172927"/>
            <a:ext cx="609452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>
                <a:hlinkClick r:id="rId9"/>
              </a:rPr>
              <a:t>https://www.youtube.com/watch?v=0cgaUm5LPcU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1338144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1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12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" fill="hold">
                      <p:stCondLst>
                        <p:cond delay="0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video>
              <p:cMediaNode vol="80000">
                <p:cTn id="17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  <p:seq concurrent="1" nextAc="seek">
              <p:cTn id="1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" fill="hold">
                      <p:stCondLst>
                        <p:cond delay="0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2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2D067A-F10A-4B7B-87EF-528EC8F9E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Реентри</a:t>
            </a:r>
            <a:r>
              <a:rPr lang="ru-RU" dirty="0"/>
              <a:t> </a:t>
            </a:r>
            <a:r>
              <a:rPr lang="ru-RU" dirty="0">
                <a:sym typeface="Wingdings" panose="05000000000000000000" pitchFamily="2" charset="2"/>
              </a:rPr>
              <a:t>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ru-RU" dirty="0">
                <a:sym typeface="Wingdings" panose="05000000000000000000" pitchFamily="2" charset="2"/>
              </a:rPr>
              <a:t>фибрилляция</a:t>
            </a:r>
            <a:endParaRPr lang="ru-RU" dirty="0"/>
          </a:p>
        </p:txBody>
      </p:sp>
      <p:pic>
        <p:nvPicPr>
          <p:cNvPr id="4" name="Мультимедиа в Интернете 3" title="Simulation of electrical activity in the heart during fibrillation (with comparison with experiment)">
            <a:hlinkClick r:id="" action="ppaction://media"/>
            <a:extLst>
              <a:ext uri="{FF2B5EF4-FFF2-40B4-BE49-F238E27FC236}">
                <a16:creationId xmlns:a16="http://schemas.microsoft.com/office/drawing/2014/main" id="{FB3BE2BA-B1CB-4B5E-950F-56C38CBA9070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838200" y="1423252"/>
            <a:ext cx="8154880" cy="458701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Прямоугольник 4">
                <a:extLst>
                  <a:ext uri="{FF2B5EF4-FFF2-40B4-BE49-F238E27FC236}">
                    <a16:creationId xmlns:a16="http://schemas.microsoft.com/office/drawing/2014/main" id="{8D7B86C8-CA67-4754-B599-DD4B22DE46E1}"/>
                  </a:ext>
                </a:extLst>
              </p:cNvPr>
              <p:cNvSpPr/>
              <p:nvPr/>
            </p:nvSpPr>
            <p:spPr>
              <a:xfrm>
                <a:off x="3118834" y="847732"/>
                <a:ext cx="359361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ru-RU" sz="2000" dirty="0"/>
                  <a:t>Мембранный потенциал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, </a:t>
                </a:r>
                <a:r>
                  <a:rPr lang="ru-RU" sz="2000" dirty="0"/>
                  <a:t>3</a:t>
                </a:r>
                <a:r>
                  <a:rPr lang="en-US" sz="2000" dirty="0"/>
                  <a:t>D</a:t>
                </a:r>
                <a:endParaRPr lang="ru-RU" sz="2000" dirty="0"/>
              </a:p>
            </p:txBody>
          </p:sp>
        </mc:Choice>
        <mc:Fallback xmlns="">
          <p:sp>
            <p:nvSpPr>
              <p:cNvPr id="5" name="Прямоугольник 4">
                <a:extLst>
                  <a:ext uri="{FF2B5EF4-FFF2-40B4-BE49-F238E27FC236}">
                    <a16:creationId xmlns:a16="http://schemas.microsoft.com/office/drawing/2014/main" id="{8D7B86C8-CA67-4754-B599-DD4B22DE46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8834" y="847732"/>
                <a:ext cx="3593611" cy="400110"/>
              </a:xfrm>
              <a:prstGeom prst="rect">
                <a:avLst/>
              </a:prstGeom>
              <a:blipFill>
                <a:blip r:embed="rId4"/>
                <a:stretch>
                  <a:fillRect l="-1528" t="-7576" r="-1188" b="-2575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BF597D5C-CE28-40E7-B109-AFFF32AADC58}"/>
              </a:ext>
            </a:extLst>
          </p:cNvPr>
          <p:cNvSpPr txBox="1"/>
          <p:nvPr/>
        </p:nvSpPr>
        <p:spPr>
          <a:xfrm>
            <a:off x="2898560" y="6185678"/>
            <a:ext cx="609452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>
                <a:hlinkClick r:id="rId5"/>
              </a:rPr>
              <a:t>https://www.youtube.com/watch?v=eV9ajG-PGXg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2610463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B0DD8139-552F-470D-9A4A-5847D18FA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09738"/>
            <a:ext cx="10515600" cy="2852737"/>
          </a:xfrm>
        </p:spPr>
        <p:txBody>
          <a:bodyPr numCol="1" anchor="ctr">
            <a:normAutofit/>
          </a:bodyPr>
          <a:lstStyle/>
          <a:p>
            <a:pPr algn="ctr"/>
            <a:r>
              <a:rPr lang="ru-RU" sz="4000" dirty="0"/>
              <a:t>Спасибо за внимание.</a:t>
            </a:r>
            <a:br>
              <a:rPr lang="ru-RU" sz="4000" dirty="0"/>
            </a:br>
            <a:r>
              <a:rPr lang="ru-RU" sz="4000" dirty="0"/>
              <a:t>Готов ответить на Ваши вопросы.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FC6028F-B7A3-4F76-9F86-DE5F108808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3746085"/>
            <a:ext cx="10515600" cy="1500187"/>
          </a:xfrm>
        </p:spPr>
        <p:txBody>
          <a:bodyPr/>
          <a:lstStyle/>
          <a:p>
            <a:pPr algn="ctr"/>
            <a:r>
              <a:rPr lang="en-US" dirty="0">
                <a:hlinkClick r:id="rId2"/>
              </a:rPr>
              <a:t>karpaev@phystech.edu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884167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B0DD8139-552F-470D-9A4A-5847D18FA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09738"/>
            <a:ext cx="10515600" cy="2852737"/>
          </a:xfrm>
        </p:spPr>
        <p:txBody>
          <a:bodyPr numCol="1" anchor="ctr">
            <a:normAutofit/>
          </a:bodyPr>
          <a:lstStyle/>
          <a:p>
            <a:pPr algn="ctr"/>
            <a:r>
              <a:rPr lang="ru-RU" sz="4000" dirty="0"/>
              <a:t>Спасибо за внимание.</a:t>
            </a:r>
            <a:br>
              <a:rPr lang="ru-RU" sz="4000" dirty="0"/>
            </a:br>
            <a:r>
              <a:rPr lang="ru-RU" sz="4000" dirty="0"/>
              <a:t>Готов ответить на Ваши вопросы.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FC6028F-B7A3-4F76-9F86-DE5F108808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3746085"/>
            <a:ext cx="10515600" cy="1500187"/>
          </a:xfrm>
        </p:spPr>
        <p:txBody>
          <a:bodyPr/>
          <a:lstStyle/>
          <a:p>
            <a:pPr algn="ctr"/>
            <a:r>
              <a:rPr lang="en-US" dirty="0">
                <a:hlinkClick r:id="rId2"/>
              </a:rPr>
              <a:t>karpaev@phystech.edu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22033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75F18327-766F-4D80-989D-6CEA29C37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 в тематику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599F9A6-57B1-4F79-9D97-A6C931FAB0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9670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1559C0-F5BD-4A4D-B050-A374EE9CF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Миокард</a:t>
            </a:r>
            <a:r>
              <a:rPr lang="en-US" dirty="0"/>
              <a:t>: </a:t>
            </a:r>
            <a:r>
              <a:rPr lang="ru-RU" dirty="0"/>
              <a:t>физиология клеток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Объект 10">
                <a:extLst>
                  <a:ext uri="{FF2B5EF4-FFF2-40B4-BE49-F238E27FC236}">
                    <a16:creationId xmlns:a16="http://schemas.microsoft.com/office/drawing/2014/main" id="{02B9C400-98D6-4A21-9C30-F2DA0A5D25D9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>
                  <a:lnSpc>
                    <a:spcPct val="100000"/>
                  </a:lnSpc>
                  <a:spcBef>
                    <a:spcPts val="1800"/>
                  </a:spcBef>
                  <a:spcAft>
                    <a:spcPts val="1800"/>
                  </a:spcAft>
                </a:pPr>
                <a:r>
                  <a:rPr lang="ru-RU" dirty="0"/>
                  <a:t>Мышечная ткань сердца состоит из </a:t>
                </a:r>
                <a:r>
                  <a:rPr lang="ru-RU" i="1" dirty="0" err="1"/>
                  <a:t>кардиоцитов</a:t>
                </a:r>
                <a:r>
                  <a:rPr lang="ru-RU" dirty="0"/>
                  <a:t> </a:t>
                </a:r>
              </a:p>
              <a:p>
                <a:pPr>
                  <a:lnSpc>
                    <a:spcPct val="100000"/>
                  </a:lnSpc>
                  <a:spcBef>
                    <a:spcPts val="1800"/>
                  </a:spcBef>
                  <a:spcAft>
                    <a:spcPts val="1800"/>
                  </a:spcAft>
                </a:pPr>
                <a:r>
                  <a:rPr lang="ru-RU" dirty="0" err="1"/>
                  <a:t>Кардиоцит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0.5 (мышечная клетка+нервная клетка)</m:t>
                    </m:r>
                  </m:oMath>
                </a14:m>
                <a:endParaRPr lang="ru-RU" dirty="0"/>
              </a:p>
              <a:p>
                <a:pPr>
                  <a:lnSpc>
                    <a:spcPct val="100000"/>
                  </a:lnSpc>
                  <a:spcBef>
                    <a:spcPts val="1800"/>
                  </a:spcBef>
                  <a:spcAft>
                    <a:spcPts val="1800"/>
                  </a:spcAft>
                </a:pPr>
                <a:r>
                  <a:rPr lang="ru-RU" dirty="0"/>
                  <a:t>Состояние клетки («возбуждена»</a:t>
                </a:r>
                <a:r>
                  <a:rPr lang="en-US" dirty="0"/>
                  <a:t>/</a:t>
                </a:r>
                <a:r>
                  <a:rPr lang="ru-RU" dirty="0"/>
                  <a:t>«в покое»)  – определяется</a:t>
                </a:r>
                <a:r>
                  <a:rPr lang="en-US" dirty="0"/>
                  <a:t> </a:t>
                </a:r>
                <a:r>
                  <a:rPr lang="ru-RU" dirty="0"/>
                  <a:t>величиной напряжения на мембране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dirty="0"/>
              </a:p>
              <a:p>
                <a:pPr>
                  <a:lnSpc>
                    <a:spcPct val="100000"/>
                  </a:lnSpc>
                  <a:spcBef>
                    <a:spcPts val="1800"/>
                  </a:spcBef>
                  <a:spcAft>
                    <a:spcPts val="1800"/>
                  </a:spcAft>
                </a:pPr>
                <a:r>
                  <a:rPr lang="ru-RU" dirty="0">
                    <a:solidFill>
                      <a:srgbClr val="FF0000"/>
                    </a:solidFill>
                  </a:rPr>
                  <a:t>«покой» -</a:t>
                </a:r>
                <a:r>
                  <a:rPr lang="en-US" dirty="0">
                    <a:solidFill>
                      <a:srgbClr val="FF0000"/>
                    </a:solidFill>
                  </a:rPr>
                  <a:t>&gt; </a:t>
                </a:r>
                <a:r>
                  <a:rPr lang="ru-RU" dirty="0">
                    <a:solidFill>
                      <a:srgbClr val="FF0000"/>
                    </a:solidFill>
                  </a:rPr>
                  <a:t>«возбуждение» -</a:t>
                </a:r>
                <a:r>
                  <a:rPr lang="en-US" dirty="0">
                    <a:solidFill>
                      <a:srgbClr val="FF0000"/>
                    </a:solidFill>
                  </a:rPr>
                  <a:t>&gt; </a:t>
                </a:r>
                <a:r>
                  <a:rPr lang="ru-RU" dirty="0">
                    <a:solidFill>
                      <a:srgbClr val="FF0000"/>
                    </a:solidFill>
                  </a:rPr>
                  <a:t>«сокращение» </a:t>
                </a:r>
                <a:r>
                  <a:rPr lang="en-US" dirty="0">
                    <a:solidFill>
                      <a:srgbClr val="FF0000"/>
                    </a:solidFill>
                  </a:rPr>
                  <a:t>-&gt;</a:t>
                </a:r>
                <a:r>
                  <a:rPr lang="ru-RU" dirty="0">
                    <a:solidFill>
                      <a:srgbClr val="FF0000"/>
                    </a:solidFill>
                  </a:rPr>
                  <a:t> «покой» </a:t>
                </a:r>
                <a:r>
                  <a:rPr lang="en-US" dirty="0">
                    <a:solidFill>
                      <a:srgbClr val="FF0000"/>
                    </a:solidFill>
                  </a:rPr>
                  <a:t>-&gt; … [</a:t>
                </a:r>
                <a:r>
                  <a:rPr lang="ru-RU" dirty="0">
                    <a:solidFill>
                      <a:srgbClr val="FF0000"/>
                    </a:solidFill>
                  </a:rPr>
                  <a:t>убрать кавычки?</a:t>
                </a:r>
                <a:r>
                  <a:rPr lang="en-US" dirty="0">
                    <a:solidFill>
                      <a:srgbClr val="FF0000"/>
                    </a:solidFill>
                  </a:rPr>
                  <a:t>]</a:t>
                </a:r>
                <a:endParaRPr lang="ru-RU" dirty="0">
                  <a:solidFill>
                    <a:srgbClr val="FF0000"/>
                  </a:solidFill>
                </a:endParaRPr>
              </a:p>
              <a:p>
                <a:pPr>
                  <a:lnSpc>
                    <a:spcPct val="100000"/>
                  </a:lnSpc>
                  <a:spcBef>
                    <a:spcPts val="1800"/>
                  </a:spcBef>
                  <a:spcAft>
                    <a:spcPts val="1800"/>
                  </a:spcAft>
                </a:pPr>
                <a:r>
                  <a:rPr lang="ru-RU" dirty="0"/>
                  <a:t>Историческое название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– </a:t>
                </a:r>
                <a:r>
                  <a:rPr lang="ru-RU" i="1" dirty="0"/>
                  <a:t>мембранный потенциал</a:t>
                </a:r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>
          <p:sp>
            <p:nvSpPr>
              <p:cNvPr id="11" name="Объект 10">
                <a:extLst>
                  <a:ext uri="{FF2B5EF4-FFF2-40B4-BE49-F238E27FC236}">
                    <a16:creationId xmlns:a16="http://schemas.microsoft.com/office/drawing/2014/main" id="{02B9C400-98D6-4A21-9C30-F2DA0A5D25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941" t="-1621" r="-47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Объект 13" descr="Изображение выглядит как рубашка&#10;&#10;Автоматически созданное описание">
            <a:extLst>
              <a:ext uri="{FF2B5EF4-FFF2-40B4-BE49-F238E27FC236}">
                <a16:creationId xmlns:a16="http://schemas.microsoft.com/office/drawing/2014/main" id="{7865DF02-27B9-4093-A69F-3D1B663EDAA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940" y="1089621"/>
            <a:ext cx="5181600" cy="4288824"/>
          </a:xfrm>
        </p:spPr>
      </p:pic>
    </p:spTree>
    <p:extLst>
      <p:ext uri="{BB962C8B-B14F-4D97-AF65-F5344CB8AC3E}">
        <p14:creationId xmlns:p14="http://schemas.microsoft.com/office/powerpoint/2010/main" val="37313224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084F32-7EF3-430D-BBB7-7CD31CCEF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Кардиомиоцит</a:t>
            </a:r>
            <a:r>
              <a:rPr lang="en-US" dirty="0"/>
              <a:t>: </a:t>
            </a:r>
            <a:r>
              <a:rPr lang="ru-RU" dirty="0"/>
              <a:t>модель </a:t>
            </a:r>
            <a:r>
              <a:rPr lang="en-US" dirty="0"/>
              <a:t>Luo-Rudy II (1994)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EF2F40CA-7E24-46EA-A635-559BEF7F719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24025"/>
                <a:ext cx="6276975" cy="4969774"/>
              </a:xfrm>
            </p:spPr>
            <p:txBody>
              <a:bodyPr numCol="1">
                <a:normAutofit/>
              </a:bodyPr>
              <a:lstStyle/>
              <a:p>
                <a:endParaRPr lang="en-US" sz="20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0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0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0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ru-RU" sz="2000" i="1" dirty="0">
                  <a:latin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f>
                                <m:f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𝑑𝑉</m:t>
                                  </m:r>
                                </m:num>
                                <m:den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=−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𝑖𝑜𝑛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  <m:t>𝒖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</m:d>
                            </m:e>
                            <m:e>
                              <m:f>
                                <m:f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  <m:t>𝒖</m:t>
                                  </m:r>
                                </m:num>
                                <m:den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  <m:t>𝒖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</m:d>
                            </m:e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𝑖𝑜𝑛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≡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nary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  <m:t>𝒖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</m:d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𝑁𝑎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𝐶𝑎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,…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ru-RU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ru-RU" sz="2000" dirty="0"/>
                  <a:t> мембранный потенциал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ru-RU" sz="2000" dirty="0"/>
                  <a:t> вектор воротных переменных</a:t>
                </a:r>
                <a:endParaRPr lang="en-US" sz="2000" b="1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EF2F40CA-7E24-46EA-A635-559BEF7F71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24025"/>
                <a:ext cx="6276975" cy="4969774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A8418808-618E-402E-BBDC-B3A45AA4AE2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2"/>
          <a:stretch/>
        </p:blipFill>
        <p:spPr>
          <a:xfrm>
            <a:off x="6892176" y="2838041"/>
            <a:ext cx="4444277" cy="365647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11C0B04-0035-4D65-873A-4EDD518FD1EB}"/>
              </a:ext>
            </a:extLst>
          </p:cNvPr>
          <p:cNvSpPr txBox="1"/>
          <p:nvPr/>
        </p:nvSpPr>
        <p:spPr>
          <a:xfrm rot="16200000">
            <a:off x="5619995" y="3687418"/>
            <a:ext cx="2175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 (mV)</a:t>
            </a:r>
            <a:endParaRPr lang="ru-RU" dirty="0"/>
          </a:p>
        </p:txBody>
      </p:sp>
      <p:pic>
        <p:nvPicPr>
          <p:cNvPr id="12" name="Рисунок 11" descr="Изображение выглядит как цепь&#10;&#10;Автоматически созданное описание">
            <a:extLst>
              <a:ext uri="{FF2B5EF4-FFF2-40B4-BE49-F238E27FC236}">
                <a16:creationId xmlns:a16="http://schemas.microsoft.com/office/drawing/2014/main" id="{240CACA3-A03D-4900-BDC3-B71721E102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551" y="804249"/>
            <a:ext cx="3883640" cy="24586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E5CD2F4-38B7-43F2-AD5A-94A659CF7106}"/>
              </a:ext>
            </a:extLst>
          </p:cNvPr>
          <p:cNvSpPr txBox="1"/>
          <p:nvPr/>
        </p:nvSpPr>
        <p:spPr>
          <a:xfrm>
            <a:off x="5311066" y="2297902"/>
            <a:ext cx="657613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ru-RU" sz="1600" dirty="0"/>
              <a:t>(возможность моделировать воздействие </a:t>
            </a:r>
            <a:r>
              <a:rPr lang="ru-RU" sz="1600" i="1" dirty="0"/>
              <a:t>лекарственных препаратов)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212FB3-AE23-4C8A-AE5B-DD3FDC2EFE2A}"/>
              </a:ext>
            </a:extLst>
          </p:cNvPr>
          <p:cNvSpPr txBox="1"/>
          <p:nvPr/>
        </p:nvSpPr>
        <p:spPr>
          <a:xfrm>
            <a:off x="5467350" y="1029811"/>
            <a:ext cx="48672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</a:t>
            </a:r>
            <a:r>
              <a:rPr lang="ru-RU" dirty="0"/>
              <a:t>вставить картинку, поясняющую ворота и воротные переменные</a:t>
            </a:r>
            <a:r>
              <a:rPr lang="en-US" dirty="0"/>
              <a:t>; </a:t>
            </a:r>
            <a:r>
              <a:rPr lang="ru-RU" dirty="0"/>
              <a:t>продемонстрировать их динамику открытия</a:t>
            </a:r>
            <a:r>
              <a:rPr lang="en-US" dirty="0"/>
              <a:t>/</a:t>
            </a:r>
            <a:r>
              <a:rPr lang="ru-RU" dirty="0"/>
              <a:t>закрытия</a:t>
            </a:r>
            <a:r>
              <a:rPr lang="en-US" dirty="0"/>
              <a:t>]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855905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Таблица 8">
                <a:extLst>
                  <a:ext uri="{FF2B5EF4-FFF2-40B4-BE49-F238E27FC236}">
                    <a16:creationId xmlns:a16="http://schemas.microsoft.com/office/drawing/2014/main" id="{0189967D-5D62-44D1-AE36-8893FFB7406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27764041"/>
                  </p:ext>
                </p:extLst>
              </p:nvPr>
            </p:nvGraphicFramePr>
            <p:xfrm>
              <a:off x="971364" y="1093732"/>
              <a:ext cx="10087398" cy="5557807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559423">
                      <a:extLst>
                        <a:ext uri="{9D8B030D-6E8A-4147-A177-3AD203B41FA5}">
                          <a16:colId xmlns:a16="http://schemas.microsoft.com/office/drawing/2014/main" val="560200101"/>
                        </a:ext>
                      </a:extLst>
                    </a:gridCol>
                    <a:gridCol w="5527975">
                      <a:extLst>
                        <a:ext uri="{9D8B030D-6E8A-4147-A177-3AD203B41FA5}">
                          <a16:colId xmlns:a16="http://schemas.microsoft.com/office/drawing/2014/main" val="131097123"/>
                        </a:ext>
                      </a:extLst>
                    </a:gridCol>
                  </a:tblGrid>
                  <a:tr h="1356176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 err="1"/>
                            <a:t>Кардиоциты</a:t>
                          </a:r>
                          <a:r>
                            <a:rPr lang="ru-RU" dirty="0"/>
                            <a:t> соединены контактами (омическими сопротивлениями)</a:t>
                          </a:r>
                          <a:r>
                            <a:rPr lang="en-US" dirty="0"/>
                            <a:t>:</a:t>
                          </a:r>
                          <a:endParaRPr lang="ru-RU" dirty="0"/>
                        </a:p>
                        <a:p>
                          <a:pPr algn="just"/>
                          <a:endParaRPr lang="ru-RU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988851707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/>
                            <a:t>Модель</a:t>
                          </a:r>
                          <a:r>
                            <a:rPr lang="en-US" dirty="0"/>
                            <a:t> </a:t>
                          </a:r>
                          <a:r>
                            <a:rPr lang="ru-RU" dirty="0"/>
                            <a:t>миокарда как </a:t>
                          </a:r>
                          <a:r>
                            <a:rPr lang="ru-RU" i="1" dirty="0"/>
                            <a:t>сплошной</a:t>
                          </a:r>
                          <a:r>
                            <a:rPr lang="ru-RU" dirty="0"/>
                            <a:t> среды</a:t>
                          </a:r>
                          <a:r>
                            <a:rPr lang="en-US" dirty="0"/>
                            <a:t>:</a:t>
                          </a:r>
                          <a:endParaRPr lang="ru-RU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d>
                                  <m:d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𝒖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𝒖</m:t>
                                </m:r>
                                <m:d>
                                  <m:d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,  </m:t>
                                </m:r>
                                <m:sSub>
                                  <m:sSub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𝜑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sub>
                                </m:s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𝜑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sub>
                                </m:s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ru-RU" sz="16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681578915"/>
                      </a:ext>
                    </a:extLst>
                  </a:tr>
                  <a:tr h="1817333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/>
                            <a:t>Кабельное уравнение</a:t>
                          </a:r>
                          <a:r>
                            <a:rPr lang="en-US" dirty="0"/>
                            <a:t> </a:t>
                          </a:r>
                          <a:r>
                            <a:rPr lang="ru-RU" dirty="0"/>
                            <a:t>или «</a:t>
                          </a:r>
                          <a:r>
                            <a:rPr lang="en-US" dirty="0"/>
                            <a:t>Monodomain</a:t>
                          </a:r>
                          <a:r>
                            <a:rPr lang="ru-RU" dirty="0"/>
                            <a:t>»</a:t>
                          </a:r>
                          <a:r>
                            <a:rPr lang="en-US" dirty="0"/>
                            <a:t>:</a:t>
                          </a:r>
                        </a:p>
                        <a:p>
                          <a:endParaRPr lang="ru-RU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"/>
                                    <m:ctrlPr>
                                      <a:rPr lang="ru-RU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eqArr>
                                      <m:eqArrPr>
                                        <m:ctrlPr>
                                          <a:rPr lang="ru-RU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sSub>
                                          <m:sSubPr>
                                            <m:ctrlP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  <m:t>𝐶</m:t>
                                            </m:r>
                                          </m:e>
                                          <m:sub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  <m:t>𝑚</m:t>
                                            </m:r>
                                          </m:sub>
                                        </m:sSub>
                                        <m:f>
                                          <m:fPr>
                                            <m:ctrlP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  <m:t>𝜕</m:t>
                                            </m:r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  <m:t>𝑉</m:t>
                                            </m:r>
                                          </m:num>
                                          <m:den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  <m:t>𝜕</m:t>
                                            </m:r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den>
                                        </m:f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=−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  <m:t>𝐼</m:t>
                                            </m:r>
                                          </m:e>
                                          <m:sub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  <m:t>𝑖𝑜𝑛</m:t>
                                            </m:r>
                                          </m:sub>
                                        </m:sSub>
                                        <m:d>
                                          <m:dPr>
                                            <m:ctrlP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600" b="1" i="1">
                                                <a:latin typeface="Cambria Math" panose="02040503050406030204" pitchFamily="18" charset="0"/>
                                              </a:rPr>
                                              <m:t>𝒖</m:t>
                                            </m:r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  <m:t>𝑉</m:t>
                                            </m:r>
                                          </m:e>
                                        </m:d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1600" b="0" i="0" smtClean="0">
                                            <a:latin typeface="Cambria Math" panose="02040503050406030204" pitchFamily="18" charset="0"/>
                                          </a:rPr>
                                          <m:t>∇</m:t>
                                        </m:r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⋅(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𝜎</m:t>
                                            </m:r>
                                          </m:e>
                                          <m:sub>
                                            <m: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m:rPr>
                                            <m:sty m:val="p"/>
                                          </m:rPr>
                                          <a:rPr lang="en-US" sz="1600" b="0" i="0" smtClean="0">
                                            <a:latin typeface="Cambria Math" panose="02040503050406030204" pitchFamily="18" charset="0"/>
                                          </a:rPr>
                                          <m:t>∇</m:t>
                                        </m:r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𝑉</m:t>
                                        </m:r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  <m:e>
                                        <m:f>
                                          <m:fPr>
                                            <m:ctrlP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  <m:t>𝜕</m:t>
                                            </m:r>
                                            <m:r>
                                              <a:rPr lang="en-US" sz="1600" b="1" i="1">
                                                <a:latin typeface="Cambria Math" panose="02040503050406030204" pitchFamily="18" charset="0"/>
                                              </a:rPr>
                                              <m:t>𝒖</m:t>
                                            </m:r>
                                          </m:num>
                                          <m:den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  <m:t>𝜕</m:t>
                                            </m:r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den>
                                        </m:f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=</m:t>
                                        </m:r>
                                        <m:r>
                                          <a:rPr lang="en-US" sz="1600" b="1" i="1">
                                            <a:latin typeface="Cambria Math" panose="02040503050406030204" pitchFamily="18" charset="0"/>
                                          </a:rPr>
                                          <m:t>𝒇</m:t>
                                        </m:r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sz="1600" b="1" i="1">
                                            <a:latin typeface="Cambria Math" panose="02040503050406030204" pitchFamily="18" charset="0"/>
                                          </a:rPr>
                                          <m:t>𝒖</m:t>
                                        </m:r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, </m:t>
                                        </m:r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𝑉</m:t>
                                        </m:r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  <m:t>𝐼</m:t>
                                            </m:r>
                                          </m:e>
                                          <m:sub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  <m:t>𝑖𝑜𝑛</m:t>
                                            </m:r>
                                          </m:sub>
                                        </m:s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≡</m:t>
                                        </m:r>
                                        <m:nary>
                                          <m:naryPr>
                                            <m:chr m:val="∑"/>
                                            <m:supHide m:val="on"/>
                                            <m:ctrlP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naryPr>
                                          <m:sub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sub>
                                          <m:sup/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sz="16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600" i="1">
                                                    <a:latin typeface="Cambria Math" panose="02040503050406030204" pitchFamily="18" charset="0"/>
                                                  </a:rPr>
                                                  <m:t>𝐼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600" i="1">
                                                    <a:latin typeface="Cambria Math" panose="02040503050406030204" pitchFamily="18" charset="0"/>
                                                  </a:rPr>
                                                  <m:t>𝑗</m:t>
                                                </m:r>
                                              </m:sub>
                                            </m:sSub>
                                          </m:e>
                                        </m:nary>
                                        <m:d>
                                          <m:dPr>
                                            <m:ctrlP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600" b="1" i="1">
                                                <a:latin typeface="Cambria Math" panose="02040503050406030204" pitchFamily="18" charset="0"/>
                                              </a:rPr>
                                              <m:t>𝒖</m:t>
                                            </m:r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  <m:t>𝑉</m:t>
                                            </m:r>
                                          </m:e>
                                        </m:d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,  </m:t>
                                        </m:r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=</m:t>
                                        </m:r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𝑁𝑎</m:t>
                                        </m:r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𝐾</m:t>
                                        </m:r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𝐶𝑎</m:t>
                                        </m:r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,…</m:t>
                                        </m:r>
                                      </m:e>
                                    </m:eqArr>
                                  </m:e>
                                </m:d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087838566"/>
                      </a:ext>
                    </a:extLst>
                  </a:tr>
                  <a:tr h="1803749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ru-RU" dirty="0"/>
                            <a:t>«</a:t>
                          </a:r>
                          <a:r>
                            <a:rPr lang="en-US" dirty="0"/>
                            <a:t>Bidomain</a:t>
                          </a:r>
                          <a:r>
                            <a:rPr lang="ru-RU" dirty="0"/>
                            <a:t>»</a:t>
                          </a:r>
                          <a:r>
                            <a:rPr lang="en-US" dirty="0"/>
                            <a:t>:</a:t>
                          </a:r>
                          <a:endParaRPr lang="ru-RU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"/>
                                    <m:ctrlPr>
                                      <a:rPr lang="ru-RU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eqArr>
                                      <m:eqArrPr>
                                        <m:ctrlPr>
                                          <a:rPr lang="ru-RU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sSub>
                                          <m:sSubPr>
                                            <m:ctrlP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𝐶</m:t>
                                            </m:r>
                                          </m:e>
                                          <m:sub>
                                            <m: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𝑚</m:t>
                                            </m:r>
                                          </m:sub>
                                        </m:sSub>
                                        <m:f>
                                          <m:fPr>
                                            <m:ctrlP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𝜕</m:t>
                                            </m:r>
                                            <m: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𝑉</m:t>
                                            </m:r>
                                          </m:num>
                                          <m:den>
                                            <m: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𝜕</m:t>
                                            </m:r>
                                            <m: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den>
                                        </m:f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=−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𝐼</m:t>
                                            </m:r>
                                          </m:e>
                                          <m:sub>
                                            <m: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𝑖𝑜𝑛</m:t>
                                            </m:r>
                                          </m:sub>
                                        </m:sSub>
                                        <m:d>
                                          <m:dPr>
                                            <m:ctrlP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6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𝒖</m:t>
                                            </m:r>
                                            <m: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𝑉</m:t>
                                            </m:r>
                                          </m:e>
                                        </m:d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1600" b="0" i="0" smtClean="0">
                                            <a:latin typeface="Cambria Math" panose="02040503050406030204" pitchFamily="18" charset="0"/>
                                          </a:rPr>
                                          <m:t>∇</m:t>
                                        </m:r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⋅</m:t>
                                        </m:r>
                                        <m:d>
                                          <m:dPr>
                                            <m:ctrlP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sz="16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6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𝜎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6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sz="1600" b="0" i="0" smtClean="0">
                                                <a:latin typeface="Cambria Math" panose="02040503050406030204" pitchFamily="18" charset="0"/>
                                              </a:rPr>
                                              <m:t>∇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en-US" sz="16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16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𝑉</m:t>
                                                </m:r>
                                                <m:r>
                                                  <a:rPr lang="en-US" sz="16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+</m:t>
                                                </m:r>
                                                <m:sSub>
                                                  <m:sSubPr>
                                                    <m:ctrlPr>
                                                      <a:rPr lang="en-US" sz="16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sz="16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𝜑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sz="16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𝑒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d>
                                          </m:e>
                                        </m:d>
                                      </m:e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600" b="0" i="0" smtClean="0">
                                            <a:latin typeface="Cambria Math" panose="02040503050406030204" pitchFamily="18" charset="0"/>
                                          </a:rPr>
                                          <m:t>∇</m:t>
                                        </m:r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⋅</m:t>
                                        </m:r>
                                        <m:d>
                                          <m:dPr>
                                            <m:ctrlP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sz="16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6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𝜎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6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sz="1600" b="0" i="0" smtClean="0">
                                                <a:latin typeface="Cambria Math" panose="02040503050406030204" pitchFamily="18" charset="0"/>
                                              </a:rPr>
                                              <m:t>∇</m:t>
                                            </m:r>
                                            <m: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𝑉</m:t>
                                            </m:r>
                                            <m: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en-US" sz="16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en-US" sz="16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sz="16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𝜎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sz="16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𝑖</m:t>
                                                    </m:r>
                                                  </m:sub>
                                                </m:sSub>
                                                <m:r>
                                                  <a:rPr lang="en-US" sz="16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+</m:t>
                                                </m:r>
                                                <m:sSub>
                                                  <m:sSubPr>
                                                    <m:ctrlPr>
                                                      <a:rPr lang="en-US" sz="16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sz="16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𝜎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sz="16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𝑒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d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sz="1600" b="0" i="0" smtClean="0">
                                                <a:latin typeface="Cambria Math" panose="02040503050406030204" pitchFamily="18" charset="0"/>
                                              </a:rPr>
                                              <m:t>∇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sz="16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6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𝜑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6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𝑒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=0</m:t>
                                        </m:r>
                                      </m:e>
                                      <m:e>
                                        <m:f>
                                          <m:fPr>
                                            <m:ctrlPr>
                                              <a:rPr lang="en-US" sz="16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  <m:t>𝜕</m:t>
                                            </m:r>
                                            <m:r>
                                              <a:rPr lang="en-US" sz="1600" b="1" i="1">
                                                <a:latin typeface="Cambria Math" panose="02040503050406030204" pitchFamily="18" charset="0"/>
                                              </a:rPr>
                                              <m:t>𝒖</m:t>
                                            </m:r>
                                          </m:num>
                                          <m:den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  <m:t>𝜕</m:t>
                                            </m:r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den>
                                        </m:f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=</m:t>
                                        </m:r>
                                        <m:r>
                                          <a:rPr lang="en-US" sz="1600" b="1" i="1">
                                            <a:latin typeface="Cambria Math" panose="02040503050406030204" pitchFamily="18" charset="0"/>
                                          </a:rPr>
                                          <m:t>𝒇</m:t>
                                        </m:r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sz="1600" b="1" i="1">
                                            <a:latin typeface="Cambria Math" panose="02040503050406030204" pitchFamily="18" charset="0"/>
                                          </a:rPr>
                                          <m:t>𝒖</m:t>
                                        </m:r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, </m:t>
                                        </m:r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𝑉</m:t>
                                        </m:r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US" sz="16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  <m:t>𝐼</m:t>
                                            </m:r>
                                          </m:e>
                                          <m:sub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  <m:t>𝑖𝑜𝑛</m:t>
                                            </m:r>
                                          </m:sub>
                                        </m:s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≡</m:t>
                                        </m:r>
                                        <m:nary>
                                          <m:naryPr>
                                            <m:chr m:val="∑"/>
                                            <m:supHide m:val="on"/>
                                            <m:ctrlP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naryPr>
                                          <m:sub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sub>
                                          <m:sup/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sz="16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600" i="1">
                                                    <a:latin typeface="Cambria Math" panose="02040503050406030204" pitchFamily="18" charset="0"/>
                                                  </a:rPr>
                                                  <m:t>𝐼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600" i="1">
                                                    <a:latin typeface="Cambria Math" panose="02040503050406030204" pitchFamily="18" charset="0"/>
                                                  </a:rPr>
                                                  <m:t>𝑗</m:t>
                                                </m:r>
                                              </m:sub>
                                            </m:sSub>
                                          </m:e>
                                        </m:nary>
                                        <m:d>
                                          <m:dPr>
                                            <m:ctrlP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600" b="1" i="1">
                                                <a:latin typeface="Cambria Math" panose="02040503050406030204" pitchFamily="18" charset="0"/>
                                              </a:rPr>
                                              <m:t>𝒖</m:t>
                                            </m:r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  <m:t>𝑉</m:t>
                                            </m:r>
                                          </m:e>
                                        </m:d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,  </m:t>
                                        </m:r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=</m:t>
                                        </m:r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𝑁𝑎</m:t>
                                        </m:r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𝐾</m:t>
                                        </m:r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𝐶𝑎</m:t>
                                        </m:r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,…</m:t>
                                        </m:r>
                                      </m:e>
                                    </m:eqArr>
                                  </m:e>
                                </m:d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19358908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Таблица 8">
                <a:extLst>
                  <a:ext uri="{FF2B5EF4-FFF2-40B4-BE49-F238E27FC236}">
                    <a16:creationId xmlns:a16="http://schemas.microsoft.com/office/drawing/2014/main" id="{0189967D-5D62-44D1-AE36-8893FFB7406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27764041"/>
                  </p:ext>
                </p:extLst>
              </p:nvPr>
            </p:nvGraphicFramePr>
            <p:xfrm>
              <a:off x="971364" y="1093732"/>
              <a:ext cx="10087398" cy="5557807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559423">
                      <a:extLst>
                        <a:ext uri="{9D8B030D-6E8A-4147-A177-3AD203B41FA5}">
                          <a16:colId xmlns:a16="http://schemas.microsoft.com/office/drawing/2014/main" val="560200101"/>
                        </a:ext>
                      </a:extLst>
                    </a:gridCol>
                    <a:gridCol w="5527975">
                      <a:extLst>
                        <a:ext uri="{9D8B030D-6E8A-4147-A177-3AD203B41FA5}">
                          <a16:colId xmlns:a16="http://schemas.microsoft.com/office/drawing/2014/main" val="131097123"/>
                        </a:ext>
                      </a:extLst>
                    </a:gridCol>
                  </a:tblGrid>
                  <a:tr h="1356176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 err="1"/>
                            <a:t>Кардиоциты</a:t>
                          </a:r>
                          <a:r>
                            <a:rPr lang="ru-RU" dirty="0"/>
                            <a:t> соединены контактами (омическими сопротивлениями)</a:t>
                          </a:r>
                          <a:r>
                            <a:rPr lang="en-US" dirty="0"/>
                            <a:t>:</a:t>
                          </a:r>
                          <a:endParaRPr lang="ru-RU" dirty="0"/>
                        </a:p>
                        <a:p>
                          <a:pPr algn="just"/>
                          <a:endParaRPr lang="ru-RU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98885170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/>
                            <a:t>Модель</a:t>
                          </a:r>
                          <a:r>
                            <a:rPr lang="en-US" dirty="0"/>
                            <a:t> </a:t>
                          </a:r>
                          <a:r>
                            <a:rPr lang="ru-RU" dirty="0"/>
                            <a:t>миокарда как </a:t>
                          </a:r>
                          <a:r>
                            <a:rPr lang="ru-RU" i="1" dirty="0"/>
                            <a:t>сплошной</a:t>
                          </a:r>
                          <a:r>
                            <a:rPr lang="ru-RU" dirty="0"/>
                            <a:t> среды</a:t>
                          </a:r>
                          <a:r>
                            <a:rPr lang="en-US" dirty="0"/>
                            <a:t>:</a:t>
                          </a:r>
                          <a:endParaRPr lang="ru-RU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82379" t="-380000" b="-105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81578915"/>
                      </a:ext>
                    </a:extLst>
                  </a:tr>
                  <a:tr h="1817333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/>
                            <a:t>Кабельное уравнение</a:t>
                          </a:r>
                          <a:r>
                            <a:rPr lang="en-US" dirty="0"/>
                            <a:t> </a:t>
                          </a:r>
                          <a:r>
                            <a:rPr lang="ru-RU" dirty="0"/>
                            <a:t>или «</a:t>
                          </a:r>
                          <a:r>
                            <a:rPr lang="en-US" dirty="0"/>
                            <a:t>Monodomain</a:t>
                          </a:r>
                          <a:r>
                            <a:rPr lang="ru-RU" dirty="0"/>
                            <a:t>»</a:t>
                          </a:r>
                          <a:r>
                            <a:rPr lang="en-US" dirty="0"/>
                            <a:t>:</a:t>
                          </a:r>
                        </a:p>
                        <a:p>
                          <a:endParaRPr lang="ru-RU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82379" t="-96644" b="-11140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87838566"/>
                      </a:ext>
                    </a:extLst>
                  </a:tr>
                  <a:tr h="2018538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ru-RU" dirty="0"/>
                            <a:t>«</a:t>
                          </a:r>
                          <a:r>
                            <a:rPr lang="en-US" dirty="0"/>
                            <a:t>Bidomain</a:t>
                          </a:r>
                          <a:r>
                            <a:rPr lang="ru-RU" dirty="0"/>
                            <a:t>»</a:t>
                          </a:r>
                          <a:r>
                            <a:rPr lang="en-US" dirty="0"/>
                            <a:t>:</a:t>
                          </a:r>
                          <a:endParaRPr lang="ru-RU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82379" t="-17650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9358908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D974BE-87DF-4AF4-8FA4-A1BC6EAF8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Модели связности миокарда</a:t>
            </a:r>
          </a:p>
        </p:txBody>
      </p:sp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B11061E6-7F84-44E6-B679-BD8B7D72EEB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58" t="1926" r="13767" b="10819"/>
          <a:stretch/>
        </p:blipFill>
        <p:spPr>
          <a:xfrm>
            <a:off x="7745485" y="800405"/>
            <a:ext cx="2334177" cy="1543768"/>
          </a:xfrm>
          <a:prstGeom prst="rect">
            <a:avLst/>
          </a:prstGeom>
        </p:spPr>
      </p:pic>
      <p:pic>
        <p:nvPicPr>
          <p:cNvPr id="6" name="Рисунок 5" descr="Изображение выглядит как рубашка&#10;&#10;Автоматически созданное описание">
            <a:extLst>
              <a:ext uri="{FF2B5EF4-FFF2-40B4-BE49-F238E27FC236}">
                <a16:creationId xmlns:a16="http://schemas.microsoft.com/office/drawing/2014/main" id="{AD07BF66-98F7-4C57-8CC1-596018EBA99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201" b="68742"/>
          <a:stretch/>
        </p:blipFill>
        <p:spPr>
          <a:xfrm>
            <a:off x="5462136" y="1029811"/>
            <a:ext cx="1952800" cy="956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1065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BE54DE-5607-471E-AD84-40959B1FA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Chaste</a:t>
            </a:r>
            <a:r>
              <a:rPr lang="ru-RU" dirty="0"/>
              <a:t> (</a:t>
            </a:r>
            <a:r>
              <a:rPr lang="en-US" dirty="0"/>
              <a:t>200</a:t>
            </a:r>
            <a:r>
              <a:rPr lang="ru-RU" dirty="0"/>
              <a:t>5</a:t>
            </a:r>
            <a:r>
              <a:rPr lang="en-US" dirty="0"/>
              <a:t> – </a:t>
            </a:r>
            <a:r>
              <a:rPr lang="ru-RU" dirty="0"/>
              <a:t>Н.В.)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9E658BA-6CBB-40C1-9859-117291A092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Программный комплекс для численного моделирования электрической активности миокарда.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pic>
        <p:nvPicPr>
          <p:cNvPr id="5" name="Рисунок 4" descr="Изображение выглядит как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656748CF-8D14-4E44-AFA5-6A3E08BCA62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542" b="50473"/>
          <a:stretch/>
        </p:blipFill>
        <p:spPr>
          <a:xfrm>
            <a:off x="774887" y="1470219"/>
            <a:ext cx="5576510" cy="2115619"/>
          </a:xfrm>
          <a:prstGeom prst="rect">
            <a:avLst/>
          </a:prstGeom>
        </p:spPr>
      </p:pic>
      <p:pic>
        <p:nvPicPr>
          <p:cNvPr id="7" name="Рисунок 6" descr="Изображение выглядит как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56591CE0-6FDA-4B56-8A4E-3633656DCFD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9" t="50000" r="23098"/>
          <a:stretch/>
        </p:blipFill>
        <p:spPr>
          <a:xfrm>
            <a:off x="774887" y="3710124"/>
            <a:ext cx="8138294" cy="301382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F9F0543-BB99-46E8-AE2E-D0ED4C957A7C}"/>
              </a:ext>
            </a:extLst>
          </p:cNvPr>
          <p:cNvSpPr txBox="1"/>
          <p:nvPr/>
        </p:nvSpPr>
        <p:spPr>
          <a:xfrm>
            <a:off x="6711518" y="1751343"/>
            <a:ext cx="5163104" cy="880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hlinkClick r:id="rId3"/>
              </a:rPr>
              <a:t>https://www.cs.ox.ac.uk/chaste/cardiac_index.html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>
                <a:hlinkClick r:id="rId4"/>
              </a:rPr>
              <a:t>https://github.com/Chaste/Chaste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055198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18C501-5FE1-4F88-BDC9-2B870AE5B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«</a:t>
            </a:r>
            <a:r>
              <a:rPr lang="en-US" dirty="0"/>
              <a:t>Monodomain</a:t>
            </a:r>
            <a:r>
              <a:rPr lang="ru-RU" dirty="0"/>
              <a:t>»</a:t>
            </a:r>
            <a:r>
              <a:rPr lang="en-US" dirty="0"/>
              <a:t>: </a:t>
            </a:r>
            <a:r>
              <a:rPr lang="ru-RU" dirty="0"/>
              <a:t>алгоритм численного решения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Таблица 4">
                <a:extLst>
                  <a:ext uri="{FF2B5EF4-FFF2-40B4-BE49-F238E27FC236}">
                    <a16:creationId xmlns:a16="http://schemas.microsoft.com/office/drawing/2014/main" id="{D3866FFC-F818-43E8-91AE-EA9B5AF5D8AC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602186736"/>
                  </p:ext>
                </p:extLst>
              </p:nvPr>
            </p:nvGraphicFramePr>
            <p:xfrm>
              <a:off x="838200" y="1643095"/>
              <a:ext cx="10551850" cy="505661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269637">
                      <a:extLst>
                        <a:ext uri="{9D8B030D-6E8A-4147-A177-3AD203B41FA5}">
                          <a16:colId xmlns:a16="http://schemas.microsoft.com/office/drawing/2014/main" val="444938349"/>
                        </a:ext>
                      </a:extLst>
                    </a:gridCol>
                    <a:gridCol w="5282213">
                      <a:extLst>
                        <a:ext uri="{9D8B030D-6E8A-4147-A177-3AD203B41FA5}">
                          <a16:colId xmlns:a16="http://schemas.microsoft.com/office/drawing/2014/main" val="760103262"/>
                        </a:ext>
                      </a:extLst>
                    </a:gridCol>
                  </a:tblGrid>
                  <a:tr h="1501385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1.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𝒖</m:t>
                                  </m:r>
                                </m:num>
                                <m:den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ru-RU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+1</m:t>
                                        </m:r>
                                      </m:sup>
                                    </m:s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den>
                                </m:f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𝒇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𝒖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963143587"/>
                      </a:ext>
                    </a:extLst>
                  </a:tr>
                  <a:tr h="1501385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b="0" dirty="0"/>
                            <a:t>2.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f>
                                <m:f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num>
                                <m:den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𝑖𝑜𝑛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 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oMath>
                          </a14:m>
                          <a:endParaRPr lang="ru-RU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𝑉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+1</m:t>
                                        </m:r>
                                      </m:sup>
                                    </m:s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𝑉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den>
                                </m:f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𝑖𝑜𝑛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  <m:t>𝒖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p>
                                    </m:s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𝑉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∇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245415360"/>
                      </a:ext>
                    </a:extLst>
                  </a:tr>
                  <a:tr h="1370509"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∇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</m:den>
                                </m:f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𝑖𝑜𝑛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𝒖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≡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 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≡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</m:den>
                                </m:f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𝑖𝑜𝑛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𝒖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∇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, 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ℝ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−функция 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borderBox>
                                  <m:borderBox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orderBoxPr>
                                  <m:e>
                                    <m:sSup>
                                      <m:sSup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600" b="0" i="0" smtClean="0">
                                            <a:latin typeface="Cambria Math" panose="02040503050406030204" pitchFamily="18" charset="0"/>
                                          </a:rPr>
                                          <m:t>∇</m:t>
                                        </m:r>
                                      </m:e>
                                      <m:sup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f>
                                      <m:f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ru-RU" sz="16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den>
                                    </m:f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f>
                                      <m:f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ru-RU" sz="16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den>
                                    </m:f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</m:borderBox>
                                <m:r>
                                  <a:rPr lang="en-US" sz="1600" b="0" i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ru-RU" sz="1600" b="0" i="0" smtClean="0">
                                    <a:latin typeface="Cambria Math" panose="02040503050406030204" pitchFamily="18" charset="0"/>
                                  </a:rPr>
                                  <m:t>стационарное линейное УрЧП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ru-RU" strike="sngStrik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9641013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Таблица 4">
                <a:extLst>
                  <a:ext uri="{FF2B5EF4-FFF2-40B4-BE49-F238E27FC236}">
                    <a16:creationId xmlns:a16="http://schemas.microsoft.com/office/drawing/2014/main" id="{D3866FFC-F818-43E8-91AE-EA9B5AF5D8AC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602186736"/>
                  </p:ext>
                </p:extLst>
              </p:nvPr>
            </p:nvGraphicFramePr>
            <p:xfrm>
              <a:off x="838200" y="1643095"/>
              <a:ext cx="10551850" cy="505661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269637">
                      <a:extLst>
                        <a:ext uri="{9D8B030D-6E8A-4147-A177-3AD203B41FA5}">
                          <a16:colId xmlns:a16="http://schemas.microsoft.com/office/drawing/2014/main" val="444938349"/>
                        </a:ext>
                      </a:extLst>
                    </a:gridCol>
                    <a:gridCol w="5282213">
                      <a:extLst>
                        <a:ext uri="{9D8B030D-6E8A-4147-A177-3AD203B41FA5}">
                          <a16:colId xmlns:a16="http://schemas.microsoft.com/office/drawing/2014/main" val="760103262"/>
                        </a:ext>
                      </a:extLst>
                    </a:gridCol>
                  </a:tblGrid>
                  <a:tr h="1501385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r="-100231" b="-2364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99769" b="-23643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63143587"/>
                      </a:ext>
                    </a:extLst>
                  </a:tr>
                  <a:tr h="1501385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100407" r="-100231" b="-1373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99769" t="-100407" b="-13739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45415360"/>
                      </a:ext>
                    </a:extLst>
                  </a:tr>
                  <a:tr h="2053844">
                    <a:tc gridSpan="2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145858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/>
                          <a:endParaRPr lang="ru-RU" strike="sngStrik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96410131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7" name="Прямая со стрелкой 6">
            <a:extLst>
              <a:ext uri="{FF2B5EF4-FFF2-40B4-BE49-F238E27FC236}">
                <a16:creationId xmlns:a16="http://schemas.microsoft.com/office/drawing/2014/main" id="{2A7C9A47-D188-4DEA-8407-F101831AFD2E}"/>
              </a:ext>
            </a:extLst>
          </p:cNvPr>
          <p:cNvCxnSpPr>
            <a:cxnSpLocks/>
          </p:cNvCxnSpPr>
          <p:nvPr/>
        </p:nvCxnSpPr>
        <p:spPr>
          <a:xfrm>
            <a:off x="4367813" y="2002419"/>
            <a:ext cx="152695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856EF40-40D6-43D9-9DA0-C8348F040405}"/>
              </a:ext>
            </a:extLst>
          </p:cNvPr>
          <p:cNvSpPr txBox="1"/>
          <p:nvPr/>
        </p:nvSpPr>
        <p:spPr>
          <a:xfrm>
            <a:off x="4185082" y="1679254"/>
            <a:ext cx="49944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Дискретизация </a:t>
            </a:r>
          </a:p>
          <a:p>
            <a:r>
              <a:rPr lang="ru-RU" dirty="0"/>
              <a:t>по времени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0203A16-390E-4205-A2BA-10248374C02A}"/>
              </a:ext>
            </a:extLst>
          </p:cNvPr>
          <p:cNvSpPr txBox="1"/>
          <p:nvPr/>
        </p:nvSpPr>
        <p:spPr>
          <a:xfrm>
            <a:off x="7075503" y="2292538"/>
            <a:ext cx="20862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</a:t>
            </a:r>
            <a:r>
              <a:rPr lang="ru-RU" dirty="0"/>
              <a:t>алгебраические уравнения</a:t>
            </a:r>
            <a:r>
              <a:rPr lang="en-US" dirty="0"/>
              <a:t>)</a:t>
            </a:r>
            <a:endParaRPr lang="ru-RU" dirty="0"/>
          </a:p>
        </p:txBody>
      </p: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E67B6562-F250-42AC-B215-1E33323AC27C}"/>
              </a:ext>
            </a:extLst>
          </p:cNvPr>
          <p:cNvCxnSpPr>
            <a:cxnSpLocks/>
          </p:cNvCxnSpPr>
          <p:nvPr/>
        </p:nvCxnSpPr>
        <p:spPr>
          <a:xfrm>
            <a:off x="4367813" y="3447893"/>
            <a:ext cx="152695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E9E083CF-5D23-4051-A41B-A6F7FD3513B1}"/>
              </a:ext>
            </a:extLst>
          </p:cNvPr>
          <p:cNvSpPr/>
          <p:nvPr/>
        </p:nvSpPr>
        <p:spPr>
          <a:xfrm>
            <a:off x="6565749" y="3776294"/>
            <a:ext cx="32928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(</a:t>
            </a:r>
            <a:r>
              <a:rPr lang="ru-RU" dirty="0"/>
              <a:t>стационарное линейное </a:t>
            </a:r>
            <a:r>
              <a:rPr lang="ru-RU" dirty="0" err="1"/>
              <a:t>УрЧП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BE42AA32-6DB1-437B-B1B3-17B17C1B41E3}"/>
              </a:ext>
            </a:extLst>
          </p:cNvPr>
          <p:cNvSpPr/>
          <p:nvPr/>
        </p:nvSpPr>
        <p:spPr>
          <a:xfrm>
            <a:off x="4185082" y="310583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/>
              <a:t>Дискретизация </a:t>
            </a:r>
          </a:p>
          <a:p>
            <a:r>
              <a:rPr lang="ru-RU" b="1" dirty="0"/>
              <a:t>только</a:t>
            </a:r>
            <a:r>
              <a:rPr lang="ru-RU" dirty="0"/>
              <a:t> по времени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FD8DE3-DB1B-474E-B44B-D109EA50E71A}"/>
              </a:ext>
            </a:extLst>
          </p:cNvPr>
          <p:cNvSpPr txBox="1"/>
          <p:nvPr/>
        </p:nvSpPr>
        <p:spPr>
          <a:xfrm>
            <a:off x="838200" y="1218856"/>
            <a:ext cx="62373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Переход с явного на неявный слой</a:t>
            </a:r>
            <a:r>
              <a:rPr lang="en-US" sz="2000" dirty="0"/>
              <a:t>: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9277660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508240-2C10-467C-9D2E-45DE07864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«</a:t>
            </a:r>
            <a:r>
              <a:rPr lang="en-US" dirty="0"/>
              <a:t>Monodomain</a:t>
            </a:r>
            <a:r>
              <a:rPr lang="ru-RU" dirty="0"/>
              <a:t>»</a:t>
            </a:r>
            <a:r>
              <a:rPr lang="en-US" dirty="0"/>
              <a:t>: </a:t>
            </a:r>
            <a:r>
              <a:rPr lang="ru-RU" dirty="0"/>
              <a:t>МКЭ-дискретизация по пространству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9467E65-C847-4F33-B32C-BD8907FB535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/>
              <a:t>Расчетная сетка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716FDCB-C8F1-4D1F-9B26-5F1BC599071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/>
              <a:t>Базисные функции в 2</a:t>
            </a:r>
            <a:r>
              <a:rPr lang="en-US" dirty="0"/>
              <a:t>D</a:t>
            </a:r>
            <a:endParaRPr lang="ru-RU" dirty="0"/>
          </a:p>
          <a:p>
            <a:endParaRPr lang="ru-RU" dirty="0"/>
          </a:p>
        </p:txBody>
      </p:sp>
      <p:pic>
        <p:nvPicPr>
          <p:cNvPr id="8" name="Рисунок 7" descr="Изображение выглядит как текст, карта&#10;&#10;Автоматически созданное описание">
            <a:extLst>
              <a:ext uri="{FF2B5EF4-FFF2-40B4-BE49-F238E27FC236}">
                <a16:creationId xmlns:a16="http://schemas.microsoft.com/office/drawing/2014/main" id="{ADF0FB77-664A-4A71-9A6D-56360FE459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18808"/>
            <a:ext cx="4665955" cy="5152790"/>
          </a:xfrm>
          <a:prstGeom prst="rect">
            <a:avLst/>
          </a:prstGeom>
        </p:spPr>
      </p:pic>
      <p:pic>
        <p:nvPicPr>
          <p:cNvPr id="12" name="Рисунок 11" descr="Изображение выглядит как текст, зонт, воздушный змей&#10;&#10;Автоматически созданное описание">
            <a:extLst>
              <a:ext uri="{FF2B5EF4-FFF2-40B4-BE49-F238E27FC236}">
                <a16:creationId xmlns:a16="http://schemas.microsoft.com/office/drawing/2014/main" id="{C8D560A2-2301-44AC-A89B-516743B1C10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67" t="57513" r="12122"/>
          <a:stretch/>
        </p:blipFill>
        <p:spPr>
          <a:xfrm>
            <a:off x="6019800" y="1682221"/>
            <a:ext cx="3874643" cy="2650142"/>
          </a:xfrm>
          <a:prstGeom prst="rect">
            <a:avLst/>
          </a:prstGeom>
        </p:spPr>
      </p:pic>
      <p:pic>
        <p:nvPicPr>
          <p:cNvPr id="14" name="Рисунок 13" descr="Изображение выглядит как текст, зонт, воздушный змей&#10;&#10;Автоматически созданное описание">
            <a:extLst>
              <a:ext uri="{FF2B5EF4-FFF2-40B4-BE49-F238E27FC236}">
                <a16:creationId xmlns:a16="http://schemas.microsoft.com/office/drawing/2014/main" id="{6C241654-4E0C-4659-99A3-6F0377DA823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44" t="1663" r="11639" b="51445"/>
          <a:stretch/>
        </p:blipFill>
        <p:spPr>
          <a:xfrm>
            <a:off x="7027840" y="5070857"/>
            <a:ext cx="2237624" cy="146389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C2E4F62-68E4-4C6B-83B6-B9B3E554A772}"/>
              </a:ext>
            </a:extLst>
          </p:cNvPr>
          <p:cNvSpPr txBox="1"/>
          <p:nvPr/>
        </p:nvSpPr>
        <p:spPr>
          <a:xfrm>
            <a:off x="7806431" y="4670747"/>
            <a:ext cx="36997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в </a:t>
            </a:r>
            <a:r>
              <a:rPr lang="en-US" sz="2000" dirty="0"/>
              <a:t>1D</a:t>
            </a:r>
            <a:endParaRPr lang="ru-RU" sz="2000" dirty="0"/>
          </a:p>
        </p:txBody>
      </p:sp>
      <p:sp>
        <p:nvSpPr>
          <p:cNvPr id="5" name="Левая круглая скобка 4">
            <a:extLst>
              <a:ext uri="{FF2B5EF4-FFF2-40B4-BE49-F238E27FC236}">
                <a16:creationId xmlns:a16="http://schemas.microsoft.com/office/drawing/2014/main" id="{B909D80A-9155-43D7-BB0B-DF91EA1AED8F}"/>
              </a:ext>
            </a:extLst>
          </p:cNvPr>
          <p:cNvSpPr/>
          <p:nvPr/>
        </p:nvSpPr>
        <p:spPr>
          <a:xfrm>
            <a:off x="6683627" y="4568712"/>
            <a:ext cx="412523" cy="2200851"/>
          </a:xfrm>
          <a:prstGeom prst="leftBracke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Левая круглая скобка 10">
            <a:extLst>
              <a:ext uri="{FF2B5EF4-FFF2-40B4-BE49-F238E27FC236}">
                <a16:creationId xmlns:a16="http://schemas.microsoft.com/office/drawing/2014/main" id="{4BACF84D-DF1C-4411-B317-2A0CF4224E90}"/>
              </a:ext>
            </a:extLst>
          </p:cNvPr>
          <p:cNvSpPr/>
          <p:nvPr/>
        </p:nvSpPr>
        <p:spPr>
          <a:xfrm rot="10800000">
            <a:off x="9132092" y="4568712"/>
            <a:ext cx="412523" cy="2200851"/>
          </a:xfrm>
          <a:prstGeom prst="leftBracke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497999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5185</TotalTime>
  <Words>1011</Words>
  <Application>Microsoft Office PowerPoint</Application>
  <PresentationFormat>Широкоэкранный</PresentationFormat>
  <Paragraphs>183</Paragraphs>
  <Slides>25</Slides>
  <Notes>0</Notes>
  <HiddenSlides>0</HiddenSlides>
  <MMClips>3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Cambria Math</vt:lpstr>
      <vt:lpstr>Тема Office</vt:lpstr>
      <vt:lpstr>Обзор программного комплекса</vt:lpstr>
      <vt:lpstr>Мотивация</vt:lpstr>
      <vt:lpstr>Введение в тематику</vt:lpstr>
      <vt:lpstr>Миокард: физиология клеток</vt:lpstr>
      <vt:lpstr>Кардиомиоцит: модель Luo-Rudy II (1994)</vt:lpstr>
      <vt:lpstr>Модели связности миокарда</vt:lpstr>
      <vt:lpstr>Chaste (2005 – Н.В.)</vt:lpstr>
      <vt:lpstr>«Monodomain»: алгоритм численного решения</vt:lpstr>
      <vt:lpstr>«Monodomain»: МКЭ-дискретизация по пространству</vt:lpstr>
      <vt:lpstr>«Monodomain»: МКЭ-дискретизация по пространству</vt:lpstr>
      <vt:lpstr>«Monodomain»: МКЭ-дискретизация по пространству</vt:lpstr>
      <vt:lpstr>Алгоритм численного решения </vt:lpstr>
      <vt:lpstr>Программная реализация</vt:lpstr>
      <vt:lpstr>Репозиторий</vt:lpstr>
      <vt:lpstr>Часть заголовочного файла (современный С++)</vt:lpstr>
      <vt:lpstr>Обозначения</vt:lpstr>
      <vt:lpstr>Модели кардиоцитов в Chaste</vt:lpstr>
      <vt:lpstr>Сетка и базисные функции 2D в Chaste: классы</vt:lpstr>
      <vt:lpstr>Солверы УрЧП в Chaste: иерархия</vt:lpstr>
      <vt:lpstr>Солверы УрЧП в Chaste</vt:lpstr>
      <vt:lpstr>Результаты моделирования</vt:lpstr>
      <vt:lpstr> Ревербератор (реентри) ‒ спиральная волна</vt:lpstr>
      <vt:lpstr>Реентри  фибрилляция</vt:lpstr>
      <vt:lpstr>Спасибо за внимание. Готов ответить на Ваши вопросы.</vt:lpstr>
      <vt:lpstr>Спасибо за внимание. Готов ответить на Ваши вопросы.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Обзор программного комплекса</dc:title>
  <dc:creator>Alexei Karpaev</dc:creator>
  <cp:lastModifiedBy>Alexei Karpaev</cp:lastModifiedBy>
  <cp:revision>76</cp:revision>
  <dcterms:created xsi:type="dcterms:W3CDTF">2020-06-13T11:13:13Z</dcterms:created>
  <dcterms:modified xsi:type="dcterms:W3CDTF">2020-12-10T19:55:54Z</dcterms:modified>
</cp:coreProperties>
</file>