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81" r:id="rId18"/>
    <p:sldId id="282" r:id="rId19"/>
    <p:sldId id="273" r:id="rId20"/>
    <p:sldId id="280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762AE-7750-4DBA-A42A-17E2CE41537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E1F2F9F-13FB-4A62-917E-82195D8002C6}">
      <dgm:prSet phldrT="[Text]"/>
      <dgm:spPr/>
      <dgm:t>
        <a:bodyPr/>
        <a:lstStyle/>
        <a:p>
          <a:r>
            <a:rPr lang="en-US" dirty="0" smtClean="0"/>
            <a:t>Tokens</a:t>
          </a:r>
          <a:endParaRPr lang="en-US" dirty="0"/>
        </a:p>
      </dgm:t>
    </dgm:pt>
    <dgm:pt modelId="{D031CA19-ADB7-489A-84D8-D6B141933EC5}">
      <dgm:prSet phldrT="[Text]"/>
      <dgm:spPr/>
      <dgm:t>
        <a:bodyPr/>
        <a:lstStyle/>
        <a:p>
          <a:r>
            <a:rPr lang="en-US" dirty="0" smtClean="0"/>
            <a:t>Parser Tier 2</a:t>
          </a:r>
          <a:endParaRPr lang="en-US" dirty="0"/>
        </a:p>
      </dgm:t>
    </dgm:pt>
    <dgm:pt modelId="{583D9EAB-3568-4E51-B109-28E690E015FE}" type="sibTrans" cxnId="{F140569C-99B1-48AB-8C39-921DA894949C}">
      <dgm:prSet/>
      <dgm:spPr/>
      <dgm:t>
        <a:bodyPr/>
        <a:lstStyle/>
        <a:p>
          <a:endParaRPr lang="en-US"/>
        </a:p>
      </dgm:t>
    </dgm:pt>
    <dgm:pt modelId="{0606D57F-FC82-46B6-8FD0-9CD39CA9F044}" type="parTrans" cxnId="{F140569C-99B1-48AB-8C39-921DA894949C}">
      <dgm:prSet/>
      <dgm:spPr/>
      <dgm:t>
        <a:bodyPr/>
        <a:lstStyle/>
        <a:p>
          <a:endParaRPr lang="en-US"/>
        </a:p>
      </dgm:t>
    </dgm:pt>
    <dgm:pt modelId="{C198E033-D0C1-4063-BFA3-AB36C44894E9}" type="sibTrans" cxnId="{3B4208AB-1D36-45A3-A68A-43EF6D4C3A4F}">
      <dgm:prSet/>
      <dgm:spPr/>
      <dgm:t>
        <a:bodyPr/>
        <a:lstStyle/>
        <a:p>
          <a:endParaRPr lang="en-US"/>
        </a:p>
      </dgm:t>
    </dgm:pt>
    <dgm:pt modelId="{46CD07A2-B5CD-4047-955D-EBC6A74CD941}" type="parTrans" cxnId="{3B4208AB-1D36-45A3-A68A-43EF6D4C3A4F}">
      <dgm:prSet/>
      <dgm:spPr/>
      <dgm:t>
        <a:bodyPr/>
        <a:lstStyle/>
        <a:p>
          <a:endParaRPr lang="en-US"/>
        </a:p>
      </dgm:t>
    </dgm:pt>
    <dgm:pt modelId="{F43D85F6-DEEB-44E6-88AD-378432D43C00}">
      <dgm:prSet phldrT="[Text]"/>
      <dgm:spPr/>
      <dgm:t>
        <a:bodyPr/>
        <a:lstStyle/>
        <a:p>
          <a:r>
            <a:rPr lang="en-US" dirty="0" smtClean="0"/>
            <a:t>Domain information</a:t>
          </a:r>
          <a:endParaRPr lang="en-US" dirty="0"/>
        </a:p>
      </dgm:t>
    </dgm:pt>
    <dgm:pt modelId="{38FE09BE-32D1-425D-8E36-FB5791F83282}">
      <dgm:prSet phldrT="[Text]"/>
      <dgm:spPr/>
      <dgm:t>
        <a:bodyPr/>
        <a:lstStyle/>
        <a:p>
          <a:r>
            <a:rPr lang="en-US" dirty="0" smtClean="0"/>
            <a:t>Parser Tier 1</a:t>
          </a:r>
          <a:endParaRPr lang="en-US" dirty="0"/>
        </a:p>
      </dgm:t>
    </dgm:pt>
    <dgm:pt modelId="{B42179D9-99AB-4E2A-9FCC-FC39C917DD89}" type="sibTrans" cxnId="{D65679BF-B83D-48E1-A5BD-3323F3A993AF}">
      <dgm:prSet/>
      <dgm:spPr/>
      <dgm:t>
        <a:bodyPr/>
        <a:lstStyle/>
        <a:p>
          <a:endParaRPr lang="en-US"/>
        </a:p>
      </dgm:t>
    </dgm:pt>
    <dgm:pt modelId="{6FBA042C-A42F-4144-8FB2-1D6DE4C20220}" type="parTrans" cxnId="{D65679BF-B83D-48E1-A5BD-3323F3A993AF}">
      <dgm:prSet/>
      <dgm:spPr/>
      <dgm:t>
        <a:bodyPr/>
        <a:lstStyle/>
        <a:p>
          <a:endParaRPr lang="en-US"/>
        </a:p>
      </dgm:t>
    </dgm:pt>
    <dgm:pt modelId="{3F321391-5E16-41EC-9952-FDC3D2D9D53E}" type="sibTrans" cxnId="{C4F1C007-78BF-4E38-9721-2B3BA23BBB42}">
      <dgm:prSet/>
      <dgm:spPr/>
      <dgm:t>
        <a:bodyPr/>
        <a:lstStyle/>
        <a:p>
          <a:endParaRPr lang="en-US"/>
        </a:p>
      </dgm:t>
    </dgm:pt>
    <dgm:pt modelId="{3F8E1C55-503A-4CFD-94DB-919E02E07F10}" type="parTrans" cxnId="{C4F1C007-78BF-4E38-9721-2B3BA23BBB42}">
      <dgm:prSet/>
      <dgm:spPr/>
      <dgm:t>
        <a:bodyPr/>
        <a:lstStyle/>
        <a:p>
          <a:endParaRPr lang="en-US"/>
        </a:p>
      </dgm:t>
    </dgm:pt>
    <dgm:pt modelId="{5A6E63AF-11FD-4345-BF7F-D8B49A55198F}">
      <dgm:prSet phldrT="[Text]"/>
      <dgm:spPr/>
      <dgm:t>
        <a:bodyPr/>
        <a:lstStyle/>
        <a:p>
          <a:r>
            <a:rPr lang="en-US" dirty="0" smtClean="0"/>
            <a:t>Terms in logic</a:t>
          </a:r>
          <a:endParaRPr lang="en-US" dirty="0"/>
        </a:p>
      </dgm:t>
    </dgm:pt>
    <dgm:pt modelId="{5F1E27EB-0160-4244-92E2-18FE406D3155}">
      <dgm:prSet phldrT="[Text]"/>
      <dgm:spPr/>
      <dgm:t>
        <a:bodyPr/>
        <a:lstStyle/>
        <a:p>
          <a:r>
            <a:rPr lang="en-US" dirty="0" smtClean="0"/>
            <a:t>Lexer</a:t>
          </a:r>
          <a:endParaRPr lang="en-US" dirty="0"/>
        </a:p>
      </dgm:t>
    </dgm:pt>
    <dgm:pt modelId="{37631423-5787-4213-9783-8CF8FA0071D9}" type="sibTrans" cxnId="{09B46E5C-9AC2-40E0-9583-AD00A2CEDB4B}">
      <dgm:prSet/>
      <dgm:spPr/>
      <dgm:t>
        <a:bodyPr/>
        <a:lstStyle/>
        <a:p>
          <a:endParaRPr lang="en-US"/>
        </a:p>
      </dgm:t>
    </dgm:pt>
    <dgm:pt modelId="{EC983764-D0E2-487C-B944-B35E393F8EB3}" type="parTrans" cxnId="{09B46E5C-9AC2-40E0-9583-AD00A2CEDB4B}">
      <dgm:prSet/>
      <dgm:spPr/>
      <dgm:t>
        <a:bodyPr/>
        <a:lstStyle/>
        <a:p>
          <a:endParaRPr lang="en-US"/>
        </a:p>
      </dgm:t>
    </dgm:pt>
    <dgm:pt modelId="{62814757-3640-4961-BA37-99D7B9028626}" type="sibTrans" cxnId="{E1ED413E-B3F0-4BE0-B19D-6F559FFBDB7F}">
      <dgm:prSet/>
      <dgm:spPr/>
      <dgm:t>
        <a:bodyPr/>
        <a:lstStyle/>
        <a:p>
          <a:endParaRPr lang="en-US"/>
        </a:p>
      </dgm:t>
    </dgm:pt>
    <dgm:pt modelId="{DD77C98C-61AE-4A7C-BE12-1E8077FF868E}" type="parTrans" cxnId="{E1ED413E-B3F0-4BE0-B19D-6F559FFBDB7F}">
      <dgm:prSet/>
      <dgm:spPr/>
      <dgm:t>
        <a:bodyPr/>
        <a:lstStyle/>
        <a:p>
          <a:endParaRPr lang="en-US"/>
        </a:p>
      </dgm:t>
    </dgm:pt>
    <dgm:pt modelId="{D0D765B8-2863-419B-BD95-DDBB8DB05E5D}">
      <dgm:prSet phldrT="[Text]"/>
      <dgm:spPr/>
      <dgm:t>
        <a:bodyPr/>
        <a:lstStyle/>
        <a:p>
          <a:r>
            <a:rPr lang="en-US" dirty="0" smtClean="0"/>
            <a:t>Option Parsing</a:t>
          </a:r>
          <a:endParaRPr lang="en-US" dirty="0"/>
        </a:p>
      </dgm:t>
    </dgm:pt>
    <dgm:pt modelId="{E4D5D0C6-B07E-4ADE-83C9-F33431F837B2}" type="parTrans" cxnId="{55A43BDC-6FCF-4E7B-A1E0-8CBD4A313B21}">
      <dgm:prSet/>
      <dgm:spPr/>
      <dgm:t>
        <a:bodyPr/>
        <a:lstStyle/>
        <a:p>
          <a:endParaRPr lang="en-US"/>
        </a:p>
      </dgm:t>
    </dgm:pt>
    <dgm:pt modelId="{E6901A9A-AB93-4274-968E-157475675265}" type="sibTrans" cxnId="{55A43BDC-6FCF-4E7B-A1E0-8CBD4A313B21}">
      <dgm:prSet/>
      <dgm:spPr/>
      <dgm:t>
        <a:bodyPr/>
        <a:lstStyle/>
        <a:p>
          <a:endParaRPr lang="en-US"/>
        </a:p>
      </dgm:t>
    </dgm:pt>
    <dgm:pt modelId="{B2DDD7EF-5A02-41A1-B116-856DDA64F1C8}" type="pres">
      <dgm:prSet presAssocID="{767762AE-7750-4DBA-A42A-17E2CE41537E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41572C1-5B1B-407B-9579-0B75FE6FD58F}" type="pres">
      <dgm:prSet presAssocID="{5F1E27EB-0160-4244-92E2-18FE406D3155}" presName="composite" presStyleCnt="0"/>
      <dgm:spPr/>
      <dgm:t>
        <a:bodyPr/>
        <a:lstStyle/>
        <a:p>
          <a:endParaRPr lang="en-US"/>
        </a:p>
      </dgm:t>
    </dgm:pt>
    <dgm:pt modelId="{1BAD7306-9209-4048-A1FD-AFE228E598F0}" type="pres">
      <dgm:prSet presAssocID="{5F1E27EB-0160-4244-92E2-18FE406D3155}" presName="bentUpArrow1" presStyleLbl="alignImgPlace1" presStyleIdx="0" presStyleCnt="3"/>
      <dgm:spPr/>
      <dgm:t>
        <a:bodyPr/>
        <a:lstStyle/>
        <a:p>
          <a:endParaRPr lang="en-US"/>
        </a:p>
      </dgm:t>
    </dgm:pt>
    <dgm:pt modelId="{9C06BB95-892E-49B7-9923-E72A36190A89}" type="pres">
      <dgm:prSet presAssocID="{5F1E27EB-0160-4244-92E2-18FE406D3155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ED6AF7-D200-4671-92EB-AA3738C9C267}" type="pres">
      <dgm:prSet presAssocID="{5F1E27EB-0160-4244-92E2-18FE406D3155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A792B4-FBDE-4544-A26F-6136F61075BC}" type="pres">
      <dgm:prSet presAssocID="{37631423-5787-4213-9783-8CF8FA0071D9}" presName="sibTrans" presStyleCnt="0"/>
      <dgm:spPr/>
      <dgm:t>
        <a:bodyPr/>
        <a:lstStyle/>
        <a:p>
          <a:endParaRPr lang="en-US"/>
        </a:p>
      </dgm:t>
    </dgm:pt>
    <dgm:pt modelId="{9C5272BB-4F3C-4273-AE0E-77951B42F5A0}" type="pres">
      <dgm:prSet presAssocID="{D0D765B8-2863-419B-BD95-DDBB8DB05E5D}" presName="composite" presStyleCnt="0"/>
      <dgm:spPr/>
      <dgm:t>
        <a:bodyPr/>
        <a:lstStyle/>
        <a:p>
          <a:endParaRPr lang="en-US"/>
        </a:p>
      </dgm:t>
    </dgm:pt>
    <dgm:pt modelId="{8D3CFD8A-E387-4C3A-B9E2-15961E4B4D08}" type="pres">
      <dgm:prSet presAssocID="{D0D765B8-2863-419B-BD95-DDBB8DB05E5D}" presName="bentUpArrow1" presStyleLbl="alignImgPlace1" presStyleIdx="1" presStyleCnt="3"/>
      <dgm:spPr/>
      <dgm:t>
        <a:bodyPr/>
        <a:lstStyle/>
        <a:p>
          <a:endParaRPr lang="en-US"/>
        </a:p>
      </dgm:t>
    </dgm:pt>
    <dgm:pt modelId="{3FEFF851-4906-4C27-AB13-0D0D3CF4A496}" type="pres">
      <dgm:prSet presAssocID="{D0D765B8-2863-419B-BD95-DDBB8DB05E5D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A851A7-9CA2-49EC-A1F0-36C7163DD83B}" type="pres">
      <dgm:prSet presAssocID="{D0D765B8-2863-419B-BD95-DDBB8DB05E5D}" presName="ChildText" presStyleLbl="revTx" presStyleIdx="1" presStyleCnt="4" custScaleY="67914" custLinFactX="-100000" custLinFactNeighborX="-148960" custLinFactNeighborY="580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20B4F6-A2DA-447A-A15F-8CCC4475715D}" type="pres">
      <dgm:prSet presAssocID="{E6901A9A-AB93-4274-968E-157475675265}" presName="sibTrans" presStyleCnt="0"/>
      <dgm:spPr/>
      <dgm:t>
        <a:bodyPr/>
        <a:lstStyle/>
        <a:p>
          <a:endParaRPr lang="en-US"/>
        </a:p>
      </dgm:t>
    </dgm:pt>
    <dgm:pt modelId="{83912797-C64D-454C-872E-E5D3F5779CB3}" type="pres">
      <dgm:prSet presAssocID="{38FE09BE-32D1-425D-8E36-FB5791F83282}" presName="composite" presStyleCnt="0"/>
      <dgm:spPr/>
      <dgm:t>
        <a:bodyPr/>
        <a:lstStyle/>
        <a:p>
          <a:endParaRPr lang="en-US"/>
        </a:p>
      </dgm:t>
    </dgm:pt>
    <dgm:pt modelId="{02FACEE1-ACB7-40D7-A069-32CB63033A04}" type="pres">
      <dgm:prSet presAssocID="{38FE09BE-32D1-425D-8E36-FB5791F83282}" presName="bentUpArrow1" presStyleLbl="alignImgPlace1" presStyleIdx="2" presStyleCnt="3"/>
      <dgm:spPr/>
      <dgm:t>
        <a:bodyPr/>
        <a:lstStyle/>
        <a:p>
          <a:endParaRPr lang="en-US"/>
        </a:p>
      </dgm:t>
    </dgm:pt>
    <dgm:pt modelId="{C932E104-FFEE-423F-9E98-74EB4ECFADDC}" type="pres">
      <dgm:prSet presAssocID="{38FE09BE-32D1-425D-8E36-FB5791F83282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0BD900-F762-4E54-A1BA-39B95D6914C4}" type="pres">
      <dgm:prSet presAssocID="{38FE09BE-32D1-425D-8E36-FB5791F83282}" presName="ChildText" presStyleLbl="revTx" presStyleIdx="2" presStyleCnt="4" custScaleX="116246" custScaleY="72279" custLinFactX="-100000" custLinFactNeighborX="-143286" custLinFactNeighborY="5236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25D9CC-0214-49F3-92D3-90F12EDEC21D}" type="pres">
      <dgm:prSet presAssocID="{B42179D9-99AB-4E2A-9FCC-FC39C917DD89}" presName="sibTrans" presStyleCnt="0"/>
      <dgm:spPr/>
      <dgm:t>
        <a:bodyPr/>
        <a:lstStyle/>
        <a:p>
          <a:endParaRPr lang="en-US"/>
        </a:p>
      </dgm:t>
    </dgm:pt>
    <dgm:pt modelId="{BD22BB23-AC7C-4F77-B781-877D283B69A8}" type="pres">
      <dgm:prSet presAssocID="{D031CA19-ADB7-489A-84D8-D6B141933EC5}" presName="composite" presStyleCnt="0"/>
      <dgm:spPr/>
      <dgm:t>
        <a:bodyPr/>
        <a:lstStyle/>
        <a:p>
          <a:endParaRPr lang="en-US"/>
        </a:p>
      </dgm:t>
    </dgm:pt>
    <dgm:pt modelId="{7466F4A8-85BB-49ED-B6F9-5E496F8D686A}" type="pres">
      <dgm:prSet presAssocID="{D031CA19-ADB7-489A-84D8-D6B141933EC5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5FA7DF-936C-4068-8619-5D94DCFC94AF}" type="pres">
      <dgm:prSet presAssocID="{D031CA19-ADB7-489A-84D8-D6B141933EC5}" presName="FinalChildText" presStyleLbl="revTx" presStyleIdx="3" presStyleCnt="4" custScaleX="81963" custScaleY="55318" custLinFactX="-100000" custLinFactNeighborX="-149702" custLinFactNeighborY="374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5679BF-B83D-48E1-A5BD-3323F3A993AF}" srcId="{767762AE-7750-4DBA-A42A-17E2CE41537E}" destId="{38FE09BE-32D1-425D-8E36-FB5791F83282}" srcOrd="2" destOrd="0" parTransId="{6FBA042C-A42F-4144-8FB2-1D6DE4C20220}" sibTransId="{B42179D9-99AB-4E2A-9FCC-FC39C917DD89}"/>
    <dgm:cxn modelId="{09B46E5C-9AC2-40E0-9583-AD00A2CEDB4B}" srcId="{767762AE-7750-4DBA-A42A-17E2CE41537E}" destId="{5F1E27EB-0160-4244-92E2-18FE406D3155}" srcOrd="0" destOrd="0" parTransId="{EC983764-D0E2-487C-B944-B35E393F8EB3}" sibTransId="{37631423-5787-4213-9783-8CF8FA0071D9}"/>
    <dgm:cxn modelId="{73B047EC-AC9A-0346-8C82-634094B72518}" type="presOf" srcId="{D0D765B8-2863-419B-BD95-DDBB8DB05E5D}" destId="{3FEFF851-4906-4C27-AB13-0D0D3CF4A496}" srcOrd="0" destOrd="0" presId="urn:microsoft.com/office/officeart/2005/8/layout/StepDownProcess"/>
    <dgm:cxn modelId="{C4F1C007-78BF-4E38-9721-2B3BA23BBB42}" srcId="{38FE09BE-32D1-425D-8E36-FB5791F83282}" destId="{F43D85F6-DEEB-44E6-88AD-378432D43C00}" srcOrd="0" destOrd="0" parTransId="{3F8E1C55-503A-4CFD-94DB-919E02E07F10}" sibTransId="{3F321391-5E16-41EC-9952-FDC3D2D9D53E}"/>
    <dgm:cxn modelId="{A4D5CC3B-5BE9-6F44-820D-0E271FE15746}" type="presOf" srcId="{5A6E63AF-11FD-4345-BF7F-D8B49A55198F}" destId="{B8A851A7-9CA2-49EC-A1F0-36C7163DD83B}" srcOrd="0" destOrd="0" presId="urn:microsoft.com/office/officeart/2005/8/layout/StepDownProcess"/>
    <dgm:cxn modelId="{84EEF1FA-5160-E64B-9607-0CCB78F4A592}" type="presOf" srcId="{6E1F2F9F-13FB-4A62-917E-82195D8002C6}" destId="{735FA7DF-936C-4068-8619-5D94DCFC94AF}" srcOrd="0" destOrd="0" presId="urn:microsoft.com/office/officeart/2005/8/layout/StepDownProcess"/>
    <dgm:cxn modelId="{5F99A5C8-D5AB-5B4C-A724-3621CC07D500}" type="presOf" srcId="{767762AE-7750-4DBA-A42A-17E2CE41537E}" destId="{B2DDD7EF-5A02-41A1-B116-856DDA64F1C8}" srcOrd="0" destOrd="0" presId="urn:microsoft.com/office/officeart/2005/8/layout/StepDownProcess"/>
    <dgm:cxn modelId="{E1ED413E-B3F0-4BE0-B19D-6F559FFBDB7F}" srcId="{D0D765B8-2863-419B-BD95-DDBB8DB05E5D}" destId="{5A6E63AF-11FD-4345-BF7F-D8B49A55198F}" srcOrd="0" destOrd="0" parTransId="{DD77C98C-61AE-4A7C-BE12-1E8077FF868E}" sibTransId="{62814757-3640-4961-BA37-99D7B9028626}"/>
    <dgm:cxn modelId="{195C4781-0E93-274E-A935-E495D884C0C8}" type="presOf" srcId="{38FE09BE-32D1-425D-8E36-FB5791F83282}" destId="{C932E104-FFEE-423F-9E98-74EB4ECFADDC}" srcOrd="0" destOrd="0" presId="urn:microsoft.com/office/officeart/2005/8/layout/StepDownProcess"/>
    <dgm:cxn modelId="{CCB00CFC-50F1-B74E-AE19-490D8C598722}" type="presOf" srcId="{5F1E27EB-0160-4244-92E2-18FE406D3155}" destId="{9C06BB95-892E-49B7-9923-E72A36190A89}" srcOrd="0" destOrd="0" presId="urn:microsoft.com/office/officeart/2005/8/layout/StepDownProcess"/>
    <dgm:cxn modelId="{F140569C-99B1-48AB-8C39-921DA894949C}" srcId="{767762AE-7750-4DBA-A42A-17E2CE41537E}" destId="{D031CA19-ADB7-489A-84D8-D6B141933EC5}" srcOrd="3" destOrd="0" parTransId="{0606D57F-FC82-46B6-8FD0-9CD39CA9F044}" sibTransId="{583D9EAB-3568-4E51-B109-28E690E015FE}"/>
    <dgm:cxn modelId="{3B4208AB-1D36-45A3-A68A-43EF6D4C3A4F}" srcId="{D031CA19-ADB7-489A-84D8-D6B141933EC5}" destId="{6E1F2F9F-13FB-4A62-917E-82195D8002C6}" srcOrd="0" destOrd="0" parTransId="{46CD07A2-B5CD-4047-955D-EBC6A74CD941}" sibTransId="{C198E033-D0C1-4063-BFA3-AB36C44894E9}"/>
    <dgm:cxn modelId="{55A43BDC-6FCF-4E7B-A1E0-8CBD4A313B21}" srcId="{767762AE-7750-4DBA-A42A-17E2CE41537E}" destId="{D0D765B8-2863-419B-BD95-DDBB8DB05E5D}" srcOrd="1" destOrd="0" parTransId="{E4D5D0C6-B07E-4ADE-83C9-F33431F837B2}" sibTransId="{E6901A9A-AB93-4274-968E-157475675265}"/>
    <dgm:cxn modelId="{37DBB0A7-1AD0-2E4B-9CA2-09D259CD3612}" type="presOf" srcId="{F43D85F6-DEEB-44E6-88AD-378432D43C00}" destId="{D20BD900-F762-4E54-A1BA-39B95D6914C4}" srcOrd="0" destOrd="0" presId="urn:microsoft.com/office/officeart/2005/8/layout/StepDownProcess"/>
    <dgm:cxn modelId="{E150D2B2-1E6D-EA43-AC8C-4AB715E808BB}" type="presOf" srcId="{D031CA19-ADB7-489A-84D8-D6B141933EC5}" destId="{7466F4A8-85BB-49ED-B6F9-5E496F8D686A}" srcOrd="0" destOrd="0" presId="urn:microsoft.com/office/officeart/2005/8/layout/StepDownProcess"/>
    <dgm:cxn modelId="{83E09984-AE93-7443-A04B-48AE871E2C5B}" type="presParOf" srcId="{B2DDD7EF-5A02-41A1-B116-856DDA64F1C8}" destId="{241572C1-5B1B-407B-9579-0B75FE6FD58F}" srcOrd="0" destOrd="0" presId="urn:microsoft.com/office/officeart/2005/8/layout/StepDownProcess"/>
    <dgm:cxn modelId="{73D8DF4F-12C0-5E47-B419-1128404D6F20}" type="presParOf" srcId="{241572C1-5B1B-407B-9579-0B75FE6FD58F}" destId="{1BAD7306-9209-4048-A1FD-AFE228E598F0}" srcOrd="0" destOrd="0" presId="urn:microsoft.com/office/officeart/2005/8/layout/StepDownProcess"/>
    <dgm:cxn modelId="{DDC20B0E-172A-8248-AD88-7BA26345FD77}" type="presParOf" srcId="{241572C1-5B1B-407B-9579-0B75FE6FD58F}" destId="{9C06BB95-892E-49B7-9923-E72A36190A89}" srcOrd="1" destOrd="0" presId="urn:microsoft.com/office/officeart/2005/8/layout/StepDownProcess"/>
    <dgm:cxn modelId="{70D1D5C8-0C7A-1740-AF90-6542AD6B71B3}" type="presParOf" srcId="{241572C1-5B1B-407B-9579-0B75FE6FD58F}" destId="{2BED6AF7-D200-4671-92EB-AA3738C9C267}" srcOrd="2" destOrd="0" presId="urn:microsoft.com/office/officeart/2005/8/layout/StepDownProcess"/>
    <dgm:cxn modelId="{814351F6-6113-064E-AFAE-037FD415A4D2}" type="presParOf" srcId="{B2DDD7EF-5A02-41A1-B116-856DDA64F1C8}" destId="{D1A792B4-FBDE-4544-A26F-6136F61075BC}" srcOrd="1" destOrd="0" presId="urn:microsoft.com/office/officeart/2005/8/layout/StepDownProcess"/>
    <dgm:cxn modelId="{72C1BA47-DAB2-D54B-AC0B-CF05AB4F21AE}" type="presParOf" srcId="{B2DDD7EF-5A02-41A1-B116-856DDA64F1C8}" destId="{9C5272BB-4F3C-4273-AE0E-77951B42F5A0}" srcOrd="2" destOrd="0" presId="urn:microsoft.com/office/officeart/2005/8/layout/StepDownProcess"/>
    <dgm:cxn modelId="{57E1C295-6018-0B4C-B64D-5EFB6B20B2AD}" type="presParOf" srcId="{9C5272BB-4F3C-4273-AE0E-77951B42F5A0}" destId="{8D3CFD8A-E387-4C3A-B9E2-15961E4B4D08}" srcOrd="0" destOrd="0" presId="urn:microsoft.com/office/officeart/2005/8/layout/StepDownProcess"/>
    <dgm:cxn modelId="{B28F1CCC-0943-FA4A-913C-75CBAA178F4A}" type="presParOf" srcId="{9C5272BB-4F3C-4273-AE0E-77951B42F5A0}" destId="{3FEFF851-4906-4C27-AB13-0D0D3CF4A496}" srcOrd="1" destOrd="0" presId="urn:microsoft.com/office/officeart/2005/8/layout/StepDownProcess"/>
    <dgm:cxn modelId="{D398C9EE-E263-6E40-878A-FD203DCA3516}" type="presParOf" srcId="{9C5272BB-4F3C-4273-AE0E-77951B42F5A0}" destId="{B8A851A7-9CA2-49EC-A1F0-36C7163DD83B}" srcOrd="2" destOrd="0" presId="urn:microsoft.com/office/officeart/2005/8/layout/StepDownProcess"/>
    <dgm:cxn modelId="{F9443F90-312E-C941-87FC-1E691CC54F42}" type="presParOf" srcId="{B2DDD7EF-5A02-41A1-B116-856DDA64F1C8}" destId="{0120B4F6-A2DA-447A-A15F-8CCC4475715D}" srcOrd="3" destOrd="0" presId="urn:microsoft.com/office/officeart/2005/8/layout/StepDownProcess"/>
    <dgm:cxn modelId="{F845AFEB-D18D-8342-8B73-997BA23818BC}" type="presParOf" srcId="{B2DDD7EF-5A02-41A1-B116-856DDA64F1C8}" destId="{83912797-C64D-454C-872E-E5D3F5779CB3}" srcOrd="4" destOrd="0" presId="urn:microsoft.com/office/officeart/2005/8/layout/StepDownProcess"/>
    <dgm:cxn modelId="{9B152579-5BCC-A44B-88AF-3AEB7758D8F0}" type="presParOf" srcId="{83912797-C64D-454C-872E-E5D3F5779CB3}" destId="{02FACEE1-ACB7-40D7-A069-32CB63033A04}" srcOrd="0" destOrd="0" presId="urn:microsoft.com/office/officeart/2005/8/layout/StepDownProcess"/>
    <dgm:cxn modelId="{BE12EFBE-AA1E-2D45-BC7B-1BBA539AB94B}" type="presParOf" srcId="{83912797-C64D-454C-872E-E5D3F5779CB3}" destId="{C932E104-FFEE-423F-9E98-74EB4ECFADDC}" srcOrd="1" destOrd="0" presId="urn:microsoft.com/office/officeart/2005/8/layout/StepDownProcess"/>
    <dgm:cxn modelId="{BA7F7250-E487-7047-87CE-3FBCD058A514}" type="presParOf" srcId="{83912797-C64D-454C-872E-E5D3F5779CB3}" destId="{D20BD900-F762-4E54-A1BA-39B95D6914C4}" srcOrd="2" destOrd="0" presId="urn:microsoft.com/office/officeart/2005/8/layout/StepDownProcess"/>
    <dgm:cxn modelId="{A24B6A89-E533-C747-B4F4-7416F6B24F50}" type="presParOf" srcId="{B2DDD7EF-5A02-41A1-B116-856DDA64F1C8}" destId="{A625D9CC-0214-49F3-92D3-90F12EDEC21D}" srcOrd="5" destOrd="0" presId="urn:microsoft.com/office/officeart/2005/8/layout/StepDownProcess"/>
    <dgm:cxn modelId="{E55049F2-1A09-C348-8B9A-9736D039B319}" type="presParOf" srcId="{B2DDD7EF-5A02-41A1-B116-856DDA64F1C8}" destId="{BD22BB23-AC7C-4F77-B781-877D283B69A8}" srcOrd="6" destOrd="0" presId="urn:microsoft.com/office/officeart/2005/8/layout/StepDownProcess"/>
    <dgm:cxn modelId="{3F317FE9-A70C-2345-89A8-0646AE7E3E11}" type="presParOf" srcId="{BD22BB23-AC7C-4F77-B781-877D283B69A8}" destId="{7466F4A8-85BB-49ED-B6F9-5E496F8D686A}" srcOrd="0" destOrd="0" presId="urn:microsoft.com/office/officeart/2005/8/layout/StepDownProcess"/>
    <dgm:cxn modelId="{959B16E7-92F7-B84B-B83D-48CD2E5E2BE2}" type="presParOf" srcId="{BD22BB23-AC7C-4F77-B781-877D283B69A8}" destId="{735FA7DF-936C-4068-8619-5D94DCFC94A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D7306-9209-4048-A1FD-AFE228E598F0}">
      <dsp:nvSpPr>
        <dsp:cNvPr id="0" name=""/>
        <dsp:cNvSpPr/>
      </dsp:nvSpPr>
      <dsp:spPr>
        <a:xfrm rot="5400000">
          <a:off x="660334" y="1015963"/>
          <a:ext cx="892236" cy="10157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06BB95-892E-49B7-9923-E72A36190A89}">
      <dsp:nvSpPr>
        <dsp:cNvPr id="0" name=""/>
        <dsp:cNvSpPr/>
      </dsp:nvSpPr>
      <dsp:spPr>
        <a:xfrm>
          <a:off x="423946" y="26901"/>
          <a:ext cx="1502001" cy="1051352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Lexer</a:t>
          </a:r>
          <a:endParaRPr lang="en-US" sz="2600" kern="1200" dirty="0"/>
        </a:p>
      </dsp:txBody>
      <dsp:txXfrm>
        <a:off x="475278" y="78233"/>
        <a:ext cx="1399337" cy="948688"/>
      </dsp:txXfrm>
    </dsp:sp>
    <dsp:sp modelId="{2BED6AF7-D200-4671-92EB-AA3738C9C267}">
      <dsp:nvSpPr>
        <dsp:cNvPr id="0" name=""/>
        <dsp:cNvSpPr/>
      </dsp:nvSpPr>
      <dsp:spPr>
        <a:xfrm>
          <a:off x="1925947" y="127171"/>
          <a:ext cx="1092412" cy="84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CFD8A-E387-4C3A-B9E2-15961E4B4D08}">
      <dsp:nvSpPr>
        <dsp:cNvPr id="0" name=""/>
        <dsp:cNvSpPr/>
      </dsp:nvSpPr>
      <dsp:spPr>
        <a:xfrm rot="5400000">
          <a:off x="1905653" y="2196978"/>
          <a:ext cx="892236" cy="10157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EFF851-4906-4C27-AB13-0D0D3CF4A496}">
      <dsp:nvSpPr>
        <dsp:cNvPr id="0" name=""/>
        <dsp:cNvSpPr/>
      </dsp:nvSpPr>
      <dsp:spPr>
        <a:xfrm>
          <a:off x="1669264" y="1207916"/>
          <a:ext cx="1502001" cy="1051352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Option Parsing</a:t>
          </a:r>
          <a:endParaRPr lang="en-US" sz="2600" kern="1200" dirty="0"/>
        </a:p>
      </dsp:txBody>
      <dsp:txXfrm>
        <a:off x="1720596" y="1259248"/>
        <a:ext cx="1399337" cy="948688"/>
      </dsp:txXfrm>
    </dsp:sp>
    <dsp:sp modelId="{B8A851A7-9CA2-49EC-A1F0-36C7163DD83B}">
      <dsp:nvSpPr>
        <dsp:cNvPr id="0" name=""/>
        <dsp:cNvSpPr/>
      </dsp:nvSpPr>
      <dsp:spPr>
        <a:xfrm>
          <a:off x="451595" y="1937502"/>
          <a:ext cx="1092412" cy="577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Terms in logic</a:t>
          </a:r>
          <a:endParaRPr lang="en-US" sz="1500" kern="1200" dirty="0"/>
        </a:p>
      </dsp:txBody>
      <dsp:txXfrm>
        <a:off x="451595" y="1937502"/>
        <a:ext cx="1092412" cy="577098"/>
      </dsp:txXfrm>
    </dsp:sp>
    <dsp:sp modelId="{02FACEE1-ACB7-40D7-A069-32CB63033A04}">
      <dsp:nvSpPr>
        <dsp:cNvPr id="0" name=""/>
        <dsp:cNvSpPr/>
      </dsp:nvSpPr>
      <dsp:spPr>
        <a:xfrm rot="5400000">
          <a:off x="3150971" y="3377993"/>
          <a:ext cx="892236" cy="10157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32E104-FFEE-423F-9E98-74EB4ECFADDC}">
      <dsp:nvSpPr>
        <dsp:cNvPr id="0" name=""/>
        <dsp:cNvSpPr/>
      </dsp:nvSpPr>
      <dsp:spPr>
        <a:xfrm>
          <a:off x="2914583" y="2388931"/>
          <a:ext cx="1502001" cy="1051352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Parser Tier 1</a:t>
          </a:r>
          <a:endParaRPr lang="en-US" sz="2600" kern="1200" dirty="0"/>
        </a:p>
      </dsp:txBody>
      <dsp:txXfrm>
        <a:off x="2965915" y="2440263"/>
        <a:ext cx="1399337" cy="948688"/>
      </dsp:txXfrm>
    </dsp:sp>
    <dsp:sp modelId="{D20BD900-F762-4E54-A1BA-39B95D6914C4}">
      <dsp:nvSpPr>
        <dsp:cNvPr id="0" name=""/>
        <dsp:cNvSpPr/>
      </dsp:nvSpPr>
      <dsp:spPr>
        <a:xfrm>
          <a:off x="1670160" y="3051952"/>
          <a:ext cx="1269885" cy="614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Domain information</a:t>
          </a:r>
          <a:endParaRPr lang="en-US" sz="1500" kern="1200" dirty="0"/>
        </a:p>
      </dsp:txBody>
      <dsp:txXfrm>
        <a:off x="1670160" y="3051952"/>
        <a:ext cx="1269885" cy="614190"/>
      </dsp:txXfrm>
    </dsp:sp>
    <dsp:sp modelId="{7466F4A8-85BB-49ED-B6F9-5E496F8D686A}">
      <dsp:nvSpPr>
        <dsp:cNvPr id="0" name=""/>
        <dsp:cNvSpPr/>
      </dsp:nvSpPr>
      <dsp:spPr>
        <a:xfrm>
          <a:off x="4159901" y="3569946"/>
          <a:ext cx="1502001" cy="1051352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Parser Tier 2</a:t>
          </a:r>
          <a:endParaRPr lang="en-US" sz="2600" kern="1200" dirty="0"/>
        </a:p>
      </dsp:txBody>
      <dsp:txXfrm>
        <a:off x="4211233" y="3621278"/>
        <a:ext cx="1399337" cy="948688"/>
      </dsp:txXfrm>
    </dsp:sp>
    <dsp:sp modelId="{735FA7DF-936C-4068-8619-5D94DCFC94AF}">
      <dsp:nvSpPr>
        <dsp:cNvPr id="0" name=""/>
        <dsp:cNvSpPr/>
      </dsp:nvSpPr>
      <dsp:spPr>
        <a:xfrm>
          <a:off x="3032646" y="4178135"/>
          <a:ext cx="895374" cy="470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Tokens</a:t>
          </a:r>
          <a:endParaRPr lang="en-US" sz="1700" kern="1200" dirty="0"/>
        </a:p>
      </dsp:txBody>
      <dsp:txXfrm>
        <a:off x="3032646" y="4178135"/>
        <a:ext cx="895374" cy="470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D1CB9-7E2B-5243-BEDC-F5832A53F848}" type="datetimeFigureOut">
              <a:rPr lang="en-US" smtClean="0"/>
              <a:t>5/3/12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BAA8-9D66-744D-8134-8E7FDDDA3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8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r>
              <a:rPr lang="en-US" baseline="0" dirty="0" smtClean="0"/>
              <a:t> – Internship at MSR Redmond – </a:t>
            </a:r>
            <a:r>
              <a:rPr lang="en-US" baseline="0" dirty="0" err="1" smtClean="0"/>
              <a:t>Sumit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Gulwani</a:t>
            </a:r>
            <a:r>
              <a:rPr lang="en-US" baseline="0" dirty="0" smtClean="0"/>
              <a:t> – Geometry Construction System</a:t>
            </a:r>
          </a:p>
          <a:p>
            <a:r>
              <a:rPr lang="en-US" baseline="0" dirty="0" smtClean="0"/>
              <a:t>Different from static lookup systems</a:t>
            </a:r>
          </a:p>
          <a:p>
            <a:r>
              <a:rPr lang="en-US" baseline="0" dirty="0" smtClean="0"/>
              <a:t>Why periodic table – </a:t>
            </a:r>
          </a:p>
          <a:p>
            <a:r>
              <a:rPr lang="en-US" baseline="0" dirty="0" smtClean="0"/>
              <a:t>simplicity and structured nature of the domain guided by facts and inference mechanisms.</a:t>
            </a:r>
          </a:p>
          <a:p>
            <a:r>
              <a:rPr lang="en-US" baseline="0" dirty="0" smtClean="0"/>
              <a:t>Compulsory subject for students of grade 9 to 12.</a:t>
            </a:r>
          </a:p>
          <a:p>
            <a:r>
              <a:rPr lang="en-US" dirty="0" smtClean="0"/>
              <a:t>Next slide – System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96C62-9394-429A-8DE4-EBC1688A80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37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paraphrasing. </a:t>
            </a:r>
          </a:p>
          <a:p>
            <a:endParaRPr lang="en-US" dirty="0" smtClean="0"/>
          </a:p>
          <a:p>
            <a:r>
              <a:rPr lang="en-US" dirty="0" smtClean="0"/>
              <a:t>Next slide - Logic on next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96C62-9394-429A-8DE4-EBC1688A80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56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Schematic of the entire process with top</a:t>
            </a:r>
            <a:r>
              <a:rPr lang="en-US" baseline="0" dirty="0" smtClean="0"/>
              <a:t> level </a:t>
            </a:r>
            <a:r>
              <a:rPr lang="en-US" baseline="0" dirty="0" err="1" smtClean="0"/>
              <a:t>desriptions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96C62-9394-429A-8DE4-EBC1688A80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2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Different variable names in different recursion branches might occur but that </a:t>
            </a:r>
            <a:r>
              <a:rPr lang="en-US" dirty="0" err="1" smtClean="0"/>
              <a:t>doesn</a:t>
            </a:r>
            <a:r>
              <a:rPr lang="fr-FR" dirty="0" smtClean="0"/>
              <a:t>’</a:t>
            </a:r>
            <a:r>
              <a:rPr lang="en-US" dirty="0" smtClean="0"/>
              <a:t>t affect the correctness of the final formula</a:t>
            </a:r>
            <a:r>
              <a:rPr lang="en-US" baseline="0" dirty="0" smtClean="0"/>
              <a:t> as the variables never co-occur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4BAA8-9D66-744D-8134-8E7FDDDA3F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38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Havent</a:t>
            </a:r>
            <a:r>
              <a:rPr lang="en-US" dirty="0" smtClean="0"/>
              <a:t> mentioned equivalence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4BAA8-9D66-744D-8134-8E7FDDDA3F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84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Cases where it fails – Group</a:t>
            </a:r>
            <a:r>
              <a:rPr lang="en-US" baseline="0" dirty="0" smtClean="0"/>
              <a:t> 1 elements are called alkali metals. Passive fails.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4BAA8-9D66-744D-8134-8E7FDDDA3F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08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5/3/12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slow" advClick="0" advTm="8000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transition xmlns:p14="http://schemas.microsoft.com/office/powerpoint/2010/main" spd="slow" advClick="0" advTm="8000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slow" advClick="0" advTm="8000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xmlns:p14="http://schemas.microsoft.com/office/powerpoint/2010/main" spd="slow" advClick="0" advTm="8000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5/3/12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slow" advClick="0" advTm="8000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5/3/12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transition xmlns:p14="http://schemas.microsoft.com/office/powerpoint/2010/main" spd="slow" advClick="0" advTm="8000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5/3/12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slow" advClick="0" advTm="8000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Click="0" advTm="8000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Click="0" advTm="8000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xmlns:p14="http://schemas.microsoft.com/office/powerpoint/2010/main" spd="slow" advClick="0" advTm="8000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5/3/12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slow" advClick="0" advTm="8000">
    <p:push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5/3/12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 spd="slow" advClick="0" advTm="8000">
    <p:push/>
  </p:transition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lp.stanford.edu:8080/corenlp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018" y="514489"/>
            <a:ext cx="8553182" cy="1828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Chemistry Studio: </a:t>
            </a:r>
            <a:br>
              <a:rPr lang="en-US" dirty="0"/>
            </a:br>
            <a:r>
              <a:rPr lang="en-US" dirty="0"/>
              <a:t>An Intelligent Tutoring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017" y="2591839"/>
            <a:ext cx="8660629" cy="31520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Ankit</a:t>
            </a:r>
            <a:r>
              <a:rPr lang="en-US" dirty="0" smtClean="0"/>
              <a:t> </a:t>
            </a:r>
            <a:r>
              <a:rPr lang="en-US" dirty="0"/>
              <a:t>Kumar, Abhishek </a:t>
            </a:r>
            <a:r>
              <a:rPr lang="en-US" dirty="0" smtClean="0"/>
              <a:t>Kar, </a:t>
            </a:r>
            <a:r>
              <a:rPr lang="en-US" dirty="0" err="1" smtClean="0"/>
              <a:t>Ashish</a:t>
            </a:r>
            <a:r>
              <a:rPr lang="en-US" dirty="0" smtClean="0"/>
              <a:t> Gupta, </a:t>
            </a:r>
            <a:r>
              <a:rPr lang="en-US" dirty="0" err="1" smtClean="0"/>
              <a:t>Akshay</a:t>
            </a:r>
            <a:r>
              <a:rPr lang="en-US" dirty="0" smtClean="0"/>
              <a:t> Mittal</a:t>
            </a:r>
            <a:endParaRPr lang="en-US" dirty="0"/>
          </a:p>
          <a:p>
            <a:pPr algn="ctr"/>
            <a:endParaRPr lang="en-US" dirty="0" smtClean="0"/>
          </a:p>
          <a:p>
            <a:r>
              <a:rPr lang="en-US" dirty="0" smtClean="0"/>
              <a:t>Mentors</a:t>
            </a:r>
            <a:r>
              <a:rPr lang="en-US" dirty="0" smtClean="0"/>
              <a:t>:</a:t>
            </a:r>
          </a:p>
          <a:p>
            <a:r>
              <a:rPr lang="en-US" dirty="0"/>
              <a:t>Dr. </a:t>
            </a:r>
            <a:r>
              <a:rPr lang="en-US" dirty="0" err="1"/>
              <a:t>Sumit</a:t>
            </a:r>
            <a:r>
              <a:rPr lang="en-US" dirty="0"/>
              <a:t> </a:t>
            </a:r>
            <a:r>
              <a:rPr lang="en-US" dirty="0" err="1"/>
              <a:t>Gulwani</a:t>
            </a:r>
            <a:r>
              <a:rPr lang="en-US" dirty="0"/>
              <a:t> (MSR, Redmond)</a:t>
            </a:r>
          </a:p>
          <a:p>
            <a:r>
              <a:rPr lang="en-US" dirty="0"/>
              <a:t>Dr. </a:t>
            </a:r>
            <a:r>
              <a:rPr lang="en-US" dirty="0" err="1"/>
              <a:t>Ashish</a:t>
            </a:r>
            <a:r>
              <a:rPr lang="en-US" dirty="0"/>
              <a:t> </a:t>
            </a:r>
            <a:r>
              <a:rPr lang="en-US" dirty="0" err="1"/>
              <a:t>Tiwari</a:t>
            </a:r>
            <a:r>
              <a:rPr lang="en-US" dirty="0"/>
              <a:t> (SRI Intl.)</a:t>
            </a:r>
          </a:p>
          <a:p>
            <a:r>
              <a:rPr lang="en-US" dirty="0"/>
              <a:t>Dr. </a:t>
            </a:r>
            <a:r>
              <a:rPr lang="en-US" dirty="0" err="1"/>
              <a:t>Amey</a:t>
            </a:r>
            <a:r>
              <a:rPr lang="en-US" dirty="0"/>
              <a:t> </a:t>
            </a:r>
            <a:r>
              <a:rPr lang="en-US" dirty="0" err="1"/>
              <a:t>Karkare</a:t>
            </a:r>
            <a:r>
              <a:rPr lang="en-US" dirty="0"/>
              <a:t> (IIT Kanpur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95171"/>
      </p:ext>
    </p:extLst>
  </p:cSld>
  <p:clrMapOvr>
    <a:masterClrMapping/>
  </p:clrMapOvr>
  <p:transition xmlns:p14="http://schemas.microsoft.com/office/powerpoint/2010/main" spd="slow" advClick="0" advTm="8000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Quantification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Finding the position of implication</a:t>
            </a:r>
          </a:p>
          <a:p>
            <a:pPr lvl="1"/>
            <a:r>
              <a:rPr lang="en-US" dirty="0" smtClean="0"/>
              <a:t>Finding the antecedent and consequent</a:t>
            </a:r>
          </a:p>
          <a:p>
            <a:r>
              <a:rPr lang="en-US" dirty="0" smtClean="0"/>
              <a:t>Example – Alkali metals </a:t>
            </a:r>
            <a:r>
              <a:rPr lang="en-US" dirty="0" smtClean="0">
                <a:solidFill>
                  <a:srgbClr val="FF0000"/>
                </a:solidFill>
              </a:rPr>
              <a:t>show</a:t>
            </a:r>
            <a:r>
              <a:rPr lang="en-US" dirty="0" smtClean="0"/>
              <a:t> metallic character</a:t>
            </a:r>
            <a:br>
              <a:rPr lang="en-US" dirty="0" smtClean="0"/>
            </a:br>
            <a:r>
              <a:rPr lang="en-US" dirty="0" smtClean="0"/>
              <a:t>Solution – </a:t>
            </a:r>
            <a:r>
              <a:rPr lang="en-US" sz="2800" dirty="0" err="1" smtClean="0"/>
              <a:t>ForAll</a:t>
            </a:r>
            <a:r>
              <a:rPr lang="en-US" sz="2800" dirty="0" smtClean="0"/>
              <a:t>($1, </a:t>
            </a:r>
            <a:r>
              <a:rPr lang="en-US" sz="2800" dirty="0" err="1" smtClean="0"/>
              <a:t>AlkaliMetal</a:t>
            </a:r>
            <a:r>
              <a:rPr lang="en-US" sz="2800" dirty="0" smtClean="0"/>
              <a:t>($1)</a:t>
            </a:r>
            <a:r>
              <a:rPr lang="en-US" sz="2800" dirty="0" smtClean="0">
                <a:sym typeface="Wingdings"/>
              </a:rPr>
              <a:t>Metallic($1))</a:t>
            </a:r>
            <a:endParaRPr lang="en-US" dirty="0" smtClean="0"/>
          </a:p>
          <a:p>
            <a:r>
              <a:rPr lang="en-US" dirty="0" smtClean="0"/>
              <a:t>Position of implication ≈ Position of verb</a:t>
            </a:r>
          </a:p>
          <a:p>
            <a:r>
              <a:rPr lang="en-US" dirty="0" smtClean="0"/>
              <a:t>Deciding the antecedent and consequent is more complicated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822305"/>
      </p:ext>
    </p:extLst>
  </p:cSld>
  <p:clrMapOvr>
    <a:masterClrMapping/>
  </p:clrMapOvr>
  <p:transition xmlns:p14="http://schemas.microsoft.com/office/powerpoint/2010/main" spd="slow" advClick="0" advTm="8000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ForAll</a:t>
            </a:r>
            <a:r>
              <a:rPr lang="en-US" dirty="0" smtClean="0"/>
              <a:t> Resolution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Active vs. Passive Voice (Stanford </a:t>
            </a:r>
            <a:r>
              <a:rPr lang="en-US" dirty="0" err="1" smtClean="0"/>
              <a:t>CoreNLP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Alkali metals show metallic character</a:t>
            </a:r>
          </a:p>
          <a:p>
            <a:pPr lvl="1"/>
            <a:r>
              <a:rPr lang="en-US" dirty="0" smtClean="0"/>
              <a:t>Metallic character is shown by alkali metals</a:t>
            </a:r>
          </a:p>
          <a:p>
            <a:pPr lvl="1"/>
            <a:r>
              <a:rPr lang="en-US" dirty="0" smtClean="0"/>
              <a:t>Both have the same translation!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091" y="3556926"/>
            <a:ext cx="6483650" cy="316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04876"/>
      </p:ext>
    </p:extLst>
  </p:cSld>
  <p:clrMapOvr>
    <a:masterClrMapping/>
  </p:clrMapOvr>
  <p:transition xmlns:p14="http://schemas.microsoft.com/office/powerpoint/2010/main" spd="slow" advClick="0" advTm="8000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 Based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Assert facts </a:t>
            </a:r>
            <a:r>
              <a:rPr lang="en-US" dirty="0" smtClean="0">
                <a:sym typeface="Wingdings"/>
              </a:rPr>
              <a:t> Pose questions</a:t>
            </a:r>
          </a:p>
          <a:p>
            <a:r>
              <a:rPr lang="en-US" dirty="0" smtClean="0">
                <a:sym typeface="Wingdings"/>
              </a:rPr>
              <a:t>Span multiple sentences</a:t>
            </a:r>
          </a:p>
          <a:p>
            <a:r>
              <a:rPr lang="en-US" b="1" dirty="0" smtClean="0"/>
              <a:t>Example</a:t>
            </a:r>
            <a:r>
              <a:rPr lang="en-US" dirty="0" smtClean="0"/>
              <a:t> - An </a:t>
            </a:r>
            <a:r>
              <a:rPr lang="en-US" dirty="0"/>
              <a:t>element A forms covalent bond with oxygen. </a:t>
            </a:r>
            <a:r>
              <a:rPr lang="en-US" dirty="0">
                <a:solidFill>
                  <a:srgbClr val="FF0000"/>
                </a:solidFill>
              </a:rPr>
              <a:t>It</a:t>
            </a:r>
            <a:r>
              <a:rPr lang="en-US" dirty="0"/>
              <a:t> has high electronegativity and belongs to group 13. What is </a:t>
            </a:r>
            <a:r>
              <a:rPr lang="en-US" dirty="0">
                <a:solidFill>
                  <a:srgbClr val="FF0000"/>
                </a:solidFill>
              </a:rPr>
              <a:t>its</a:t>
            </a:r>
            <a:r>
              <a:rPr lang="en-US" dirty="0"/>
              <a:t> atomic number? </a:t>
            </a:r>
            <a:endParaRPr lang="en-US" dirty="0" smtClean="0"/>
          </a:p>
          <a:p>
            <a:r>
              <a:rPr lang="en-US" dirty="0" smtClean="0"/>
              <a:t>Problem – Anaphora Resolution!</a:t>
            </a:r>
          </a:p>
          <a:p>
            <a:r>
              <a:rPr lang="en-US" dirty="0" smtClean="0"/>
              <a:t>Solution – Use Stanford </a:t>
            </a:r>
            <a:r>
              <a:rPr lang="en-US" dirty="0" err="1" smtClean="0"/>
              <a:t>CoreNLP</a:t>
            </a:r>
            <a:r>
              <a:rPr lang="en-US" dirty="0" smtClean="0"/>
              <a:t> to get coreference graph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610547"/>
      </p:ext>
    </p:extLst>
  </p:cSld>
  <p:clrMapOvr>
    <a:masterClrMapping/>
  </p:clrMapOvr>
  <p:transition xmlns:p14="http://schemas.microsoft.com/office/powerpoint/2010/main" spd="slow" advClick="0" advTm="8000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 Based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784391"/>
          </a:xfrm>
        </p:spPr>
        <p:txBody>
          <a:bodyPr>
            <a:normAutofit/>
          </a:bodyPr>
          <a:lstStyle/>
          <a:p>
            <a:r>
              <a:rPr lang="en-US" dirty="0" smtClean="0"/>
              <a:t>Method for translating assertion based questions</a:t>
            </a:r>
          </a:p>
          <a:p>
            <a:pPr lvl="1"/>
            <a:r>
              <a:rPr lang="en-US" dirty="0" smtClean="0"/>
              <a:t>Construct logical formula corresponding to sentence independently</a:t>
            </a:r>
          </a:p>
          <a:p>
            <a:pPr lvl="1"/>
            <a:r>
              <a:rPr lang="en-US" dirty="0" smtClean="0"/>
              <a:t>Use coreference graph to find variables referring to the same entity</a:t>
            </a:r>
          </a:p>
          <a:p>
            <a:pPr lvl="1"/>
            <a:r>
              <a:rPr lang="en-US" dirty="0" smtClean="0"/>
              <a:t>Construct the formula – A</a:t>
            </a:r>
            <a:r>
              <a:rPr lang="en-US" baseline="-25000" dirty="0" smtClean="0"/>
              <a:t>1</a:t>
            </a:r>
            <a:r>
              <a:rPr lang="en-US" dirty="0" smtClean="0"/>
              <a:t>(x)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(</a:t>
            </a:r>
            <a:r>
              <a:rPr lang="en-US" dirty="0"/>
              <a:t>x</a:t>
            </a:r>
            <a:r>
              <a:rPr lang="en-US" dirty="0" smtClean="0"/>
              <a:t>)…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 smtClean="0"/>
              <a:t>A</a:t>
            </a:r>
            <a:r>
              <a:rPr lang="en-US" baseline="-25000" dirty="0" smtClean="0"/>
              <a:t>n</a:t>
            </a:r>
            <a:r>
              <a:rPr lang="en-US" dirty="0" smtClean="0"/>
              <a:t>(</a:t>
            </a:r>
            <a:r>
              <a:rPr lang="en-US" dirty="0"/>
              <a:t>x</a:t>
            </a:r>
            <a:r>
              <a:rPr lang="en-US" dirty="0" smtClean="0"/>
              <a:t>), where A</a:t>
            </a:r>
            <a:r>
              <a:rPr lang="en-US" baseline="-25000" dirty="0" smtClean="0"/>
              <a:t>i</a:t>
            </a:r>
            <a:r>
              <a:rPr lang="en-US" dirty="0" smtClean="0"/>
              <a:t>(x) = logical formula of i</a:t>
            </a:r>
            <a:r>
              <a:rPr lang="en-US" baseline="30000" dirty="0" smtClean="0"/>
              <a:t>th</a:t>
            </a:r>
            <a:r>
              <a:rPr lang="en-US" dirty="0" smtClean="0"/>
              <a:t> sentence</a:t>
            </a:r>
          </a:p>
          <a:p>
            <a:pPr lvl="1"/>
            <a:r>
              <a:rPr lang="en-US" dirty="0" smtClean="0"/>
              <a:t>Quantify over the free variable(s). </a:t>
            </a:r>
          </a:p>
          <a:p>
            <a:r>
              <a:rPr lang="en-US" dirty="0" smtClean="0"/>
              <a:t>Typically ask about a single entity. Existential quantification suffices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050011"/>
      </p:ext>
    </p:extLst>
  </p:cSld>
  <p:clrMapOvr>
    <a:masterClrMapping/>
  </p:clrMapOvr>
  <p:transition xmlns:p14="http://schemas.microsoft.com/office/powerpoint/2010/main" spd="slow" advClick="0" advTm="8000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8288237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Non-: </a:t>
            </a:r>
          </a:p>
          <a:p>
            <a:pPr lvl="1"/>
            <a:r>
              <a:rPr lang="en-US" dirty="0" smtClean="0"/>
              <a:t>Which of the following </a:t>
            </a:r>
            <a:r>
              <a:rPr lang="en-US" dirty="0" smtClean="0">
                <a:solidFill>
                  <a:srgbClr val="FF0000"/>
                </a:solidFill>
              </a:rPr>
              <a:t>non</a:t>
            </a:r>
            <a:r>
              <a:rPr lang="en-US" dirty="0" smtClean="0"/>
              <a:t>-metals is a gas at STP?</a:t>
            </a:r>
          </a:p>
          <a:p>
            <a:pPr lvl="1"/>
            <a:r>
              <a:rPr lang="en-US" dirty="0" smtClean="0"/>
              <a:t>Couple </a:t>
            </a:r>
            <a:r>
              <a:rPr lang="en-US" dirty="0" smtClean="0">
                <a:solidFill>
                  <a:srgbClr val="FF0000"/>
                </a:solidFill>
              </a:rPr>
              <a:t>non </a:t>
            </a:r>
            <a:r>
              <a:rPr lang="en-US" dirty="0" smtClean="0"/>
              <a:t>with the predicate immediately next to it</a:t>
            </a:r>
          </a:p>
          <a:p>
            <a:pPr lvl="1"/>
            <a:r>
              <a:rPr lang="fi-FI" dirty="0" smtClean="0"/>
              <a:t>And</a:t>
            </a:r>
            <a:r>
              <a:rPr lang="fi-FI" dirty="0"/>
              <a:t>(IsGasAtSTP($1), </a:t>
            </a:r>
            <a:r>
              <a:rPr lang="fi-FI" dirty="0">
                <a:solidFill>
                  <a:srgbClr val="FF0000"/>
                </a:solidFill>
              </a:rPr>
              <a:t>Not</a:t>
            </a:r>
            <a:r>
              <a:rPr lang="fi-FI" dirty="0"/>
              <a:t>(Metallic($1)))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Not: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all alkali metals form basic oxides.</a:t>
            </a:r>
          </a:p>
          <a:p>
            <a:pPr lvl="1"/>
            <a:r>
              <a:rPr lang="en-US" dirty="0" smtClean="0"/>
              <a:t>Negation of statement to the right of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</a:p>
          <a:p>
            <a:pPr lvl="1"/>
            <a:r>
              <a:rPr lang="hu-HU" dirty="0" smtClean="0">
                <a:solidFill>
                  <a:srgbClr val="FF0000"/>
                </a:solidFill>
              </a:rPr>
              <a:t>Not</a:t>
            </a:r>
            <a:r>
              <a:rPr lang="hu-HU" dirty="0"/>
              <a:t>(ForAll($1, Implies(AlkaliMetal($1), BasicOxide</a:t>
            </a:r>
            <a:r>
              <a:rPr lang="hu-HU" dirty="0" smtClean="0"/>
              <a:t>($1)</a:t>
            </a:r>
            <a:r>
              <a:rPr lang="hu-HU" dirty="0"/>
              <a:t>)</a:t>
            </a:r>
            <a:r>
              <a:rPr lang="hu-HU" dirty="0" smtClean="0"/>
              <a:t>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73959"/>
      </p:ext>
    </p:extLst>
  </p:cSld>
  <p:clrMapOvr>
    <a:masterClrMapping/>
  </p:clrMapOvr>
  <p:transition xmlns:p14="http://schemas.microsoft.com/office/powerpoint/2010/main" spd="slow" advClick="0" advTm="8000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No: 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000000"/>
                </a:solidFill>
              </a:rPr>
              <a:t>halogen is metallic in nature.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Natural interpretation of </a:t>
            </a: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 smtClean="0">
                <a:solidFill>
                  <a:srgbClr val="000000"/>
                </a:solidFill>
              </a:rPr>
              <a:t>as “there does not exist”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Not(Exists</a:t>
            </a:r>
            <a:r>
              <a:rPr lang="en-US" dirty="0" smtClean="0">
                <a:solidFill>
                  <a:srgbClr val="000000"/>
                </a:solidFill>
              </a:rPr>
              <a:t>($1, And(Halogen($1),Metallic($1))))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233005"/>
      </p:ext>
    </p:extLst>
  </p:cSld>
  <p:clrMapOvr>
    <a:masterClrMapping/>
  </p:clrMapOvr>
  <p:transition xmlns:p14="http://schemas.microsoft.com/office/powerpoint/2010/main" spd="slow" advClick="0" advTm="8000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Need to rank different representation trees generated</a:t>
            </a:r>
          </a:p>
          <a:p>
            <a:r>
              <a:rPr lang="en-US" dirty="0" smtClean="0"/>
              <a:t>Heuristics</a:t>
            </a:r>
          </a:p>
          <a:p>
            <a:pPr lvl="1"/>
            <a:r>
              <a:rPr lang="en-US" dirty="0" smtClean="0"/>
              <a:t>Greater </a:t>
            </a:r>
            <a:r>
              <a:rPr lang="en-US" i="1" dirty="0" smtClean="0"/>
              <a:t>cover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Greater confidence</a:t>
            </a:r>
          </a:p>
          <a:p>
            <a:pPr lvl="1"/>
            <a:r>
              <a:rPr lang="en-US" dirty="0" smtClean="0">
                <a:sym typeface="Wingdings"/>
              </a:rPr>
              <a:t>Higher confidence to filling a hole with a token closer to its parent in the English sentence</a:t>
            </a:r>
          </a:p>
          <a:p>
            <a:pPr lvl="1"/>
            <a:r>
              <a:rPr lang="en-US" dirty="0" smtClean="0">
                <a:sym typeface="Wingdings"/>
              </a:rPr>
              <a:t>Penalize when:</a:t>
            </a:r>
          </a:p>
          <a:p>
            <a:pPr lvl="2"/>
            <a:r>
              <a:rPr lang="en-US" dirty="0" smtClean="0">
                <a:sym typeface="Wingdings"/>
              </a:rPr>
              <a:t>Replicate tokens – Larger tokens  More penalization</a:t>
            </a:r>
          </a:p>
          <a:p>
            <a:pPr lvl="2"/>
            <a:r>
              <a:rPr lang="en-US" dirty="0" smtClean="0">
                <a:sym typeface="Wingdings"/>
              </a:rPr>
              <a:t>Insert handcrafted tokens – And, Or, Implies</a:t>
            </a:r>
          </a:p>
          <a:p>
            <a:pPr lvl="2"/>
            <a:r>
              <a:rPr lang="en-US" dirty="0" smtClean="0"/>
              <a:t>Unused tokens – Greater proportion of unused tokens </a:t>
            </a:r>
            <a:r>
              <a:rPr lang="en-US" dirty="0" smtClean="0">
                <a:sym typeface="Wingdings"/>
              </a:rPr>
              <a:t> More penalization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80162"/>
      </p:ext>
    </p:extLst>
  </p:cSld>
  <p:clrMapOvr>
    <a:masterClrMapping/>
  </p:clrMapOvr>
  <p:transition xmlns:p14="http://schemas.microsoft.com/office/powerpoint/2010/main" spd="slow" advClick="0" advTm="8000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</a:t>
            </a:r>
            <a:r>
              <a:rPr lang="en-US" smtClean="0"/>
              <a:t>urrently </a:t>
            </a:r>
            <a:r>
              <a:rPr lang="en-US" dirty="0"/>
              <a:t>able to solve 70 out of the 126 </a:t>
            </a:r>
            <a:r>
              <a:rPr lang="en-US" dirty="0" smtClean="0"/>
              <a:t>problems collected from </a:t>
            </a:r>
            <a:r>
              <a:rPr lang="en-US" dirty="0"/>
              <a:t>Tata McGraw Hill textbook for Grade XI</a:t>
            </a:r>
            <a:endParaRPr lang="en-US" dirty="0" smtClean="0"/>
          </a:p>
          <a:p>
            <a:r>
              <a:rPr lang="en-US" dirty="0" smtClean="0"/>
              <a:t>More problems can be solved by modeling </a:t>
            </a:r>
            <a:r>
              <a:rPr lang="en-US" dirty="0"/>
              <a:t>of </a:t>
            </a:r>
            <a:r>
              <a:rPr lang="en-US" dirty="0" smtClean="0"/>
              <a:t>more </a:t>
            </a:r>
            <a:r>
              <a:rPr lang="en-US" dirty="0"/>
              <a:t>chemistry-speciﬁc predicates.</a:t>
            </a:r>
          </a:p>
          <a:p>
            <a:r>
              <a:rPr lang="en-US" dirty="0"/>
              <a:t>This just corresponds to adding domain knowledge to </a:t>
            </a:r>
            <a:r>
              <a:rPr lang="en-US" dirty="0" smtClean="0"/>
              <a:t>our system</a:t>
            </a:r>
            <a:endParaRPr lang="en-US" dirty="0"/>
          </a:p>
          <a:p>
            <a:r>
              <a:rPr lang="en-US" dirty="0" smtClean="0"/>
              <a:t>Another evaluation </a:t>
            </a:r>
            <a:r>
              <a:rPr lang="en-US" dirty="0"/>
              <a:t>metrics could be the ratio of the </a:t>
            </a:r>
            <a:r>
              <a:rPr lang="en-US" dirty="0" smtClean="0"/>
              <a:t>number of </a:t>
            </a:r>
            <a:r>
              <a:rPr lang="en-US" dirty="0"/>
              <a:t>rules encoded to the corpus size of problems solved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encode </a:t>
            </a:r>
            <a:r>
              <a:rPr lang="en-US" dirty="0"/>
              <a:t>173 predicates/entities/functions in our algorithm </a:t>
            </a:r>
            <a:r>
              <a:rPr lang="en-US" dirty="0" smtClean="0"/>
              <a:t>(out of </a:t>
            </a:r>
            <a:r>
              <a:rPr lang="en-US" dirty="0"/>
              <a:t>which 118 are names of </a:t>
            </a:r>
            <a:r>
              <a:rPr lang="en-US" dirty="0" smtClean="0"/>
              <a:t>elements).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24829"/>
      </p:ext>
    </p:extLst>
  </p:cSld>
  <p:clrMapOvr>
    <a:masterClrMapping/>
  </p:clrMapOvr>
  <p:transition xmlns:p14="http://schemas.microsoft.com/office/powerpoint/2010/main" spd="slow" advClick="0" advTm="8000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While </a:t>
            </a:r>
            <a:r>
              <a:rPr lang="en-US" dirty="0"/>
              <a:t>contemporary works </a:t>
            </a:r>
            <a:r>
              <a:rPr lang="en-US" dirty="0" smtClean="0"/>
              <a:t>focus on </a:t>
            </a:r>
            <a:r>
              <a:rPr lang="en-US" dirty="0"/>
              <a:t>analyzing languages by learning, we hypothesize that </a:t>
            </a:r>
            <a:r>
              <a:rPr lang="en-US" dirty="0" smtClean="0"/>
              <a:t>for a </a:t>
            </a:r>
            <a:r>
              <a:rPr lang="en-US" dirty="0"/>
              <a:t>simpler structured domain like Chemistry, a much </a:t>
            </a:r>
            <a:r>
              <a:rPr lang="en-US" dirty="0" smtClean="0"/>
              <a:t>simpler type-theoretic </a:t>
            </a:r>
            <a:r>
              <a:rPr lang="en-US" dirty="0"/>
              <a:t>approach armed with some heuristics </a:t>
            </a:r>
            <a:r>
              <a:rPr lang="en-US" dirty="0" smtClean="0"/>
              <a:t>observed from </a:t>
            </a:r>
            <a:r>
              <a:rPr lang="en-US" dirty="0"/>
              <a:t>the domain can achieve similar, if not better, success</a:t>
            </a:r>
            <a:r>
              <a:rPr lang="en-US" dirty="0" smtClean="0"/>
              <a:t>.</a:t>
            </a:r>
          </a:p>
          <a:p>
            <a:r>
              <a:rPr lang="en-US" dirty="0"/>
              <a:t>During the later phase of the project, we tried to use </a:t>
            </a:r>
            <a:r>
              <a:rPr lang="en-US" dirty="0" smtClean="0"/>
              <a:t>some techniques </a:t>
            </a:r>
            <a:r>
              <a:rPr lang="en-US" dirty="0"/>
              <a:t>of learning to improve upon our system and </a:t>
            </a:r>
            <a:r>
              <a:rPr lang="en-US" dirty="0" smtClean="0"/>
              <a:t>were successful </a:t>
            </a:r>
            <a:r>
              <a:rPr lang="en-US" dirty="0"/>
              <a:t>in doing so. </a:t>
            </a:r>
          </a:p>
          <a:p>
            <a:r>
              <a:rPr lang="en-US" dirty="0" smtClean="0"/>
              <a:t>In </a:t>
            </a:r>
            <a:r>
              <a:rPr lang="en-US" dirty="0"/>
              <a:t>conclusion, we feel that a combination of such a type-theoretic approach and the </a:t>
            </a:r>
            <a:r>
              <a:rPr lang="en-US" dirty="0" smtClean="0"/>
              <a:t>standard machine </a:t>
            </a:r>
            <a:r>
              <a:rPr lang="en-US" dirty="0"/>
              <a:t>learning techniques can achieve good success for </a:t>
            </a:r>
            <a:r>
              <a:rPr lang="en-US" dirty="0" smtClean="0"/>
              <a:t>a well </a:t>
            </a:r>
            <a:r>
              <a:rPr lang="en-US" dirty="0"/>
              <a:t>structured domain like Chemistry.</a:t>
            </a:r>
          </a:p>
        </p:txBody>
      </p:sp>
    </p:spTree>
    <p:extLst>
      <p:ext uri="{BB962C8B-B14F-4D97-AF65-F5344CB8AC3E}">
        <p14:creationId xmlns:p14="http://schemas.microsoft.com/office/powerpoint/2010/main" val="2559878899"/>
      </p:ext>
    </p:extLst>
  </p:cSld>
  <p:clrMapOvr>
    <a:masterClrMapping/>
  </p:clrMapOvr>
  <p:transition xmlns:p14="http://schemas.microsoft.com/office/powerpoint/2010/main" spd="slow" advClick="0" advTm="8000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Disambiguate – At, As, In (names of elements)</a:t>
            </a:r>
          </a:p>
          <a:p>
            <a:r>
              <a:rPr lang="en-US" dirty="0" smtClean="0"/>
              <a:t>1 = 1</a:t>
            </a:r>
            <a:r>
              <a:rPr lang="en-US" baseline="30000" dirty="0" smtClean="0"/>
              <a:t>st</a:t>
            </a:r>
            <a:r>
              <a:rPr lang="en-US" dirty="0" smtClean="0"/>
              <a:t> = first (Stanford </a:t>
            </a:r>
            <a:r>
              <a:rPr lang="en-US" dirty="0" err="1" smtClean="0"/>
              <a:t>CoreNLP</a:t>
            </a:r>
            <a:r>
              <a:rPr lang="en-US" dirty="0" smtClean="0"/>
              <a:t> NER Tool)</a:t>
            </a:r>
          </a:p>
          <a:p>
            <a:r>
              <a:rPr lang="en-US" dirty="0" smtClean="0"/>
              <a:t>And(And(</a:t>
            </a:r>
            <a:r>
              <a:rPr lang="en-US" dirty="0" err="1" smtClean="0"/>
              <a:t>x,y</a:t>
            </a:r>
            <a:r>
              <a:rPr lang="en-US" dirty="0" smtClean="0"/>
              <a:t>),z) = And(And(</a:t>
            </a:r>
            <a:r>
              <a:rPr lang="en-US" dirty="0" err="1" smtClean="0"/>
              <a:t>x,z</a:t>
            </a:r>
            <a:r>
              <a:rPr lang="en-US" dirty="0" smtClean="0"/>
              <a:t>),y)</a:t>
            </a:r>
          </a:p>
          <a:p>
            <a:r>
              <a:rPr lang="en-US" dirty="0" smtClean="0"/>
              <a:t>Model electronic configuration</a:t>
            </a:r>
          </a:p>
          <a:p>
            <a:r>
              <a:rPr lang="en-US" dirty="0" smtClean="0"/>
              <a:t>Better </a:t>
            </a:r>
            <a:r>
              <a:rPr lang="en-US" dirty="0" err="1" smtClean="0"/>
              <a:t>modelling</a:t>
            </a:r>
            <a:r>
              <a:rPr lang="en-US" dirty="0" smtClean="0"/>
              <a:t> of conjunctions – “</a:t>
            </a:r>
            <a:r>
              <a:rPr lang="en-US" dirty="0"/>
              <a:t>Alkali metals belong to group 1 and are metallic in </a:t>
            </a:r>
            <a:r>
              <a:rPr lang="en-US" dirty="0" smtClean="0"/>
              <a:t>nature”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353490"/>
      </p:ext>
    </p:extLst>
  </p:cSld>
  <p:clrMapOvr>
    <a:masterClrMapping/>
  </p:clrMapOvr>
  <p:transition xmlns:p14="http://schemas.microsoft.com/office/powerpoint/2010/main" spd="slow" advClick="0" advTm="8000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Aim to build an intelligent tutoring system targeted at the domain of Periodic Table (Chemistry)</a:t>
            </a:r>
          </a:p>
          <a:p>
            <a:r>
              <a:rPr lang="en-US" dirty="0" smtClean="0"/>
              <a:t>Targeted at solving problems by emulating thought processes/lines of reasoning employed by students</a:t>
            </a:r>
          </a:p>
          <a:p>
            <a:r>
              <a:rPr lang="en-US" dirty="0" smtClean="0"/>
              <a:t>Much more than a problem solver – aid learning by generating hints and </a:t>
            </a:r>
            <a:r>
              <a:rPr lang="en-US" i="1" dirty="0" smtClean="0"/>
              <a:t>intelligent</a:t>
            </a:r>
            <a:r>
              <a:rPr lang="en-US" dirty="0" smtClean="0"/>
              <a:t>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89222"/>
      </p:ext>
    </p:extLst>
  </p:cSld>
  <p:clrMapOvr>
    <a:masterClrMapping/>
  </p:clrMapOvr>
  <p:transition xmlns:p14="http://schemas.microsoft.com/office/powerpoint/2010/main" spd="slow" advClick="0" advTm="8000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Stanford </a:t>
            </a:r>
            <a:r>
              <a:rPr lang="en-US" dirty="0" err="1" smtClean="0"/>
              <a:t>CoreNLP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Collection of commonly used NLP tools – POS tagging, parsing, coreference analysis, NER</a:t>
            </a:r>
          </a:p>
          <a:p>
            <a:r>
              <a:rPr lang="en-US" dirty="0" smtClean="0"/>
              <a:t>Problem – Integrating Java package with C#</a:t>
            </a:r>
          </a:p>
          <a:p>
            <a:r>
              <a:rPr lang="en-US" dirty="0" smtClean="0"/>
              <a:t>Command line interface slow – needs to large load data models (17 </a:t>
            </a:r>
            <a:r>
              <a:rPr lang="en-US" dirty="0" err="1" smtClean="0"/>
              <a:t>secs</a:t>
            </a:r>
            <a:r>
              <a:rPr lang="en-US" dirty="0" smtClean="0"/>
              <a:t> per question!)</a:t>
            </a:r>
          </a:p>
          <a:p>
            <a:r>
              <a:rPr lang="en-US" dirty="0" smtClean="0"/>
              <a:t>Solution - Query online demo </a:t>
            </a:r>
            <a:r>
              <a:rPr lang="en-US" dirty="0" smtClean="0">
                <a:sym typeface="Wingdings"/>
              </a:rPr>
              <a:t> Get XML response </a:t>
            </a:r>
          </a:p>
          <a:p>
            <a:r>
              <a:rPr lang="en-US" dirty="0">
                <a:hlinkClick r:id="rId2"/>
              </a:rPr>
              <a:t>http://nlp.stanford.edu:8080/</a:t>
            </a:r>
            <a:r>
              <a:rPr lang="en-US" dirty="0" err="1">
                <a:hlinkClick r:id="rId2"/>
              </a:rPr>
              <a:t>corenlp</a:t>
            </a:r>
            <a:r>
              <a:rPr lang="en-US" dirty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37371"/>
      </p:ext>
    </p:extLst>
  </p:cSld>
  <p:clrMapOvr>
    <a:masterClrMapping/>
  </p:clrMapOvr>
  <p:transition xmlns:p14="http://schemas.microsoft.com/office/powerpoint/2010/main" spd="slow" advClick="0" advTm="8000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3653" y="2860480"/>
            <a:ext cx="4816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8371762"/>
      </p:ext>
    </p:extLst>
  </p:cSld>
  <p:clrMapOvr>
    <a:masterClrMapping/>
  </p:clrMapOvr>
  <p:transition xmlns:p14="http://schemas.microsoft.com/office/powerpoint/2010/main" spd="slow" advClick="0" advTm="8000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System divided into two components – </a:t>
            </a:r>
          </a:p>
          <a:p>
            <a:r>
              <a:rPr lang="en-US" dirty="0" smtClean="0"/>
              <a:t>Natural Language Component</a:t>
            </a:r>
          </a:p>
          <a:p>
            <a:pPr lvl="1"/>
            <a:r>
              <a:rPr lang="en-US" dirty="0" smtClean="0"/>
              <a:t>Translate natural language input to an intermediate logical representation</a:t>
            </a:r>
          </a:p>
          <a:p>
            <a:r>
              <a:rPr lang="en-US" dirty="0" smtClean="0"/>
              <a:t>Problem Solving Component</a:t>
            </a:r>
          </a:p>
          <a:p>
            <a:pPr lvl="1"/>
            <a:r>
              <a:rPr lang="en-US" dirty="0" smtClean="0"/>
              <a:t>Solve problems, generate hints and new problems of graded difficulty</a:t>
            </a:r>
          </a:p>
          <a:p>
            <a:pPr lvl="1"/>
            <a:r>
              <a:rPr lang="en-US" dirty="0" smtClean="0"/>
              <a:t>More info: Problem Solving team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1968"/>
      </p:ext>
    </p:extLst>
  </p:cSld>
  <p:clrMapOvr>
    <a:masterClrMapping/>
  </p:clrMapOvr>
  <p:transition xmlns:p14="http://schemas.microsoft.com/office/powerpoint/2010/main" spd="slow" advClick="0" advTm="8000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 Component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10648492"/>
              </p:ext>
            </p:extLst>
          </p:nvPr>
        </p:nvGraphicFramePr>
        <p:xfrm>
          <a:off x="1143000" y="1752600"/>
          <a:ext cx="7079742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ight Arrow 6"/>
          <p:cNvSpPr/>
          <p:nvPr/>
        </p:nvSpPr>
        <p:spPr>
          <a:xfrm>
            <a:off x="6934200" y="5667863"/>
            <a:ext cx="87630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93027" y="5227962"/>
            <a:ext cx="1390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Full logical representation</a:t>
            </a:r>
            <a:endParaRPr lang="en-US" sz="1200" dirty="0"/>
          </a:p>
        </p:txBody>
      </p:sp>
      <p:sp>
        <p:nvSpPr>
          <p:cNvPr id="9" name="Right Arrow 8"/>
          <p:cNvSpPr/>
          <p:nvPr/>
        </p:nvSpPr>
        <p:spPr>
          <a:xfrm>
            <a:off x="552831" y="2116301"/>
            <a:ext cx="87630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1658" y="1580591"/>
            <a:ext cx="13906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500" dirty="0" smtClean="0"/>
              <a:t>Input Problem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53520540"/>
      </p:ext>
    </p:extLst>
  </p:cSld>
  <p:clrMapOvr>
    <a:masterClrMapping/>
  </p:clrMapOvr>
  <p:transition xmlns:p14="http://schemas.microsoft.com/office/powerpoint/2010/main" spd="slow" advClick="0" advTm="8000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 animBg="1"/>
      <p:bldP spid="8" grpId="0"/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- 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83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Which element in group 2 has the maximum metallic property?– i)Be ii)Mg iii)</a:t>
            </a:r>
            <a:r>
              <a:rPr lang="en-US" dirty="0" err="1" smtClean="0"/>
              <a:t>Ca</a:t>
            </a:r>
            <a:r>
              <a:rPr lang="en-US" dirty="0" smtClean="0"/>
              <a:t> iv)</a:t>
            </a:r>
            <a:r>
              <a:rPr lang="en-US" dirty="0" err="1" smtClean="0"/>
              <a:t>Sr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4800" y="3192208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Which element in Group 2 has the maximum metallic character?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544" y="3192208"/>
            <a:ext cx="746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B050"/>
                </a:solidFill>
              </a:rPr>
              <a:t>Group</a:t>
            </a:r>
            <a:r>
              <a:rPr lang="en-US" sz="2000" dirty="0" smtClean="0"/>
              <a:t> </a:t>
            </a:r>
            <a:r>
              <a:rPr lang="en-US" sz="2000" dirty="0"/>
              <a:t>2 has the maximum metallic character?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544" y="3192208"/>
            <a:ext cx="746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70C0"/>
                </a:solidFill>
              </a:rPr>
              <a:t>2</a:t>
            </a:r>
            <a:r>
              <a:rPr lang="en-US" sz="2000" dirty="0" smtClean="0"/>
              <a:t> </a:t>
            </a:r>
            <a:r>
              <a:rPr lang="en-US" sz="2000" dirty="0"/>
              <a:t>has the maximum metallic character?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784" y="3195256"/>
            <a:ext cx="746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maximum</a:t>
            </a:r>
            <a:r>
              <a:rPr lang="en-US" sz="2000" dirty="0" smtClean="0"/>
              <a:t> </a:t>
            </a:r>
            <a:r>
              <a:rPr lang="en-US" sz="2000" dirty="0"/>
              <a:t>metallic character?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544" y="3179886"/>
            <a:ext cx="746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</a:rPr>
              <a:t>metallic </a:t>
            </a:r>
            <a:r>
              <a:rPr lang="en-US" sz="2000" dirty="0">
                <a:solidFill>
                  <a:schemeClr val="accent1"/>
                </a:solidFill>
              </a:rPr>
              <a:t>character</a:t>
            </a:r>
            <a:r>
              <a:rPr lang="en-US" sz="2000" dirty="0"/>
              <a:t>?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143000" y="4419600"/>
            <a:ext cx="1066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438400" y="4419600"/>
            <a:ext cx="1066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733800" y="4419600"/>
            <a:ext cx="1066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105400" y="4419600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MetallicProperty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73524"/>
      </p:ext>
    </p:extLst>
  </p:cSld>
  <p:clrMapOvr>
    <a:masterClrMapping/>
  </p:clrMapOvr>
  <p:transition xmlns:p14="http://schemas.microsoft.com/office/powerpoint/2010/main" spd="slow" advClick="0" advTm="8000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– Tier 1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43000" y="1981200"/>
            <a:ext cx="1066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438400" y="1981200"/>
            <a:ext cx="1066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733800" y="1981200"/>
            <a:ext cx="1066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05400" y="1981200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MetallicProperty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33400" y="3366886"/>
            <a:ext cx="2895600" cy="2576713"/>
            <a:chOff x="3429000" y="2057400"/>
            <a:chExt cx="2286000" cy="2057400"/>
          </a:xfrm>
        </p:grpSpPr>
        <p:sp>
          <p:nvSpPr>
            <p:cNvPr id="9" name="Oval 8"/>
            <p:cNvSpPr/>
            <p:nvPr/>
          </p:nvSpPr>
          <p:spPr>
            <a:xfrm>
              <a:off x="4191000" y="2057400"/>
              <a:ext cx="762000" cy="533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Same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429000" y="2756916"/>
              <a:ext cx="762000" cy="533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Group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953000" y="2770632"/>
              <a:ext cx="762000" cy="533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2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429000" y="3581400"/>
              <a:ext cx="762000" cy="533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Hole</a:t>
              </a:r>
              <a:endParaRPr lang="en-US" dirty="0"/>
            </a:p>
          </p:txBody>
        </p:sp>
        <p:cxnSp>
          <p:nvCxnSpPr>
            <p:cNvPr id="13" name="Straight Connector 12"/>
            <p:cNvCxnSpPr>
              <a:stCxn id="9" idx="3"/>
              <a:endCxn id="10" idx="0"/>
            </p:cNvCxnSpPr>
            <p:nvPr/>
          </p:nvCxnSpPr>
          <p:spPr>
            <a:xfrm flipH="1">
              <a:off x="3810000" y="2512685"/>
              <a:ext cx="492592" cy="244231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9" idx="5"/>
              <a:endCxn id="11" idx="0"/>
            </p:cNvCxnSpPr>
            <p:nvPr/>
          </p:nvCxnSpPr>
          <p:spPr>
            <a:xfrm>
              <a:off x="4841408" y="2512685"/>
              <a:ext cx="492592" cy="257947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4"/>
              <a:endCxn id="12" idx="0"/>
            </p:cNvCxnSpPr>
            <p:nvPr/>
          </p:nvCxnSpPr>
          <p:spPr>
            <a:xfrm>
              <a:off x="3810000" y="3290316"/>
              <a:ext cx="0" cy="29108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" name="Oval 15"/>
          <p:cNvSpPr/>
          <p:nvPr/>
        </p:nvSpPr>
        <p:spPr>
          <a:xfrm>
            <a:off x="4191000" y="3366886"/>
            <a:ext cx="7620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$1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5791200" y="3344070"/>
            <a:ext cx="2286000" cy="1232916"/>
            <a:chOff x="609600" y="2057400"/>
            <a:chExt cx="2286000" cy="1232916"/>
          </a:xfrm>
        </p:grpSpPr>
        <p:sp>
          <p:nvSpPr>
            <p:cNvPr id="27" name="Oval 26"/>
            <p:cNvSpPr/>
            <p:nvPr/>
          </p:nvSpPr>
          <p:spPr>
            <a:xfrm>
              <a:off x="1371600" y="2057400"/>
              <a:ext cx="762000" cy="533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Max</a:t>
              </a:r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609600" y="2756916"/>
              <a:ext cx="762000" cy="533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Hole</a:t>
              </a:r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133600" y="2756916"/>
              <a:ext cx="762000" cy="533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Hole</a:t>
              </a:r>
              <a:endParaRPr lang="en-US" dirty="0"/>
            </a:p>
          </p:txBody>
        </p:sp>
        <p:cxnSp>
          <p:nvCxnSpPr>
            <p:cNvPr id="30" name="Straight Connector 29"/>
            <p:cNvCxnSpPr>
              <a:stCxn id="27" idx="3"/>
              <a:endCxn id="28" idx="0"/>
            </p:cNvCxnSpPr>
            <p:nvPr/>
          </p:nvCxnSpPr>
          <p:spPr>
            <a:xfrm flipH="1">
              <a:off x="990600" y="2512685"/>
              <a:ext cx="492592" cy="244231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7" idx="5"/>
              <a:endCxn id="29" idx="0"/>
            </p:cNvCxnSpPr>
            <p:nvPr/>
          </p:nvCxnSpPr>
          <p:spPr>
            <a:xfrm>
              <a:off x="2022008" y="2512685"/>
              <a:ext cx="492592" cy="244231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2" name="Oval 31"/>
          <p:cNvSpPr/>
          <p:nvPr/>
        </p:nvSpPr>
        <p:spPr>
          <a:xfrm>
            <a:off x="4191000" y="4312393"/>
            <a:ext cx="7620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MetallicProperty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34174564"/>
      </p:ext>
    </p:extLst>
  </p:cSld>
  <p:clrMapOvr>
    <a:masterClrMapping/>
  </p:clrMapOvr>
  <p:transition xmlns:p14="http://schemas.microsoft.com/office/powerpoint/2010/main" spd="slow" advClick="0" advTm="8000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Tier 2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609600" y="2057400"/>
            <a:ext cx="2286000" cy="1232916"/>
            <a:chOff x="609600" y="2057400"/>
            <a:chExt cx="2286000" cy="1232916"/>
          </a:xfrm>
        </p:grpSpPr>
        <p:sp>
          <p:nvSpPr>
            <p:cNvPr id="4" name="Oval 3"/>
            <p:cNvSpPr/>
            <p:nvPr/>
          </p:nvSpPr>
          <p:spPr>
            <a:xfrm>
              <a:off x="1371600" y="2057400"/>
              <a:ext cx="762000" cy="533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Max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09600" y="2756916"/>
              <a:ext cx="762000" cy="533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Hole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133600" y="2756916"/>
              <a:ext cx="762000" cy="533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Hole</a:t>
              </a:r>
              <a:endParaRPr lang="en-US" dirty="0"/>
            </a:p>
          </p:txBody>
        </p:sp>
        <p:cxnSp>
          <p:nvCxnSpPr>
            <p:cNvPr id="18" name="Straight Connector 17"/>
            <p:cNvCxnSpPr>
              <a:stCxn id="4" idx="3"/>
              <a:endCxn id="9" idx="0"/>
            </p:cNvCxnSpPr>
            <p:nvPr/>
          </p:nvCxnSpPr>
          <p:spPr>
            <a:xfrm flipH="1">
              <a:off x="990600" y="2512685"/>
              <a:ext cx="492592" cy="244231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4" idx="5"/>
              <a:endCxn id="10" idx="0"/>
            </p:cNvCxnSpPr>
            <p:nvPr/>
          </p:nvCxnSpPr>
          <p:spPr>
            <a:xfrm>
              <a:off x="2022008" y="2512685"/>
              <a:ext cx="492592" cy="244231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166104" y="1979285"/>
            <a:ext cx="2286000" cy="2057400"/>
            <a:chOff x="3429000" y="2057400"/>
            <a:chExt cx="2286000" cy="2057400"/>
          </a:xfrm>
        </p:grpSpPr>
        <p:sp>
          <p:nvSpPr>
            <p:cNvPr id="11" name="Oval 10"/>
            <p:cNvSpPr/>
            <p:nvPr/>
          </p:nvSpPr>
          <p:spPr>
            <a:xfrm>
              <a:off x="4191000" y="2057400"/>
              <a:ext cx="762000" cy="533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Same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429000" y="2756916"/>
              <a:ext cx="762000" cy="533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Group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953000" y="2770632"/>
              <a:ext cx="762000" cy="533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2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429000" y="3581400"/>
              <a:ext cx="762000" cy="533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Hole</a:t>
              </a:r>
              <a:endParaRPr lang="en-US" dirty="0"/>
            </a:p>
          </p:txBody>
        </p:sp>
        <p:cxnSp>
          <p:nvCxnSpPr>
            <p:cNvPr id="22" name="Straight Connector 21"/>
            <p:cNvCxnSpPr>
              <a:stCxn id="11" idx="3"/>
              <a:endCxn id="12" idx="0"/>
            </p:cNvCxnSpPr>
            <p:nvPr/>
          </p:nvCxnSpPr>
          <p:spPr>
            <a:xfrm flipH="1">
              <a:off x="3810000" y="2512685"/>
              <a:ext cx="492592" cy="244231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5"/>
              <a:endCxn id="13" idx="0"/>
            </p:cNvCxnSpPr>
            <p:nvPr/>
          </p:nvCxnSpPr>
          <p:spPr>
            <a:xfrm>
              <a:off x="4841408" y="2512685"/>
              <a:ext cx="492592" cy="257947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2" idx="4"/>
              <a:endCxn id="14" idx="0"/>
            </p:cNvCxnSpPr>
            <p:nvPr/>
          </p:nvCxnSpPr>
          <p:spPr>
            <a:xfrm>
              <a:off x="3810000" y="3290316"/>
              <a:ext cx="0" cy="29108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1905000" y="1636685"/>
            <a:ext cx="5023104" cy="4535515"/>
            <a:chOff x="3429000" y="3769985"/>
            <a:chExt cx="3159592" cy="2788920"/>
          </a:xfrm>
        </p:grpSpPr>
        <p:sp>
          <p:nvSpPr>
            <p:cNvPr id="36" name="Oval 35"/>
            <p:cNvSpPr/>
            <p:nvPr/>
          </p:nvSpPr>
          <p:spPr>
            <a:xfrm>
              <a:off x="4191000" y="3769985"/>
              <a:ext cx="762000" cy="533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Max</a:t>
              </a:r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3429000" y="4469501"/>
              <a:ext cx="762000" cy="533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MetallicProperty</a:t>
              </a:r>
              <a:endParaRPr lang="en-US" sz="1200" dirty="0"/>
            </a:p>
          </p:txBody>
        </p:sp>
        <p:cxnSp>
          <p:nvCxnSpPr>
            <p:cNvPr id="39" name="Straight Connector 38"/>
            <p:cNvCxnSpPr>
              <a:stCxn id="36" idx="3"/>
              <a:endCxn id="37" idx="0"/>
            </p:cNvCxnSpPr>
            <p:nvPr/>
          </p:nvCxnSpPr>
          <p:spPr>
            <a:xfrm flipH="1">
              <a:off x="3810000" y="4225270"/>
              <a:ext cx="492592" cy="244231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6" idx="5"/>
              <a:endCxn id="42" idx="0"/>
            </p:cNvCxnSpPr>
            <p:nvPr/>
          </p:nvCxnSpPr>
          <p:spPr>
            <a:xfrm>
              <a:off x="4841408" y="4225270"/>
              <a:ext cx="604184" cy="27623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4302592" y="4501505"/>
              <a:ext cx="2286000" cy="2057400"/>
              <a:chOff x="3429000" y="2057400"/>
              <a:chExt cx="2286000" cy="2057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191000" y="2057400"/>
                <a:ext cx="762000" cy="5334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Same</a:t>
                </a:r>
                <a:endParaRPr lang="en-US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429000" y="2756916"/>
                <a:ext cx="762000" cy="5334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Group</a:t>
                </a:r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953000" y="2770632"/>
                <a:ext cx="762000" cy="5334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2</a:t>
                </a:r>
                <a:endParaRPr lang="en-US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429000" y="3581400"/>
                <a:ext cx="762000" cy="5334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$1</a:t>
                </a:r>
                <a:endParaRPr lang="en-US" dirty="0"/>
              </a:p>
            </p:txBody>
          </p:sp>
          <p:cxnSp>
            <p:nvCxnSpPr>
              <p:cNvPr id="46" name="Straight Connector 45"/>
              <p:cNvCxnSpPr>
                <a:stCxn id="42" idx="3"/>
                <a:endCxn id="43" idx="0"/>
              </p:cNvCxnSpPr>
              <p:nvPr/>
            </p:nvCxnSpPr>
            <p:spPr>
              <a:xfrm flipH="1">
                <a:off x="3810000" y="2512685"/>
                <a:ext cx="492592" cy="244231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42" idx="5"/>
                <a:endCxn id="44" idx="0"/>
              </p:cNvCxnSpPr>
              <p:nvPr/>
            </p:nvCxnSpPr>
            <p:spPr>
              <a:xfrm>
                <a:off x="4841408" y="2512685"/>
                <a:ext cx="492592" cy="257947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43" idx="4"/>
                <a:endCxn id="45" idx="0"/>
              </p:cNvCxnSpPr>
              <p:nvPr/>
            </p:nvCxnSpPr>
            <p:spPr>
              <a:xfrm>
                <a:off x="3810000" y="3290316"/>
                <a:ext cx="0" cy="291084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Oval 14"/>
          <p:cNvSpPr/>
          <p:nvPr/>
        </p:nvSpPr>
        <p:spPr>
          <a:xfrm>
            <a:off x="4191000" y="2824343"/>
            <a:ext cx="7620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MetallicProperty</a:t>
            </a:r>
            <a:endParaRPr lang="en-US" sz="1000" dirty="0"/>
          </a:p>
        </p:txBody>
      </p:sp>
      <p:sp>
        <p:nvSpPr>
          <p:cNvPr id="16" name="Oval 15"/>
          <p:cNvSpPr/>
          <p:nvPr/>
        </p:nvSpPr>
        <p:spPr>
          <a:xfrm>
            <a:off x="4191000" y="1979285"/>
            <a:ext cx="7620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38700"/>
      </p:ext>
    </p:extLst>
  </p:cSld>
  <p:clrMapOvr>
    <a:masterClrMapping/>
  </p:clrMapOvr>
  <p:transition xmlns:p14="http://schemas.microsoft.com/office/powerpoint/2010/main" spd="slow" advClick="0" advTm="8000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625 L -0.10538 0.06776 C -0.12726 0.08487 -0.16094 0.09482 -0.19462 0.09482 C -0.23368 0.09482 -0.26493 0.08487 -0.28681 0.06776 L -0.39167 -0.00625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83" y="5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00324 C -0.0033 -0.0037 -0.00799 -0.00601 -0.01337 -0.00948 C -0.0191 -0.01364 -0.02431 -0.01966 -0.03056 -0.0222 C -0.03681 -0.02844 -0.04341 -0.03145 -0.05035 -0.037 C -0.05174 -0.03816 -0.05313 -0.03908 -0.05434 -0.04047 C -0.05521 -0.04163 -0.05573 -0.04348 -0.05678 -0.0444 C -0.06007 -0.04695 -0.06407 -0.04741 -0.06754 -0.04972 C -0.07518 -0.05527 -0.08316 -0.05643 -0.09115 -0.06082 C -0.09566 -0.06313 -0.09983 -0.06591 -0.10452 -0.06799 C -0.10903 -0.07447 -0.10504 -0.07007 -0.11355 -0.07331 C -0.12032 -0.07609 -0.12674 -0.07979 -0.13351 -0.08256 C -0.13785 -0.08464 -0.14271 -0.08557 -0.14653 -0.08811 C -0.15417 -0.0932 -0.1474 -0.09204 -0.15868 -0.09551 C -0.17327 -0.10037 -0.18716 -0.10569 -0.20209 -0.10823 C -0.2816 -0.10661 -0.27535 -0.11517 -0.3224 -0.09551 C -0.32778 -0.08719 -0.34237 -0.08048 -0.35 -0.07724 C -0.35851 -0.06545 -0.36216 -0.06498 -0.37257 -0.05689 C -0.37396 -0.05573 -0.37535 -0.05481 -0.37657 -0.05342 C -0.37882 -0.05088 -0.38056 -0.04787 -0.38299 -0.04602 C -0.39879 -0.03284 -0.3816 -0.05088 -0.39497 -0.03862 C -0.40278 -0.03122 -0.41007 -0.02081 -0.41875 -0.01503 C -0.42309 -0.00902 -0.42726 -1.61887E-6 -0.43195 0.00532 C -0.44219 0.01712 -0.45226 0.02937 -0.46233 0.04163 C -0.46771 0.04811 -0.47118 0.05712 -0.47813 0.0599 C -0.48594 0.06753 -0.49462 0.08164 -0.5033 0.0858 C -0.50764 0.09181 -0.51268 0.09737 -0.51789 0.10222 C -0.52362 0.11425 -0.52431 0.10916 -0.52188 0.11679 " pathEditMode="relative" rAng="0" ptsTypes="ffffffffffffffffffffffffffA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15" y="-2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29325E-6 C -0.00642 0.0044 -0.01128 0.01018 -0.01788 0.01504 C -0.02674 0.02151 -0.03733 0.02706 -0.04497 0.03492 C -0.05208 0.04163 -0.06007 0.05134 -0.06858 0.05736 C -0.07361 0.06522 -0.08108 0.06985 -0.08611 0.07748 C -0.10347 0.10315 -0.0908 0.08858 -0.10122 0.09991 C -0.10503 0.11679 -0.09861 0.09205 -0.11354 0.12443 C -0.12187 0.14246 -0.12951 0.16235 -0.14201 0.17762 C -0.14358 0.18294 -0.14583 0.18548 -0.14896 0.18964 C -0.15972 0.20421 -0.16997 0.22641 -0.18576 0.23358 C -0.19497 0.24399 -0.20538 0.25417 -0.21319 0.26573 C -0.2191 0.27406 -0.22413 0.284 -0.2309 0.2914 C -0.2408 0.30273 -0.23958 0.29741 -0.2526 0.30805 C -0.25972 0.31383 -0.25608 0.31198 -0.26372 0.3143 C -0.26927 0.31938 -0.27292 0.32401 -0.28003 0.32632 C -0.28524 0.33025 -0.29062 0.33349 -0.29497 0.33881 C -0.30608 0.33696 -0.30139 0.33696 -0.30833 0.33696 " pathEditMode="relative" rAng="0" ptsTypes="ffffffffffffffff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17" y="169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</a:t>
            </a:r>
            <a:r>
              <a:rPr lang="en-US" dirty="0" smtClean="0"/>
              <a:t>mplicit </a:t>
            </a:r>
            <a:r>
              <a:rPr lang="en-US" dirty="0"/>
              <a:t>introduction of free variables </a:t>
            </a:r>
            <a:r>
              <a:rPr lang="en-US" dirty="0" smtClean="0"/>
              <a:t>needed to formulate </a:t>
            </a:r>
            <a:r>
              <a:rPr lang="en-US" dirty="0"/>
              <a:t>a valid logical formula. </a:t>
            </a:r>
            <a:endParaRPr lang="en-US" dirty="0" smtClean="0"/>
          </a:p>
          <a:p>
            <a:r>
              <a:rPr lang="en-US" dirty="0" smtClean="0"/>
              <a:t>Example: Alkali metals belong to Group 1</a:t>
            </a:r>
          </a:p>
          <a:p>
            <a:r>
              <a:rPr lang="en-US" dirty="0" smtClean="0"/>
              <a:t>Intelligently guess the requirement of a variable</a:t>
            </a:r>
          </a:p>
          <a:p>
            <a:r>
              <a:rPr lang="en-US" dirty="0" smtClean="0"/>
              <a:t>Two situations:</a:t>
            </a:r>
          </a:p>
          <a:p>
            <a:pPr lvl="1"/>
            <a:r>
              <a:rPr lang="en-US" dirty="0" smtClean="0"/>
              <a:t>Hole (of type </a:t>
            </a:r>
            <a:r>
              <a:rPr lang="en-US" i="1" dirty="0" err="1" smtClean="0"/>
              <a:t>elem</a:t>
            </a:r>
            <a:r>
              <a:rPr lang="en-US" dirty="0" smtClean="0"/>
              <a:t>) present. Not satisfied by tokens in unused list (even after replication)</a:t>
            </a:r>
          </a:p>
          <a:p>
            <a:pPr lvl="1"/>
            <a:r>
              <a:rPr lang="en-US" dirty="0"/>
              <a:t>Hole (of type </a:t>
            </a:r>
            <a:r>
              <a:rPr lang="en-US" i="1" dirty="0" err="1"/>
              <a:t>elem</a:t>
            </a:r>
            <a:r>
              <a:rPr lang="en-US" dirty="0"/>
              <a:t>) present. </a:t>
            </a:r>
            <a:r>
              <a:rPr lang="en-US" dirty="0" smtClean="0"/>
              <a:t>No tokens left in unused list. No original tokens replicated satisfy</a:t>
            </a:r>
          </a:p>
          <a:p>
            <a:r>
              <a:rPr lang="en-US" dirty="0" smtClean="0"/>
              <a:t>Introduce a new variable!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17891"/>
      </p:ext>
    </p:extLst>
  </p:cSld>
  <p:clrMapOvr>
    <a:masterClrMapping/>
  </p:clrMapOvr>
  <p:transition xmlns:p14="http://schemas.microsoft.com/office/powerpoint/2010/main" spd="slow" advClick="0" advTm="8000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Universal Quantifiers:</a:t>
            </a:r>
          </a:p>
          <a:p>
            <a:pPr lvl="1"/>
            <a:r>
              <a:rPr lang="en-US" dirty="0" smtClean="0"/>
              <a:t>General scheme - &lt;insert </a:t>
            </a:r>
            <a:r>
              <a:rPr lang="en-US" sz="2800" dirty="0" smtClean="0"/>
              <a:t>∀ </a:t>
            </a:r>
            <a:r>
              <a:rPr lang="en-US" dirty="0" smtClean="0"/>
              <a:t>x: A(x)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B(x)&gt;</a:t>
            </a:r>
          </a:p>
          <a:p>
            <a:r>
              <a:rPr lang="en-US" dirty="0" smtClean="0"/>
              <a:t>Existential Quantifiers:</a:t>
            </a:r>
          </a:p>
          <a:p>
            <a:pPr lvl="1"/>
            <a:r>
              <a:rPr lang="en-US" dirty="0" smtClean="0"/>
              <a:t>General scheme - &lt;insert ∃ x: A(x)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∧ </a:t>
            </a:r>
            <a:r>
              <a:rPr lang="en-US" dirty="0" smtClean="0"/>
              <a:t>B</a:t>
            </a:r>
            <a:r>
              <a:rPr lang="en-US" dirty="0"/>
              <a:t>(x</a:t>
            </a:r>
            <a:r>
              <a:rPr lang="en-US" dirty="0" smtClean="0"/>
              <a:t>)&gt;</a:t>
            </a:r>
          </a:p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Quantification over a single variable</a:t>
            </a:r>
          </a:p>
          <a:p>
            <a:pPr lvl="1"/>
            <a:r>
              <a:rPr lang="en-US" dirty="0" smtClean="0"/>
              <a:t>No nesting of quantifiers</a:t>
            </a:r>
          </a:p>
          <a:p>
            <a:endParaRPr lang="en-US" dirty="0">
              <a:latin typeface="Tw Cen MT (Body)"/>
              <a:cs typeface="Tw Cen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55753991"/>
      </p:ext>
    </p:extLst>
  </p:cSld>
  <p:clrMapOvr>
    <a:masterClrMapping/>
  </p:clrMapOvr>
  <p:transition xmlns:p14="http://schemas.microsoft.com/office/powerpoint/2010/main" spd="slow" advClick="0" advTm="8000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844</TotalTime>
  <Words>1215</Words>
  <Application>Microsoft Macintosh PowerPoint</Application>
  <PresentationFormat>On-screen Show (4:3)</PresentationFormat>
  <Paragraphs>176</Paragraphs>
  <Slides>21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Median</vt:lpstr>
      <vt:lpstr>Chemistry Studio:  An Intelligent Tutoring System</vt:lpstr>
      <vt:lpstr> Introduction</vt:lpstr>
      <vt:lpstr>System Overview</vt:lpstr>
      <vt:lpstr>Natural Language Component</vt:lpstr>
      <vt:lpstr>An Example - Lexer</vt:lpstr>
      <vt:lpstr>Parser – Tier 1</vt:lpstr>
      <vt:lpstr>Parsing Tier 2</vt:lpstr>
      <vt:lpstr>Introduction of Variables</vt:lpstr>
      <vt:lpstr>Handling Quantifiers</vt:lpstr>
      <vt:lpstr>Universal Quantification</vt:lpstr>
      <vt:lpstr>ForAll Resolution Algorithm</vt:lpstr>
      <vt:lpstr>Assertion Based Questions</vt:lpstr>
      <vt:lpstr>Assertion Based Questions</vt:lpstr>
      <vt:lpstr>Negations</vt:lpstr>
      <vt:lpstr>Negations</vt:lpstr>
      <vt:lpstr>Ranking Algorithm</vt:lpstr>
      <vt:lpstr>Evaluation</vt:lpstr>
      <vt:lpstr>Conclusions</vt:lpstr>
      <vt:lpstr>Future Work</vt:lpstr>
      <vt:lpstr>Stanford CoreNLP</vt:lpstr>
      <vt:lpstr>PowerPoint Presentation</vt:lpstr>
    </vt:vector>
  </TitlesOfParts>
  <Company>IITK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Chemistry Studio:  An Intelligent Tutoring System (Natural Language Component)</dc:title>
  <dc:creator>Abhishek Kar</dc:creator>
  <cp:lastModifiedBy>Abhishek Kar</cp:lastModifiedBy>
  <cp:revision>67</cp:revision>
  <dcterms:created xsi:type="dcterms:W3CDTF">2012-04-18T18:11:17Z</dcterms:created>
  <dcterms:modified xsi:type="dcterms:W3CDTF">2012-05-02T20:53:33Z</dcterms:modified>
</cp:coreProperties>
</file>