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69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70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7155" autoAdjust="0"/>
  </p:normalViewPr>
  <p:slideViewPr>
    <p:cSldViewPr>
      <p:cViewPr varScale="1">
        <p:scale>
          <a:sx n="90" d="100"/>
          <a:sy n="90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11/21/2022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Bahasa Arduino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Arik Sofan Tohir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89B-CD31-F413-D409-A3046895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OPERATOR PERBANDINGAN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7CD3-382C-100D-F765-E2F2B87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==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(sama dengan) contoh: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== 10 FALSE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atau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== 15 TRUE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!=  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(tidak sama dengan) contoh: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!= 10 TRUE 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atau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!= 15 FALSE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&lt;</a:t>
            </a:r>
            <a:r>
              <a:rPr lang="id-ID" b="0" i="0" dirty="0">
                <a:solidFill>
                  <a:srgbClr val="0B5394"/>
                </a:solidFill>
                <a:effectLst/>
                <a:latin typeface="Roboto" pitchFamily="2" charset="0"/>
              </a:rPr>
              <a:t> 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  (lebih kecil dari) contoh: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&lt; 10 FALSE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  atau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12 &lt; 14 TRUE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&gt;   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(lebih besar dari) contoh: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&gt; 19 TRUE</a:t>
            </a:r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 atau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15 &gt; 10 FALSE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921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FCE7-0C54-6EB7-2210-483481A6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000000"/>
                </a:solidFill>
                <a:effectLst/>
                <a:latin typeface="Roboto" pitchFamily="2" charset="0"/>
              </a:rPr>
              <a:t>STRUKTUR PENGENDALI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7668-FEA4-6483-53D4-105689C5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38761D"/>
                </a:solidFill>
                <a:effectLst/>
                <a:latin typeface="Roboto" pitchFamily="2" charset="0"/>
              </a:rPr>
              <a:t>if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(</a:t>
            </a:r>
            <a:r>
              <a:rPr lang="en-US" b="1" i="0" dirty="0" err="1">
                <a:solidFill>
                  <a:srgbClr val="161F38"/>
                </a:solidFill>
                <a:effectLst/>
                <a:latin typeface="Roboto" pitchFamily="2" charset="0"/>
              </a:rPr>
              <a:t>kondisi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 A)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{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Kode </a:t>
            </a:r>
            <a:r>
              <a:rPr lang="en-US" b="1" i="0" dirty="0" err="1">
                <a:solidFill>
                  <a:srgbClr val="161F38"/>
                </a:solidFill>
                <a:effectLst/>
                <a:latin typeface="Roboto" pitchFamily="2" charset="0"/>
              </a:rPr>
              <a:t>Perintah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 A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  <a:br>
              <a:rPr lang="en-US" dirty="0"/>
            </a:br>
            <a:r>
              <a:rPr lang="en-US" b="1" i="0" dirty="0">
                <a:solidFill>
                  <a:srgbClr val="38761D"/>
                </a:solidFill>
                <a:effectLst/>
                <a:latin typeface="Roboto" pitchFamily="2" charset="0"/>
              </a:rPr>
              <a:t>else if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(</a:t>
            </a:r>
            <a:r>
              <a:rPr lang="en-US" b="1" i="0" dirty="0" err="1">
                <a:solidFill>
                  <a:srgbClr val="161F38"/>
                </a:solidFill>
                <a:effectLst/>
                <a:latin typeface="Roboto" pitchFamily="2" charset="0"/>
              </a:rPr>
              <a:t>kondisi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 B)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{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Kode </a:t>
            </a:r>
            <a:r>
              <a:rPr lang="en-US" b="1" i="0" dirty="0" err="1">
                <a:solidFill>
                  <a:srgbClr val="161F38"/>
                </a:solidFill>
                <a:effectLst/>
                <a:latin typeface="Roboto" pitchFamily="2" charset="0"/>
              </a:rPr>
              <a:t>Perintah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 B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  <a:br>
              <a:rPr lang="en-US" dirty="0"/>
            </a:br>
            <a:r>
              <a:rPr lang="en-US" b="1" i="0" dirty="0">
                <a:solidFill>
                  <a:srgbClr val="38761D"/>
                </a:solidFill>
                <a:effectLst/>
                <a:latin typeface="Roboto" pitchFamily="2" charset="0"/>
              </a:rPr>
              <a:t>else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{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Kode </a:t>
            </a:r>
            <a:r>
              <a:rPr lang="en-US" b="1" i="0" dirty="0" err="1">
                <a:solidFill>
                  <a:srgbClr val="161F38"/>
                </a:solidFill>
                <a:effectLst/>
                <a:latin typeface="Roboto" pitchFamily="2" charset="0"/>
              </a:rPr>
              <a:t>Perintah</a:t>
            </a: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 C</a:t>
            </a:r>
            <a:br>
              <a:rPr lang="en-US" dirty="0"/>
            </a:br>
            <a:r>
              <a:rPr lang="en-US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378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AE87-0256-1F25-D418-402285BF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79E3-E5CB-2781-CCA2-1280FB42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i="0" dirty="0">
                <a:solidFill>
                  <a:srgbClr val="38761D"/>
                </a:solidFill>
                <a:effectLst/>
                <a:latin typeface="Roboto" pitchFamily="2" charset="0"/>
              </a:rPr>
              <a:t>for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int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 i = 0; i &lt; #repeats; i++)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{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Kode Perintah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599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43F7-5611-D5ED-6F75-82C0B7B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KODE DIGITAL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0346-02F5-78C9-DB13-4458CE7D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Digunakan untuk pemrograman yang menggunakan Pin Digital pada Arduino.</a:t>
            </a:r>
          </a:p>
          <a:p>
            <a:r>
              <a:rPr lang="id-ID" b="1" i="0" dirty="0">
                <a:solidFill>
                  <a:srgbClr val="B45F06"/>
                </a:solidFill>
                <a:effectLst/>
                <a:latin typeface="Roboto" pitchFamily="2" charset="0"/>
              </a:rPr>
              <a:t>pinMode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 pin, mode);</a:t>
            </a:r>
            <a:endParaRPr lang="id-ID" dirty="0">
              <a:solidFill>
                <a:srgbClr val="161F38"/>
              </a:solidFill>
              <a:latin typeface="Roboto" pitchFamily="2" charset="0"/>
            </a:endParaRPr>
          </a:p>
          <a:p>
            <a:r>
              <a:rPr lang="id-ID" b="1" i="0" dirty="0">
                <a:solidFill>
                  <a:srgbClr val="B45F06"/>
                </a:solidFill>
                <a:effectLst/>
                <a:latin typeface="Roboto" pitchFamily="2" charset="0"/>
              </a:rPr>
              <a:t>pinMode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(13, 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OUTPUT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);   </a:t>
            </a: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 // artinya pin 13 digunakan sebagai OUTPUT</a:t>
            </a:r>
            <a:br>
              <a:rPr lang="id-ID" dirty="0"/>
            </a:br>
            <a:r>
              <a:rPr lang="id-ID" b="1" i="0" dirty="0">
                <a:solidFill>
                  <a:srgbClr val="B45F06"/>
                </a:solidFill>
                <a:effectLst/>
                <a:latin typeface="Roboto" pitchFamily="2" charset="0"/>
              </a:rPr>
              <a:t>pinMode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(7,</a:t>
            </a:r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 INPUT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);         </a:t>
            </a: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// artinya pin 7 digunakan sebagai INPUT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592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CC87-243E-5548-2467-940F5F49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Kode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F888-26C8-AB64-563C-E0A7A058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i="0" dirty="0">
                <a:solidFill>
                  <a:srgbClr val="B45F06"/>
                </a:solidFill>
                <a:effectLst/>
                <a:latin typeface="Roboto" pitchFamily="2" charset="0"/>
              </a:rPr>
              <a:t>digitalRead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(pin);</a:t>
            </a:r>
          </a:p>
          <a:p>
            <a:r>
              <a:rPr lang="id-ID" b="1" i="0" dirty="0">
                <a:solidFill>
                  <a:srgbClr val="B45F06"/>
                </a:solidFill>
                <a:effectLst/>
                <a:latin typeface="Roboto" pitchFamily="2" charset="0"/>
              </a:rPr>
              <a:t>digitalRead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(13);    </a:t>
            </a: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 // artinya kode akan membaca nilai sensor pada </a:t>
            </a:r>
            <a:r>
              <a:rPr lang="id-ID" b="1" i="0">
                <a:solidFill>
                  <a:srgbClr val="666666"/>
                </a:solidFill>
                <a:effectLst/>
                <a:latin typeface="Roboto" pitchFamily="2" charset="0"/>
              </a:rPr>
              <a:t>pin 13</a:t>
            </a:r>
            <a:endParaRPr lang="id-ID" b="1" i="0" dirty="0">
              <a:solidFill>
                <a:srgbClr val="666666"/>
              </a:solidFill>
              <a:effectLst/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7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i="0" dirty="0">
                <a:solidFill>
                  <a:srgbClr val="202124"/>
                </a:solidFill>
                <a:effectLst/>
                <a:latin typeface="Inter"/>
              </a:rPr>
              <a:t>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Bahan :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ARDUINO IDE (Software Program;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Arduino UNO;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LED 3,3V (3 buah);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Kabel USB (Arduino);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Kabel Jumper Mm (Male to Male);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Resistor 100k;</a:t>
            </a:r>
          </a:p>
          <a:p>
            <a:pPr algn="l">
              <a:buFont typeface="+mj-lt"/>
              <a:buAutoNum type="arabicPeriod"/>
            </a:pPr>
            <a:r>
              <a:rPr lang="id-ID" b="0" i="0" dirty="0">
                <a:solidFill>
                  <a:srgbClr val="202124"/>
                </a:solidFill>
                <a:effectLst/>
                <a:latin typeface="Inter"/>
              </a:rPr>
              <a:t>BreadBoard.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Rangkaian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B77EC-ECB8-F692-3D4A-2E1D4FD39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7439743" cy="4411663"/>
          </a:xfr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71" y="228600"/>
            <a:ext cx="7696200" cy="1295400"/>
          </a:xfrm>
        </p:spPr>
        <p:txBody>
          <a:bodyPr/>
          <a:lstStyle/>
          <a:p>
            <a:r>
              <a:rPr lang="id-ID" dirty="0"/>
              <a:t>Kode 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000"/>
            <a:ext cx="7994848" cy="4857328"/>
          </a:xfrm>
        </p:spPr>
        <p:txBody>
          <a:bodyPr>
            <a:normAutofit lnSpcReduction="10000"/>
          </a:bodyPr>
          <a:lstStyle/>
          <a:p>
            <a:r>
              <a:rPr lang="en-US" sz="1000" dirty="0"/>
              <a:t>int led1Pin = 2; //</a:t>
            </a:r>
            <a:r>
              <a:rPr lang="en-US" sz="1000" dirty="0" err="1"/>
              <a:t>menetapkan</a:t>
            </a:r>
            <a:r>
              <a:rPr lang="en-US" sz="1000" dirty="0"/>
              <a:t> pin dan </a:t>
            </a:r>
            <a:r>
              <a:rPr lang="en-US" sz="1000" dirty="0" err="1"/>
              <a:t>tipe</a:t>
            </a:r>
            <a:r>
              <a:rPr lang="en-US" sz="1000" dirty="0"/>
              <a:t> data</a:t>
            </a:r>
          </a:p>
          <a:p>
            <a:r>
              <a:rPr lang="en-US" sz="1000" dirty="0"/>
              <a:t>int led2Pin = 3; //</a:t>
            </a:r>
            <a:r>
              <a:rPr lang="en-US" sz="1000" dirty="0" err="1"/>
              <a:t>menetapkan</a:t>
            </a:r>
            <a:r>
              <a:rPr lang="en-US" sz="1000" dirty="0"/>
              <a:t> pin dan </a:t>
            </a:r>
            <a:r>
              <a:rPr lang="en-US" sz="1000" dirty="0" err="1"/>
              <a:t>tipe</a:t>
            </a:r>
            <a:r>
              <a:rPr lang="en-US" sz="1000" dirty="0"/>
              <a:t> data</a:t>
            </a:r>
          </a:p>
          <a:p>
            <a:r>
              <a:rPr lang="en-US" sz="1000" dirty="0"/>
              <a:t>int led3Pin = 4; //</a:t>
            </a:r>
            <a:r>
              <a:rPr lang="en-US" sz="1000" dirty="0" err="1"/>
              <a:t>menetapkan</a:t>
            </a:r>
            <a:r>
              <a:rPr lang="en-US" sz="1000" dirty="0"/>
              <a:t> pin dan </a:t>
            </a:r>
            <a:r>
              <a:rPr lang="en-US" sz="1000" dirty="0" err="1"/>
              <a:t>tipe</a:t>
            </a:r>
            <a:r>
              <a:rPr lang="en-US" sz="1000" dirty="0"/>
              <a:t> data</a:t>
            </a:r>
          </a:p>
          <a:p>
            <a:endParaRPr lang="en-US" sz="1000" dirty="0"/>
          </a:p>
          <a:p>
            <a:r>
              <a:rPr lang="en-US" sz="1000" dirty="0"/>
              <a:t>void setup() 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(led1Pin, OUTPUT); //</a:t>
            </a:r>
            <a:r>
              <a:rPr lang="en-US" sz="1000" dirty="0" err="1"/>
              <a:t>menetapkan</a:t>
            </a:r>
            <a:r>
              <a:rPr lang="en-US" sz="1000" dirty="0"/>
              <a:t> pin mode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(led2Pin, OUTPUT); //</a:t>
            </a:r>
            <a:r>
              <a:rPr lang="en-US" sz="1000" dirty="0" err="1"/>
              <a:t>menetapkan</a:t>
            </a:r>
            <a:r>
              <a:rPr lang="en-US" sz="1000" dirty="0"/>
              <a:t> pin mode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(led3Pin, OUTPUT); //</a:t>
            </a:r>
            <a:r>
              <a:rPr lang="en-US" sz="1000" dirty="0" err="1"/>
              <a:t>menetapkan</a:t>
            </a:r>
            <a:r>
              <a:rPr lang="en-US" sz="1000" dirty="0"/>
              <a:t> pin mode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loop() 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(led1Pin, HIGH);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positif</a:t>
            </a:r>
            <a:r>
              <a:rPr lang="en-US" sz="1000" dirty="0"/>
              <a:t>(+) pada pin LED 1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(led1Pin, LOW);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negatif</a:t>
            </a:r>
            <a:r>
              <a:rPr lang="en-US" sz="1000" dirty="0"/>
              <a:t>(-) pada pin LED 1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(led2Pin, HIGH);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positif</a:t>
            </a:r>
            <a:r>
              <a:rPr lang="en-US" sz="1000" dirty="0"/>
              <a:t>(+) pada pin LED 2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(led2Pin, LOW);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negatif</a:t>
            </a:r>
            <a:r>
              <a:rPr lang="en-US" sz="1000" dirty="0"/>
              <a:t>(-) pada pin LED 2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(led3Pin, HIGH);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positif</a:t>
            </a:r>
            <a:r>
              <a:rPr lang="en-US" sz="1000" dirty="0"/>
              <a:t>(+) pada pin LED 3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(led3Pin, LOW); //</a:t>
            </a:r>
            <a:r>
              <a:rPr lang="en-US" sz="1000" dirty="0" err="1"/>
              <a:t>memberi</a:t>
            </a:r>
            <a:r>
              <a:rPr lang="en-US" sz="1000" dirty="0"/>
              <a:t> </a:t>
            </a:r>
            <a:r>
              <a:rPr lang="en-US" sz="1000" dirty="0" err="1"/>
              <a:t>tegangan</a:t>
            </a:r>
            <a:r>
              <a:rPr lang="en-US" sz="1000" dirty="0"/>
              <a:t> </a:t>
            </a:r>
            <a:r>
              <a:rPr lang="en-US" sz="1000" dirty="0" err="1"/>
              <a:t>negatif</a:t>
            </a:r>
            <a:r>
              <a:rPr lang="en-US" sz="1000" dirty="0"/>
              <a:t>(-) pada pin LED 3</a:t>
            </a:r>
          </a:p>
          <a:p>
            <a:r>
              <a:rPr lang="en-US" sz="1000" dirty="0"/>
              <a:t>  delay(500); //</a:t>
            </a:r>
            <a:r>
              <a:rPr lang="en-US" sz="1000" dirty="0" err="1"/>
              <a:t>membari</a:t>
            </a:r>
            <a:r>
              <a:rPr lang="en-US" sz="1000" dirty="0"/>
              <a:t> </a:t>
            </a:r>
            <a:r>
              <a:rPr lang="en-US" sz="1000" dirty="0" err="1"/>
              <a:t>jeda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selama</a:t>
            </a:r>
            <a:r>
              <a:rPr lang="en-US" sz="1000" dirty="0"/>
              <a:t> 0,5 </a:t>
            </a:r>
            <a:r>
              <a:rPr lang="en-US" sz="1000" dirty="0" err="1"/>
              <a:t>detik</a:t>
            </a:r>
            <a:endParaRPr lang="en-US" sz="1000" dirty="0"/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516-11C0-CE07-A537-D3ECDB1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Bare Minumum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393EE-BD75-6349-124D-61A6191D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4" y="2492896"/>
            <a:ext cx="8095946" cy="2275818"/>
          </a:xfrm>
        </p:spPr>
      </p:pic>
    </p:spTree>
    <p:extLst>
      <p:ext uri="{BB962C8B-B14F-4D97-AF65-F5344CB8AC3E}">
        <p14:creationId xmlns:p14="http://schemas.microsoft.com/office/powerpoint/2010/main" val="246922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9DF-B75C-9AA9-FEE8-328B073A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void setup</a:t>
            </a:r>
            <a:b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endParaRPr lang="id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0E0F10-CB4D-5105-EA7A-5D06F5175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60" y="2461145"/>
            <a:ext cx="76962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Semua kode program yang ada dalam </a:t>
            </a:r>
            <a:r>
              <a:rPr kumimoji="0" lang="id-ID" altLang="id-ID" sz="2000" b="1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Roboto" pitchFamily="2" charset="0"/>
              </a:rPr>
              <a:t>void</a:t>
            </a:r>
            <a:r>
              <a:rPr kumimoji="0" lang="id-ID" altLang="id-ID" sz="2000" b="1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 </a:t>
            </a:r>
            <a:r>
              <a:rPr kumimoji="0" lang="id-ID" altLang="id-ID" sz="2000" b="1" i="0" u="none" strike="noStrike" cap="none" normalizeH="0" baseline="0" dirty="0">
                <a:ln>
                  <a:noFill/>
                </a:ln>
                <a:solidFill>
                  <a:srgbClr val="38761D"/>
                </a:solidFill>
                <a:effectLst/>
                <a:latin typeface="Roboto" pitchFamily="2" charset="0"/>
              </a:rPr>
              <a:t>setup</a:t>
            </a:r>
            <a:r>
              <a:rPr kumimoji="0" lang="id-ID" altLang="id-ID" sz="20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 akan dibaca sekali oleh Arduino.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d-ID" altLang="id-ID" sz="20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Biasanya isinya berupa kode perintah untuk menentukan fungsi pada sebuah pin. </a:t>
            </a:r>
          </a:p>
          <a:p>
            <a:pPr marL="989330" lvl="1" indent="-342900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id-ID" altLang="id-ID" sz="17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Contoh kodenya seperti:</a:t>
            </a:r>
            <a:endParaRPr kumimoji="0" lang="id-ID" altLang="id-ID" sz="1100" b="0" i="0" u="none" strike="noStrike" cap="none" normalizeH="0" baseline="0" dirty="0">
              <a:ln>
                <a:noFill/>
              </a:ln>
              <a:solidFill>
                <a:srgbClr val="161F3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inherit"/>
              </a:rPr>
              <a:t>	pinMode(13, OUTPUT);  // menentukan pin 13 sebagai OUTPUT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inherit"/>
              </a:rPr>
              <a:t>	pinMode(3, INPUT);    // menentukan pin 3 sebagai INPUT</a:t>
            </a:r>
            <a:endParaRPr kumimoji="0" lang="id-ID" altLang="id-ID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0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Roboto" pitchFamily="2" charset="0"/>
              </a:rPr>
              <a:t>Adapun untuk komunikasi antara Arduino dengan komputer, menggunakan:</a:t>
            </a:r>
            <a:endParaRPr kumimoji="0" lang="id-ID" altLang="id-ID" sz="2000" b="0" i="0" u="none" strike="noStrike" cap="none" normalizeH="0" baseline="0" dirty="0">
              <a:ln>
                <a:noFill/>
              </a:ln>
              <a:solidFill>
                <a:srgbClr val="161F3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161F38"/>
                </a:solidFill>
                <a:effectLst/>
                <a:latin typeface="inherit"/>
              </a:rPr>
              <a:t>Serial.begin(9600);  // untuk komunikasi Arduino dengan komputer</a:t>
            </a:r>
            <a:r>
              <a:rPr kumimoji="0" lang="id-ID" altLang="id-ID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2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840-653B-D8FD-2572-66C5A2F3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void loop</a:t>
            </a:r>
            <a:b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1C05-5C01-D453-9AFD-E96F7017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id-ID" sz="2000" b="0" i="0" dirty="0">
                <a:solidFill>
                  <a:srgbClr val="161F38"/>
                </a:solidFill>
                <a:effectLst/>
                <a:latin typeface="Roboto" pitchFamily="2" charset="0"/>
              </a:rPr>
              <a:t>Semua kode program yang ada di </a:t>
            </a:r>
            <a:r>
              <a:rPr lang="id-ID" sz="2000" b="1" i="0" dirty="0">
                <a:solidFill>
                  <a:srgbClr val="0B5394"/>
                </a:solidFill>
                <a:effectLst/>
                <a:latin typeface="Roboto" pitchFamily="2" charset="0"/>
              </a:rPr>
              <a:t>void</a:t>
            </a:r>
            <a:r>
              <a:rPr lang="id-ID" sz="2000" b="1" i="0" dirty="0">
                <a:solidFill>
                  <a:srgbClr val="38761D"/>
                </a:solidFill>
                <a:effectLst/>
                <a:latin typeface="Roboto" pitchFamily="2" charset="0"/>
              </a:rPr>
              <a:t> loop</a:t>
            </a:r>
            <a:r>
              <a:rPr lang="id-ID" sz="2000" b="0" i="0" dirty="0">
                <a:solidFill>
                  <a:srgbClr val="161F38"/>
                </a:solidFill>
                <a:effectLst/>
                <a:latin typeface="Roboto" pitchFamily="2" charset="0"/>
              </a:rPr>
              <a:t> akan dibaca setelah</a:t>
            </a:r>
            <a:r>
              <a:rPr lang="id-ID" sz="2000" b="0" i="0" dirty="0">
                <a:solidFill>
                  <a:srgbClr val="0B5394"/>
                </a:solidFill>
                <a:effectLst/>
                <a:latin typeface="Roboto" pitchFamily="2" charset="0"/>
              </a:rPr>
              <a:t> void </a:t>
            </a:r>
            <a:r>
              <a:rPr lang="id-ID" sz="2000" b="0" i="0" dirty="0">
                <a:solidFill>
                  <a:srgbClr val="38761D"/>
                </a:solidFill>
                <a:effectLst/>
                <a:latin typeface="Roboto" pitchFamily="2" charset="0"/>
              </a:rPr>
              <a:t>setup</a:t>
            </a:r>
            <a:r>
              <a:rPr lang="id-ID" sz="2000" b="0" i="0" dirty="0">
                <a:solidFill>
                  <a:srgbClr val="161F38"/>
                </a:solidFill>
                <a:effectLst/>
                <a:latin typeface="Roboto" pitchFamily="2" charset="0"/>
              </a:rPr>
              <a:t> dan akan dibaca terus menerus oleh Arduino. 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id-ID" sz="2000" b="0" i="0" dirty="0">
                <a:solidFill>
                  <a:srgbClr val="161F38"/>
                </a:solidFill>
                <a:effectLst/>
                <a:latin typeface="Roboto" pitchFamily="2" charset="0"/>
              </a:rPr>
              <a:t>Isinya berupa kode-kode perintah kepada pin INPUT dan OUTPUT pada Arduino.</a:t>
            </a:r>
          </a:p>
          <a:p>
            <a:r>
              <a:rPr lang="id-ID" sz="2000" dirty="0">
                <a:solidFill>
                  <a:srgbClr val="161F38"/>
                </a:solidFill>
                <a:latin typeface="Roboto" pitchFamily="2" charset="0"/>
              </a:rPr>
              <a:t>	</a:t>
            </a:r>
            <a:r>
              <a:rPr lang="id-ID" sz="1400" b="0" i="0" dirty="0">
                <a:solidFill>
                  <a:srgbClr val="161F38"/>
                </a:solidFill>
                <a:effectLst/>
                <a:latin typeface="SFMono-Regular"/>
              </a:rPr>
              <a:t>digitalWrite(13, HIGH); //untuk memberikan 5V (nyala)  kepada pin 13.</a:t>
            </a:r>
          </a:p>
          <a:p>
            <a:r>
              <a:rPr lang="id-ID" sz="1400" dirty="0">
                <a:solidFill>
                  <a:srgbClr val="161F38"/>
                </a:solidFill>
                <a:latin typeface="SFMono-Regular"/>
              </a:rPr>
              <a:t>	</a:t>
            </a:r>
            <a:r>
              <a:rPr lang="id-ID" sz="1400" b="0" i="0" dirty="0">
                <a:solidFill>
                  <a:srgbClr val="161F38"/>
                </a:solidFill>
                <a:effectLst/>
                <a:latin typeface="SFMono-Regular"/>
              </a:rPr>
              <a:t>digitalWrite(13, LOW);   //untuk memberikan 0V (mati) kepada pin 13. </a:t>
            </a:r>
          </a:p>
          <a:p>
            <a:r>
              <a:rPr lang="id-ID" sz="1400" dirty="0">
                <a:solidFill>
                  <a:srgbClr val="161F38"/>
                </a:solidFill>
                <a:latin typeface="SFMono-Regular"/>
              </a:rPr>
              <a:t>	</a:t>
            </a:r>
            <a:r>
              <a:rPr lang="id-ID" sz="1400" b="0" i="0" dirty="0">
                <a:solidFill>
                  <a:srgbClr val="161F38"/>
                </a:solidFill>
                <a:effectLst/>
                <a:latin typeface="SFMono-Regular"/>
              </a:rPr>
              <a:t>analogWrite(3, 225);     //untuk memberikan nilai 225 (setara dengan 5V) kepada pin 3.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8792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DE88-D73B-30B7-680D-9A01F9B5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CATATAN PADA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C69-AC76-0634-CDFE-61027F05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void </a:t>
            </a:r>
            <a:r>
              <a:rPr lang="id-ID" b="1" i="0" dirty="0">
                <a:solidFill>
                  <a:srgbClr val="38761D"/>
                </a:solidFill>
                <a:effectLst/>
                <a:latin typeface="Roboto" pitchFamily="2" charset="0"/>
              </a:rPr>
              <a:t>loop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() {</a:t>
            </a:r>
          </a:p>
          <a:p>
            <a:pPr algn="l"/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// catatan pada baris ini tidak akan dibaca oleh program</a:t>
            </a:r>
            <a:b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</a:p>
          <a:p>
            <a:pPr algn="l"/>
            <a:r>
              <a:rPr lang="id-ID" b="1" i="0" dirty="0">
                <a:solidFill>
                  <a:srgbClr val="0B5394"/>
                </a:solidFill>
                <a:effectLst/>
                <a:latin typeface="Roboto" pitchFamily="2" charset="0"/>
              </a:rPr>
              <a:t>void </a:t>
            </a:r>
            <a:r>
              <a:rPr lang="id-ID" b="1" i="0" dirty="0">
                <a:solidFill>
                  <a:srgbClr val="38761D"/>
                </a:solidFill>
                <a:effectLst/>
                <a:latin typeface="Roboto" pitchFamily="2" charset="0"/>
              </a:rPr>
              <a:t>loop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() {</a:t>
            </a:r>
          </a:p>
          <a:p>
            <a:pPr algn="l"/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/* apapun yang kamu mau ketikan disini tidak</a:t>
            </a:r>
            <a:b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akan dibaca oleh program</a:t>
            </a:r>
            <a:b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sepanjang apapun kamu mengetiknya</a:t>
            </a:r>
            <a:b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666666"/>
                </a:solidFill>
                <a:effectLst/>
                <a:latin typeface="Roboto" pitchFamily="2" charset="0"/>
              </a:rPr>
              <a:t>*/</a:t>
            </a:r>
            <a:endParaRPr lang="id-ID" b="1" i="0" dirty="0">
              <a:solidFill>
                <a:srgbClr val="161F38"/>
              </a:solidFill>
              <a:effectLst/>
              <a:latin typeface="Roboto" pitchFamily="2" charset="0"/>
            </a:endParaRPr>
          </a:p>
          <a:p>
            <a:pPr algn="l"/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29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9AD9-5A50-3EAF-2740-3435D29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KURUNG KURAWAL {}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3D22-0E96-9479-F588-60F1A76E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void loop()</a:t>
            </a:r>
            <a:br>
              <a:rPr lang="id-ID" dirty="0"/>
            </a:br>
            <a:r>
              <a:rPr lang="id-ID" b="1" i="0" dirty="0">
                <a:solidFill>
                  <a:srgbClr val="0000FF"/>
                </a:solidFill>
                <a:effectLst/>
                <a:latin typeface="Roboto" pitchFamily="2" charset="0"/>
              </a:rPr>
              <a:t>{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….program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….program</a:t>
            </a:r>
            <a:br>
              <a:rPr lang="id-ID" dirty="0"/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….program</a:t>
            </a:r>
            <a:br>
              <a:rPr lang="id-ID" dirty="0"/>
            </a:br>
            <a:r>
              <a:rPr lang="id-ID" b="1" i="0" dirty="0">
                <a:solidFill>
                  <a:srgbClr val="0000FF"/>
                </a:solidFill>
                <a:effectLst/>
                <a:latin typeface="Roboto" pitchFamily="2" charset="0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07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E07-2761-D79A-718D-16506C9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TITIK KOMA ;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E0FE-0AB2-6948-D337-9AB527C7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void setup(){</a:t>
            </a:r>
            <a:b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pinMode(13, OUTPUT)</a:t>
            </a:r>
            <a:r>
              <a:rPr lang="id-ID" b="1" i="0" dirty="0">
                <a:solidFill>
                  <a:srgbClr val="0000FF"/>
                </a:solidFill>
                <a:effectLst/>
                <a:latin typeface="Roboto" pitchFamily="2" charset="0"/>
              </a:rPr>
              <a:t>;</a:t>
            </a:r>
            <a:b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</a:p>
          <a:p>
            <a:pPr algn="l"/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void loop(){</a:t>
            </a:r>
            <a:b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digitalWrite(13, HIGH)</a:t>
            </a:r>
            <a:r>
              <a:rPr lang="id-ID" b="1" i="0" dirty="0">
                <a:solidFill>
                  <a:srgbClr val="0000FF"/>
                </a:solidFill>
                <a:effectLst/>
                <a:latin typeface="Roboto" pitchFamily="2" charset="0"/>
              </a:rPr>
              <a:t>;</a:t>
            </a:r>
            <a:b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369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8EC4-A4AD-42D2-5FE0-A6BCE93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VARIABLES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0D2D-29FD-80C1-6389-2997E425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int (integer)</a:t>
            </a:r>
            <a:br>
              <a:rPr lang="id-ID" dirty="0"/>
            </a:b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Variabel yang paling sering digunakan dan dapat menyimpan data sebesar 2 bytes (16 bits).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long (long)</a:t>
            </a:r>
            <a:br>
              <a:rPr lang="id-ID" dirty="0"/>
            </a:b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Biasa digunakan jika nilai datanya lebih besar dari integer. Menggunakan 4 bytes (32 bits).</a:t>
            </a:r>
            <a:endParaRPr lang="id-ID" dirty="0">
              <a:solidFill>
                <a:srgbClr val="161F38"/>
              </a:solidFill>
              <a:latin typeface="Roboto" pitchFamily="2" charset="0"/>
            </a:endParaRP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boolean (boolean)</a:t>
            </a:r>
            <a:b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Variabel yang hanya menyimpan nila TRUE dan FALSE saja. Hanya menggunakan 1 bit saja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float(float)</a:t>
            </a:r>
            <a:b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Digunakan untuk floating point pada nilai decimal. Memory yang digunakan 4 bytes (32 bits)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char(character)</a:t>
            </a:r>
            <a:b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</a:b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Menyimpan character berdasarkan ASCII kode (contoh: ‘A’=65). Menggunakan 1 byte (8 bits).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14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B34A-ACF2-EBA8-DBF4-C0E5FFE1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OPERATOR MATEMATIKA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81C0-7B69-898C-5CEF-5F1EDD3E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=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     (sama dengan) (contoh 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 x=10*2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(x sekarang jadi 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20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))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%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   (persentase) (contoh 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12%10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(hasilnya yaitu</a:t>
            </a: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 2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))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+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     (penambahan)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–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      (pengurangan)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*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      (perkalian)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61F38"/>
                </a:solidFill>
                <a:effectLst/>
                <a:latin typeface="Roboto" pitchFamily="2" charset="0"/>
              </a:rPr>
              <a:t>/ </a:t>
            </a:r>
            <a:r>
              <a:rPr lang="id-ID" b="0" i="0" dirty="0">
                <a:solidFill>
                  <a:srgbClr val="161F38"/>
                </a:solidFill>
                <a:effectLst/>
                <a:latin typeface="Roboto" pitchFamily="2" charset="0"/>
              </a:rPr>
              <a:t>       (pembagian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24605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73</TotalTime>
  <Words>908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inherit</vt:lpstr>
      <vt:lpstr>Inter</vt:lpstr>
      <vt:lpstr>Roboto</vt:lpstr>
      <vt:lpstr>SFMono-Regular</vt:lpstr>
      <vt:lpstr>Wingdings</vt:lpstr>
      <vt:lpstr>Sales training presentation</vt:lpstr>
      <vt:lpstr>Bahasa Arduino</vt:lpstr>
      <vt:lpstr>Bare Minumum</vt:lpstr>
      <vt:lpstr>void setup </vt:lpstr>
      <vt:lpstr>void loop </vt:lpstr>
      <vt:lpstr>CATATAN PADA PROGRAM</vt:lpstr>
      <vt:lpstr>KURUNG KURAWAL {}</vt:lpstr>
      <vt:lpstr>TITIK KOMA ;</vt:lpstr>
      <vt:lpstr>VARIABLES</vt:lpstr>
      <vt:lpstr>OPERATOR MATEMATIKA</vt:lpstr>
      <vt:lpstr>OPERATOR PERBANDINGAN</vt:lpstr>
      <vt:lpstr>STRUKTUR PENGENDALI</vt:lpstr>
      <vt:lpstr>Looping</vt:lpstr>
      <vt:lpstr>KODE DIGITAL</vt:lpstr>
      <vt:lpstr>Kode Digital</vt:lpstr>
      <vt:lpstr>Flip Flop</vt:lpstr>
      <vt:lpstr>Rangkaian</vt:lpstr>
      <vt:lpstr>Kode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Arduino</dc:title>
  <dc:creator>Windows User</dc:creator>
  <cp:lastModifiedBy>Windows User</cp:lastModifiedBy>
  <cp:revision>5</cp:revision>
  <dcterms:created xsi:type="dcterms:W3CDTF">2022-11-21T04:02:27Z</dcterms:created>
  <dcterms:modified xsi:type="dcterms:W3CDTF">2022-11-21T05:21:34Z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