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3" r:id="rId4"/>
    <p:sldId id="314" r:id="rId5"/>
    <p:sldId id="324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76" y="15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6A8C094-CB00-443F-856E-6111688E7E7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567065"/>
            <a:ext cx="12192000" cy="329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FACD69-BCC8-4A51-928A-A8276889CAEF}"/>
              </a:ext>
            </a:extLst>
          </p:cNvPr>
          <p:cNvSpPr/>
          <p:nvPr userDrawn="1"/>
        </p:nvSpPr>
        <p:spPr>
          <a:xfrm>
            <a:off x="0" y="3463090"/>
            <a:ext cx="1219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2C6B0DFC-1039-495D-8F3C-E6DB8A677F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"/>
            <a:ext cx="12192002" cy="37603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C1437342-4AAD-4065-B021-432B3D8C68CF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3" name="Rounded Rectangle 41">
              <a:extLst>
                <a:ext uri="{FF2B5EF4-FFF2-40B4-BE49-F238E27FC236}">
                  <a16:creationId xmlns:a16="http://schemas.microsoft.com/office/drawing/2014/main" id="{1AC72540-6991-4FC9-92BE-D47A729E2BD3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42">
              <a:extLst>
                <a:ext uri="{FF2B5EF4-FFF2-40B4-BE49-F238E27FC236}">
                  <a16:creationId xmlns:a16="http://schemas.microsoft.com/office/drawing/2014/main" id="{850DCCD1-8058-42A2-8AF2-D626EF7C1F8A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5F78D6D5-0F49-435F-9F3F-92FCB5A33A8A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44">
                <a:extLst>
                  <a:ext uri="{FF2B5EF4-FFF2-40B4-BE49-F238E27FC236}">
                    <a16:creationId xmlns:a16="http://schemas.microsoft.com/office/drawing/2014/main" id="{2D17DFFD-2B67-40BF-BD4E-AD2EA621D117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45">
                <a:extLst>
                  <a:ext uri="{FF2B5EF4-FFF2-40B4-BE49-F238E27FC236}">
                    <a16:creationId xmlns:a16="http://schemas.microsoft.com/office/drawing/2014/main" id="{213E1FA9-E935-4A7B-99D8-21599EC0640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791A255F-72F6-471A-A665-C6F43C16B348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9" name="Rounded Rectangle 41">
              <a:extLst>
                <a:ext uri="{FF2B5EF4-FFF2-40B4-BE49-F238E27FC236}">
                  <a16:creationId xmlns:a16="http://schemas.microsoft.com/office/drawing/2014/main" id="{16EDA227-0DEF-4F3E-B4C0-6E0411B6737F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E29776C8-7281-4534-8A06-6A087A56BD54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C7EC6806-DC3F-4279-AB0E-702DB65522A0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F0BC878E-0393-4F8A-847E-1FFF2B3A6F8C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45">
                <a:extLst>
                  <a:ext uri="{FF2B5EF4-FFF2-40B4-BE49-F238E27FC236}">
                    <a16:creationId xmlns:a16="http://schemas.microsoft.com/office/drawing/2014/main" id="{AF68E93E-B3A4-4FB4-8136-E2AF9E8E900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85A0A981-BFFD-478C-BE78-EF62DFC20D4A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5" name="Rounded Rectangle 41">
              <a:extLst>
                <a:ext uri="{FF2B5EF4-FFF2-40B4-BE49-F238E27FC236}">
                  <a16:creationId xmlns:a16="http://schemas.microsoft.com/office/drawing/2014/main" id="{5301B2B1-E6B2-4CAA-90B5-32945916C4EF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98E8AE6E-9F27-49BA-BF78-FD704211F7DE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6C658463-591E-4133-90A9-DC8E327A9D8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8" name="Oval 44">
                <a:extLst>
                  <a:ext uri="{FF2B5EF4-FFF2-40B4-BE49-F238E27FC236}">
                    <a16:creationId xmlns:a16="http://schemas.microsoft.com/office/drawing/2014/main" id="{247AB6D7-90B0-4608-B64A-7506BBD6624D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45">
                <a:extLst>
                  <a:ext uri="{FF2B5EF4-FFF2-40B4-BE49-F238E27FC236}">
                    <a16:creationId xmlns:a16="http://schemas.microsoft.com/office/drawing/2014/main" id="{4E7F4089-60C9-4EC1-B17C-C3CE5A555D72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E8E9D92-4CE1-47D2-A809-9E8B6FB57C7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588106A-2CF3-48D0-9AA0-96C3A18A94C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58D9AD7-4610-4974-9F90-635DC1891B8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38004867-5566-4A48-8987-60D94ADF1FA2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FB060-C4E2-4B67-AE6B-A21032F70DA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D053A10-5BCF-4B0A-81B6-7659F3B13A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1582965"/>
            <a:ext cx="3200400" cy="4627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8918BA6-5866-4567-84E9-754B61F3D1B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72749-C880-48DE-80E3-21B3B7C1BB1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FF8990-F6EC-4C2E-B65A-729967260F1B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A534EC4-50E0-4908-9103-968D3764391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D152EA-393E-40E6-A577-EBDC7E02C6E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AE41396-59B7-4111-B9F1-16C71A9557E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937534-CC74-470C-BA81-D58C912DA6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5D12A6-B9D5-48C2-B915-9AC7DA37CCE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8EA481-CCF4-48A2-8170-4589385879F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962AE34-3846-4C77-B676-BF63303B27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C76E991-D98B-4424-8898-AB98CF5E82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2FDEFA-6525-40B5-BC77-DF37CB758BD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6D492AC-8BDF-4901-BF8A-657BD00CE6B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D44DD40-A334-4331-9A64-1579C194CAA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634782-405F-42A3-951D-11363B20EE6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D11FB5D1-6034-4D83-A029-B1D1606432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28453" y="2011350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C91F5BA-6D8E-4BF0-B672-70F38251D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16AC0BE9-E5EC-46E1-A4D1-78FDFBED0AEE}"/>
              </a:ext>
            </a:extLst>
          </p:cNvPr>
          <p:cNvSpPr/>
          <p:nvPr/>
        </p:nvSpPr>
        <p:spPr>
          <a:xfrm>
            <a:off x="2516778" y="2105297"/>
            <a:ext cx="7158445" cy="2647406"/>
          </a:xfrm>
          <a:prstGeom prst="frame">
            <a:avLst>
              <a:gd name="adj1" fmla="val 263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246069-CA35-4004-805E-910D7E1C8E0B}"/>
              </a:ext>
            </a:extLst>
          </p:cNvPr>
          <p:cNvGrpSpPr/>
          <p:nvPr/>
        </p:nvGrpSpPr>
        <p:grpSpPr>
          <a:xfrm>
            <a:off x="-4" y="2392947"/>
            <a:ext cx="12192010" cy="2173218"/>
            <a:chOff x="-4" y="2522545"/>
            <a:chExt cx="12192010" cy="2173218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9DE96BE7-D8C2-4C94-B7F5-8E455FEFB2AE}"/>
                </a:ext>
              </a:extLst>
            </p:cNvPr>
            <p:cNvSpPr txBox="1"/>
            <p:nvPr/>
          </p:nvSpPr>
          <p:spPr>
            <a:xfrm>
              <a:off x="-4" y="3598426"/>
              <a:ext cx="1219199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0F545-2E89-4D11-AA0E-EC51787F302A}"/>
                </a:ext>
              </a:extLst>
            </p:cNvPr>
            <p:cNvSpPr txBox="1"/>
            <p:nvPr/>
          </p:nvSpPr>
          <p:spPr>
            <a:xfrm>
              <a:off x="7" y="2522545"/>
              <a:ext cx="121919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+mj-lt"/>
                </a:rPr>
                <a:t>Komputer</a:t>
              </a:r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+mj-lt"/>
                </a:rPr>
                <a:t>Administrasi</a:t>
              </a:r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 Kesehatan</a:t>
              </a:r>
              <a:endPara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21854-91CD-45FA-A162-CB9665435875}"/>
                </a:ext>
              </a:extLst>
            </p:cNvPr>
            <p:cNvSpPr txBox="1"/>
            <p:nvPr/>
          </p:nvSpPr>
          <p:spPr>
            <a:xfrm>
              <a:off x="8" y="3294427"/>
              <a:ext cx="12191998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Formula Text, Date &amp; Time Pada Excel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029163-B427-49B6-9FDC-708C9F2A3663}"/>
                </a:ext>
              </a:extLst>
            </p:cNvPr>
            <p:cNvSpPr/>
            <p:nvPr/>
          </p:nvSpPr>
          <p:spPr>
            <a:xfrm>
              <a:off x="3949149" y="4110988"/>
              <a:ext cx="4412974" cy="584775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0750AA4-4620-1EB4-82E7-CD1A91931A87}"/>
              </a:ext>
            </a:extLst>
          </p:cNvPr>
          <p:cNvSpPr txBox="1"/>
          <p:nvPr/>
        </p:nvSpPr>
        <p:spPr>
          <a:xfrm>
            <a:off x="4585253" y="4045938"/>
            <a:ext cx="35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STIKES PAMENANG</a:t>
            </a:r>
            <a:endParaRPr lang="id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7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058B-3D4E-5CF6-BC2B-5C19ADC1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6CB0E3-1CDF-4933-F629-DC70EAE49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Kode Format Waktu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465FB-C873-B887-97EA-31AEC308F25C}"/>
              </a:ext>
            </a:extLst>
          </p:cNvPr>
          <p:cNvSpPr txBox="1"/>
          <p:nvPr/>
        </p:nvSpPr>
        <p:spPr>
          <a:xfrm>
            <a:off x="323529" y="1193956"/>
            <a:ext cx="11573196" cy="31700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digit angka Jam (0-23).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hh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2 digit angka jam (00-23). Jika angka jam hanya terdiri dari 1 digit (1-9) maka digit pertama akan digantikan dengan nol (01-09).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digit angka menit (0-59).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1 atau 2 digit angka menit (00-59). Jika angka menit hanya terdiri 1 digit (1-9) maka digit pertama akan digantikan dengan nol (01-09) 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</a:t>
            </a:r>
            <a:r>
              <a:rPr lang="sv-SE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angka detik (0-59).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ss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2 digit angka detik (00-59). Untuk detik 1-9 diawali dengan nol (01-09)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AM/PM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waktu dalam format 12 Jam. AM mewakili 12 Jam waktu mulai tengah malam sampai tengah Hari, sedangkan PM mewakili 12 Jam tengah hari sampai tengah malam.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9AEDD-FC9C-715F-C40D-55EAEBB424A9}"/>
              </a:ext>
            </a:extLst>
          </p:cNvPr>
          <p:cNvSpPr txBox="1"/>
          <p:nvPr/>
        </p:nvSpPr>
        <p:spPr>
          <a:xfrm>
            <a:off x="521369" y="5322626"/>
            <a:ext cx="11177516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CATATAN :</a:t>
            </a:r>
            <a:br>
              <a:rPr lang="id-ID" dirty="0"/>
            </a:b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Kode m/mm untuk menit (minute) harus diletakkan setelah h/hh atau diletakkan sebelum kode s/ss. Jika tidak demikian maka kode m/mm akan dianggap sebagai kode bulan (month).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48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B39C824-FF85-6B26-239F-4FD1E0164495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err="1"/>
              <a:t>Studi</a:t>
            </a:r>
            <a:r>
              <a:rPr lang="en-US" sz="5400" dirty="0"/>
              <a:t> </a:t>
            </a:r>
            <a:r>
              <a:rPr lang="en-US" sz="5400" dirty="0" err="1"/>
              <a:t>Kasus</a:t>
            </a:r>
            <a:r>
              <a:rPr lang="en-US" sz="5400" dirty="0"/>
              <a:t> (</a:t>
            </a:r>
            <a:r>
              <a:rPr lang="en-US" sz="5400" dirty="0" err="1"/>
              <a:t>Terbilang</a:t>
            </a:r>
            <a:r>
              <a:rPr lang="en-US" sz="5400" dirty="0"/>
              <a:t>)</a:t>
            </a:r>
            <a:endParaRPr lang="id-ID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BD283-EF55-8EAF-1CC9-B411D8025407}"/>
              </a:ext>
            </a:extLst>
          </p:cNvPr>
          <p:cNvSpPr txBox="1"/>
          <p:nvPr/>
        </p:nvSpPr>
        <p:spPr>
          <a:xfrm>
            <a:off x="532263" y="1405718"/>
            <a:ext cx="10604309" cy="267765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Mengubah angka menjadi huruf/teks terbilang otomatis seringkali kita butuhkan saat bekerja dengan microsoft excel. Misalnya saat membuat kwitansi pembayaran. Kasus seperti ini, biasanya disebut dengan fungsi atau rumus terbilang excel.</a:t>
            </a:r>
          </a:p>
          <a:p>
            <a:pPr algn="l" fontAlgn="base"/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Hal ini mengacu pada pembuatan kwitansi yang biasanya menyebut kalimat terbilang dari nominal rupiah. Misalnya mengubah angka Rp.750.000,- menjadi Tujuhratus Limapuluh Ribu Rupiah</a:t>
            </a:r>
          </a:p>
        </p:txBody>
      </p:sp>
    </p:spTree>
    <p:extLst>
      <p:ext uri="{BB962C8B-B14F-4D97-AF65-F5344CB8AC3E}">
        <p14:creationId xmlns:p14="http://schemas.microsoft.com/office/powerpoint/2010/main" val="69744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922EA0-C13A-02DD-35ED-88C64F85E43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err="1"/>
              <a:t>Studi</a:t>
            </a:r>
            <a:r>
              <a:rPr lang="en-US" sz="5400" dirty="0"/>
              <a:t> </a:t>
            </a:r>
            <a:r>
              <a:rPr lang="en-US" sz="5400" dirty="0" err="1"/>
              <a:t>Kasus</a:t>
            </a:r>
            <a:r>
              <a:rPr lang="en-US" sz="5400" dirty="0"/>
              <a:t> (</a:t>
            </a:r>
            <a:r>
              <a:rPr lang="en-US" sz="5400" dirty="0" err="1"/>
              <a:t>Terbilang</a:t>
            </a:r>
            <a:r>
              <a:rPr lang="en-US" sz="5400" dirty="0"/>
              <a:t>) </a:t>
            </a:r>
            <a:r>
              <a:rPr lang="en-US" sz="5400" dirty="0" err="1"/>
              <a:t>Lanjt</a:t>
            </a:r>
            <a:r>
              <a:rPr lang="en-US" sz="5400" dirty="0"/>
              <a:t>.</a:t>
            </a:r>
            <a:endParaRPr lang="id-ID" sz="5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4BBB06-B14F-CE96-50D7-8D06A9CA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6" y="1427967"/>
            <a:ext cx="10309181" cy="21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E46384-FB60-724B-286F-9D3314296927}"/>
              </a:ext>
            </a:extLst>
          </p:cNvPr>
          <p:cNvSpPr txBox="1"/>
          <p:nvPr/>
        </p:nvSpPr>
        <p:spPr>
          <a:xfrm rot="10800000" flipV="1">
            <a:off x="175146" y="197197"/>
            <a:ext cx="12016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"nol"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"minus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TRIM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 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ratus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2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puluh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trilyun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4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4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ratus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5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puluh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6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milyar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7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7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ratus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8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puluh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9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juta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"*"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ratus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puluh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12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ribu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ratus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14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puluh "</a:t>
            </a:r>
            <a:r>
              <a:rPr lang="id-ID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MID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03A9F4"/>
                </a:solidFill>
                <a:effectLst/>
                <a:latin typeface="Segoe UI" panose="020B0502040204020203" pitchFamily="34" charset="0"/>
              </a:rPr>
              <a:t>ABS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id-ID" b="0" i="0" dirty="0">
                <a:solidFill>
                  <a:srgbClr val="8BC34A"/>
                </a:solidFill>
                <a:effectLst/>
                <a:latin typeface="Segoe UI" panose="020B0502040204020203" pitchFamily="34" charset="0"/>
              </a:rPr>
              <a:t>A1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"000000000000000"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15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2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"dua"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3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"tiga"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4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"empat"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5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"lima"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6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"enam"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7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"tujuh"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8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"delapan"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9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"sembilan"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 ratus"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"0 puluh"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0"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"sepuluh"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satu"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"sebelas"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dua"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"duabelas"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tiga"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"tigabelas"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empat"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"empatbelas"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lima"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"limabelas"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enam"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"enambelas"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tujuh"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"tujuhbelas"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delapan"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"delapanbelas"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puluh sembilan"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"sembilanbelas"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"satu ratus"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"seratus"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"*satu ribu"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"seribu"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);</a:t>
            </a:r>
            <a:r>
              <a:rPr lang="id-ID" b="0" i="0" dirty="0">
                <a:solidFill>
                  <a:srgbClr val="E91E63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));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;</a:t>
            </a:r>
            <a:r>
              <a:rPr lang="id-ID" b="0" i="0" dirty="0">
                <a:effectLst/>
                <a:latin typeface="Segoe UI" panose="020B0502040204020203" pitchFamily="34" charset="0"/>
              </a:rPr>
              <a:t>" "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))</a:t>
            </a:r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9BB3F-DC4C-1112-9A55-B94BDCDF8129}"/>
              </a:ext>
            </a:extLst>
          </p:cNvPr>
          <p:cNvSpPr txBox="1"/>
          <p:nvPr/>
        </p:nvSpPr>
        <p:spPr>
          <a:xfrm>
            <a:off x="571500" y="6057900"/>
            <a:ext cx="106299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A1 : </a:t>
            </a:r>
            <a:r>
              <a:rPr lang="en-US" b="1" dirty="0" err="1">
                <a:solidFill>
                  <a:schemeClr val="tx1"/>
                </a:solidFill>
              </a:rPr>
              <a:t>Merupakan</a:t>
            </a:r>
            <a:r>
              <a:rPr lang="en-US" b="1" dirty="0">
                <a:solidFill>
                  <a:schemeClr val="tx1"/>
                </a:solidFill>
              </a:rPr>
              <a:t> Alamat Cell yang </a:t>
            </a:r>
            <a:r>
              <a:rPr lang="en-US" b="1" dirty="0" err="1">
                <a:solidFill>
                  <a:schemeClr val="tx1"/>
                </a:solidFill>
              </a:rPr>
              <a:t>nilai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dirubah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terbilang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8B7A2893-9BCA-436F-8183-79AE4376B6A4}"/>
              </a:ext>
            </a:extLst>
          </p:cNvPr>
          <p:cNvSpPr/>
          <p:nvPr/>
        </p:nvSpPr>
        <p:spPr>
          <a:xfrm>
            <a:off x="2516778" y="2105297"/>
            <a:ext cx="7158445" cy="2647406"/>
          </a:xfrm>
          <a:prstGeom prst="frame">
            <a:avLst>
              <a:gd name="adj1" fmla="val 263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937C9-B632-4D3F-B8E8-95938878A8B7}"/>
              </a:ext>
            </a:extLst>
          </p:cNvPr>
          <p:cNvGrpSpPr/>
          <p:nvPr/>
        </p:nvGrpSpPr>
        <p:grpSpPr>
          <a:xfrm>
            <a:off x="4898070" y="2738511"/>
            <a:ext cx="4777152" cy="1261859"/>
            <a:chOff x="6685635" y="2630483"/>
            <a:chExt cx="4777152" cy="12618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05C176-8719-4D33-9847-3AEE0D3582B4}"/>
                </a:ext>
              </a:extLst>
            </p:cNvPr>
            <p:cNvSpPr txBox="1"/>
            <p:nvPr/>
          </p:nvSpPr>
          <p:spPr>
            <a:xfrm>
              <a:off x="6685635" y="2630483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5887CC-0360-4EB3-9FD8-0C79FFB8D3CF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38A169A-5D7F-44A5-917C-9C11C9834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18" y="2576545"/>
            <a:ext cx="1162438" cy="17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C7D532-F637-4F2C-B48A-9B72A273D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 Cells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31C4E32A-1284-4855-AA77-315C10CB0635}"/>
              </a:ext>
            </a:extLst>
          </p:cNvPr>
          <p:cNvSpPr/>
          <p:nvPr/>
        </p:nvSpPr>
        <p:spPr>
          <a:xfrm>
            <a:off x="5819658" y="1853510"/>
            <a:ext cx="610378" cy="61037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6BE15F63-7E4D-4712-B650-98CAB41BEAB3}"/>
              </a:ext>
            </a:extLst>
          </p:cNvPr>
          <p:cNvSpPr/>
          <p:nvPr/>
        </p:nvSpPr>
        <p:spPr>
          <a:xfrm>
            <a:off x="5819658" y="3717452"/>
            <a:ext cx="610378" cy="61037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9" name="Group 32">
            <a:extLst>
              <a:ext uri="{FF2B5EF4-FFF2-40B4-BE49-F238E27FC236}">
                <a16:creationId xmlns:a16="http://schemas.microsoft.com/office/drawing/2014/main" id="{2C8B0C2D-1186-4643-9526-E69D88607303}"/>
              </a:ext>
            </a:extLst>
          </p:cNvPr>
          <p:cNvGrpSpPr/>
          <p:nvPr/>
        </p:nvGrpSpPr>
        <p:grpSpPr>
          <a:xfrm>
            <a:off x="6452158" y="1519023"/>
            <a:ext cx="5444568" cy="1868194"/>
            <a:chOff x="4862377" y="4153700"/>
            <a:chExt cx="1656184" cy="7093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FF8432-8E78-4504-B9AF-43B7C02DEB0D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350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merubah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(numeric)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termasuk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format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cell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range excel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tanpa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mengubah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asli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10663-BEC5-4F87-A74A-AEF7E11C567D}"/>
                </a:ext>
              </a:extLst>
            </p:cNvPr>
            <p:cNvSpPr txBox="1"/>
            <p:nvPr/>
          </p:nvSpPr>
          <p:spPr>
            <a:xfrm>
              <a:off x="4862377" y="4153700"/>
              <a:ext cx="165618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Format Cells</a:t>
              </a:r>
            </a:p>
          </p:txBody>
        </p:sp>
      </p:grpSp>
      <p:grpSp>
        <p:nvGrpSpPr>
          <p:cNvPr id="12" name="Group 32">
            <a:extLst>
              <a:ext uri="{FF2B5EF4-FFF2-40B4-BE49-F238E27FC236}">
                <a16:creationId xmlns:a16="http://schemas.microsoft.com/office/drawing/2014/main" id="{AD0295DF-4573-4064-B0C5-C1400686FCDB}"/>
              </a:ext>
            </a:extLst>
          </p:cNvPr>
          <p:cNvGrpSpPr/>
          <p:nvPr/>
        </p:nvGrpSpPr>
        <p:grpSpPr>
          <a:xfrm>
            <a:off x="6372343" y="3719724"/>
            <a:ext cx="5524383" cy="1384994"/>
            <a:chOff x="4862377" y="4119271"/>
            <a:chExt cx="1656184" cy="6683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2EF5A-1757-4653-BCC8-B6FC4893CB99}"/>
                </a:ext>
              </a:extLst>
            </p:cNvPr>
            <p:cNvSpPr txBox="1"/>
            <p:nvPr/>
          </p:nvSpPr>
          <p:spPr>
            <a:xfrm>
              <a:off x="4862377" y="4342069"/>
              <a:ext cx="1656184" cy="44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0" i="0" dirty="0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digunakan untuk mengkonversi nilai angka (numeric) menjadi teks (string) dalam format yang ditentukan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,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termasuk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tanggal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 dan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Segoe UI" panose="020B0502040204020203" pitchFamily="34" charset="0"/>
                </a:rPr>
                <a:t>waktu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8C0D3-3E60-4199-860A-698D2AF63D0B}"/>
                </a:ext>
              </a:extLst>
            </p:cNvPr>
            <p:cNvSpPr txBox="1"/>
            <p:nvPr/>
          </p:nvSpPr>
          <p:spPr>
            <a:xfrm>
              <a:off x="4862377" y="4119271"/>
              <a:ext cx="1656184" cy="222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Fungsi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Text</a:t>
              </a:r>
            </a:p>
          </p:txBody>
        </p:sp>
      </p:grp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0CA364CC-A5AB-4CAB-B739-F273A838E6B6}"/>
              </a:ext>
            </a:extLst>
          </p:cNvPr>
          <p:cNvSpPr/>
          <p:nvPr/>
        </p:nvSpPr>
        <p:spPr>
          <a:xfrm>
            <a:off x="5983929" y="3887734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F870EC80-B6F0-400E-BCD0-1F388EB57155}"/>
              </a:ext>
            </a:extLst>
          </p:cNvPr>
          <p:cNvSpPr/>
          <p:nvPr/>
        </p:nvSpPr>
        <p:spPr>
          <a:xfrm>
            <a:off x="5984565" y="2002405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69549ED8-3A0C-EE21-BE46-A8AC2FCC377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r="3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Text Excel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4B0B32-B2D7-4840-8D1D-1FCA7BA44C13}"/>
              </a:ext>
            </a:extLst>
          </p:cNvPr>
          <p:cNvSpPr/>
          <p:nvPr/>
        </p:nvSpPr>
        <p:spPr>
          <a:xfrm>
            <a:off x="3624752" y="2274090"/>
            <a:ext cx="3114024" cy="2298158"/>
          </a:xfrm>
          <a:custGeom>
            <a:avLst/>
            <a:gdLst>
              <a:gd name="connsiteX0" fmla="*/ 43590 w 4114165"/>
              <a:gd name="connsiteY0" fmla="*/ 3035606 h 3036265"/>
              <a:gd name="connsiteX1" fmla="*/ 26 w 4114165"/>
              <a:gd name="connsiteY1" fmla="*/ 2993362 h 3036265"/>
              <a:gd name="connsiteX2" fmla="*/ 686 w 4114165"/>
              <a:gd name="connsiteY2" fmla="*/ 2683135 h 3036265"/>
              <a:gd name="connsiteX3" fmla="*/ 44250 w 4114165"/>
              <a:gd name="connsiteY3" fmla="*/ 2638251 h 3036265"/>
              <a:gd name="connsiteX4" fmla="*/ 314874 w 4114165"/>
              <a:gd name="connsiteY4" fmla="*/ 2638251 h 3036265"/>
              <a:gd name="connsiteX5" fmla="*/ 357117 w 4114165"/>
              <a:gd name="connsiteY5" fmla="*/ 2633631 h 3036265"/>
              <a:gd name="connsiteX6" fmla="*/ 357117 w 4114165"/>
              <a:gd name="connsiteY6" fmla="*/ 2627690 h 3036265"/>
              <a:gd name="connsiteX7" fmla="*/ 357117 w 4114165"/>
              <a:gd name="connsiteY7" fmla="*/ 2282480 h 3036265"/>
              <a:gd name="connsiteX8" fmla="*/ 357777 w 4114165"/>
              <a:gd name="connsiteY8" fmla="*/ 1953111 h 3036265"/>
              <a:gd name="connsiteX9" fmla="*/ 449525 w 4114165"/>
              <a:gd name="connsiteY9" fmla="*/ 1860043 h 3036265"/>
              <a:gd name="connsiteX10" fmla="*/ 1027076 w 4114165"/>
              <a:gd name="connsiteY10" fmla="*/ 1860043 h 3036265"/>
              <a:gd name="connsiteX11" fmla="*/ 1122124 w 4114165"/>
              <a:gd name="connsiteY11" fmla="*/ 1956411 h 3036265"/>
              <a:gd name="connsiteX12" fmla="*/ 1122124 w 4114165"/>
              <a:gd name="connsiteY12" fmla="*/ 2593367 h 3036265"/>
              <a:gd name="connsiteX13" fmla="*/ 1188790 w 4114165"/>
              <a:gd name="connsiteY13" fmla="*/ 2636271 h 3036265"/>
              <a:gd name="connsiteX14" fmla="*/ 1201991 w 4114165"/>
              <a:gd name="connsiteY14" fmla="*/ 2615809 h 3036265"/>
              <a:gd name="connsiteX15" fmla="*/ 1202651 w 4114165"/>
              <a:gd name="connsiteY15" fmla="*/ 2579506 h 3036265"/>
              <a:gd name="connsiteX16" fmla="*/ 1202651 w 4114165"/>
              <a:gd name="connsiteY16" fmla="*/ 1355099 h 3036265"/>
              <a:gd name="connsiteX17" fmla="*/ 1202651 w 4114165"/>
              <a:gd name="connsiteY17" fmla="*/ 1322096 h 3036265"/>
              <a:gd name="connsiteX18" fmla="*/ 1279878 w 4114165"/>
              <a:gd name="connsiteY18" fmla="*/ 1245529 h 3036265"/>
              <a:gd name="connsiteX19" fmla="*/ 1613207 w 4114165"/>
              <a:gd name="connsiteY19" fmla="*/ 1245529 h 3036265"/>
              <a:gd name="connsiteX20" fmla="*/ 1870630 w 4114165"/>
              <a:gd name="connsiteY20" fmla="*/ 1245529 h 3036265"/>
              <a:gd name="connsiteX21" fmla="*/ 1966998 w 4114165"/>
              <a:gd name="connsiteY21" fmla="*/ 1343878 h 3036265"/>
              <a:gd name="connsiteX22" fmla="*/ 1966998 w 4114165"/>
              <a:gd name="connsiteY22" fmla="*/ 2597987 h 3036265"/>
              <a:gd name="connsiteX23" fmla="*/ 1978879 w 4114165"/>
              <a:gd name="connsiteY23" fmla="*/ 2635611 h 3036265"/>
              <a:gd name="connsiteX24" fmla="*/ 2036964 w 4114165"/>
              <a:gd name="connsiteY24" fmla="*/ 2634951 h 3036265"/>
              <a:gd name="connsiteX25" fmla="*/ 2046205 w 4114165"/>
              <a:gd name="connsiteY25" fmla="*/ 2599307 h 3036265"/>
              <a:gd name="connsiteX26" fmla="*/ 2046205 w 4114165"/>
              <a:gd name="connsiteY26" fmla="*/ 830353 h 3036265"/>
              <a:gd name="connsiteX27" fmla="*/ 2046205 w 4114165"/>
              <a:gd name="connsiteY27" fmla="*/ 800650 h 3036265"/>
              <a:gd name="connsiteX28" fmla="*/ 2118152 w 4114165"/>
              <a:gd name="connsiteY28" fmla="*/ 727384 h 3036265"/>
              <a:gd name="connsiteX29" fmla="*/ 2738605 w 4114165"/>
              <a:gd name="connsiteY29" fmla="*/ 727384 h 3036265"/>
              <a:gd name="connsiteX30" fmla="*/ 2809892 w 4114165"/>
              <a:gd name="connsiteY30" fmla="*/ 801970 h 3036265"/>
              <a:gd name="connsiteX31" fmla="*/ 2810552 w 4114165"/>
              <a:gd name="connsiteY31" fmla="*/ 2594027 h 3036265"/>
              <a:gd name="connsiteX32" fmla="*/ 2857416 w 4114165"/>
              <a:gd name="connsiteY32" fmla="*/ 2639571 h 3036265"/>
              <a:gd name="connsiteX33" fmla="*/ 2891079 w 4114165"/>
              <a:gd name="connsiteY33" fmla="*/ 2590727 h 3036265"/>
              <a:gd name="connsiteX34" fmla="*/ 2891079 w 4114165"/>
              <a:gd name="connsiteY34" fmla="*/ 122771 h 3036265"/>
              <a:gd name="connsiteX35" fmla="*/ 3012529 w 4114165"/>
              <a:gd name="connsiteY35" fmla="*/ 0 h 3036265"/>
              <a:gd name="connsiteX36" fmla="*/ 3563678 w 4114165"/>
              <a:gd name="connsiteY36" fmla="*/ 0 h 3036265"/>
              <a:gd name="connsiteX37" fmla="*/ 3653446 w 4114165"/>
              <a:gd name="connsiteY37" fmla="*/ 87788 h 3036265"/>
              <a:gd name="connsiteX38" fmla="*/ 3650806 w 4114165"/>
              <a:gd name="connsiteY38" fmla="*/ 2594687 h 3036265"/>
              <a:gd name="connsiteX39" fmla="*/ 3695029 w 4114165"/>
              <a:gd name="connsiteY39" fmla="*/ 2638911 h 3036265"/>
              <a:gd name="connsiteX40" fmla="*/ 4071262 w 4114165"/>
              <a:gd name="connsiteY40" fmla="*/ 2638911 h 3036265"/>
              <a:gd name="connsiteX41" fmla="*/ 4114166 w 4114165"/>
              <a:gd name="connsiteY41" fmla="*/ 2681815 h 3036265"/>
              <a:gd name="connsiteX42" fmla="*/ 4114166 w 4114165"/>
              <a:gd name="connsiteY42" fmla="*/ 2992042 h 3036265"/>
              <a:gd name="connsiteX43" fmla="*/ 4069283 w 4114165"/>
              <a:gd name="connsiteY43" fmla="*/ 3036266 h 3036265"/>
              <a:gd name="connsiteX44" fmla="*/ 43590 w 4114165"/>
              <a:gd name="connsiteY44" fmla="*/ 3035606 h 30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114165" h="3036265">
                <a:moveTo>
                  <a:pt x="43590" y="3035606"/>
                </a:moveTo>
                <a:cubicBezTo>
                  <a:pt x="11247" y="3035606"/>
                  <a:pt x="-634" y="3027685"/>
                  <a:pt x="26" y="2993362"/>
                </a:cubicBezTo>
                <a:cubicBezTo>
                  <a:pt x="2006" y="2889733"/>
                  <a:pt x="686" y="2786764"/>
                  <a:pt x="686" y="2683135"/>
                </a:cubicBezTo>
                <a:cubicBezTo>
                  <a:pt x="686" y="2638911"/>
                  <a:pt x="1346" y="2638251"/>
                  <a:pt x="44250" y="2638251"/>
                </a:cubicBezTo>
                <a:cubicBezTo>
                  <a:pt x="134678" y="2638251"/>
                  <a:pt x="224446" y="2638251"/>
                  <a:pt x="314874" y="2638251"/>
                </a:cubicBezTo>
                <a:cubicBezTo>
                  <a:pt x="328735" y="2638251"/>
                  <a:pt x="343256" y="2640231"/>
                  <a:pt x="357117" y="2633631"/>
                </a:cubicBezTo>
                <a:cubicBezTo>
                  <a:pt x="357117" y="2631650"/>
                  <a:pt x="357117" y="2629670"/>
                  <a:pt x="357117" y="2627690"/>
                </a:cubicBezTo>
                <a:cubicBezTo>
                  <a:pt x="356457" y="2512840"/>
                  <a:pt x="357117" y="2397330"/>
                  <a:pt x="357117" y="2282480"/>
                </a:cubicBezTo>
                <a:cubicBezTo>
                  <a:pt x="357117" y="2280500"/>
                  <a:pt x="357777" y="2060700"/>
                  <a:pt x="357777" y="1953111"/>
                </a:cubicBezTo>
                <a:cubicBezTo>
                  <a:pt x="357777" y="1881165"/>
                  <a:pt x="378899" y="1860043"/>
                  <a:pt x="449525" y="1860043"/>
                </a:cubicBezTo>
                <a:cubicBezTo>
                  <a:pt x="642262" y="1860043"/>
                  <a:pt x="834339" y="1860043"/>
                  <a:pt x="1027076" y="1860043"/>
                </a:cubicBezTo>
                <a:cubicBezTo>
                  <a:pt x="1101663" y="1860043"/>
                  <a:pt x="1122124" y="1880505"/>
                  <a:pt x="1122124" y="1956411"/>
                </a:cubicBezTo>
                <a:cubicBezTo>
                  <a:pt x="1122124" y="2168950"/>
                  <a:pt x="1122124" y="2380829"/>
                  <a:pt x="1122124" y="2593367"/>
                </a:cubicBezTo>
                <a:cubicBezTo>
                  <a:pt x="1122124" y="2634290"/>
                  <a:pt x="1149187" y="2652112"/>
                  <a:pt x="1188790" y="2636271"/>
                </a:cubicBezTo>
                <a:cubicBezTo>
                  <a:pt x="1198691" y="2632310"/>
                  <a:pt x="1201991" y="2625050"/>
                  <a:pt x="1201991" y="2615809"/>
                </a:cubicBezTo>
                <a:cubicBezTo>
                  <a:pt x="1201991" y="2603928"/>
                  <a:pt x="1202651" y="2591387"/>
                  <a:pt x="1202651" y="2579506"/>
                </a:cubicBezTo>
                <a:cubicBezTo>
                  <a:pt x="1202651" y="2171590"/>
                  <a:pt x="1202651" y="1763674"/>
                  <a:pt x="1202651" y="1355099"/>
                </a:cubicBezTo>
                <a:cubicBezTo>
                  <a:pt x="1202651" y="1343878"/>
                  <a:pt x="1202651" y="1333317"/>
                  <a:pt x="1202651" y="1322096"/>
                </a:cubicBezTo>
                <a:cubicBezTo>
                  <a:pt x="1203971" y="1268631"/>
                  <a:pt x="1227074" y="1245529"/>
                  <a:pt x="1279878" y="1245529"/>
                </a:cubicBezTo>
                <a:cubicBezTo>
                  <a:pt x="1390768" y="1244869"/>
                  <a:pt x="1502318" y="1245529"/>
                  <a:pt x="1613207" y="1245529"/>
                </a:cubicBezTo>
                <a:cubicBezTo>
                  <a:pt x="1699015" y="1245529"/>
                  <a:pt x="1784822" y="1245529"/>
                  <a:pt x="1870630" y="1245529"/>
                </a:cubicBezTo>
                <a:cubicBezTo>
                  <a:pt x="1947857" y="1245529"/>
                  <a:pt x="1966998" y="1264671"/>
                  <a:pt x="1966998" y="1343878"/>
                </a:cubicBezTo>
                <a:cubicBezTo>
                  <a:pt x="1966998" y="1662685"/>
                  <a:pt x="1966998" y="2498979"/>
                  <a:pt x="1966998" y="2597987"/>
                </a:cubicBezTo>
                <a:cubicBezTo>
                  <a:pt x="1966998" y="2611189"/>
                  <a:pt x="1961058" y="2629670"/>
                  <a:pt x="1978879" y="2635611"/>
                </a:cubicBezTo>
                <a:cubicBezTo>
                  <a:pt x="1997361" y="2641551"/>
                  <a:pt x="2018483" y="2642872"/>
                  <a:pt x="2036964" y="2634951"/>
                </a:cubicBezTo>
                <a:cubicBezTo>
                  <a:pt x="2052146" y="2628350"/>
                  <a:pt x="2046205" y="2611849"/>
                  <a:pt x="2046205" y="2599307"/>
                </a:cubicBezTo>
                <a:cubicBezTo>
                  <a:pt x="2046865" y="2454095"/>
                  <a:pt x="2046205" y="1275232"/>
                  <a:pt x="2046205" y="830353"/>
                </a:cubicBezTo>
                <a:cubicBezTo>
                  <a:pt x="2046205" y="820452"/>
                  <a:pt x="2046205" y="810551"/>
                  <a:pt x="2046205" y="800650"/>
                </a:cubicBezTo>
                <a:cubicBezTo>
                  <a:pt x="2048185" y="754446"/>
                  <a:pt x="2072607" y="727384"/>
                  <a:pt x="2118152" y="727384"/>
                </a:cubicBezTo>
                <a:cubicBezTo>
                  <a:pt x="2324750" y="726724"/>
                  <a:pt x="2532008" y="726724"/>
                  <a:pt x="2738605" y="727384"/>
                </a:cubicBezTo>
                <a:cubicBezTo>
                  <a:pt x="2782830" y="727384"/>
                  <a:pt x="2808572" y="756426"/>
                  <a:pt x="2809892" y="801970"/>
                </a:cubicBezTo>
                <a:cubicBezTo>
                  <a:pt x="2811212" y="848174"/>
                  <a:pt x="2810552" y="2042879"/>
                  <a:pt x="2810552" y="2594027"/>
                </a:cubicBezTo>
                <a:cubicBezTo>
                  <a:pt x="2810552" y="2638251"/>
                  <a:pt x="2813192" y="2638251"/>
                  <a:pt x="2857416" y="2639571"/>
                </a:cubicBezTo>
                <a:cubicBezTo>
                  <a:pt x="2897019" y="2640891"/>
                  <a:pt x="2891079" y="2614489"/>
                  <a:pt x="2891079" y="2590727"/>
                </a:cubicBezTo>
                <a:cubicBezTo>
                  <a:pt x="2891079" y="1768295"/>
                  <a:pt x="2891079" y="945203"/>
                  <a:pt x="2891079" y="122771"/>
                </a:cubicBezTo>
                <a:cubicBezTo>
                  <a:pt x="2891079" y="9241"/>
                  <a:pt x="2900320" y="0"/>
                  <a:pt x="3012529" y="0"/>
                </a:cubicBezTo>
                <a:cubicBezTo>
                  <a:pt x="3196026" y="0"/>
                  <a:pt x="3380182" y="0"/>
                  <a:pt x="3563678" y="0"/>
                </a:cubicBezTo>
                <a:cubicBezTo>
                  <a:pt x="3631664" y="0"/>
                  <a:pt x="3652785" y="21122"/>
                  <a:pt x="3653446" y="87788"/>
                </a:cubicBezTo>
                <a:cubicBezTo>
                  <a:pt x="3654106" y="264023"/>
                  <a:pt x="3651466" y="2399310"/>
                  <a:pt x="3650806" y="2594687"/>
                </a:cubicBezTo>
                <a:cubicBezTo>
                  <a:pt x="3650806" y="2638911"/>
                  <a:pt x="3650806" y="2638911"/>
                  <a:pt x="3695029" y="2638911"/>
                </a:cubicBezTo>
                <a:cubicBezTo>
                  <a:pt x="3820440" y="2638911"/>
                  <a:pt x="3945851" y="2638911"/>
                  <a:pt x="4071262" y="2638911"/>
                </a:cubicBezTo>
                <a:cubicBezTo>
                  <a:pt x="4112186" y="2638911"/>
                  <a:pt x="4114166" y="2640891"/>
                  <a:pt x="4114166" y="2681815"/>
                </a:cubicBezTo>
                <a:cubicBezTo>
                  <a:pt x="4114166" y="2785444"/>
                  <a:pt x="4114166" y="2888413"/>
                  <a:pt x="4114166" y="2992042"/>
                </a:cubicBezTo>
                <a:cubicBezTo>
                  <a:pt x="4114166" y="3034946"/>
                  <a:pt x="4113506" y="3036266"/>
                  <a:pt x="4069283" y="3036266"/>
                </a:cubicBezTo>
                <a:cubicBezTo>
                  <a:pt x="3504933" y="3034946"/>
                  <a:pt x="196723" y="3034286"/>
                  <a:pt x="43590" y="3035606"/>
                </a:cubicBezTo>
                <a:close/>
              </a:path>
            </a:pathLst>
          </a:custGeom>
          <a:solidFill>
            <a:schemeClr val="accent1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12705B-739F-476B-A8B8-523FBAAADAB0}"/>
              </a:ext>
            </a:extLst>
          </p:cNvPr>
          <p:cNvSpPr/>
          <p:nvPr/>
        </p:nvSpPr>
        <p:spPr>
          <a:xfrm>
            <a:off x="3793733" y="1483368"/>
            <a:ext cx="2432524" cy="1831535"/>
          </a:xfrm>
          <a:custGeom>
            <a:avLst/>
            <a:gdLst>
              <a:gd name="connsiteX0" fmla="*/ 1064151 w 2969257"/>
              <a:gd name="connsiteY0" fmla="*/ 935232 h 2235661"/>
              <a:gd name="connsiteX1" fmla="*/ 1755891 w 2969257"/>
              <a:gd name="connsiteY1" fmla="*/ 1096946 h 2235661"/>
              <a:gd name="connsiteX2" fmla="*/ 1823878 w 2969257"/>
              <a:gd name="connsiteY2" fmla="*/ 1078465 h 2235661"/>
              <a:gd name="connsiteX3" fmla="*/ 2653570 w 2969257"/>
              <a:gd name="connsiteY3" fmla="*/ 270554 h 2235661"/>
              <a:gd name="connsiteX4" fmla="*/ 2654230 w 2969257"/>
              <a:gd name="connsiteY4" fmla="*/ 228310 h 2235661"/>
              <a:gd name="connsiteX5" fmla="*/ 2578984 w 2969257"/>
              <a:gd name="connsiteY5" fmla="*/ 154384 h 2235661"/>
              <a:gd name="connsiteX6" fmla="*/ 2586244 w 2969257"/>
              <a:gd name="connsiteY6" fmla="*/ 118741 h 2235661"/>
              <a:gd name="connsiteX7" fmla="*/ 2938055 w 2969257"/>
              <a:gd name="connsiteY7" fmla="*/ 5211 h 2235661"/>
              <a:gd name="connsiteX8" fmla="*/ 2965778 w 2969257"/>
              <a:gd name="connsiteY8" fmla="*/ 4551 h 2235661"/>
              <a:gd name="connsiteX9" fmla="*/ 2964457 w 2969257"/>
              <a:gd name="connsiteY9" fmla="*/ 29633 h 2235661"/>
              <a:gd name="connsiteX10" fmla="*/ 2857528 w 2969257"/>
              <a:gd name="connsiteY10" fmla="*/ 383424 h 2235661"/>
              <a:gd name="connsiteX11" fmla="*/ 2817924 w 2969257"/>
              <a:gd name="connsiteY11" fmla="*/ 392665 h 2235661"/>
              <a:gd name="connsiteX12" fmla="*/ 2761820 w 2969257"/>
              <a:gd name="connsiteY12" fmla="*/ 336560 h 2235661"/>
              <a:gd name="connsiteX13" fmla="*/ 2714956 w 2969257"/>
              <a:gd name="connsiteY13" fmla="*/ 337220 h 2235661"/>
              <a:gd name="connsiteX14" fmla="*/ 1858200 w 2969257"/>
              <a:gd name="connsiteY14" fmla="*/ 1225657 h 2235661"/>
              <a:gd name="connsiteX15" fmla="*/ 1800115 w 2969257"/>
              <a:gd name="connsiteY15" fmla="*/ 1242159 h 2235661"/>
              <a:gd name="connsiteX16" fmla="*/ 1132137 w 2969257"/>
              <a:gd name="connsiteY16" fmla="*/ 1070544 h 2235661"/>
              <a:gd name="connsiteX17" fmla="*/ 1064151 w 2969257"/>
              <a:gd name="connsiteY17" fmla="*/ 1091666 h 2235661"/>
              <a:gd name="connsiteX18" fmla="*/ 114988 w 2969257"/>
              <a:gd name="connsiteY18" fmla="*/ 2222345 h 2235661"/>
              <a:gd name="connsiteX19" fmla="*/ 74724 w 2969257"/>
              <a:gd name="connsiteY19" fmla="*/ 2225645 h 2235661"/>
              <a:gd name="connsiteX20" fmla="*/ 15979 w 2969257"/>
              <a:gd name="connsiteY20" fmla="*/ 2178121 h 2235661"/>
              <a:gd name="connsiteX21" fmla="*/ 11359 w 2969257"/>
              <a:gd name="connsiteY21" fmla="*/ 2132577 h 2235661"/>
              <a:gd name="connsiteX22" fmla="*/ 1024547 w 2969257"/>
              <a:gd name="connsiteY22" fmla="*/ 954374 h 2235661"/>
              <a:gd name="connsiteX23" fmla="*/ 1064151 w 2969257"/>
              <a:gd name="connsiteY23" fmla="*/ 935232 h 22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9257" h="2235661">
                <a:moveTo>
                  <a:pt x="1064151" y="935232"/>
                </a:moveTo>
                <a:cubicBezTo>
                  <a:pt x="1105074" y="944473"/>
                  <a:pt x="1572395" y="1052722"/>
                  <a:pt x="1755891" y="1096946"/>
                </a:cubicBezTo>
                <a:cubicBezTo>
                  <a:pt x="1783614" y="1103547"/>
                  <a:pt x="1803415" y="1098266"/>
                  <a:pt x="1823878" y="1078465"/>
                </a:cubicBezTo>
                <a:cubicBezTo>
                  <a:pt x="2011334" y="894308"/>
                  <a:pt x="2564462" y="355701"/>
                  <a:pt x="2653570" y="270554"/>
                </a:cubicBezTo>
                <a:cubicBezTo>
                  <a:pt x="2670731" y="254052"/>
                  <a:pt x="2670731" y="243491"/>
                  <a:pt x="2654230" y="228310"/>
                </a:cubicBezTo>
                <a:cubicBezTo>
                  <a:pt x="2628488" y="204548"/>
                  <a:pt x="2604725" y="178806"/>
                  <a:pt x="2578984" y="154384"/>
                </a:cubicBezTo>
                <a:cubicBezTo>
                  <a:pt x="2561162" y="137222"/>
                  <a:pt x="2559842" y="126661"/>
                  <a:pt x="2586244" y="118741"/>
                </a:cubicBezTo>
                <a:cubicBezTo>
                  <a:pt x="2703734" y="81117"/>
                  <a:pt x="2820565" y="42834"/>
                  <a:pt x="2938055" y="5211"/>
                </a:cubicBezTo>
                <a:cubicBezTo>
                  <a:pt x="2947296" y="2570"/>
                  <a:pt x="2957196" y="-4690"/>
                  <a:pt x="2965778" y="4551"/>
                </a:cubicBezTo>
                <a:cubicBezTo>
                  <a:pt x="2973038" y="11811"/>
                  <a:pt x="2967097" y="21712"/>
                  <a:pt x="2964457" y="29633"/>
                </a:cubicBezTo>
                <a:cubicBezTo>
                  <a:pt x="2928814" y="147783"/>
                  <a:pt x="2893171" y="265273"/>
                  <a:pt x="2857528" y="383424"/>
                </a:cubicBezTo>
                <a:cubicBezTo>
                  <a:pt x="2847627" y="416427"/>
                  <a:pt x="2843007" y="417087"/>
                  <a:pt x="2817924" y="392665"/>
                </a:cubicBezTo>
                <a:cubicBezTo>
                  <a:pt x="2798783" y="374183"/>
                  <a:pt x="2778981" y="357021"/>
                  <a:pt x="2761820" y="336560"/>
                </a:cubicBezTo>
                <a:cubicBezTo>
                  <a:pt x="2743998" y="315438"/>
                  <a:pt x="2732117" y="318738"/>
                  <a:pt x="2714956" y="337220"/>
                </a:cubicBezTo>
                <a:cubicBezTo>
                  <a:pt x="2576343" y="481772"/>
                  <a:pt x="2004073" y="1073184"/>
                  <a:pt x="1858200" y="1225657"/>
                </a:cubicBezTo>
                <a:cubicBezTo>
                  <a:pt x="1840379" y="1244139"/>
                  <a:pt x="1824537" y="1248099"/>
                  <a:pt x="1800115" y="1242159"/>
                </a:cubicBezTo>
                <a:cubicBezTo>
                  <a:pt x="1577676" y="1184734"/>
                  <a:pt x="1354576" y="1128629"/>
                  <a:pt x="1132137" y="1070544"/>
                </a:cubicBezTo>
                <a:cubicBezTo>
                  <a:pt x="1102434" y="1062623"/>
                  <a:pt x="1083953" y="1067904"/>
                  <a:pt x="1064151" y="1091666"/>
                </a:cubicBezTo>
                <a:cubicBezTo>
                  <a:pt x="922238" y="1260641"/>
                  <a:pt x="288583" y="2014426"/>
                  <a:pt x="114988" y="2222345"/>
                </a:cubicBezTo>
                <a:cubicBezTo>
                  <a:pt x="100466" y="2239506"/>
                  <a:pt x="89906" y="2239506"/>
                  <a:pt x="74724" y="2225645"/>
                </a:cubicBezTo>
                <a:cubicBezTo>
                  <a:pt x="55583" y="2209143"/>
                  <a:pt x="36441" y="2191982"/>
                  <a:pt x="15979" y="2178121"/>
                </a:cubicBezTo>
                <a:cubicBezTo>
                  <a:pt x="-4483" y="2163600"/>
                  <a:pt x="-4483" y="2150398"/>
                  <a:pt x="11359" y="2132577"/>
                </a:cubicBezTo>
                <a:cubicBezTo>
                  <a:pt x="81985" y="2051390"/>
                  <a:pt x="924879" y="1070544"/>
                  <a:pt x="1024547" y="954374"/>
                </a:cubicBezTo>
                <a:cubicBezTo>
                  <a:pt x="1032468" y="944473"/>
                  <a:pt x="1039729" y="932592"/>
                  <a:pt x="1064151" y="935232"/>
                </a:cubicBezTo>
                <a:close/>
              </a:path>
            </a:pathLst>
          </a:custGeom>
          <a:solidFill>
            <a:schemeClr val="accent3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274628-AAE9-4342-9845-D82F005C99A2}"/>
              </a:ext>
            </a:extLst>
          </p:cNvPr>
          <p:cNvGrpSpPr/>
          <p:nvPr/>
        </p:nvGrpSpPr>
        <p:grpSpPr>
          <a:xfrm>
            <a:off x="319983" y="2613403"/>
            <a:ext cx="5024694" cy="4244597"/>
            <a:chOff x="319983" y="2613403"/>
            <a:chExt cx="5024694" cy="4244597"/>
          </a:xfrm>
        </p:grpSpPr>
        <p:grpSp>
          <p:nvGrpSpPr>
            <p:cNvPr id="6" name="Graphic 60">
              <a:extLst>
                <a:ext uri="{FF2B5EF4-FFF2-40B4-BE49-F238E27FC236}">
                  <a16:creationId xmlns:a16="http://schemas.microsoft.com/office/drawing/2014/main" id="{9D9C9125-0429-45E9-A050-D9A478EDCB6B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9026ABF-28EB-4F8A-85D3-803F9C715B03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3729601-761F-4A5D-9CCE-825AF9D38848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722B5D-CF65-46F3-8A40-EBBBA4F6F28D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E8D68A-3C24-4FF4-9C1A-9492C733DE8F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EE67A8-766C-44F1-BEA5-F2A7C410C694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823D2D-1F0D-4D19-ACA1-CF5602A975C5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66717-FE6E-4454-ADD3-637055BF287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B89BD0-B620-401B-B745-79671339651B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B888655-157F-4B6B-80C1-744F809EDB1D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CDCBF0D-DC24-4B37-9C3B-2515474C1B27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200FEE-6768-4128-8CE0-03CCB4AFA0DB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D2C35F-388A-4BC2-8071-C251B08C4299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FBDB49-4C3F-4681-B0CB-4C23D1A2B1E2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BC0DE0-AAAB-448B-A7B5-93BCF961D537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7F7263-E08C-4849-AC6E-3201F42A1A7C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511244-78FF-4547-96A0-2B3DEA875E7D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32FAF5-632C-4FE0-843D-980BE89DE35B}"/>
              </a:ext>
            </a:extLst>
          </p:cNvPr>
          <p:cNvSpPr txBox="1"/>
          <p:nvPr/>
        </p:nvSpPr>
        <p:spPr>
          <a:xfrm>
            <a:off x="7285135" y="1845138"/>
            <a:ext cx="4073313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Sintak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63721E-B011-4169-8004-ADA79FC90FF6}"/>
              </a:ext>
            </a:extLst>
          </p:cNvPr>
          <p:cNvSpPr txBox="1"/>
          <p:nvPr/>
        </p:nvSpPr>
        <p:spPr>
          <a:xfrm>
            <a:off x="6913872" y="3016802"/>
            <a:ext cx="4741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Value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Nilai numeric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dikonversi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format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Format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_text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format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ditampilkan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format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ditentukan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1EC16D86-538C-4BBC-9A76-4899DDAE84CC}"/>
              </a:ext>
            </a:extLst>
          </p:cNvPr>
          <p:cNvSpPr/>
          <p:nvPr/>
        </p:nvSpPr>
        <p:spPr>
          <a:xfrm>
            <a:off x="4721564" y="4934973"/>
            <a:ext cx="6933815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3BA39-56C8-4E48-B3E5-3B594CF8A7F8}"/>
              </a:ext>
            </a:extLst>
          </p:cNvPr>
          <p:cNvSpPr txBox="1"/>
          <p:nvPr/>
        </p:nvSpPr>
        <p:spPr>
          <a:xfrm>
            <a:off x="5297843" y="5030393"/>
            <a:ext cx="6254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0" i="0" dirty="0">
                <a:effectLst/>
                <a:latin typeface="Segoe UI" panose="020B0502040204020203" pitchFamily="34" charset="0"/>
              </a:rPr>
              <a:t>Saat mengguna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k</a:t>
            </a:r>
            <a:r>
              <a:rPr lang="id-ID" sz="2000" b="0" i="0" dirty="0">
                <a:effectLst/>
                <a:latin typeface="Segoe UI" panose="020B0502040204020203" pitchFamily="34" charset="0"/>
              </a:rPr>
              <a:t>an rumus TEXT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e</a:t>
            </a:r>
            <a:r>
              <a:rPr lang="id-ID" sz="2000" b="0" i="0" dirty="0">
                <a:effectLst/>
                <a:latin typeface="Segoe UI" panose="020B0502040204020203" pitchFamily="34" charset="0"/>
              </a:rPr>
              <a:t>xcel ini, argumen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format_text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</a:t>
            </a:r>
            <a:r>
              <a:rPr lang="id-ID" sz="2000" b="0" i="0" dirty="0">
                <a:effectLst/>
                <a:latin typeface="Segoe UI" panose="020B0502040204020203" pitchFamily="34" charset="0"/>
              </a:rPr>
              <a:t>harus diletakkan diantara dua petik ganda </a:t>
            </a:r>
            <a:r>
              <a:rPr lang="id-ID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format_text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</a:rPr>
              <a:t>”</a:t>
            </a:r>
            <a:r>
              <a:rPr lang="id-ID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id-ID" sz="2000" b="1" i="0" dirty="0">
                <a:effectLst/>
                <a:latin typeface="Segoe UI" panose="020B0502040204020203" pitchFamily="34" charset="0"/>
              </a:rPr>
              <a:t>.</a:t>
            </a:r>
            <a:r>
              <a:rPr lang="id-ID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id-ID" sz="2000" b="0" i="0" dirty="0">
                <a:effectLst/>
                <a:latin typeface="Segoe UI" panose="020B0502040204020203" pitchFamily="34" charset="0"/>
              </a:rPr>
              <a:t>Jika tidak excel akan menghasilkan nilai error.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E7CD94C7-4D51-4972-8C97-F4BD612AB47A}"/>
              </a:ext>
            </a:extLst>
          </p:cNvPr>
          <p:cNvSpPr/>
          <p:nvPr/>
        </p:nvSpPr>
        <p:spPr>
          <a:xfrm rot="14270044">
            <a:off x="4862052" y="5042891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76A0C-AF39-EB12-873F-12B58980B7EA}"/>
              </a:ext>
            </a:extLst>
          </p:cNvPr>
          <p:cNvSpPr txBox="1"/>
          <p:nvPr/>
        </p:nvSpPr>
        <p:spPr>
          <a:xfrm>
            <a:off x="6907758" y="2385343"/>
            <a:ext cx="4508154" cy="4308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cs typeface="Arial" pitchFamily="34" charset="0"/>
              </a:rPr>
              <a:t>=TEXT(</a:t>
            </a:r>
            <a:r>
              <a:rPr lang="en-US" altLang="ko-KR" sz="2800" b="1" dirty="0" err="1">
                <a:cs typeface="Arial" pitchFamily="34" charset="0"/>
              </a:rPr>
              <a:t>value;format_text</a:t>
            </a:r>
            <a:r>
              <a:rPr lang="en-US" altLang="ko-KR" sz="2800" b="1" dirty="0">
                <a:cs typeface="Arial" pitchFamily="34" charset="0"/>
              </a:rPr>
              <a:t>)</a:t>
            </a:r>
            <a:endParaRPr lang="ko-KR" altLang="en-US" sz="2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3C5EC3-15A2-A168-AAAA-6315A918DC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Kode Format Angka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5E025-1699-79A4-260B-AFBFC64AC173}"/>
              </a:ext>
            </a:extLst>
          </p:cNvPr>
          <p:cNvSpPr txBox="1"/>
          <p:nvPr/>
        </p:nvSpPr>
        <p:spPr>
          <a:xfrm>
            <a:off x="309402" y="1373747"/>
            <a:ext cx="11573196" cy="48936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0</a:t>
            </a:r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Menunjukkan penempatan angka yang digunakan untuk menampilkan digit angka 0 tambahan jika pada posisi yang kita tentukan tidak terdapat bilangan angka.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#</a:t>
            </a:r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Menunjukkan penempatan angka yang digunakan untuk menampilkan sejumlah digit angka tanpa angka 0 tambahan jika memang tidak diperlukan.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?</a:t>
            </a:r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Hampir sama dengan 0, hanya saja bukan angka 0 yang akan ditambahkan melainkan spasi kosong sehingga koma sebagai tanda pemisah desimal akan terlihat lurus.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, (koma)</a:t>
            </a:r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Pada setting regional Indonesia koma menunjukkan posisi desimal. Sedangkan untuk setting komputer dengan regional english menunjukkan pemisah ribuan.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. (titik)</a:t>
            </a:r>
            <a:r>
              <a:rPr lang="id-ID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Pada setting region Indonesia titik(.) menunjukkan pemisah ribuan. Sedangkan untuk region english menunjukkan posisi angka desimal.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A29F7-9836-BA01-44FE-6EA520F59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id-ID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FD1FD6-A004-A91B-95D8-7935F0F96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" b="184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60BCA-17CF-1ACD-BF10-BEC8CA08DF06}"/>
              </a:ext>
            </a:extLst>
          </p:cNvPr>
          <p:cNvSpPr txBox="1"/>
          <p:nvPr/>
        </p:nvSpPr>
        <p:spPr>
          <a:xfrm>
            <a:off x="5550794" y="2967335"/>
            <a:ext cx="550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text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excel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4705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58C7425-2A87-7B76-6F3D-DB6DD53A0D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" b="1848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BCE1-2FCA-7F2E-67E2-17A8E9F09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FC2DF-0018-BA4B-193F-C47C51263A97}"/>
              </a:ext>
            </a:extLst>
          </p:cNvPr>
          <p:cNvSpPr txBox="1"/>
          <p:nvPr/>
        </p:nvSpPr>
        <p:spPr>
          <a:xfrm>
            <a:off x="5550794" y="2754091"/>
            <a:ext cx="619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terformat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40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10A08-A0E3-9B3A-A85B-CA6CA09CF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A4560-BF53-2930-C6AF-4180A9125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Kode Format </a:t>
            </a:r>
            <a:r>
              <a:rPr lang="en-US" dirty="0" err="1"/>
              <a:t>Tanggal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A0C90-369E-4866-6227-D5996BE710B5}"/>
              </a:ext>
            </a:extLst>
          </p:cNvPr>
          <p:cNvSpPr txBox="1"/>
          <p:nvPr/>
        </p:nvSpPr>
        <p:spPr>
          <a:xfrm>
            <a:off x="323529" y="1193956"/>
            <a:ext cx="11573196" cy="50167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digit angka bulan (1-12) dari sebuah tanggal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mm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2 digit angka bulan (01-12) dari sebuah tanggal. Jika angka bulan hanya 1 digit maka digit pertama akan digantikan nol(0)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mmm</a:t>
            </a:r>
            <a:r>
              <a:rPr lang="sv-SE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teks/huruf nama bulan sebagai singkatan. Contoh : </a:t>
            </a:r>
            <a:r>
              <a:rPr lang="sv-SE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Jan, Feb, Mar s/d Des</a:t>
            </a:r>
            <a:r>
              <a:rPr lang="sv-SE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</a:t>
            </a: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ode mmmm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teks/huruf nama bulan dari sebuah nilai tanggal. Contoh : </a:t>
            </a:r>
            <a:r>
              <a:rPr lang="id-ID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Januari, Februari, Maret s/d Desember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mmmmm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huruf awal nama bulan. </a:t>
            </a:r>
            <a:r>
              <a:rPr lang="id-ID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Contoh : J, F, M s/d D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d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angka hari (tanggal). Contoh: </a:t>
            </a:r>
            <a:r>
              <a:rPr lang="id-ID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1, 2, 3 s/d 31</a:t>
            </a:r>
            <a:endParaRPr lang="en-US" sz="2000" b="0" i="1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dd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2 digit angka hari (tanggal). Jika angka hari (tanggal) hanya 1 digit maka digit pertama digantikan nol(0). Contoh: </a:t>
            </a:r>
            <a:r>
              <a:rPr lang="id-ID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01, 02, 03 s/d 31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ddd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singkatan nama hari. Contoh: </a:t>
            </a:r>
            <a:r>
              <a:rPr lang="id-ID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Sen, Sel, Rab, Kam, Jum, Sab, Mgg</a:t>
            </a:r>
            <a:endParaRPr lang="en-US" sz="2000" b="0" i="1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dddd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: Menampilkan nama lengkap hari. Contoh: </a:t>
            </a:r>
            <a:r>
              <a:rPr lang="id-ID" sz="2000" b="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Senin, Selasa, Rabu, Kamis, Jumat, Sabtu, Minggu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yy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- Menampilkan 2 digit terakhir angka tahun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Kode yyyy</a:t>
            </a:r>
            <a:r>
              <a:rPr lang="id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- Menampilkan 4 digit dari angka tahun</a:t>
            </a:r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0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1EBFC-7C11-0574-8E32-FB0C27C3C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id-ID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115265-7C2C-B694-9204-2302BEA377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158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73AAC-8740-0561-8E89-292B4F0D90A1}"/>
              </a:ext>
            </a:extLst>
          </p:cNvPr>
          <p:cNvSpPr txBox="1"/>
          <p:nvPr/>
        </p:nvSpPr>
        <p:spPr>
          <a:xfrm>
            <a:off x="5550794" y="2754091"/>
            <a:ext cx="619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Fungsi Text Untuk Memformat Tanggal Excel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69340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6AD20C-E486-5645-C7C0-6673542E1A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r="4689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5D99-35F5-10AC-4D15-5B20CF842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A54D-E78C-E986-9607-6E7AEE087902}"/>
              </a:ext>
            </a:extLst>
          </p:cNvPr>
          <p:cNvSpPr txBox="1"/>
          <p:nvPr/>
        </p:nvSpPr>
        <p:spPr>
          <a:xfrm>
            <a:off x="5550794" y="1899001"/>
            <a:ext cx="619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Menggabungkan Teks dengan Tanggal Terformat</a:t>
            </a:r>
            <a:endParaRPr 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1030-7FEC-68F5-770D-C2EF10E8325B}"/>
              </a:ext>
            </a:extLst>
          </p:cNvPr>
          <p:cNvSpPr txBox="1"/>
          <p:nvPr/>
        </p:nvSpPr>
        <p:spPr>
          <a:xfrm>
            <a:off x="5550794" y="2507870"/>
            <a:ext cx="6194738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Pada contoh 4 jika tidak dikonversi mennggunakan fungsi TEXT tanggal yang digabungkan dengan teks akan menunjukkan nilai aslinya berupa bilangan angka 42740.</a:t>
            </a:r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378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 Skeletal Leaves PowerPoint Templates.pptx" id="{71019347-A8C0-4F24-AF48-44ADFBA2F705}" vid="{C7FD9562-BBBE-4312-B406-A41D3B894120}"/>
    </a:ext>
  </a:extLst>
</a:theme>
</file>

<file path=ppt/theme/theme2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 Skeletal Leaves PowerPoint Templates.pptx" id="{71019347-A8C0-4F24-AF48-44ADFBA2F705}" vid="{8065686B-49AF-4262-B5DC-20852796142E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 Skeletal Leaves PowerPoint Templates.pptx" id="{71019347-A8C0-4F24-AF48-44ADFBA2F705}" vid="{390537F1-64A9-4EF2-859B-951279B3D82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Transparent Skeletal Leaves</Template>
  <TotalTime>241</TotalTime>
  <Words>1339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AS</cp:lastModifiedBy>
  <cp:revision>21</cp:revision>
  <dcterms:created xsi:type="dcterms:W3CDTF">2024-02-13T01:19:35Z</dcterms:created>
  <dcterms:modified xsi:type="dcterms:W3CDTF">2024-02-13T05:21:22Z</dcterms:modified>
</cp:coreProperties>
</file>