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7010400" cy="9296400"/>
  <p:defaultTextStyle>
    <a:defPPr rtl="0">
      <a:defRPr lang="id-id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7155" autoAdjust="0"/>
  </p:normalViewPr>
  <p:slideViewPr>
    <p:cSldViewPr>
      <p:cViewPr varScale="1">
        <p:scale>
          <a:sx n="74" d="100"/>
          <a:sy n="74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Persegi panjang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id-ID">
              <a:latin typeface="Arial" panose="020B0604020202020204" pitchFamily="34" charset="0"/>
            </a:endParaRPr>
          </a:p>
        </p:txBody>
      </p:sp>
      <p:sp>
        <p:nvSpPr>
          <p:cNvPr id="34819" name="Persegi panjang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1FBA5B76-BA16-4C67-BC5C-50F65ABE62DB}" type="datetime1">
              <a:rPr lang="id-ID" smtClean="0">
                <a:latin typeface="Arial" panose="020B0604020202020204" pitchFamily="34" charset="0"/>
              </a:rPr>
              <a:t>20/02/2024</a:t>
            </a:fld>
            <a:endParaRPr lang="id-ID">
              <a:latin typeface="Arial" panose="020B0604020202020204" pitchFamily="34" charset="0"/>
            </a:endParaRPr>
          </a:p>
        </p:txBody>
      </p:sp>
      <p:sp>
        <p:nvSpPr>
          <p:cNvPr id="34820" name="Persegi panjang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id-ID">
              <a:latin typeface="Arial" panose="020B0604020202020204" pitchFamily="34" charset="0"/>
            </a:endParaRPr>
          </a:p>
        </p:txBody>
      </p:sp>
      <p:sp>
        <p:nvSpPr>
          <p:cNvPr id="34821" name="Persegi panjang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id-ID" smtClean="0">
                <a:latin typeface="Arial" panose="020B0604020202020204" pitchFamily="34" charset="0"/>
              </a:rPr>
              <a:pPr/>
              <a:t>‹#›</a:t>
            </a:fld>
            <a:endParaRPr 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ersegi panjang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id-ID" noProof="0"/>
          </a:p>
        </p:txBody>
      </p:sp>
      <p:sp>
        <p:nvSpPr>
          <p:cNvPr id="26627" name="Persegi panjang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12AF29DC-CCDF-41DC-B1FD-3BF5D02D89FD}" type="datetime1">
              <a:rPr lang="id-ID" noProof="0" smtClean="0"/>
              <a:t>20/02/2024</a:t>
            </a:fld>
            <a:endParaRPr lang="id-ID" noProof="0"/>
          </a:p>
        </p:txBody>
      </p:sp>
      <p:sp>
        <p:nvSpPr>
          <p:cNvPr id="26628" name="Persegi panjang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Persegi panjang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26630" name="Persegi panjang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id-ID" noProof="0"/>
          </a:p>
        </p:txBody>
      </p:sp>
      <p:sp>
        <p:nvSpPr>
          <p:cNvPr id="26631" name="Persegi panjang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23FACB9-4E35-4CB3-835A-2EBF55FAEDE3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274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86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5644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4759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164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079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564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797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79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884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9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6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64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aris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id-ID" noProof="0">
              <a:latin typeface="Arial" panose="020B0604020202020204" pitchFamily="34" charset="0"/>
            </a:endParaRPr>
          </a:p>
        </p:txBody>
      </p:sp>
      <p:grpSp>
        <p:nvGrpSpPr>
          <p:cNvPr id="47112" name="Gr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</p:grpSp>
      <p:sp>
        <p:nvSpPr>
          <p:cNvPr id="47144" name="Garis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id-ID" noProof="0">
              <a:latin typeface="Arial" panose="020B0604020202020204" pitchFamily="34" charset="0"/>
            </a:endParaRPr>
          </a:p>
        </p:txBody>
      </p:sp>
      <p:sp>
        <p:nvSpPr>
          <p:cNvPr id="47107" name="Tempat penampung Judul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47108" name="Tempat penampung Teks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7109" name="Tempat penampung Tanggal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722A71F-CE7D-4A90-945C-886240FBBEA0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47110" name="Tempat penampung Footer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47111" name="Tempat penampung Nomor Slid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45280F-DE53-48B1-9FB9-96A39916642A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5C31A77-12B2-41CA-876C-27CEF924E923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72E90EB-6CA4-453F-8712-C339590DE034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ks dan Judul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Teks Vertik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AE70EE0-17D8-469A-BB31-AEFE109DD6FA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6D251BA-4196-46F7-BF5E-DE37F6712AD1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Konten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7BAB6FE-AE2C-44F0-B94C-907D6AE8F2B8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C6F290-D301-4864-9490-340EF11588D9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empat penampung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521DC09-3EB1-41F1-B567-5DE9EAD44A60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5" name="Tempat penampung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6" name="Tempat penampung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0208CE1-DD55-4A43-A479-EF83A2DC3985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Konten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3A04261-FEE4-4045-8028-FE10E86B0542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927AF89-6755-46F5-BBCF-E571D7F311A5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Teks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empat penampung Konten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5" name="Tempat penampung Teks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6" name="Tempat penampung Konten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7" name="Tempat penampung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72762D8-3607-401B-AC8C-04C98DFDD3EC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8" name="Tempat penampung Foo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9" name="Tempat penampung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6BE3C0-1208-4260-82C3-0EB040027195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0DF38A5-83D3-4433-BE77-05D566C7EB23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4" name="Tempat penampung Foo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5" name="Tempat penampung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5F02DF6-5EF1-449D-8E8F-F40E7D2FCBCB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76663EA-9772-4595-B018-1C430BB31492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3" name="Tempat penampung Foo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C3460AA-1533-4548-8781-A6D0EAE276D6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Konten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7FEAD8D-D7E0-44A4-A2DB-522AD896178A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386842-FEC9-453F-B6F7-7C945F3A2D73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empat penampung Gambar 2" descr="Tempat penampung kosong untuk menambahkan gambar. Klik tempat penampung lalu pilih gambar yang ingin Anda tambahka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mpat penampung Teks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5" name="Tempat penampung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0D56CA2-27C1-48CA-94AE-16D17C261043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A581-ADE3-4A40-91CB-711A776CAC29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aris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id-ID" noProof="0">
              <a:latin typeface="Arial" panose="020B0604020202020204" pitchFamily="34" charset="0"/>
            </a:endParaRPr>
          </a:p>
        </p:txBody>
      </p:sp>
      <p:grpSp>
        <p:nvGrpSpPr>
          <p:cNvPr id="46088" name="Gr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id-ID" noProof="0">
                <a:latin typeface="Arial" panose="020B0604020202020204" pitchFamily="34" charset="0"/>
              </a:endParaRPr>
            </a:p>
          </p:txBody>
        </p:sp>
      </p:grpSp>
      <p:sp>
        <p:nvSpPr>
          <p:cNvPr id="46083" name="Tempat penampung Judul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id-ID" noProof="0"/>
              <a:t>Klik untuk mengedit gaya judul Master</a:t>
            </a:r>
          </a:p>
        </p:txBody>
      </p:sp>
      <p:sp>
        <p:nvSpPr>
          <p:cNvPr id="46084" name="Tempat penampung Teks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  <a:p>
            <a:pPr lvl="8" rtl="0"/>
            <a:endParaRPr lang="id-ID" altLang="en-US" noProof="0"/>
          </a:p>
          <a:p>
            <a:pPr lvl="8" rtl="0"/>
            <a:endParaRPr lang="id-ID" altLang="en-US" noProof="0"/>
          </a:p>
        </p:txBody>
      </p:sp>
      <p:sp>
        <p:nvSpPr>
          <p:cNvPr id="46085" name="Tempat penampung Tanggal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F028362F-813F-4396-B5AD-EEF3F48BE6B6}" type="datetime1">
              <a:rPr lang="id-ID" altLang="en-US" noProof="0" smtClean="0"/>
              <a:t>20/02/2024</a:t>
            </a:fld>
            <a:endParaRPr lang="id-ID" altLang="en-US" noProof="0"/>
          </a:p>
        </p:txBody>
      </p:sp>
      <p:sp>
        <p:nvSpPr>
          <p:cNvPr id="46086" name="Tempat penampung Foot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id-ID" noProof="0"/>
              <a:t>Tambahkan footer</a:t>
            </a:r>
          </a:p>
        </p:txBody>
      </p:sp>
      <p:sp>
        <p:nvSpPr>
          <p:cNvPr id="46087" name="Tempat penampung Nomor Slid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D7E5119E-5338-4B55-81DC-57EAC9440FD0}" type="slidenum">
              <a:rPr lang="id-ID" altLang="en-US" noProof="0" smtClean="0"/>
              <a:pPr/>
              <a:t>‹#›</a:t>
            </a:fld>
            <a:endParaRPr lang="id-ID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Arial" panose="020B0604020202020204" pitchFamily="34" charset="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Arial" panose="020B0604020202020204" pitchFamily="34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Arial" panose="020B0604020202020204" pitchFamily="34" charset="0"/>
              </a:rPr>
              <a:t>Komputer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Administrasi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Lanjutan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5" name="Subjudul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Arial" panose="020B0604020202020204" pitchFamily="34" charset="0"/>
              </a:rPr>
              <a:t>Arik </a:t>
            </a:r>
            <a:r>
              <a:rPr lang="en-US" dirty="0" err="1">
                <a:latin typeface="Arial" panose="020B0604020202020204" pitchFamily="34" charset="0"/>
              </a:rPr>
              <a:t>Sofan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Tohir</a:t>
            </a:r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Arial" panose="020B0604020202020204" pitchFamily="34" charset="0"/>
              </a:rPr>
              <a:t>Sintaks</a:t>
            </a:r>
            <a:r>
              <a:rPr lang="en-US" dirty="0">
                <a:latin typeface="Arial" panose="020B0604020202020204" pitchFamily="34" charset="0"/>
              </a:rPr>
              <a:t> Rate – </a:t>
            </a:r>
            <a:r>
              <a:rPr lang="en-US" dirty="0" err="1">
                <a:latin typeface="Arial" panose="020B0604020202020204" pitchFamily="34" charset="0"/>
              </a:rPr>
              <a:t>Hitung</a:t>
            </a:r>
            <a:r>
              <a:rPr lang="en-US" dirty="0">
                <a:latin typeface="Arial" panose="020B0604020202020204" pitchFamily="34" charset="0"/>
              </a:rPr>
              <a:t> Bunga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D1E1198F-DBE4-4470-AE42-7DC4BC96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=RATE(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nper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;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pmt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;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pv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; [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fv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]; [type]; [guess])</a:t>
            </a:r>
          </a:p>
          <a:p>
            <a:pPr rtl="0"/>
            <a:r>
              <a:rPr lang="en-US" b="1" dirty="0" err="1">
                <a:solidFill>
                  <a:srgbClr val="242424"/>
                </a:solidFill>
                <a:latin typeface="source-serif-pro"/>
              </a:rPr>
              <a:t>Nper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Jumlah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periode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rtl="0"/>
            <a:r>
              <a:rPr lang="en-US" b="1" dirty="0">
                <a:solidFill>
                  <a:srgbClr val="242424"/>
                </a:solidFill>
                <a:latin typeface="source-serif-pro"/>
              </a:rPr>
              <a:t>PMT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nilai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angsuran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tetap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rtl="0"/>
            <a:r>
              <a:rPr lang="en-US" b="1" dirty="0">
                <a:solidFill>
                  <a:srgbClr val="242424"/>
                </a:solidFill>
                <a:latin typeface="source-serif-pro"/>
              </a:rPr>
              <a:t>PV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nilai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present value</a:t>
            </a:r>
          </a:p>
          <a:p>
            <a:pPr rtl="0"/>
            <a:r>
              <a:rPr lang="en-US" b="1" dirty="0">
                <a:solidFill>
                  <a:srgbClr val="242424"/>
                </a:solidFill>
                <a:latin typeface="source-serif-pro"/>
              </a:rPr>
              <a:t>FV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dan 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Type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bersifat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optional</a:t>
            </a:r>
          </a:p>
          <a:p>
            <a:pPr rtl="0"/>
            <a:r>
              <a:rPr lang="en-US" dirty="0">
                <a:solidFill>
                  <a:srgbClr val="242424"/>
                </a:solidFill>
                <a:latin typeface="source-serif-pro"/>
              </a:rPr>
              <a:t>Guess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nilai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terkaan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berkisar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0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sampai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1,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apabila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dihilangkan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maka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diasumsikan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nilainya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10%</a:t>
            </a:r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C6814B-3E46-4B4F-A449-2D17ABFA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Arial" panose="020B0604020202020204" pitchFamily="34" charset="0"/>
              </a:rPr>
              <a:t>Sintkas</a:t>
            </a:r>
            <a:r>
              <a:rPr lang="en-US" dirty="0">
                <a:latin typeface="Arial" panose="020B0604020202020204" pitchFamily="34" charset="0"/>
              </a:rPr>
              <a:t> NPER – </a:t>
            </a:r>
            <a:r>
              <a:rPr lang="en-US" dirty="0" err="1">
                <a:latin typeface="Arial" panose="020B0604020202020204" pitchFamily="34" charset="0"/>
              </a:rPr>
              <a:t>Hitung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Pembayaran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D10EF433-027F-45C1-8F3B-BF207D9F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=NPER(rate; pmt; pv; [fv]; [type])</a:t>
            </a:r>
            <a:endParaRPr lang="en-US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rtl="0"/>
            <a:r>
              <a:rPr lang="en-US" b="1" dirty="0"/>
              <a:t>Rate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periode</a:t>
            </a:r>
            <a:endParaRPr lang="en-US" dirty="0"/>
          </a:p>
          <a:p>
            <a:pPr rtl="0"/>
            <a:r>
              <a:rPr lang="en-US" b="1" dirty="0"/>
              <a:t>PMT</a:t>
            </a:r>
            <a:r>
              <a:rPr lang="en-US" dirty="0"/>
              <a:t> Nilai </a:t>
            </a:r>
            <a:r>
              <a:rPr lang="en-US" dirty="0" err="1"/>
              <a:t>angsuran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pPr rtl="0"/>
            <a:r>
              <a:rPr lang="en-US" b="1" dirty="0">
                <a:latin typeface="Arial" panose="020B0604020202020204" pitchFamily="34" charset="0"/>
              </a:rPr>
              <a:t>PV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ni</a:t>
            </a:r>
            <a:r>
              <a:rPr lang="en-US" dirty="0" err="1"/>
              <a:t>lai</a:t>
            </a:r>
            <a:r>
              <a:rPr lang="en-US" dirty="0"/>
              <a:t> present Value</a:t>
            </a:r>
          </a:p>
          <a:p>
            <a:pPr rtl="0"/>
            <a:r>
              <a:rPr lang="en-US" dirty="0">
                <a:latin typeface="Arial" panose="020B0604020202020204" pitchFamily="34" charset="0"/>
              </a:rPr>
              <a:t>Nilai </a:t>
            </a:r>
            <a:r>
              <a:rPr lang="en-US" b="1" dirty="0">
                <a:latin typeface="Arial" panose="020B0604020202020204" pitchFamily="34" charset="0"/>
              </a:rPr>
              <a:t>FV</a:t>
            </a:r>
            <a:r>
              <a:rPr lang="en-US" dirty="0">
                <a:latin typeface="Arial" panose="020B0604020202020204" pitchFamily="34" charset="0"/>
              </a:rPr>
              <a:t> dan </a:t>
            </a:r>
            <a:r>
              <a:rPr lang="en-US" b="1" dirty="0">
                <a:latin typeface="Arial" panose="020B0604020202020204" pitchFamily="34" charset="0"/>
              </a:rPr>
              <a:t>Type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bersifat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/>
              <a:t>optional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diabaikan</a:t>
            </a:r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4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Arial" panose="020B0604020202020204" pitchFamily="34" charset="0"/>
              </a:rPr>
              <a:t>Latihan</a:t>
            </a:r>
            <a:endParaRPr lang="id-ID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2CAC3-D41D-39EE-CFD5-FB58D8167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7784" y="228600"/>
            <a:ext cx="4095750" cy="4048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664B2-336E-22C6-FFC0-4773CBFDC86D}"/>
              </a:ext>
            </a:extLst>
          </p:cNvPr>
          <p:cNvSpPr txBox="1"/>
          <p:nvPr/>
        </p:nvSpPr>
        <p:spPr>
          <a:xfrm>
            <a:off x="252084" y="4797152"/>
            <a:ext cx="8424936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id-ID" sz="1600" b="1" i="0" dirty="0">
                <a:solidFill>
                  <a:schemeClr val="tx1"/>
                </a:solidFill>
                <a:effectLst/>
                <a:latin typeface="source-serif-pro"/>
              </a:rPr>
              <a:t>Entrilah data diatas ke dalam microsoft excel dan hitunglah besarnya biaya penyusutan dari tahun 1 sampai tahun ke 10 dengan menggunkan fungsi SYD dan SLN</a:t>
            </a:r>
            <a:endParaRPr lang="id-ID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4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Latihan </a:t>
            </a:r>
            <a:endParaRPr lang="id-ID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EEE30-46D6-0AD2-889F-E9255D68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648" y="1772816"/>
            <a:ext cx="4829175" cy="857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1346A-2111-88A7-0271-87889613CDF2}"/>
              </a:ext>
            </a:extLst>
          </p:cNvPr>
          <p:cNvSpPr txBox="1"/>
          <p:nvPr/>
        </p:nvSpPr>
        <p:spPr>
          <a:xfrm>
            <a:off x="1259632" y="3581604"/>
            <a:ext cx="6408712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id-ID" sz="1800" b="0" i="0" dirty="0">
                <a:solidFill>
                  <a:schemeClr val="bg1"/>
                </a:solidFill>
                <a:effectLst/>
                <a:latin typeface="source-serif-pro"/>
              </a:rPr>
              <a:t>Entrilah data diatas ke dalam microsoft excel dan hitunglah besarnya bunga dengan menggunaka fungsi financial!</a:t>
            </a:r>
            <a:endParaRPr lang="id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d-ID" dirty="0"/>
              <a:t>FUNGSI DAN FORMULA FINANSIAL</a:t>
            </a: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erupakan fungsi dalam Excel yang berkaitan dengan keuangan, akuntansi serta ekonomi.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erguna untuk menghitung lebih cepat data-data keuangan</a:t>
            </a:r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Arial" panose="020B0604020202020204" pitchFamily="34" charset="0"/>
              </a:rPr>
              <a:t>Future Value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Berdasarkan Sejumlah nilai tertentu sekarang, akan dihitung berbagai kemungkinan nilai uang di masa mendatang pada berbagai tingkat suku bunga dan waktu</a:t>
            </a:r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Arial" panose="020B0604020202020204" pitchFamily="34" charset="0"/>
              </a:rPr>
              <a:t>Jenis</a:t>
            </a:r>
            <a:r>
              <a:rPr lang="en-US" dirty="0">
                <a:latin typeface="Arial" panose="020B0604020202020204" pitchFamily="34" charset="0"/>
              </a:rPr>
              <a:t> Formula </a:t>
            </a:r>
            <a:r>
              <a:rPr lang="en-US" dirty="0" err="1">
                <a:latin typeface="Arial" panose="020B0604020202020204" pitchFamily="34" charset="0"/>
              </a:rPr>
              <a:t>Finansial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SYD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 untuk Menghitung Nilai Depresiasi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SLN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 untuk Menghitung Nilai Straight Line Depreciation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fi-FI" b="1" i="0" dirty="0">
                <a:solidFill>
                  <a:srgbClr val="242424"/>
                </a:solidFill>
                <a:effectLst/>
                <a:latin typeface="source-serif-pro"/>
              </a:rPr>
              <a:t>PV</a:t>
            </a:r>
            <a:r>
              <a:rPr lang="fi-FI" b="0" i="0" dirty="0">
                <a:solidFill>
                  <a:srgbClr val="242424"/>
                </a:solidFill>
                <a:effectLst/>
                <a:latin typeface="source-serif-pro"/>
              </a:rPr>
              <a:t> untuk Menetukan Nilai Investasi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fi-FI" b="1" i="0" dirty="0">
                <a:solidFill>
                  <a:srgbClr val="242424"/>
                </a:solidFill>
                <a:effectLst/>
                <a:latin typeface="source-serif-pro"/>
              </a:rPr>
              <a:t>PMT</a:t>
            </a:r>
            <a:r>
              <a:rPr lang="fi-FI" b="0" i="0" dirty="0">
                <a:solidFill>
                  <a:srgbClr val="242424"/>
                </a:solidFill>
                <a:effectLst/>
                <a:latin typeface="source-serif-pro"/>
              </a:rPr>
              <a:t> untuk Menentukan Pembayaran Suatu Pinjaman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FV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 untuk Menghitung Nilai yang Akan Datang Suatu Investasi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Rate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untuk menghitung besarnya bunga dari suatu pinjaman atau investasi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502920" indent="-457200" rtl="0">
              <a:buFont typeface="Wingdings" panose="05000000000000000000" pitchFamily="2" charset="2"/>
              <a:buChar char="§"/>
            </a:pPr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NPER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untuk menghitung periode 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jangka waktu pembayaran dari harga barang yang dibeli secara kredit</a:t>
            </a:r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Arial" panose="020B0604020202020204" pitchFamily="34" charset="0"/>
              </a:rPr>
              <a:t>Sintaks</a:t>
            </a:r>
            <a:r>
              <a:rPr lang="en-US" dirty="0">
                <a:latin typeface="Arial" panose="020B0604020202020204" pitchFamily="34" charset="0"/>
              </a:rPr>
              <a:t> SYD – Nilai </a:t>
            </a:r>
            <a:r>
              <a:rPr lang="en-US" dirty="0" err="1">
                <a:latin typeface="Arial" panose="020B0604020202020204" pitchFamily="34" charset="0"/>
              </a:rPr>
              <a:t>Depresiasi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=SYD(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cost, salvage, life, per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Cost</a:t>
            </a:r>
            <a:r>
              <a:rPr lang="id-ID" b="0" i="1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adalah harga beli aset yang yang akan disusutkan nilainya.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Salvage</a:t>
            </a:r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adalah nilai pada akhir (nilai sisa) setelah penyusutan.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Life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, jumlah periode selama aset disusutkan nilainya.Kadang-kadang juga disebut dengan istilah “usia pakai aset”.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Per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 adalah periode penyusutan dimana satuan waktu yang dipakai harus sama dengan argument life.</a:t>
            </a:r>
          </a:p>
          <a:p>
            <a:pPr rtl="0"/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Arial" panose="020B0604020202020204" pitchFamily="34" charset="0"/>
              </a:rPr>
              <a:t>Sintaks</a:t>
            </a:r>
            <a:r>
              <a:rPr lang="en-US" dirty="0">
                <a:latin typeface="Arial" panose="020B0604020202020204" pitchFamily="34" charset="0"/>
              </a:rPr>
              <a:t> SLN – Straight Line Depreciation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1"/>
            <a:ext cx="7391400" cy="327315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=SLN(cost, salvage, live)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Cost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 adalah harga beli aset yang akan disusutkan nilainya.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Salvage</a:t>
            </a:r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adalah nilai pada akhir penyusutan.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Live</a:t>
            </a:r>
            <a:r>
              <a:rPr lang="id-ID" b="0" i="1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adalah jumlah periode selama aset disusutkan nilainya. Kadang-kadang juga disebut dengan istilah “usia pakai aset”</a:t>
            </a:r>
          </a:p>
          <a:p>
            <a:pPr rtl="0"/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0C181-62B5-DC09-34CA-87BA0BE6E905}"/>
              </a:ext>
            </a:extLst>
          </p:cNvPr>
          <p:cNvSpPr/>
          <p:nvPr/>
        </p:nvSpPr>
        <p:spPr bwMode="auto">
          <a:xfrm>
            <a:off x="1043608" y="5157192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id-ID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4FCA5-63FA-0235-6D90-BEFE46A8C444}"/>
              </a:ext>
            </a:extLst>
          </p:cNvPr>
          <p:cNvSpPr txBox="1"/>
          <p:nvPr/>
        </p:nvSpPr>
        <p:spPr>
          <a:xfrm>
            <a:off x="609600" y="4730951"/>
            <a:ext cx="8130208" cy="215443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id-ID" sz="2400" b="1" i="0" dirty="0">
                <a:solidFill>
                  <a:schemeClr val="bg1"/>
                </a:solidFill>
                <a:effectLst/>
                <a:latin typeface="source-serif-pro"/>
              </a:rPr>
              <a:t>Perbedaan yang dihasilkan fungsi SYD dan SLN,</a:t>
            </a:r>
            <a:endParaRPr lang="en-US" sz="2400" b="1" i="0" dirty="0">
              <a:solidFill>
                <a:schemeClr val="bg1"/>
              </a:solidFill>
              <a:effectLst/>
              <a:latin typeface="source-serif-pro"/>
            </a:endParaRPr>
          </a:p>
          <a:p>
            <a:pPr>
              <a:buNone/>
            </a:pPr>
            <a:r>
              <a:rPr lang="id-ID" sz="2400" b="1" i="0" dirty="0">
                <a:solidFill>
                  <a:schemeClr val="bg1"/>
                </a:solidFill>
                <a:effectLst/>
                <a:latin typeface="source-serif-pro"/>
              </a:rPr>
              <a:t>jika dengan fungsi SYD besarnya nilai depresiasi semakin menurun setiap tahun,</a:t>
            </a:r>
            <a:endParaRPr lang="en-US" sz="2400" b="1" i="0" dirty="0">
              <a:solidFill>
                <a:schemeClr val="bg1"/>
              </a:solidFill>
              <a:effectLst/>
              <a:latin typeface="source-serif-pro"/>
            </a:endParaRPr>
          </a:p>
          <a:p>
            <a:pPr>
              <a:buNone/>
            </a:pPr>
            <a:r>
              <a:rPr lang="id-ID" sz="2400" b="1" i="0" dirty="0">
                <a:solidFill>
                  <a:schemeClr val="bg1"/>
                </a:solidFill>
                <a:effectLst/>
                <a:latin typeface="source-serif-pro"/>
              </a:rPr>
              <a:t>sementara pada SLN nilai Depresiasi sejak awal hingga akhir sama</a:t>
            </a:r>
            <a:endParaRPr lang="id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Arial" panose="020B0604020202020204" pitchFamily="34" charset="0"/>
              </a:rPr>
              <a:t>Sintaks</a:t>
            </a:r>
            <a:r>
              <a:rPr lang="en-US" dirty="0">
                <a:latin typeface="Arial" panose="020B0604020202020204" pitchFamily="34" charset="0"/>
              </a:rPr>
              <a:t> PV – Nilai </a:t>
            </a:r>
            <a:r>
              <a:rPr lang="en-US" dirty="0" err="1">
                <a:latin typeface="Arial" panose="020B0604020202020204" pitchFamily="34" charset="0"/>
              </a:rPr>
              <a:t>Investasi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=PV(rate, nper, pmt, fv, type)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Rate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 adalah besarnya prtesentase bunga setiap periode.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Nper</a:t>
            </a:r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adalah jumlah periode pengembalian dalam tahun.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Pmt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, banyaknya periode angsuran per periode.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Fv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, besarnya nilai pada akhir jangka waktu pinjaman. Jika tidak diisi akan dianggap nilainya 0. Pada pinjaman ke bank Fv nilainya 0.</a:t>
            </a:r>
          </a:p>
          <a:p>
            <a:pPr algn="l"/>
            <a:r>
              <a:rPr lang="id-ID" b="1" i="1" dirty="0">
                <a:solidFill>
                  <a:srgbClr val="242424"/>
                </a:solidFill>
                <a:effectLst/>
                <a:latin typeface="source-serif-pro"/>
              </a:rPr>
              <a:t>Type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, terdiri atas 0 untuk in arear, 1 untuk in advance.</a:t>
            </a:r>
          </a:p>
          <a:p>
            <a:pPr rtl="0"/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Arial" panose="020B0604020202020204" pitchFamily="34" charset="0"/>
              </a:rPr>
              <a:t>Sintaks</a:t>
            </a:r>
            <a:r>
              <a:rPr lang="en-US" dirty="0">
                <a:latin typeface="Arial" panose="020B0604020202020204" pitchFamily="34" charset="0"/>
              </a:rPr>
              <a:t> PMT – </a:t>
            </a:r>
            <a:r>
              <a:rPr lang="en-US" dirty="0" err="1">
                <a:latin typeface="Arial" panose="020B0604020202020204" pitchFamily="34" charset="0"/>
              </a:rPr>
              <a:t>Pembayaran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Pinjaman</a:t>
            </a:r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=PMT(rate,nper,pv,fv,type)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Rate 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adalah besarnya prosentase bunga setiap periode (tahun).</a:t>
            </a: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Nper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adalah jumlah kali pembayaran angsuran dalam satu tahun.</a:t>
            </a: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PV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adalah besarnya nilai pinjaman awal.</a:t>
            </a: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FV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adalah besarnya nilai pada akhir jangka waktu pinjaman. Jika argumen ini tidak diisi maka Excel akan menganggap FV nilainya=0. Pada pinjaman ke bank, FV nilainya=0</a:t>
            </a: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Type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adalah angka 0 atau 1 dimana 1 untuk angsuran yang langsung pada saat pinjaman diterima (dikenal dengan in advance) dan 0 untuk angsuran yang dibayar satu periode setelah pinjaman diterima (dikenal dengan in arear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rtl="0"/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3200" dirty="0" err="1">
                <a:latin typeface="Arial" panose="020B0604020202020204" pitchFamily="34" charset="0"/>
              </a:rPr>
              <a:t>Sintaks</a:t>
            </a:r>
            <a:r>
              <a:rPr lang="en-US" sz="3200" dirty="0">
                <a:latin typeface="Arial" panose="020B0604020202020204" pitchFamily="34" charset="0"/>
              </a:rPr>
              <a:t> FV – </a:t>
            </a:r>
            <a:r>
              <a:rPr lang="en-US" sz="3200" dirty="0" err="1">
                <a:latin typeface="Arial" panose="020B0604020202020204" pitchFamily="34" charset="0"/>
              </a:rPr>
              <a:t>Menghitung</a:t>
            </a:r>
            <a:r>
              <a:rPr lang="en-US" sz="3200" dirty="0">
                <a:latin typeface="Arial" panose="020B0604020202020204" pitchFamily="34" charset="0"/>
              </a:rPr>
              <a:t> Nilai Yang Akan </a:t>
            </a:r>
            <a:r>
              <a:rPr lang="en-US" sz="3200" dirty="0" err="1">
                <a:latin typeface="Arial" panose="020B0604020202020204" pitchFamily="34" charset="0"/>
              </a:rPr>
              <a:t>Datang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Suatu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Investasi</a:t>
            </a:r>
            <a:endParaRPr lang="id-ID" sz="3200" dirty="0">
              <a:latin typeface="Arial" panose="020B0604020202020204" pitchFamily="34" charset="0"/>
            </a:endParaRPr>
          </a:p>
        </p:txBody>
      </p:sp>
      <p:sp>
        <p:nvSpPr>
          <p:cNvPr id="3" name="Tempat penampung Konten 2">
            <a:extLst>
              <a:ext uri="{FF2B5EF4-FFF2-40B4-BE49-F238E27FC236}">
                <a16:creationId xmlns:a16="http://schemas.microsoft.com/office/drawing/2014/main" id="{CF66EF10-C287-4341-AD3D-9B48C289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=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FV(rate,nper,pmt,pv,type)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Rate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adalah besarnya prosentase suku bunga setiap periode.</a:t>
            </a: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Nper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adalah jumlah berapa kali pembayaran angsuran dalam satu tahun.</a:t>
            </a: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PMT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adalah besarnya angsuran setiap periode.</a:t>
            </a: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PV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, pada fungsi ini PV berarti besarnya nilai sekarang.(Present Value). Jika Argumen Pv tidak ditulis maka akan dianggap bernilai 0.</a:t>
            </a:r>
          </a:p>
          <a:p>
            <a:pPr algn="l"/>
            <a:r>
              <a:rPr lang="id-ID" b="1" i="0" dirty="0">
                <a:solidFill>
                  <a:srgbClr val="242424"/>
                </a:solidFill>
                <a:effectLst/>
                <a:latin typeface="source-serif-pro"/>
              </a:rPr>
              <a:t>Type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 adalah angka 0 atau 1 dimana untuk angsuran yang langsung pada saat pembayaran diterima (dikenal dengan in advance) dan 0 untuk angsuran yang dibayar satu periode setelah pinjaman diterima (dikenal dengan in arear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id-ID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rtl="0"/>
            <a:endParaRPr lang="id-ID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si pelatihan penjuala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557_TF02819076" id="{4CE2C7C5-4976-47E8-B3D0-C8C00ACC6B33}" vid="{01048934-072C-4AAE-A491-94E7C71D73DF}"/>
    </a:ext>
  </a:extLst>
</a:theme>
</file>

<file path=ppt/theme/theme2.xml><?xml version="1.0" encoding="utf-8"?>
<a:theme xmlns:a="http://schemas.openxmlformats.org/drawingml/2006/main" name="Tem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pelatihan penjualan</Template>
  <TotalTime>47</TotalTime>
  <Words>737</Words>
  <Application>Microsoft Office PowerPoint</Application>
  <PresentationFormat>On-screen Show (4:3)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source-serif-pro</vt:lpstr>
      <vt:lpstr>Wingdings</vt:lpstr>
      <vt:lpstr>Presentasi pelatihan penjualan</vt:lpstr>
      <vt:lpstr>Komputer Administrasi Lanjutan</vt:lpstr>
      <vt:lpstr>FUNGSI DAN FORMULA FINANSIAL</vt:lpstr>
      <vt:lpstr>Future Value</vt:lpstr>
      <vt:lpstr>Jenis Formula Finansial</vt:lpstr>
      <vt:lpstr>Sintaks SYD – Nilai Depresiasi</vt:lpstr>
      <vt:lpstr>Sintaks SLN – Straight Line Depreciation</vt:lpstr>
      <vt:lpstr>Sintaks PV – Nilai Investasi</vt:lpstr>
      <vt:lpstr>Sintaks PMT – Pembayaran Suatu Pinjaman</vt:lpstr>
      <vt:lpstr>Sintaks FV – Menghitung Nilai Yang Akan Datang Suatu Investasi</vt:lpstr>
      <vt:lpstr>Sintaks Rate – Hitung Bunga</vt:lpstr>
      <vt:lpstr>Sintkas NPER – Hitung Pembayaran</vt:lpstr>
      <vt:lpstr>Latihan</vt:lpstr>
      <vt:lpstr>Latihan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Komputer Administrasi Lanjutan</dc:title>
  <dc:creator>AS</dc:creator>
  <cp:lastModifiedBy>AS</cp:lastModifiedBy>
  <cp:revision>10</cp:revision>
  <dcterms:created xsi:type="dcterms:W3CDTF">2024-02-19T20:33:42Z</dcterms:created>
  <dcterms:modified xsi:type="dcterms:W3CDTF">2024-02-19T21:20:49Z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