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306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9" r:id="rId14"/>
    <p:sldId id="330" r:id="rId15"/>
    <p:sldId id="332" r:id="rId16"/>
    <p:sldId id="331" r:id="rId17"/>
    <p:sldId id="333" r:id="rId18"/>
    <p:sldId id="334" r:id="rId19"/>
    <p:sldId id="335" r:id="rId20"/>
    <p:sldId id="328" r:id="rId2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Açık Stil 1 - Vurgu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Açık Stil 3 - Vurgu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10.11.2023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10.11.2023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507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2032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080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254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2037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2989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9206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394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648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836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056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9993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406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517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6314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832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mediapipe-models/hand_landmarker/hand_landmarker/float16/latest/hand_landmarker.tas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438912"/>
            <a:ext cx="8311896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6000" spc="400" dirty="0">
                <a:solidFill>
                  <a:schemeClr val="bg1"/>
                </a:solidFill>
              </a:rPr>
              <a:t>GERÇEK ZAMANLI UYGULAMALARDAN SEÇME KONULAR</a:t>
            </a:r>
            <a:endParaRPr lang="tr-TR" sz="6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" y="282440"/>
            <a:ext cx="11436154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)-&gt; </a:t>
            </a:r>
            <a:r>
              <a:rPr lang="tr-TR" sz="2800" dirty="0">
                <a:solidFill>
                  <a:schemeClr val="accent1"/>
                </a:solidFill>
              </a:rPr>
              <a:t>handlandmark_spyder_app.py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10</a:t>
            </a:fld>
            <a:endParaRPr lang="tr-TR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8D85879-2CFC-AA70-5E9B-14F608915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96" y="1259342"/>
            <a:ext cx="10754706" cy="5014997"/>
          </a:xfrm>
        </p:spPr>
        <p:txBody>
          <a:bodyPr/>
          <a:lstStyle/>
          <a:p>
            <a:pPr algn="ctr"/>
            <a:r>
              <a:rPr lang="tr-TR" b="1" u="sng" dirty="0"/>
              <a:t>Kod İnceleme</a:t>
            </a:r>
          </a:p>
          <a:p>
            <a:pPr algn="ctr"/>
            <a:r>
              <a:rPr lang="tr-TR" dirty="0" err="1"/>
              <a:t>HandLandmarker</a:t>
            </a:r>
            <a:r>
              <a:rPr lang="tr-TR" dirty="0"/>
              <a:t> nesnesi </a:t>
            </a:r>
            <a:r>
              <a:rPr lang="tr-TR" dirty="0" err="1"/>
              <a:t>options</a:t>
            </a:r>
            <a:r>
              <a:rPr lang="tr-TR" dirty="0"/>
              <a:t> ayarları ile oluşturuluyor.</a:t>
            </a:r>
          </a:p>
          <a:p>
            <a:pPr algn="ctr"/>
            <a:r>
              <a:rPr lang="tr-TR" b="1" dirty="0" err="1">
                <a:solidFill>
                  <a:schemeClr val="accent2"/>
                </a:solidFill>
              </a:rPr>
              <a:t>detector</a:t>
            </a:r>
            <a:r>
              <a:rPr lang="tr-TR" b="1" dirty="0">
                <a:solidFill>
                  <a:schemeClr val="accent2"/>
                </a:solidFill>
              </a:rPr>
              <a:t> = </a:t>
            </a:r>
            <a:r>
              <a:rPr lang="tr-TR" b="1" dirty="0" err="1">
                <a:solidFill>
                  <a:schemeClr val="accent2"/>
                </a:solidFill>
              </a:rPr>
              <a:t>vision.HandLandmarker.create_from_options</a:t>
            </a:r>
            <a:r>
              <a:rPr lang="tr-TR" b="1" dirty="0">
                <a:solidFill>
                  <a:schemeClr val="accent2"/>
                </a:solidFill>
              </a:rPr>
              <a:t>(</a:t>
            </a:r>
            <a:r>
              <a:rPr lang="tr-TR" b="1" dirty="0" err="1">
                <a:solidFill>
                  <a:schemeClr val="accent2"/>
                </a:solidFill>
              </a:rPr>
              <a:t>options</a:t>
            </a:r>
            <a:r>
              <a:rPr lang="tr-TR" b="1" dirty="0">
                <a:solidFill>
                  <a:schemeClr val="accent2"/>
                </a:solidFill>
              </a:rPr>
              <a:t>)</a:t>
            </a:r>
          </a:p>
          <a:p>
            <a:pPr algn="ctr"/>
            <a:endParaRPr lang="tr-TR" b="1" u="sng" dirty="0"/>
          </a:p>
          <a:p>
            <a:pPr algn="ctr"/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mediapipe</a:t>
            </a:r>
            <a:r>
              <a:rPr lang="tr-TR" dirty="0"/>
              <a:t> formatına dönüştürülüyor</a:t>
            </a:r>
          </a:p>
          <a:p>
            <a:pPr algn="ctr"/>
            <a:r>
              <a:rPr lang="tr-TR" b="1" dirty="0" err="1">
                <a:solidFill>
                  <a:schemeClr val="accent2"/>
                </a:solidFill>
              </a:rPr>
              <a:t>image</a:t>
            </a:r>
            <a:r>
              <a:rPr lang="tr-TR" b="1" dirty="0">
                <a:solidFill>
                  <a:schemeClr val="accent2"/>
                </a:solidFill>
              </a:rPr>
              <a:t> = </a:t>
            </a:r>
            <a:r>
              <a:rPr lang="tr-TR" b="1" dirty="0" err="1">
                <a:solidFill>
                  <a:schemeClr val="accent2"/>
                </a:solidFill>
              </a:rPr>
              <a:t>mp.Image.create_from_file</a:t>
            </a:r>
            <a:r>
              <a:rPr lang="tr-TR" b="1" dirty="0">
                <a:solidFill>
                  <a:schemeClr val="accent2"/>
                </a:solidFill>
              </a:rPr>
              <a:t>("image.jpg")</a:t>
            </a:r>
          </a:p>
          <a:p>
            <a:pPr algn="ctr"/>
            <a:endParaRPr lang="tr-TR" b="1" u="sng" dirty="0"/>
          </a:p>
          <a:p>
            <a:pPr algn="ctr"/>
            <a:r>
              <a:rPr lang="tr-TR" dirty="0"/>
              <a:t>Resim üzerinde el yer işaretleri tespit ediliyor.</a:t>
            </a:r>
          </a:p>
          <a:p>
            <a:pPr algn="ctr"/>
            <a:r>
              <a:rPr lang="tr-TR" b="1" dirty="0" err="1">
                <a:solidFill>
                  <a:schemeClr val="accent2"/>
                </a:solidFill>
              </a:rPr>
              <a:t>detection_result</a:t>
            </a:r>
            <a:r>
              <a:rPr lang="tr-TR" b="1" dirty="0">
                <a:solidFill>
                  <a:schemeClr val="accent2"/>
                </a:solidFill>
              </a:rPr>
              <a:t> = </a:t>
            </a:r>
            <a:r>
              <a:rPr lang="tr-TR" b="1" dirty="0" err="1">
                <a:solidFill>
                  <a:schemeClr val="accent2"/>
                </a:solidFill>
              </a:rPr>
              <a:t>detector.detect</a:t>
            </a:r>
            <a:r>
              <a:rPr lang="tr-TR" b="1" dirty="0">
                <a:solidFill>
                  <a:schemeClr val="accent2"/>
                </a:solidFill>
              </a:rPr>
              <a:t>(</a:t>
            </a:r>
            <a:r>
              <a:rPr lang="tr-TR" b="1" dirty="0" err="1">
                <a:solidFill>
                  <a:schemeClr val="accent2"/>
                </a:solidFill>
              </a:rPr>
              <a:t>image</a:t>
            </a:r>
            <a:r>
              <a:rPr lang="tr-TR" b="1" dirty="0">
                <a:solidFill>
                  <a:schemeClr val="accent2"/>
                </a:solidFill>
              </a:rPr>
              <a:t>)</a:t>
            </a:r>
          </a:p>
          <a:p>
            <a:pPr algn="ctr"/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92608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" y="282440"/>
            <a:ext cx="11436154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)-&gt; </a:t>
            </a:r>
            <a:r>
              <a:rPr lang="tr-TR" sz="2800" dirty="0">
                <a:solidFill>
                  <a:schemeClr val="accent1"/>
                </a:solidFill>
              </a:rPr>
              <a:t>handlandmark_spyder_app.py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11</a:t>
            </a:fld>
            <a:endParaRPr lang="tr-TR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8D85879-2CFC-AA70-5E9B-14F608915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96" y="1259342"/>
            <a:ext cx="7972595" cy="5014997"/>
          </a:xfrm>
        </p:spPr>
        <p:txBody>
          <a:bodyPr/>
          <a:lstStyle/>
          <a:p>
            <a:pPr algn="ctr"/>
            <a:r>
              <a:rPr lang="tr-TR" b="1" u="sng" dirty="0"/>
              <a:t>Kod İnceleme</a:t>
            </a:r>
          </a:p>
          <a:p>
            <a:pPr algn="just"/>
            <a:r>
              <a:rPr lang="tr-TR" dirty="0" err="1"/>
              <a:t>detection_result</a:t>
            </a:r>
            <a:r>
              <a:rPr lang="tr-TR" dirty="0"/>
              <a:t> değişkenine aktarılan veri el işaret yerlerini içerir. Bu değişken 3 farklı </a:t>
            </a:r>
            <a:r>
              <a:rPr lang="tr-TR" dirty="0" err="1"/>
              <a:t>list</a:t>
            </a:r>
            <a:r>
              <a:rPr lang="tr-TR" dirty="0"/>
              <a:t> tipinde veriye sahiptir.</a:t>
            </a:r>
          </a:p>
          <a:p>
            <a:pPr marL="800100" lvl="2" indent="-342900" algn="just"/>
            <a:r>
              <a:rPr lang="tr-TR" sz="2000" dirty="0" err="1"/>
              <a:t>hand_landmarks</a:t>
            </a:r>
            <a:endParaRPr lang="tr-TR" sz="2000" dirty="0"/>
          </a:p>
          <a:p>
            <a:pPr marL="800100" lvl="2" indent="-342900" algn="just"/>
            <a:r>
              <a:rPr lang="tr-TR" sz="2000" dirty="0" err="1"/>
              <a:t>hand_world_landmarks</a:t>
            </a:r>
            <a:endParaRPr lang="tr-TR" sz="2000" dirty="0"/>
          </a:p>
          <a:p>
            <a:pPr marL="800100" lvl="2" indent="-342900" algn="just"/>
            <a:r>
              <a:rPr lang="tr-TR" sz="2000" dirty="0" err="1"/>
              <a:t>handedness</a:t>
            </a:r>
            <a:endParaRPr lang="tr-TR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A76F353-4F84-56DE-AD48-0B169602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83" y="3978204"/>
            <a:ext cx="8352244" cy="176799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382F0DC-2C04-C884-2636-3DB983FEF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404" y="1482437"/>
            <a:ext cx="3208298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9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" y="282440"/>
            <a:ext cx="11436154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)-&gt; </a:t>
            </a:r>
            <a:r>
              <a:rPr lang="tr-TR" sz="2800" dirty="0">
                <a:solidFill>
                  <a:schemeClr val="accent1"/>
                </a:solidFill>
              </a:rPr>
              <a:t>handlandmark_spyder_app.py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12</a:t>
            </a:fld>
            <a:endParaRPr lang="tr-TR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8D85879-2CFC-AA70-5E9B-14F608915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96" y="1259342"/>
            <a:ext cx="10519216" cy="5014997"/>
          </a:xfrm>
        </p:spPr>
        <p:txBody>
          <a:bodyPr/>
          <a:lstStyle/>
          <a:p>
            <a:pPr algn="ctr"/>
            <a:r>
              <a:rPr lang="tr-TR" b="1" u="sng" dirty="0"/>
              <a:t>Kod İnceleme</a:t>
            </a:r>
          </a:p>
          <a:p>
            <a:pPr algn="just"/>
            <a:r>
              <a:rPr lang="tr-TR" sz="2000" dirty="0" err="1"/>
              <a:t>Handedness</a:t>
            </a:r>
            <a:r>
              <a:rPr lang="tr-TR" sz="2000" dirty="0"/>
              <a:t> (</a:t>
            </a:r>
            <a:r>
              <a:rPr lang="tr-TR" dirty="0"/>
              <a:t>El tercihi): Tespit edilen ellerin sol el mi yoksa sağ el mi olduğunu temsil eder.</a:t>
            </a:r>
          </a:p>
          <a:p>
            <a:pPr algn="ctr"/>
            <a:r>
              <a:rPr lang="en-US" sz="2000" dirty="0" err="1">
                <a:solidFill>
                  <a:schemeClr val="accent2"/>
                </a:solidFill>
              </a:rPr>
              <a:t>handedness_list</a:t>
            </a:r>
            <a:r>
              <a:rPr lang="en-US" sz="2000" dirty="0">
                <a:solidFill>
                  <a:schemeClr val="accent2"/>
                </a:solidFill>
              </a:rPr>
              <a:t> = </a:t>
            </a:r>
            <a:r>
              <a:rPr lang="en-US" sz="2000" dirty="0" err="1">
                <a:solidFill>
                  <a:schemeClr val="accent2"/>
                </a:solidFill>
              </a:rPr>
              <a:t>detection_result.handedness</a:t>
            </a:r>
            <a:endParaRPr lang="tr-TR" sz="2000" dirty="0">
              <a:solidFill>
                <a:schemeClr val="accent2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4EA65CC-E067-A3BB-1FAC-3D4B62EE5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6" y="3106457"/>
            <a:ext cx="10597984" cy="96814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381B5F2-4162-37C9-82F4-73B4E01B9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36" y="4529616"/>
            <a:ext cx="10519216" cy="733047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28621B59-0348-4A08-0451-93EB2CBD6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36" y="5527245"/>
            <a:ext cx="4250204" cy="111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6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" y="282440"/>
            <a:ext cx="11436154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)-&gt; </a:t>
            </a:r>
            <a:r>
              <a:rPr lang="tr-TR" sz="2800" dirty="0">
                <a:solidFill>
                  <a:schemeClr val="accent1"/>
                </a:solidFill>
              </a:rPr>
              <a:t>handlandmark_spyder_app.py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13</a:t>
            </a:fld>
            <a:endParaRPr lang="tr-TR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8D85879-2CFC-AA70-5E9B-14F608915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2" y="921502"/>
            <a:ext cx="11653671" cy="4263342"/>
          </a:xfrm>
        </p:spPr>
        <p:txBody>
          <a:bodyPr>
            <a:normAutofit/>
          </a:bodyPr>
          <a:lstStyle/>
          <a:p>
            <a:pPr algn="ctr"/>
            <a:r>
              <a:rPr lang="tr-TR" b="1" u="sng" dirty="0"/>
              <a:t>Kod İnceleme</a:t>
            </a:r>
          </a:p>
          <a:p>
            <a:pPr algn="just"/>
            <a:r>
              <a:rPr lang="tr-TR" sz="2000" b="1" u="sng" dirty="0" err="1">
                <a:solidFill>
                  <a:schemeClr val="accent2"/>
                </a:solidFill>
              </a:rPr>
              <a:t>hand_landmarks</a:t>
            </a:r>
            <a:r>
              <a:rPr lang="tr-TR" sz="2000" b="1" u="sng" dirty="0">
                <a:solidFill>
                  <a:schemeClr val="accent2"/>
                </a:solidFill>
              </a:rPr>
              <a:t>: </a:t>
            </a:r>
            <a:r>
              <a:rPr lang="tr-TR" sz="2000" u="sng" dirty="0"/>
              <a:t>Sağ ve sol el için 21 el işaretinin koordinatlarını temsil eder</a:t>
            </a:r>
            <a:r>
              <a:rPr lang="tr-TR" dirty="0"/>
              <a:t>.</a:t>
            </a:r>
          </a:p>
          <a:p>
            <a:pPr algn="ctr"/>
            <a:r>
              <a:rPr lang="en-US" sz="2000" dirty="0" err="1">
                <a:solidFill>
                  <a:schemeClr val="accent2"/>
                </a:solidFill>
              </a:rPr>
              <a:t>hand_landmarks_list</a:t>
            </a:r>
            <a:r>
              <a:rPr lang="en-US" sz="2000" dirty="0">
                <a:solidFill>
                  <a:schemeClr val="accent2"/>
                </a:solidFill>
              </a:rPr>
              <a:t> = </a:t>
            </a:r>
            <a:r>
              <a:rPr lang="en-US" sz="2000" dirty="0" err="1">
                <a:solidFill>
                  <a:schemeClr val="accent2"/>
                </a:solidFill>
              </a:rPr>
              <a:t>detection_result.hand_landmarks</a:t>
            </a:r>
            <a:endParaRPr lang="tr-T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Elde bulunan 21 el işareti vardır, her biri x, y ve z koordinatlarından oluşur.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x ve y koordinatları görüntü genişliği ve yüksekliğine göre sırasıyla [0.0, 1.0] aralığına normalize edilir.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z koordinatı ise işaretin derinliğini temsil eder ve bileği işaretin başlangıç noktası olarak kabul eder.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Değer ne kadar küçükse, yer işareti kameraya o kadar yakın olur. z'nin büyüklüğü yaklaşık olarak x ile aynı ölçekte kullanılır.</a:t>
            </a:r>
          </a:p>
        </p:txBody>
      </p:sp>
    </p:spTree>
    <p:extLst>
      <p:ext uri="{BB962C8B-B14F-4D97-AF65-F5344CB8AC3E}">
        <p14:creationId xmlns:p14="http://schemas.microsoft.com/office/powerpoint/2010/main" val="94305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" y="282440"/>
            <a:ext cx="11436154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)-&gt; </a:t>
            </a:r>
            <a:r>
              <a:rPr lang="tr-TR" sz="2800" dirty="0">
                <a:solidFill>
                  <a:schemeClr val="accent1"/>
                </a:solidFill>
              </a:rPr>
              <a:t>handlandmark_spyder_app.py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14</a:t>
            </a:fld>
            <a:endParaRPr lang="tr-TR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8D85879-2CFC-AA70-5E9B-14F608915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2" y="921502"/>
            <a:ext cx="11653671" cy="4263342"/>
          </a:xfrm>
        </p:spPr>
        <p:txBody>
          <a:bodyPr>
            <a:normAutofit/>
          </a:bodyPr>
          <a:lstStyle/>
          <a:p>
            <a:pPr algn="ctr"/>
            <a:r>
              <a:rPr lang="tr-TR" b="1" u="sng" dirty="0"/>
              <a:t>Kod İnceleme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1A3669E-8F8D-AD42-55FF-36849217D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60" y="1317985"/>
            <a:ext cx="8188379" cy="461851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DFFC6E9-9C3D-988C-3835-07A65BB91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30" y="6094279"/>
            <a:ext cx="3193305" cy="526948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FC0F7C68-1A26-D143-AF3C-8CF2631E8A47}"/>
              </a:ext>
            </a:extLst>
          </p:cNvPr>
          <p:cNvSpPr txBox="1"/>
          <p:nvPr/>
        </p:nvSpPr>
        <p:spPr>
          <a:xfrm>
            <a:off x="4221804" y="6179582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Liste içinde 2 liste vardır. Biri sol diğeri sağ el içindir.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2905DCE0-BA52-3A2E-C03D-DAE07E7CFCBC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3829535" y="6357753"/>
            <a:ext cx="392269" cy="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2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" y="282440"/>
            <a:ext cx="11436154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)-&gt; </a:t>
            </a:r>
            <a:r>
              <a:rPr lang="tr-TR" sz="2800" dirty="0">
                <a:solidFill>
                  <a:schemeClr val="accent1"/>
                </a:solidFill>
              </a:rPr>
              <a:t>handlandmark_spyder_app.py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15</a:t>
            </a:fld>
            <a:endParaRPr lang="tr-TR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8D85879-2CFC-AA70-5E9B-14F608915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2" y="921502"/>
            <a:ext cx="11653671" cy="4263342"/>
          </a:xfrm>
        </p:spPr>
        <p:txBody>
          <a:bodyPr>
            <a:normAutofit/>
          </a:bodyPr>
          <a:lstStyle/>
          <a:p>
            <a:pPr algn="ctr"/>
            <a:r>
              <a:rPr lang="tr-TR" b="1" u="sng" dirty="0"/>
              <a:t>Kod İnceleme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D7C582B-CA3A-B7CA-742A-B7C02921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46" y="1519895"/>
            <a:ext cx="4514119" cy="461624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E4D6F6B-BC73-7729-6571-0A01C4969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788" y="1519895"/>
            <a:ext cx="4618841" cy="460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3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" y="282440"/>
            <a:ext cx="11436154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)-&gt; </a:t>
            </a:r>
            <a:r>
              <a:rPr lang="tr-TR" sz="2800" dirty="0">
                <a:solidFill>
                  <a:schemeClr val="accent1"/>
                </a:solidFill>
              </a:rPr>
              <a:t>handlandmark_spyder_app.py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16</a:t>
            </a:fld>
            <a:endParaRPr lang="tr-TR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8D85879-2CFC-AA70-5E9B-14F608915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2" y="921502"/>
            <a:ext cx="11653671" cy="4263342"/>
          </a:xfrm>
        </p:spPr>
        <p:txBody>
          <a:bodyPr>
            <a:normAutofit/>
          </a:bodyPr>
          <a:lstStyle/>
          <a:p>
            <a:pPr algn="ctr"/>
            <a:r>
              <a:rPr lang="tr-TR" b="1" u="sng" dirty="0"/>
              <a:t>Kod İnceleme</a:t>
            </a:r>
          </a:p>
          <a:p>
            <a:pPr algn="just"/>
            <a:r>
              <a:rPr lang="tr-TR" sz="2000" b="1" u="sng" dirty="0">
                <a:solidFill>
                  <a:schemeClr val="accent2"/>
                </a:solidFill>
              </a:rPr>
              <a:t>hand_world_landmarks:</a:t>
            </a:r>
            <a:r>
              <a:rPr lang="tr-TR" dirty="0"/>
              <a:t>21 el işareti aynı zamanda dünya koordinatlarında sunulur. Her bir yer işareti, başlangıç noktası elin geometrik merkezinde olacak şekilde gerçek dünyanın 3 boyutlu koordinatlarını metre cinsinden temsil eden x, y ve z'den oluşur.</a:t>
            </a:r>
          </a:p>
          <a:p>
            <a:pPr algn="ctr"/>
            <a:r>
              <a:rPr lang="en-US" sz="2000" dirty="0" err="1">
                <a:solidFill>
                  <a:schemeClr val="accent2"/>
                </a:solidFill>
              </a:rPr>
              <a:t>world_hand_landmarks_list</a:t>
            </a:r>
            <a:r>
              <a:rPr lang="en-US" sz="2000" dirty="0">
                <a:solidFill>
                  <a:schemeClr val="accent2"/>
                </a:solidFill>
              </a:rPr>
              <a:t>= </a:t>
            </a:r>
            <a:r>
              <a:rPr lang="en-US" sz="2000" dirty="0" err="1">
                <a:solidFill>
                  <a:schemeClr val="accent2"/>
                </a:solidFill>
              </a:rPr>
              <a:t>detection_result.hand_world_landmarks</a:t>
            </a:r>
            <a:endParaRPr lang="tr-TR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9F23EBD-6109-43DB-3F9D-2AB918BCB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9" y="2934007"/>
            <a:ext cx="5166808" cy="37874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78AEA24-1BFA-499F-E95E-F0DC7CC04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659" y="2949915"/>
            <a:ext cx="4025463" cy="37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8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" y="282440"/>
            <a:ext cx="11436154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)-&gt; </a:t>
            </a:r>
            <a:r>
              <a:rPr lang="tr-TR" sz="2800" dirty="0">
                <a:solidFill>
                  <a:schemeClr val="accent1"/>
                </a:solidFill>
              </a:rPr>
              <a:t>handlandmark_spyder_app.py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17</a:t>
            </a:fld>
            <a:endParaRPr lang="tr-TR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3CFCE7C-C506-F2B0-9976-31D026B56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CFB5D79-EC94-AE52-C960-48C04FA47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8" y="1145835"/>
            <a:ext cx="3548145" cy="1836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A60876C-CF0A-3E75-605E-EB2665C3A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46" y="855347"/>
            <a:ext cx="8466554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7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5" y="136525"/>
            <a:ext cx="9774345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435" y="1103190"/>
            <a:ext cx="10688642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Yer İşareti görevi, bir görüntüdeki ellerin yer işaretlerini algılamanıza olanak tanır.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görevi ellerin kilit noktalarını bulmak ve üzerlerinde görsel efektler oluşturmak için kullanabilirsiniz.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görev, bir makine öğrenimi (ML) modeli ile işlenen görüntü verileri üzerinde çalışır ve; </a:t>
            </a:r>
          </a:p>
          <a:p>
            <a:pPr marL="1028700" lvl="3" indent="-342900"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Birden fazla tespit edilen elin el işaretlerini görüntü koordinatlarında, </a:t>
            </a:r>
          </a:p>
          <a:p>
            <a:pPr marL="1028700" lvl="3" indent="-342900"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Dünya koordinatlarında ve </a:t>
            </a:r>
          </a:p>
          <a:p>
            <a:pPr marL="1028700" lvl="3" indent="-342900"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Elin hangi tarafta olduğunu (sol/el sağ/el) çıktı olarak üretir.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187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5" y="136525"/>
            <a:ext cx="9774345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435" y="1103190"/>
            <a:ext cx="10688642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Landmarker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aşağıdaki veri türlerinden birini girdi olarak kabul eder:</a:t>
            </a:r>
          </a:p>
          <a:p>
            <a:pPr marL="1028700" lvl="3" indent="-342900"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Sabit görüntüler</a:t>
            </a:r>
          </a:p>
          <a:p>
            <a:pPr marL="1028700" lvl="3" indent="-342900"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Çözülmüş video kareleri</a:t>
            </a:r>
          </a:p>
          <a:p>
            <a:pPr marL="1028700" lvl="3" indent="-342900"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Canlı video beslemesi</a:t>
            </a:r>
          </a:p>
          <a:p>
            <a:pPr marL="342900" indent="-342900" algn="just"/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Landmarker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sonuçları üretir:</a:t>
            </a:r>
          </a:p>
          <a:p>
            <a:pPr marL="1028700" lvl="3" indent="-342900"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Tespit edilen ellerin hangi el olduğu (sol mu sağ mı)</a:t>
            </a:r>
          </a:p>
          <a:p>
            <a:pPr marL="1028700" lvl="3" indent="-342900"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Tespit edilen ellerin görüntü koordinatlarındaki işaret noktaları</a:t>
            </a:r>
          </a:p>
          <a:p>
            <a:pPr marL="1028700" lvl="3" indent="-342900"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Tespit edilen ellerin dünya koordinatlarındaki işaret noktaları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</a:t>
            </a:fld>
            <a:endParaRPr lang="tr-T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13C819-3C86-6247-36D4-8CFCF8E2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05" y="1653702"/>
            <a:ext cx="3560324" cy="199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36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5" y="136525"/>
            <a:ext cx="9774345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7" y="898909"/>
            <a:ext cx="10688642" cy="5253160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2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r>
              <a:rPr lang="tr-TR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tr-TR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(Yapılandırma Seçenekleri)</a:t>
            </a:r>
            <a:endParaRPr lang="tr-TR" sz="30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4</a:t>
            </a:fld>
            <a:endParaRPr lang="tr-TR"/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AB5C670A-4E5E-1871-1547-304FC2B6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49987"/>
              </p:ext>
            </p:extLst>
          </p:nvPr>
        </p:nvGraphicFramePr>
        <p:xfrm>
          <a:off x="301557" y="1440397"/>
          <a:ext cx="11509008" cy="50500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645924">
                  <a:extLst>
                    <a:ext uri="{9D8B030D-6E8A-4147-A177-3AD203B41FA5}">
                      <a16:colId xmlns:a16="http://schemas.microsoft.com/office/drawing/2014/main" val="2277723615"/>
                    </a:ext>
                  </a:extLst>
                </a:gridCol>
                <a:gridCol w="6867728">
                  <a:extLst>
                    <a:ext uri="{9D8B030D-6E8A-4147-A177-3AD203B41FA5}">
                      <a16:colId xmlns:a16="http://schemas.microsoft.com/office/drawing/2014/main" val="2705295326"/>
                    </a:ext>
                  </a:extLst>
                </a:gridCol>
                <a:gridCol w="1313234">
                  <a:extLst>
                    <a:ext uri="{9D8B030D-6E8A-4147-A177-3AD203B41FA5}">
                      <a16:colId xmlns:a16="http://schemas.microsoft.com/office/drawing/2014/main" val="3243204733"/>
                    </a:ext>
                  </a:extLst>
                </a:gridCol>
                <a:gridCol w="682122">
                  <a:extLst>
                    <a:ext uri="{9D8B030D-6E8A-4147-A177-3AD203B41FA5}">
                      <a16:colId xmlns:a16="http://schemas.microsoft.com/office/drawing/2014/main" val="2884474650"/>
                    </a:ext>
                  </a:extLst>
                </a:gridCol>
              </a:tblGrid>
              <a:tr h="38086">
                <a:tc>
                  <a:txBody>
                    <a:bodyPr/>
                    <a:lstStyle/>
                    <a:p>
                      <a:pPr algn="l" fontAlgn="ctr"/>
                      <a:r>
                        <a:rPr lang="tr-TR" sz="1300">
                          <a:effectLst/>
                        </a:rPr>
                        <a:t>Option Name</a:t>
                      </a:r>
                    </a:p>
                  </a:txBody>
                  <a:tcPr marL="9522" marR="9522" marT="4761" marB="476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300">
                          <a:effectLst/>
                        </a:rPr>
                        <a:t>Description</a:t>
                      </a:r>
                    </a:p>
                  </a:txBody>
                  <a:tcPr marL="9522" marR="9522" marT="4761" marB="476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300">
                          <a:effectLst/>
                        </a:rPr>
                        <a:t>Value Range</a:t>
                      </a:r>
                    </a:p>
                  </a:txBody>
                  <a:tcPr marL="9522" marR="9522" marT="4761" marB="476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300">
                          <a:effectLst/>
                        </a:rPr>
                        <a:t>Default Value</a:t>
                      </a:r>
                    </a:p>
                  </a:txBody>
                  <a:tcPr marL="9522" marR="9522" marT="4761" marB="4761" anchor="ctr"/>
                </a:tc>
                <a:extLst>
                  <a:ext uri="{0D108BD9-81ED-4DB2-BD59-A6C34878D82A}">
                    <a16:rowId xmlns:a16="http://schemas.microsoft.com/office/drawing/2014/main" val="625191983"/>
                  </a:ext>
                </a:extLst>
              </a:tr>
              <a:tr h="716513"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 dirty="0" err="1">
                          <a:effectLst/>
                        </a:rPr>
                        <a:t>running_mode</a:t>
                      </a:r>
                      <a:endParaRPr lang="tr-TR" sz="1300" dirty="0">
                        <a:effectLst/>
                      </a:endParaRP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Görevin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çalışma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modunu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belirler</a:t>
                      </a:r>
                      <a:r>
                        <a:rPr lang="en-US" sz="1300" dirty="0">
                          <a:effectLst/>
                        </a:rPr>
                        <a:t>. </a:t>
                      </a:r>
                      <a:r>
                        <a:rPr lang="en-US" sz="1300" dirty="0" err="1">
                          <a:effectLst/>
                        </a:rPr>
                        <a:t>Üç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farklı</a:t>
                      </a:r>
                      <a:r>
                        <a:rPr lang="en-US" sz="1300" dirty="0">
                          <a:effectLst/>
                        </a:rPr>
                        <a:t> mod </a:t>
                      </a:r>
                      <a:r>
                        <a:rPr lang="en-US" sz="1300" dirty="0" err="1">
                          <a:effectLst/>
                        </a:rPr>
                        <a:t>bulunur</a:t>
                      </a:r>
                      <a:r>
                        <a:rPr lang="en-US" sz="1300" dirty="0">
                          <a:effectLst/>
                        </a:rPr>
                        <a:t>:</a:t>
                      </a:r>
                      <a:br>
                        <a:rPr lang="en-US" sz="1300" dirty="0">
                          <a:effectLst/>
                        </a:rPr>
                      </a:b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IMAGE: Tek </a:t>
                      </a:r>
                      <a:r>
                        <a:rPr lang="en-US" sz="1300" dirty="0" err="1">
                          <a:effectLst/>
                        </a:rPr>
                        <a:t>bir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görüntü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girdisi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için</a:t>
                      </a:r>
                      <a:r>
                        <a:rPr lang="en-US" sz="1300" dirty="0">
                          <a:effectLst/>
                        </a:rPr>
                        <a:t> mod..</a:t>
                      </a:r>
                      <a:br>
                        <a:rPr lang="en-US" sz="1300" dirty="0">
                          <a:effectLst/>
                        </a:rPr>
                      </a:b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VIDEO: Video </a:t>
                      </a:r>
                      <a:r>
                        <a:rPr lang="en-US" sz="1300" dirty="0" err="1">
                          <a:effectLst/>
                        </a:rPr>
                        <a:t>çözülmüş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kareleri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için</a:t>
                      </a:r>
                      <a:r>
                        <a:rPr lang="en-US" sz="1300" dirty="0">
                          <a:effectLst/>
                        </a:rPr>
                        <a:t> mod.</a:t>
                      </a:r>
                      <a:br>
                        <a:rPr lang="en-US" sz="1300" dirty="0">
                          <a:effectLst/>
                        </a:rPr>
                      </a:b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LIVE_STREAM: </a:t>
                      </a:r>
                      <a:r>
                        <a:rPr lang="en-US" sz="1300" dirty="0" err="1">
                          <a:effectLst/>
                        </a:rPr>
                        <a:t>Kamera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gibi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bir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girdi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verisini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canlı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akış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olarak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kullanmak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için</a:t>
                      </a:r>
                      <a:r>
                        <a:rPr lang="en-US" sz="1300" dirty="0">
                          <a:effectLst/>
                        </a:rPr>
                        <a:t> mod. Bu </a:t>
                      </a:r>
                      <a:r>
                        <a:rPr lang="en-US" sz="1300" dirty="0" err="1">
                          <a:effectLst/>
                        </a:rPr>
                        <a:t>modda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sonuçları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asenkron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olarak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almak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için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resultListener'ı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çağırmak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gerekir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>
                          <a:effectLst/>
                        </a:rPr>
                        <a:t>{IMAGE, VIDEO, LIVE_STREAM}</a:t>
                      </a: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 dirty="0">
                          <a:effectLst/>
                        </a:rPr>
                        <a:t>IMAGE</a:t>
                      </a:r>
                    </a:p>
                  </a:txBody>
                  <a:tcPr marL="9522" marR="9522" marT="4761" marB="4761"/>
                </a:tc>
                <a:extLst>
                  <a:ext uri="{0D108BD9-81ED-4DB2-BD59-A6C34878D82A}">
                    <a16:rowId xmlns:a16="http://schemas.microsoft.com/office/drawing/2014/main" val="1137307075"/>
                  </a:ext>
                </a:extLst>
              </a:tr>
              <a:tr h="238038"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>
                          <a:effectLst/>
                        </a:rPr>
                        <a:t>num_hands</a:t>
                      </a: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Hand Landmark </a:t>
                      </a:r>
                      <a:r>
                        <a:rPr lang="en-US" sz="1300" dirty="0" err="1">
                          <a:effectLst/>
                        </a:rPr>
                        <a:t>dedektörü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tarafından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tespit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edilen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ellerin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maksimum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sayısı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>
                          <a:effectLst/>
                        </a:rPr>
                        <a:t>Any integer &gt; 0</a:t>
                      </a: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>
                          <a:effectLst/>
                        </a:rPr>
                        <a:t>1</a:t>
                      </a:r>
                    </a:p>
                  </a:txBody>
                  <a:tcPr marL="9522" marR="9522" marT="4761" marB="4761"/>
                </a:tc>
                <a:extLst>
                  <a:ext uri="{0D108BD9-81ED-4DB2-BD59-A6C34878D82A}">
                    <a16:rowId xmlns:a16="http://schemas.microsoft.com/office/drawing/2014/main" val="2491324307"/>
                  </a:ext>
                </a:extLst>
              </a:tr>
              <a:tr h="352297"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 dirty="0" err="1">
                          <a:effectLst/>
                        </a:rPr>
                        <a:t>min_hand_detection_confidence</a:t>
                      </a:r>
                      <a:endParaRPr lang="tr-TR" sz="1300" dirty="0">
                        <a:effectLst/>
                      </a:endParaRP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Elin </a:t>
                      </a:r>
                      <a:r>
                        <a:rPr lang="en-US" sz="1300" dirty="0" err="1">
                          <a:effectLst/>
                        </a:rPr>
                        <a:t>algılamasının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başarılı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kabul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edilmesi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için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avuç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içi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algılama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modelinde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gereken</a:t>
                      </a:r>
                      <a:r>
                        <a:rPr lang="en-US" sz="1300" dirty="0">
                          <a:effectLst/>
                        </a:rPr>
                        <a:t> minimum </a:t>
                      </a:r>
                      <a:r>
                        <a:rPr lang="en-US" sz="1300" dirty="0" err="1">
                          <a:effectLst/>
                        </a:rPr>
                        <a:t>güven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skoru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>
                          <a:effectLst/>
                        </a:rPr>
                        <a:t>0.0 - 1.0</a:t>
                      </a: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>
                          <a:effectLst/>
                        </a:rPr>
                        <a:t>0.5</a:t>
                      </a:r>
                    </a:p>
                  </a:txBody>
                  <a:tcPr marL="9522" marR="9522" marT="4761" marB="4761"/>
                </a:tc>
                <a:extLst>
                  <a:ext uri="{0D108BD9-81ED-4DB2-BD59-A6C34878D82A}">
                    <a16:rowId xmlns:a16="http://schemas.microsoft.com/office/drawing/2014/main" val="4171617214"/>
                  </a:ext>
                </a:extLst>
              </a:tr>
              <a:tr h="636031"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 dirty="0" err="1">
                          <a:effectLst/>
                        </a:rPr>
                        <a:t>min_hand_presence_confidence</a:t>
                      </a:r>
                      <a:endParaRPr lang="tr-TR" sz="1300" dirty="0">
                        <a:effectLst/>
                      </a:endParaRP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El </a:t>
                      </a:r>
                      <a:r>
                        <a:rPr lang="en-US" sz="1300" dirty="0" err="1">
                          <a:effectLst/>
                        </a:rPr>
                        <a:t>yer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işareti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tespit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modelinde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el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varlığı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puanına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ilişkin</a:t>
                      </a:r>
                      <a:r>
                        <a:rPr lang="en-US" sz="1300" dirty="0">
                          <a:effectLst/>
                        </a:rPr>
                        <a:t> minimum </a:t>
                      </a:r>
                      <a:r>
                        <a:rPr lang="en-US" sz="1300" dirty="0" err="1">
                          <a:effectLst/>
                        </a:rPr>
                        <a:t>güven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puanı</a:t>
                      </a:r>
                      <a:r>
                        <a:rPr lang="en-US" sz="1300" dirty="0">
                          <a:effectLst/>
                        </a:rPr>
                        <a:t>. Video </a:t>
                      </a:r>
                      <a:r>
                        <a:rPr lang="en-US" sz="1300" dirty="0" err="1">
                          <a:effectLst/>
                        </a:rPr>
                        <a:t>modunda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Canlı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yayın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modunda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el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yer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işareti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modelinden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elde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edilen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el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varlığı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güven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puanı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eşiğin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altındaysa</a:t>
                      </a:r>
                      <a:r>
                        <a:rPr lang="en-US" sz="1300" dirty="0">
                          <a:effectLst/>
                        </a:rPr>
                        <a:t>, El Yer </a:t>
                      </a:r>
                      <a:r>
                        <a:rPr lang="en-US" sz="1300" dirty="0" err="1">
                          <a:effectLst/>
                        </a:rPr>
                        <a:t>İşareti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avuç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içi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algılama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modelini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tetikler</a:t>
                      </a:r>
                      <a:r>
                        <a:rPr lang="en-US" sz="1300" dirty="0">
                          <a:effectLst/>
                        </a:rPr>
                        <a:t>. </a:t>
                      </a:r>
                      <a:r>
                        <a:rPr lang="en-US" sz="1300" dirty="0" err="1">
                          <a:effectLst/>
                        </a:rPr>
                        <a:t>Aksi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takdirde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hafif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bir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el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izleme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algoritması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daha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sonraki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yer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işareti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tespitleri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için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elin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ellerin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konumunu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belirler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>
                          <a:effectLst/>
                        </a:rPr>
                        <a:t>0.0 - 1.0</a:t>
                      </a: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>
                          <a:effectLst/>
                        </a:rPr>
                        <a:t>0.5</a:t>
                      </a:r>
                    </a:p>
                  </a:txBody>
                  <a:tcPr marL="9522" marR="9522" marT="4761" marB="4761"/>
                </a:tc>
                <a:extLst>
                  <a:ext uri="{0D108BD9-81ED-4DB2-BD59-A6C34878D82A}">
                    <a16:rowId xmlns:a16="http://schemas.microsoft.com/office/drawing/2014/main" val="44664476"/>
                  </a:ext>
                </a:extLst>
              </a:tr>
              <a:tr h="428017"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>
                          <a:effectLst/>
                        </a:rPr>
                        <a:t>min_tracking_confidence</a:t>
                      </a: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El </a:t>
                      </a:r>
                      <a:r>
                        <a:rPr lang="en-US" sz="1300" dirty="0" err="1">
                          <a:effectLst/>
                        </a:rPr>
                        <a:t>takibinin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başarılı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kabul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edilmesi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için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gereken</a:t>
                      </a:r>
                      <a:r>
                        <a:rPr lang="en-US" sz="1300" dirty="0">
                          <a:effectLst/>
                        </a:rPr>
                        <a:t> minimum </a:t>
                      </a:r>
                      <a:r>
                        <a:rPr lang="en-US" sz="1300" dirty="0" err="1">
                          <a:effectLst/>
                        </a:rPr>
                        <a:t>güven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skoru</a:t>
                      </a:r>
                      <a:r>
                        <a:rPr lang="en-US" sz="1300" dirty="0">
                          <a:effectLst/>
                        </a:rPr>
                        <a:t>. Bu, </a:t>
                      </a:r>
                      <a:r>
                        <a:rPr lang="en-US" sz="1300" dirty="0" err="1">
                          <a:effectLst/>
                        </a:rPr>
                        <a:t>mevcut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çerçeve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ve</a:t>
                      </a:r>
                      <a:r>
                        <a:rPr lang="en-US" sz="1300" dirty="0">
                          <a:effectLst/>
                        </a:rPr>
                        <a:t> son </a:t>
                      </a:r>
                      <a:r>
                        <a:rPr lang="en-US" sz="1300" dirty="0" err="1">
                          <a:effectLst/>
                        </a:rPr>
                        <a:t>çerçeve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arasındaki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ellerin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sınırlayıcı</a:t>
                      </a:r>
                      <a:r>
                        <a:rPr lang="en-US" sz="1300" dirty="0">
                          <a:effectLst/>
                        </a:rPr>
                        <a:t> kutu </a:t>
                      </a:r>
                      <a:r>
                        <a:rPr lang="en-US" sz="1300" dirty="0" err="1">
                          <a:effectLst/>
                        </a:rPr>
                        <a:t>IoU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eşik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değeridir</a:t>
                      </a:r>
                      <a:r>
                        <a:rPr lang="en-US" sz="1300" dirty="0">
                          <a:effectLst/>
                        </a:rPr>
                        <a:t>. Hand </a:t>
                      </a:r>
                      <a:r>
                        <a:rPr lang="en-US" sz="1300" dirty="0" err="1">
                          <a:effectLst/>
                        </a:rPr>
                        <a:t>Landmarker'ın</a:t>
                      </a:r>
                      <a:r>
                        <a:rPr lang="en-US" sz="1300" dirty="0">
                          <a:effectLst/>
                        </a:rPr>
                        <a:t> Video </a:t>
                      </a:r>
                      <a:r>
                        <a:rPr lang="en-US" sz="1300" dirty="0" err="1">
                          <a:effectLst/>
                        </a:rPr>
                        <a:t>modu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ve</a:t>
                      </a:r>
                      <a:r>
                        <a:rPr lang="en-US" sz="1300" dirty="0">
                          <a:effectLst/>
                        </a:rPr>
                        <a:t> Stream </a:t>
                      </a:r>
                      <a:r>
                        <a:rPr lang="en-US" sz="1300" dirty="0" err="1">
                          <a:effectLst/>
                        </a:rPr>
                        <a:t>modunda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takip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başarısız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olursa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el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algılamasını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tetikler</a:t>
                      </a:r>
                      <a:r>
                        <a:rPr lang="en-US" sz="1300" dirty="0">
                          <a:effectLst/>
                        </a:rPr>
                        <a:t>. </a:t>
                      </a:r>
                      <a:r>
                        <a:rPr lang="en-US" sz="1300" dirty="0" err="1">
                          <a:effectLst/>
                        </a:rPr>
                        <a:t>Aksi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takdirde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el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algılama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işlemi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atlanır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>
                          <a:effectLst/>
                        </a:rPr>
                        <a:t>0.0 - 1.0</a:t>
                      </a: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>
                          <a:effectLst/>
                        </a:rPr>
                        <a:t>0.5</a:t>
                      </a:r>
                    </a:p>
                  </a:txBody>
                  <a:tcPr marL="9522" marR="9522" marT="4761" marB="4761"/>
                </a:tc>
                <a:extLst>
                  <a:ext uri="{0D108BD9-81ED-4DB2-BD59-A6C34878D82A}">
                    <a16:rowId xmlns:a16="http://schemas.microsoft.com/office/drawing/2014/main" val="2994510938"/>
                  </a:ext>
                </a:extLst>
              </a:tr>
              <a:tr h="552249"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>
                          <a:effectLst/>
                        </a:rPr>
                        <a:t>result_callback</a:t>
                      </a: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Canlı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akış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modundayken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el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landmarker'ın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algılama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sonuçlarını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asenkron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olarak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almak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için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sonuç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dinleyicisini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ayarlar</a:t>
                      </a:r>
                      <a:r>
                        <a:rPr lang="en-US" sz="1300" dirty="0">
                          <a:effectLst/>
                        </a:rPr>
                        <a:t>. </a:t>
                      </a:r>
                      <a:r>
                        <a:rPr lang="en-US" sz="1300" dirty="0" err="1">
                          <a:effectLst/>
                        </a:rPr>
                        <a:t>Sadece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çalışma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modu</a:t>
                      </a:r>
                      <a:r>
                        <a:rPr lang="en-US" sz="1300" dirty="0">
                          <a:effectLst/>
                        </a:rPr>
                        <a:t> "LIVE_STREAM" </a:t>
                      </a:r>
                      <a:r>
                        <a:rPr lang="en-US" sz="1300" dirty="0" err="1">
                          <a:effectLst/>
                        </a:rPr>
                        <a:t>olarak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ayarlandığında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uygulanır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>
                          <a:effectLst/>
                        </a:rPr>
                        <a:t>N/A</a:t>
                      </a:r>
                    </a:p>
                  </a:txBody>
                  <a:tcPr marL="9522" marR="9522" marT="4761" marB="47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 dirty="0">
                          <a:effectLst/>
                        </a:rPr>
                        <a:t>N/A</a:t>
                      </a:r>
                    </a:p>
                  </a:txBody>
                  <a:tcPr marL="9522" marR="9522" marT="4761" marB="4761"/>
                </a:tc>
                <a:extLst>
                  <a:ext uri="{0D108BD9-81ED-4DB2-BD59-A6C34878D82A}">
                    <a16:rowId xmlns:a16="http://schemas.microsoft.com/office/drawing/2014/main" val="153576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63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5" y="136525"/>
            <a:ext cx="9774345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7" y="898909"/>
            <a:ext cx="10688642" cy="5253160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2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tr-TR" sz="30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Landmarker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iki paketlenmiş modelden oluşan bir model paketi kullanır: </a:t>
            </a:r>
          </a:p>
          <a:p>
            <a:pPr marL="1028700" lvl="3" indent="-342900"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avuç içi algılama modeli ve </a:t>
            </a:r>
          </a:p>
          <a:p>
            <a:pPr marL="1028700" lvl="3" indent="-342900"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yer işaretleri algılama modeli.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görevi çalıştırmak için bu modellerin ikisini de içeren bir model paketine ihtiyacınız vardır.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model dosyasını aşağıdaki linkten indirebilirsiniz.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https://storage.googleapis.com/mediapipe-models/hand_landmarker/hand_landmarker/float16/latest/hand_landmarker.task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94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5" y="136525"/>
            <a:ext cx="9774345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7" y="898909"/>
            <a:ext cx="10688642" cy="5253160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2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tr-TR" sz="30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Landmark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modeli paketi, tespit edilen el bölgeleri içindeki 21 el-eklem koordinatının anahtar nokta lokalizasyonunu tespit eder.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 yaklaşık 30.000 gerçek dünya görüntüsünün yanı sıra çeşitli arka planlara uygulanan çeşitli işlenmiş sentetik el modelleri üzerinde eğitilmiştir.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6</a:t>
            </a:fld>
            <a:endParaRPr lang="tr-T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7739AB-73A5-CD9E-AF1A-DB2D587EB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6" y="3298912"/>
            <a:ext cx="934404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10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5" y="136525"/>
            <a:ext cx="9774345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7" y="898909"/>
            <a:ext cx="10688642" cy="5253160"/>
          </a:xfrm>
        </p:spPr>
        <p:txBody>
          <a:bodyPr rtlCol="0">
            <a:normAutofit fontScale="92500" lnSpcReduction="10000"/>
          </a:bodyPr>
          <a:lstStyle/>
          <a:p>
            <a:pPr algn="ctr" rtl="0"/>
            <a:r>
              <a:rPr lang="tr-TR" sz="2400" b="1" u="sng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tr-TR" sz="30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Landmark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modeli paketi, bir avuç içi tespit modeli ve bir el yer işareti tespit modeli içerir.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Avuç içi algılama modeli, giriş görüntüsü içindeki elleri konumlandırır ve el yer işaretleri algılama modeli, avuç içi algılama modeli tarafından tanımlanan kırpılmış el görüntüsü üzerindeki belirli el yer işaretlerini tanımlar.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Avuç içi algılama modelini çalıştırmak zaman alıcı olduğundan, video veya canlı akış çalıştırma modundayken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Landmarker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sonraki kareler için ellerin bölgesini lokalize etmek üzere tek bir karede el yer işaretleri modeli tarafından tanımlanan sınırlayıcı kutuyu kullanır.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Landmarker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avuç içi algılama modelini yalnızca el yer işaretleri modeli artık ellerin varlığını tanımlayamıyorsa veya çerçeve içindeki elleri izleyemiyorsa yeniden tetikler.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Landmarker'ın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avuç içi algılama modelini tetikleme sayısını azaltır.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231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5" y="136525"/>
            <a:ext cx="9774345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8B52B0C-448B-ACE2-4952-D7730C153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1259" y="1269439"/>
            <a:ext cx="10669482" cy="2718902"/>
          </a:xfrm>
        </p:spPr>
      </p:pic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02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" y="282440"/>
            <a:ext cx="11436154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El Yer İşaretlerinin Tespiti (</a:t>
            </a:r>
            <a:r>
              <a:rPr lang="tr-TR" sz="2800" dirty="0" err="1"/>
              <a:t>Hand</a:t>
            </a:r>
            <a:r>
              <a:rPr lang="tr-TR" sz="2800" dirty="0"/>
              <a:t> </a:t>
            </a:r>
            <a:r>
              <a:rPr lang="tr-TR" sz="2800" dirty="0" err="1"/>
              <a:t>Landmarks</a:t>
            </a:r>
            <a:r>
              <a:rPr lang="tr-TR" sz="2800" dirty="0"/>
              <a:t> </a:t>
            </a:r>
            <a:r>
              <a:rPr lang="tr-TR" sz="2800" dirty="0" err="1"/>
              <a:t>Detection</a:t>
            </a:r>
            <a:r>
              <a:rPr lang="tr-TR" sz="2800" dirty="0"/>
              <a:t>)-&gt; </a:t>
            </a:r>
            <a:r>
              <a:rPr lang="tr-TR" sz="2800" dirty="0">
                <a:solidFill>
                  <a:schemeClr val="accent1"/>
                </a:solidFill>
              </a:rPr>
              <a:t>handlandmark_spyder_app.py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9</a:t>
            </a:fld>
            <a:endParaRPr lang="tr-TR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1477E80-5BD0-00A7-6D2A-10C624C8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0B1A7D0-9C47-2974-DAE2-E9149C08B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042" y="1112319"/>
            <a:ext cx="7684919" cy="52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0562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28782</TotalTime>
  <Words>1227</Words>
  <Application>Microsoft Office PowerPoint</Application>
  <PresentationFormat>Geniş ekran</PresentationFormat>
  <Paragraphs>141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Univers</vt:lpstr>
      <vt:lpstr>GradientUnivers</vt:lpstr>
      <vt:lpstr>GERÇEK ZAMANLI UYGULAMALARDAN SEÇME KONULAR</vt:lpstr>
      <vt:lpstr>El Yer İşaretlerinin Tespiti (Hand Landmarks Detection)</vt:lpstr>
      <vt:lpstr>El Yer İşaretlerinin Tespiti (Hand Landmarks Detection)</vt:lpstr>
      <vt:lpstr>El Yer İşaretlerinin Tespiti (Hand Landmarks Detection)</vt:lpstr>
      <vt:lpstr>El Yer İşaretlerinin Tespiti (Hand Landmarks Detection)</vt:lpstr>
      <vt:lpstr>El Yer İşaretlerinin Tespiti (Hand Landmarks Detection)</vt:lpstr>
      <vt:lpstr>El Yer İşaretlerinin Tespiti (Hand Landmarks Detection)</vt:lpstr>
      <vt:lpstr>El Yer İşaretlerinin Tespiti (Hand Landmarks Detection)</vt:lpstr>
      <vt:lpstr>El Yer İşaretlerinin Tespiti (Hand Landmarks Detection)-&gt; handlandmark_spyder_app.py</vt:lpstr>
      <vt:lpstr>El Yer İşaretlerinin Tespiti (Hand Landmarks Detection)-&gt; handlandmark_spyder_app.py</vt:lpstr>
      <vt:lpstr>El Yer İşaretlerinin Tespiti (Hand Landmarks Detection)-&gt; handlandmark_spyder_app.py</vt:lpstr>
      <vt:lpstr>El Yer İşaretlerinin Tespiti (Hand Landmarks Detection)-&gt; handlandmark_spyder_app.py</vt:lpstr>
      <vt:lpstr>El Yer İşaretlerinin Tespiti (Hand Landmarks Detection)-&gt; handlandmark_spyder_app.py</vt:lpstr>
      <vt:lpstr>El Yer İşaretlerinin Tespiti (Hand Landmarks Detection)-&gt; handlandmark_spyder_app.py</vt:lpstr>
      <vt:lpstr>El Yer İşaretlerinin Tespiti (Hand Landmarks Detection)-&gt; handlandmark_spyder_app.py</vt:lpstr>
      <vt:lpstr>El Yer İşaretlerinin Tespiti (Hand Landmarks Detection)-&gt; handlandmark_spyder_app.py</vt:lpstr>
      <vt:lpstr>El Yer İşaretlerinin Tespiti (Hand Landmarks Detection)-&gt; handlandmark_spyder_app.py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233</cp:revision>
  <dcterms:created xsi:type="dcterms:W3CDTF">2022-09-22T13:24:45Z</dcterms:created>
  <dcterms:modified xsi:type="dcterms:W3CDTF">2023-11-10T06:56:52Z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