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3"/>
  </p:notesMasterIdLst>
  <p:handoutMasterIdLst>
    <p:handoutMasterId r:id="rId34"/>
  </p:handoutMasterIdLst>
  <p:sldIdLst>
    <p:sldId id="306" r:id="rId5"/>
    <p:sldId id="320" r:id="rId6"/>
    <p:sldId id="321" r:id="rId7"/>
    <p:sldId id="322" r:id="rId8"/>
    <p:sldId id="323" r:id="rId9"/>
    <p:sldId id="324" r:id="rId10"/>
    <p:sldId id="325" r:id="rId11"/>
    <p:sldId id="326" r:id="rId12"/>
    <p:sldId id="327" r:id="rId13"/>
    <p:sldId id="329" r:id="rId14"/>
    <p:sldId id="330" r:id="rId15"/>
    <p:sldId id="332" r:id="rId16"/>
    <p:sldId id="331"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Açık Stil 3 - Vurgu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27.11.2024</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27.11.2024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416507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1402032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1140806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2892546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1572037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282989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3119206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6BA87-6595-75F5-937A-8455E217541B}"/>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233EAF08-46CE-07B6-9657-A5CD6D20D79E}"/>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5CD152C-8FB1-7906-CEBA-1F1DF9223DCC}"/>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22C7701C-3765-B60A-068E-8A7B20378F56}"/>
              </a:ext>
            </a:extLst>
          </p:cNvPr>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411599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46A34-190A-815D-73A5-ECD10F670262}"/>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5A22DA8-DABF-99CF-205F-4C248515FA02}"/>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17BE8124-5DF1-09B6-7743-5C7EA493AF61}"/>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14F22D44-D748-E851-062B-4717C904F6B7}"/>
              </a:ext>
            </a:extLst>
          </p:cNvPr>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975267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B019-126C-2A64-6D80-1B85724915D8}"/>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BC9E703E-43CE-F729-BDD1-6A0070DB094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CEA0E609-701E-0A61-AD48-13D07C03C185}"/>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38B26A28-5D93-D7F1-08BE-3D827933A0BB}"/>
              </a:ext>
            </a:extLst>
          </p:cNvPr>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9373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826489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20071-6C4C-07DD-1FA0-005EF7641A5F}"/>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935D188-8DFF-0411-C2AC-36BB05793ADF}"/>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54A4773-FB39-246C-5422-DA8830F26EB7}"/>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C28717B6-4E06-4CAC-E1BA-3C902AE0994A}"/>
              </a:ext>
            </a:extLst>
          </p:cNvPr>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83600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4FB46-03FF-965A-F5E8-EB8ED8D8D86B}"/>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A1DA0C8B-C75A-451C-EA1E-CE447246CF2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29F0D53-8069-341E-18D1-DFF8899BA121}"/>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BA596049-BC82-F318-6806-B570328DE87C}"/>
              </a:ext>
            </a:extLst>
          </p:cNvPr>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351370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05D33-8941-58E8-CF3D-C80C783F7632}"/>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DE0C63D-B9E5-35DB-57CD-812A85FB5C49}"/>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56500E2-AA9D-90D8-81BA-59B55BD67319}"/>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9A53C052-9EE0-EE50-89F6-2A0228EEE16E}"/>
              </a:ext>
            </a:extLst>
          </p:cNvPr>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879667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25A4B-387D-18D2-0F17-54A2E6723B9D}"/>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4D6F68EA-26B5-B9AF-C216-8523F727D46E}"/>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F9AAD67-9E85-12A1-5F5C-44C238410B86}"/>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B1FFE0A1-7B29-9530-1630-E32A35A3268B}"/>
              </a:ext>
            </a:extLst>
          </p:cNvPr>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3529645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C13B6-207C-C69C-2740-5E90BB59615B}"/>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7619FFFD-75B7-13AE-4A74-09E66030D49A}"/>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B09E93B2-C3EE-F0F7-58EE-D0C2C2DAD78F}"/>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A3779B03-AAC6-485C-096C-9BF1668EDC2B}"/>
              </a:ext>
            </a:extLst>
          </p:cNvPr>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2437671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237E1-1426-48DA-5589-234A19252A61}"/>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80EEB338-E6AE-8B0F-209E-A5EB5ED762A6}"/>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966DF6C-3595-24D7-F0C3-1A2BDC16A5A2}"/>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5343695D-DD31-03C3-FEF6-80A77ED0430E}"/>
              </a:ext>
            </a:extLst>
          </p:cNvPr>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2818955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D20AD-ADDE-35BD-DD9C-136ABDD10E6F}"/>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4A44A820-E746-79BB-D837-1C54D204A41B}"/>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690DA954-BB34-4181-4F63-3CEE3E45F9A5}"/>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A8070E1B-C48E-176C-CBF9-0C4838798758}"/>
              </a:ext>
            </a:extLst>
          </p:cNvPr>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67570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D949A-9328-CBFE-CB26-8AC0C362990D}"/>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7027081-735C-3F15-6863-1D013D72D8D9}"/>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3F8557CC-9B61-7D94-4EB1-47E4CCCB0134}"/>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11044605-4A0F-0D19-9079-818C8DB17DC3}"/>
              </a:ext>
            </a:extLst>
          </p:cNvPr>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946721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FAFC-828E-9238-D16D-51626F7E4DDA}"/>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E19FC1CF-E79F-3713-4F29-C0C4C249BFB4}"/>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C78E6845-2ADF-D093-D53B-41A33C585C85}"/>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3F58CF5C-A05D-AE6F-C574-65CCB5ECA2B0}"/>
              </a:ext>
            </a:extLst>
          </p:cNvPr>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363669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408369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307056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175999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381740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77517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177631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370832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storage.googleapis.com/mediapipe-models/hand_landmarker/hand_landmarker/float16/latest/hand_landmarker.task"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a:xfrm>
            <a:off x="1298448" y="438912"/>
            <a:ext cx="8311896" cy="2843784"/>
          </a:xfrm>
        </p:spPr>
        <p:txBody>
          <a:bodyPr rtlCol="0">
            <a:normAutofit fontScale="90000"/>
          </a:bodyPr>
          <a:lstStyle/>
          <a:p>
            <a:pPr rtl="0"/>
            <a:r>
              <a:rPr lang="tr-TR" sz="6000" spc="400" dirty="0">
                <a:solidFill>
                  <a:schemeClr val="bg1"/>
                </a:solidFill>
              </a:rPr>
              <a:t>GERÇEK ZAMANLI UYGULAMALARDAN SEÇME KONULAR</a:t>
            </a:r>
            <a:endParaRPr lang="tr-TR" sz="6000"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handlandmark_spyder_app.py-&gt; </a:t>
            </a:r>
            <a:r>
              <a:rPr lang="tr-TR" sz="2800" dirty="0" err="1">
                <a:solidFill>
                  <a:schemeClr val="accent1"/>
                </a:solidFill>
              </a:rPr>
              <a:t>vision.HandLandmarker</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10</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500196" y="1259342"/>
            <a:ext cx="10754706" cy="5014997"/>
          </a:xfrm>
        </p:spPr>
        <p:txBody>
          <a:bodyPr/>
          <a:lstStyle/>
          <a:p>
            <a:pPr algn="ctr"/>
            <a:r>
              <a:rPr lang="tr-TR" b="1" u="sng" dirty="0"/>
              <a:t>Kod İnceleme</a:t>
            </a:r>
          </a:p>
          <a:p>
            <a:pPr algn="ctr"/>
            <a:r>
              <a:rPr lang="tr-TR" dirty="0" err="1"/>
              <a:t>HandLandmarker</a:t>
            </a:r>
            <a:r>
              <a:rPr lang="tr-TR" dirty="0"/>
              <a:t> nesnesi </a:t>
            </a:r>
            <a:r>
              <a:rPr lang="tr-TR" dirty="0" err="1"/>
              <a:t>options</a:t>
            </a:r>
            <a:r>
              <a:rPr lang="tr-TR" dirty="0"/>
              <a:t> ayarları ile oluşturuluyor.</a:t>
            </a:r>
          </a:p>
          <a:p>
            <a:pPr algn="ctr"/>
            <a:r>
              <a:rPr lang="tr-TR" b="1" dirty="0" err="1">
                <a:solidFill>
                  <a:schemeClr val="accent2"/>
                </a:solidFill>
              </a:rPr>
              <a:t>detector</a:t>
            </a:r>
            <a:r>
              <a:rPr lang="tr-TR" b="1" dirty="0">
                <a:solidFill>
                  <a:schemeClr val="accent2"/>
                </a:solidFill>
              </a:rPr>
              <a:t> = </a:t>
            </a:r>
            <a:r>
              <a:rPr lang="tr-TR" b="1" dirty="0" err="1">
                <a:solidFill>
                  <a:schemeClr val="accent2"/>
                </a:solidFill>
              </a:rPr>
              <a:t>vision.HandLandmarker.create_from_options</a:t>
            </a:r>
            <a:r>
              <a:rPr lang="tr-TR" b="1" dirty="0">
                <a:solidFill>
                  <a:schemeClr val="accent2"/>
                </a:solidFill>
              </a:rPr>
              <a:t>(</a:t>
            </a:r>
            <a:r>
              <a:rPr lang="tr-TR" b="1" dirty="0" err="1">
                <a:solidFill>
                  <a:schemeClr val="accent2"/>
                </a:solidFill>
              </a:rPr>
              <a:t>options</a:t>
            </a:r>
            <a:r>
              <a:rPr lang="tr-TR" b="1" dirty="0">
                <a:solidFill>
                  <a:schemeClr val="accent2"/>
                </a:solidFill>
              </a:rPr>
              <a:t>)</a:t>
            </a:r>
          </a:p>
          <a:p>
            <a:pPr algn="ctr"/>
            <a:endParaRPr lang="tr-TR" b="1" u="sng" dirty="0"/>
          </a:p>
          <a:p>
            <a:pPr algn="ctr"/>
            <a:r>
              <a:rPr lang="tr-TR" dirty="0" err="1"/>
              <a:t>image</a:t>
            </a:r>
            <a:r>
              <a:rPr lang="tr-TR" dirty="0"/>
              <a:t> </a:t>
            </a:r>
            <a:r>
              <a:rPr lang="tr-TR" dirty="0" err="1"/>
              <a:t>mediapipe</a:t>
            </a:r>
            <a:r>
              <a:rPr lang="tr-TR" dirty="0"/>
              <a:t> formatına dönüştürülüyor</a:t>
            </a:r>
          </a:p>
          <a:p>
            <a:pPr algn="ctr"/>
            <a:r>
              <a:rPr lang="tr-TR" b="1" dirty="0" err="1">
                <a:solidFill>
                  <a:schemeClr val="accent2"/>
                </a:solidFill>
              </a:rPr>
              <a:t>image</a:t>
            </a:r>
            <a:r>
              <a:rPr lang="tr-TR" b="1" dirty="0">
                <a:solidFill>
                  <a:schemeClr val="accent2"/>
                </a:solidFill>
              </a:rPr>
              <a:t> = </a:t>
            </a:r>
            <a:r>
              <a:rPr lang="tr-TR" b="1" dirty="0" err="1">
                <a:solidFill>
                  <a:schemeClr val="accent2"/>
                </a:solidFill>
              </a:rPr>
              <a:t>mp.Image.create_from_file</a:t>
            </a:r>
            <a:r>
              <a:rPr lang="tr-TR" b="1" dirty="0">
                <a:solidFill>
                  <a:schemeClr val="accent2"/>
                </a:solidFill>
              </a:rPr>
              <a:t>("image.jpg")</a:t>
            </a:r>
          </a:p>
          <a:p>
            <a:pPr algn="ctr"/>
            <a:endParaRPr lang="tr-TR" b="1" u="sng" dirty="0"/>
          </a:p>
          <a:p>
            <a:pPr algn="ctr"/>
            <a:r>
              <a:rPr lang="tr-TR" dirty="0"/>
              <a:t>Resim üzerinde el yer işaretleri tespit ediliyor.</a:t>
            </a:r>
          </a:p>
          <a:p>
            <a:pPr algn="ctr"/>
            <a:r>
              <a:rPr lang="tr-TR" b="1" dirty="0" err="1">
                <a:solidFill>
                  <a:schemeClr val="accent2"/>
                </a:solidFill>
              </a:rPr>
              <a:t>detection_result</a:t>
            </a:r>
            <a:r>
              <a:rPr lang="tr-TR" b="1" dirty="0">
                <a:solidFill>
                  <a:schemeClr val="accent2"/>
                </a:solidFill>
              </a:rPr>
              <a:t> = </a:t>
            </a:r>
            <a:r>
              <a:rPr lang="tr-TR" b="1" dirty="0" err="1">
                <a:solidFill>
                  <a:schemeClr val="accent2"/>
                </a:solidFill>
              </a:rPr>
              <a:t>detector.detect</a:t>
            </a:r>
            <a:r>
              <a:rPr lang="tr-TR" b="1" dirty="0">
                <a:solidFill>
                  <a:schemeClr val="accent2"/>
                </a:solidFill>
              </a:rPr>
              <a:t>(</a:t>
            </a:r>
            <a:r>
              <a:rPr lang="tr-TR" b="1" dirty="0" err="1">
                <a:solidFill>
                  <a:schemeClr val="accent2"/>
                </a:solidFill>
              </a:rPr>
              <a:t>image</a:t>
            </a:r>
            <a:r>
              <a:rPr lang="tr-TR" b="1" dirty="0">
                <a:solidFill>
                  <a:schemeClr val="accent2"/>
                </a:solidFill>
              </a:rPr>
              <a:t>)</a:t>
            </a:r>
          </a:p>
          <a:p>
            <a:pPr algn="ctr"/>
            <a:endParaRPr lang="tr-TR" b="1" dirty="0"/>
          </a:p>
        </p:txBody>
      </p:sp>
    </p:spTree>
    <p:extLst>
      <p:ext uri="{BB962C8B-B14F-4D97-AF65-F5344CB8AC3E}">
        <p14:creationId xmlns:p14="http://schemas.microsoft.com/office/powerpoint/2010/main" val="392608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11</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500196" y="1259342"/>
            <a:ext cx="7972595" cy="5014997"/>
          </a:xfrm>
        </p:spPr>
        <p:txBody>
          <a:bodyPr/>
          <a:lstStyle/>
          <a:p>
            <a:pPr algn="ctr"/>
            <a:r>
              <a:rPr lang="tr-TR" b="1" u="sng" dirty="0"/>
              <a:t>Kod İnceleme</a:t>
            </a:r>
          </a:p>
          <a:p>
            <a:pPr algn="just"/>
            <a:r>
              <a:rPr lang="tr-TR" dirty="0" err="1"/>
              <a:t>detection_result</a:t>
            </a:r>
            <a:r>
              <a:rPr lang="tr-TR" dirty="0"/>
              <a:t> değişkenine aktarılan veri el işaret yerlerini içerir. Bu değişken 3 farklı </a:t>
            </a:r>
            <a:r>
              <a:rPr lang="tr-TR" dirty="0" err="1"/>
              <a:t>list</a:t>
            </a:r>
            <a:r>
              <a:rPr lang="tr-TR" dirty="0"/>
              <a:t> tipinde veriye sahiptir.</a:t>
            </a:r>
          </a:p>
          <a:p>
            <a:pPr marL="800100" lvl="2" indent="-342900" algn="just"/>
            <a:r>
              <a:rPr lang="tr-TR" sz="2000" dirty="0" err="1"/>
              <a:t>hand_landmarks</a:t>
            </a:r>
            <a:endParaRPr lang="tr-TR" sz="2000" dirty="0"/>
          </a:p>
          <a:p>
            <a:pPr marL="800100" lvl="2" indent="-342900" algn="just"/>
            <a:r>
              <a:rPr lang="tr-TR" sz="2000" dirty="0" err="1"/>
              <a:t>hand_world_landmarks</a:t>
            </a:r>
            <a:endParaRPr lang="tr-TR" sz="2000" dirty="0"/>
          </a:p>
          <a:p>
            <a:pPr marL="800100" lvl="2" indent="-342900" algn="just"/>
            <a:r>
              <a:rPr lang="tr-TR" sz="2000" dirty="0" err="1"/>
              <a:t>handedness</a:t>
            </a:r>
            <a:endParaRPr lang="tr-TR" sz="2000" dirty="0"/>
          </a:p>
        </p:txBody>
      </p:sp>
      <p:pic>
        <p:nvPicPr>
          <p:cNvPr id="5" name="Resim 4">
            <a:extLst>
              <a:ext uri="{FF2B5EF4-FFF2-40B4-BE49-F238E27FC236}">
                <a16:creationId xmlns:a16="http://schemas.microsoft.com/office/drawing/2014/main" id="{4A76F353-4F84-56DE-AD48-0B169602E22A}"/>
              </a:ext>
            </a:extLst>
          </p:cNvPr>
          <p:cNvPicPr>
            <a:picLocks noChangeAspect="1"/>
          </p:cNvPicPr>
          <p:nvPr/>
        </p:nvPicPr>
        <p:blipFill>
          <a:blip r:embed="rId3"/>
          <a:stretch>
            <a:fillRect/>
          </a:stretch>
        </p:blipFill>
        <p:spPr>
          <a:xfrm>
            <a:off x="217583" y="3978204"/>
            <a:ext cx="8352244" cy="1767993"/>
          </a:xfrm>
          <a:prstGeom prst="rect">
            <a:avLst/>
          </a:prstGeom>
        </p:spPr>
      </p:pic>
      <p:pic>
        <p:nvPicPr>
          <p:cNvPr id="7" name="Resim 6">
            <a:extLst>
              <a:ext uri="{FF2B5EF4-FFF2-40B4-BE49-F238E27FC236}">
                <a16:creationId xmlns:a16="http://schemas.microsoft.com/office/drawing/2014/main" id="{F382F0DC-2C04-C884-2636-3DB983FEF864}"/>
              </a:ext>
            </a:extLst>
          </p:cNvPr>
          <p:cNvPicPr>
            <a:picLocks noChangeAspect="1"/>
          </p:cNvPicPr>
          <p:nvPr/>
        </p:nvPicPr>
        <p:blipFill>
          <a:blip r:embed="rId4"/>
          <a:stretch>
            <a:fillRect/>
          </a:stretch>
        </p:blipFill>
        <p:spPr>
          <a:xfrm>
            <a:off x="8766119" y="1110082"/>
            <a:ext cx="3208298" cy="4991533"/>
          </a:xfrm>
          <a:prstGeom prst="rect">
            <a:avLst/>
          </a:prstGeom>
        </p:spPr>
      </p:pic>
    </p:spTree>
    <p:extLst>
      <p:ext uri="{BB962C8B-B14F-4D97-AF65-F5344CB8AC3E}">
        <p14:creationId xmlns:p14="http://schemas.microsoft.com/office/powerpoint/2010/main" val="383799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12</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500196" y="1259342"/>
            <a:ext cx="10519216" cy="5014997"/>
          </a:xfrm>
        </p:spPr>
        <p:txBody>
          <a:bodyPr/>
          <a:lstStyle/>
          <a:p>
            <a:pPr algn="ctr"/>
            <a:r>
              <a:rPr lang="tr-TR" b="1" u="sng" dirty="0"/>
              <a:t>Kod İnceleme</a:t>
            </a:r>
          </a:p>
          <a:p>
            <a:pPr algn="just"/>
            <a:r>
              <a:rPr lang="tr-TR" sz="2000" dirty="0" err="1"/>
              <a:t>Handedness</a:t>
            </a:r>
            <a:r>
              <a:rPr lang="tr-TR" sz="2000" dirty="0"/>
              <a:t> (</a:t>
            </a:r>
            <a:r>
              <a:rPr lang="tr-TR" dirty="0"/>
              <a:t>El tercihi): Tespit edilen ellerin sol el mi yoksa sağ el mi olduğunu temsil eder.</a:t>
            </a:r>
          </a:p>
          <a:p>
            <a:pPr algn="ctr"/>
            <a:r>
              <a:rPr lang="en-US" sz="2000" dirty="0" err="1">
                <a:solidFill>
                  <a:schemeClr val="accent2"/>
                </a:solidFill>
              </a:rPr>
              <a:t>handedness_list</a:t>
            </a:r>
            <a:r>
              <a:rPr lang="en-US" sz="2000" dirty="0">
                <a:solidFill>
                  <a:schemeClr val="accent2"/>
                </a:solidFill>
              </a:rPr>
              <a:t> = </a:t>
            </a:r>
            <a:r>
              <a:rPr lang="en-US" sz="2000" dirty="0" err="1">
                <a:solidFill>
                  <a:schemeClr val="accent2"/>
                </a:solidFill>
              </a:rPr>
              <a:t>detection_result.handedness</a:t>
            </a:r>
            <a:endParaRPr lang="tr-TR" sz="2000" dirty="0">
              <a:solidFill>
                <a:schemeClr val="accent2"/>
              </a:solidFill>
            </a:endParaRPr>
          </a:p>
        </p:txBody>
      </p:sp>
      <p:pic>
        <p:nvPicPr>
          <p:cNvPr id="6" name="Resim 5">
            <a:extLst>
              <a:ext uri="{FF2B5EF4-FFF2-40B4-BE49-F238E27FC236}">
                <a16:creationId xmlns:a16="http://schemas.microsoft.com/office/drawing/2014/main" id="{74EA65CC-E067-A3BB-1FAC-3D4B62EE5BA5}"/>
              </a:ext>
            </a:extLst>
          </p:cNvPr>
          <p:cNvPicPr>
            <a:picLocks noChangeAspect="1"/>
          </p:cNvPicPr>
          <p:nvPr/>
        </p:nvPicPr>
        <p:blipFill>
          <a:blip r:embed="rId3"/>
          <a:stretch>
            <a:fillRect/>
          </a:stretch>
        </p:blipFill>
        <p:spPr>
          <a:xfrm>
            <a:off x="652536" y="3106457"/>
            <a:ext cx="10597984" cy="968148"/>
          </a:xfrm>
          <a:prstGeom prst="rect">
            <a:avLst/>
          </a:prstGeom>
        </p:spPr>
      </p:pic>
      <p:pic>
        <p:nvPicPr>
          <p:cNvPr id="9" name="Resim 8">
            <a:extLst>
              <a:ext uri="{FF2B5EF4-FFF2-40B4-BE49-F238E27FC236}">
                <a16:creationId xmlns:a16="http://schemas.microsoft.com/office/drawing/2014/main" id="{5381B5F2-4162-37C9-82F4-73B4E01B939E}"/>
              </a:ext>
            </a:extLst>
          </p:cNvPr>
          <p:cNvPicPr>
            <a:picLocks noChangeAspect="1"/>
          </p:cNvPicPr>
          <p:nvPr/>
        </p:nvPicPr>
        <p:blipFill>
          <a:blip r:embed="rId4"/>
          <a:stretch>
            <a:fillRect/>
          </a:stretch>
        </p:blipFill>
        <p:spPr>
          <a:xfrm>
            <a:off x="652536" y="4529616"/>
            <a:ext cx="10519216" cy="733047"/>
          </a:xfrm>
          <a:prstGeom prst="rect">
            <a:avLst/>
          </a:prstGeom>
        </p:spPr>
      </p:pic>
      <p:pic>
        <p:nvPicPr>
          <p:cNvPr id="12" name="Resim 11">
            <a:extLst>
              <a:ext uri="{FF2B5EF4-FFF2-40B4-BE49-F238E27FC236}">
                <a16:creationId xmlns:a16="http://schemas.microsoft.com/office/drawing/2014/main" id="{28621B59-0348-4A08-0451-93EB2CBD689D}"/>
              </a:ext>
            </a:extLst>
          </p:cNvPr>
          <p:cNvPicPr>
            <a:picLocks noChangeAspect="1"/>
          </p:cNvPicPr>
          <p:nvPr/>
        </p:nvPicPr>
        <p:blipFill>
          <a:blip r:embed="rId5"/>
          <a:stretch>
            <a:fillRect/>
          </a:stretch>
        </p:blipFill>
        <p:spPr>
          <a:xfrm>
            <a:off x="652536" y="5527245"/>
            <a:ext cx="4250204" cy="1114323"/>
          </a:xfrm>
          <a:prstGeom prst="rect">
            <a:avLst/>
          </a:prstGeom>
        </p:spPr>
      </p:pic>
    </p:spTree>
    <p:extLst>
      <p:ext uri="{BB962C8B-B14F-4D97-AF65-F5344CB8AC3E}">
        <p14:creationId xmlns:p14="http://schemas.microsoft.com/office/powerpoint/2010/main" val="342556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13</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301622" y="921502"/>
            <a:ext cx="11653671" cy="4263342"/>
          </a:xfrm>
        </p:spPr>
        <p:txBody>
          <a:bodyPr>
            <a:normAutofit/>
          </a:bodyPr>
          <a:lstStyle/>
          <a:p>
            <a:pPr algn="ctr"/>
            <a:r>
              <a:rPr lang="tr-TR" b="1" u="sng" dirty="0"/>
              <a:t>Kod İnceleme</a:t>
            </a:r>
          </a:p>
          <a:p>
            <a:pPr algn="just"/>
            <a:r>
              <a:rPr lang="tr-TR" sz="2000" b="1" u="sng" dirty="0" err="1">
                <a:solidFill>
                  <a:schemeClr val="accent2"/>
                </a:solidFill>
              </a:rPr>
              <a:t>hand_landmarks</a:t>
            </a:r>
            <a:r>
              <a:rPr lang="tr-TR" sz="2000" b="1" u="sng" dirty="0">
                <a:solidFill>
                  <a:schemeClr val="accent2"/>
                </a:solidFill>
              </a:rPr>
              <a:t>: </a:t>
            </a:r>
            <a:r>
              <a:rPr lang="tr-TR" sz="2000" u="sng" dirty="0"/>
              <a:t>Sağ ve sol el için 21 el işaretinin koordinatlarını temsil eder</a:t>
            </a:r>
            <a:r>
              <a:rPr lang="tr-TR" dirty="0"/>
              <a:t>.</a:t>
            </a:r>
          </a:p>
          <a:p>
            <a:pPr algn="ctr"/>
            <a:r>
              <a:rPr lang="en-US" sz="2000" dirty="0" err="1">
                <a:solidFill>
                  <a:schemeClr val="accent2"/>
                </a:solidFill>
              </a:rPr>
              <a:t>hand_landmarks_list</a:t>
            </a:r>
            <a:r>
              <a:rPr lang="en-US" sz="2000" dirty="0">
                <a:solidFill>
                  <a:schemeClr val="accent2"/>
                </a:solidFill>
              </a:rPr>
              <a:t> = </a:t>
            </a:r>
            <a:r>
              <a:rPr lang="en-US" sz="2000" dirty="0" err="1">
                <a:solidFill>
                  <a:schemeClr val="accent2"/>
                </a:solidFill>
              </a:rPr>
              <a:t>detection_result.hand_landmarks</a:t>
            </a:r>
            <a:endParaRPr lang="tr-TR" sz="2000" dirty="0"/>
          </a:p>
          <a:p>
            <a:pPr marL="342900" indent="-342900" algn="just">
              <a:buFont typeface="Arial" panose="020B0604020202020204" pitchFamily="34" charset="0"/>
              <a:buChar char="•"/>
            </a:pPr>
            <a:r>
              <a:rPr lang="tr-TR" sz="2000" dirty="0"/>
              <a:t>Elde bulunan 21 el işareti vardır, her biri x, y ve z koordinatlarından oluşur. </a:t>
            </a:r>
          </a:p>
          <a:p>
            <a:pPr marL="342900" indent="-342900" algn="just">
              <a:buFont typeface="Arial" panose="020B0604020202020204" pitchFamily="34" charset="0"/>
              <a:buChar char="•"/>
            </a:pPr>
            <a:r>
              <a:rPr lang="tr-TR" sz="2000" dirty="0"/>
              <a:t>x ve y koordinatları görüntü genişliği ve yüksekliğine göre sırasıyla [0.0, 1.0] aralığına normalize edilir. </a:t>
            </a:r>
          </a:p>
          <a:p>
            <a:pPr marL="342900" indent="-342900" algn="just">
              <a:buFont typeface="Arial" panose="020B0604020202020204" pitchFamily="34" charset="0"/>
              <a:buChar char="•"/>
            </a:pPr>
            <a:r>
              <a:rPr lang="tr-TR" sz="2000" dirty="0"/>
              <a:t>z koordinatı ise işaretin derinliğini temsil eder ve bileği işaretin başlangıç noktası olarak kabul eder. </a:t>
            </a:r>
          </a:p>
          <a:p>
            <a:pPr marL="342900" indent="-342900" algn="just">
              <a:buFont typeface="Arial" panose="020B0604020202020204" pitchFamily="34" charset="0"/>
              <a:buChar char="•"/>
            </a:pPr>
            <a:r>
              <a:rPr lang="tr-TR" sz="2000" dirty="0"/>
              <a:t>Değer ne kadar küçükse, yer işareti kameraya o kadar yakın olur. z'nin büyüklüğü yaklaşık olarak x ile aynı ölçekte kullanılır.</a:t>
            </a:r>
          </a:p>
        </p:txBody>
      </p:sp>
    </p:spTree>
    <p:extLst>
      <p:ext uri="{BB962C8B-B14F-4D97-AF65-F5344CB8AC3E}">
        <p14:creationId xmlns:p14="http://schemas.microsoft.com/office/powerpoint/2010/main" val="94305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301622" y="921502"/>
            <a:ext cx="11653671" cy="4263342"/>
          </a:xfrm>
        </p:spPr>
        <p:txBody>
          <a:bodyPr>
            <a:normAutofit/>
          </a:bodyPr>
          <a:lstStyle/>
          <a:p>
            <a:pPr algn="ctr"/>
            <a:r>
              <a:rPr lang="tr-TR" b="1" u="sng" dirty="0"/>
              <a:t>Kod İnceleme</a:t>
            </a:r>
          </a:p>
        </p:txBody>
      </p:sp>
      <p:pic>
        <p:nvPicPr>
          <p:cNvPr id="5" name="Resim 4">
            <a:extLst>
              <a:ext uri="{FF2B5EF4-FFF2-40B4-BE49-F238E27FC236}">
                <a16:creationId xmlns:a16="http://schemas.microsoft.com/office/drawing/2014/main" id="{F1A3669E-8F8D-AD42-55FF-36849217D25D}"/>
              </a:ext>
            </a:extLst>
          </p:cNvPr>
          <p:cNvPicPr>
            <a:picLocks noChangeAspect="1"/>
          </p:cNvPicPr>
          <p:nvPr/>
        </p:nvPicPr>
        <p:blipFill>
          <a:blip r:embed="rId3"/>
          <a:stretch>
            <a:fillRect/>
          </a:stretch>
        </p:blipFill>
        <p:spPr>
          <a:xfrm>
            <a:off x="1385260" y="1317985"/>
            <a:ext cx="8188379" cy="4618513"/>
          </a:xfrm>
          <a:prstGeom prst="rect">
            <a:avLst/>
          </a:prstGeom>
        </p:spPr>
      </p:pic>
      <p:pic>
        <p:nvPicPr>
          <p:cNvPr id="7" name="Resim 6">
            <a:extLst>
              <a:ext uri="{FF2B5EF4-FFF2-40B4-BE49-F238E27FC236}">
                <a16:creationId xmlns:a16="http://schemas.microsoft.com/office/drawing/2014/main" id="{7DFFC6E9-9C3D-988C-3835-07A65BB9152C}"/>
              </a:ext>
            </a:extLst>
          </p:cNvPr>
          <p:cNvPicPr>
            <a:picLocks noChangeAspect="1"/>
          </p:cNvPicPr>
          <p:nvPr/>
        </p:nvPicPr>
        <p:blipFill>
          <a:blip r:embed="rId4"/>
          <a:stretch>
            <a:fillRect/>
          </a:stretch>
        </p:blipFill>
        <p:spPr>
          <a:xfrm>
            <a:off x="636230" y="6094279"/>
            <a:ext cx="3193305" cy="526948"/>
          </a:xfrm>
          <a:prstGeom prst="rect">
            <a:avLst/>
          </a:prstGeom>
        </p:spPr>
      </p:pic>
      <p:sp>
        <p:nvSpPr>
          <p:cNvPr id="12" name="Metin kutusu 11">
            <a:extLst>
              <a:ext uri="{FF2B5EF4-FFF2-40B4-BE49-F238E27FC236}">
                <a16:creationId xmlns:a16="http://schemas.microsoft.com/office/drawing/2014/main" id="{FC0F7C68-1A26-D143-AF3C-8CF2631E8A47}"/>
              </a:ext>
            </a:extLst>
          </p:cNvPr>
          <p:cNvSpPr txBox="1"/>
          <p:nvPr/>
        </p:nvSpPr>
        <p:spPr>
          <a:xfrm>
            <a:off x="4221804" y="6179582"/>
            <a:ext cx="5917004" cy="369332"/>
          </a:xfrm>
          <a:prstGeom prst="rect">
            <a:avLst/>
          </a:prstGeom>
          <a:noFill/>
        </p:spPr>
        <p:txBody>
          <a:bodyPr wrap="none" rtlCol="0">
            <a:spAutoFit/>
          </a:bodyPr>
          <a:lstStyle/>
          <a:p>
            <a:r>
              <a:rPr lang="tr-TR" dirty="0"/>
              <a:t>Liste içinde 2 liste vardır. Biri sol diğeri sağ el içindir.</a:t>
            </a:r>
          </a:p>
        </p:txBody>
      </p:sp>
      <p:cxnSp>
        <p:nvCxnSpPr>
          <p:cNvPr id="14" name="Düz Ok Bağlayıcısı 13">
            <a:extLst>
              <a:ext uri="{FF2B5EF4-FFF2-40B4-BE49-F238E27FC236}">
                <a16:creationId xmlns:a16="http://schemas.microsoft.com/office/drawing/2014/main" id="{2905DCE0-BA52-3A2E-C03D-DAE07E7CFCBC}"/>
              </a:ext>
            </a:extLst>
          </p:cNvPr>
          <p:cNvCxnSpPr>
            <a:stCxn id="7" idx="3"/>
            <a:endCxn id="12" idx="1"/>
          </p:cNvCxnSpPr>
          <p:nvPr/>
        </p:nvCxnSpPr>
        <p:spPr>
          <a:xfrm>
            <a:off x="3829535" y="6357753"/>
            <a:ext cx="392269" cy="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42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301622" y="921502"/>
            <a:ext cx="11653671" cy="4263342"/>
          </a:xfrm>
        </p:spPr>
        <p:txBody>
          <a:bodyPr>
            <a:normAutofit/>
          </a:bodyPr>
          <a:lstStyle/>
          <a:p>
            <a:pPr algn="ctr"/>
            <a:r>
              <a:rPr lang="tr-TR" b="1" u="sng" dirty="0"/>
              <a:t>Kod İnceleme</a:t>
            </a:r>
          </a:p>
        </p:txBody>
      </p:sp>
      <p:pic>
        <p:nvPicPr>
          <p:cNvPr id="6" name="Resim 5">
            <a:extLst>
              <a:ext uri="{FF2B5EF4-FFF2-40B4-BE49-F238E27FC236}">
                <a16:creationId xmlns:a16="http://schemas.microsoft.com/office/drawing/2014/main" id="{9D7C582B-CA3A-B7CA-742A-B7C02921FE83}"/>
              </a:ext>
            </a:extLst>
          </p:cNvPr>
          <p:cNvPicPr>
            <a:picLocks noChangeAspect="1"/>
          </p:cNvPicPr>
          <p:nvPr/>
        </p:nvPicPr>
        <p:blipFill>
          <a:blip r:embed="rId3"/>
          <a:stretch>
            <a:fillRect/>
          </a:stretch>
        </p:blipFill>
        <p:spPr>
          <a:xfrm>
            <a:off x="786646" y="1519895"/>
            <a:ext cx="4514119" cy="4616248"/>
          </a:xfrm>
          <a:prstGeom prst="rect">
            <a:avLst/>
          </a:prstGeom>
        </p:spPr>
      </p:pic>
      <p:pic>
        <p:nvPicPr>
          <p:cNvPr id="9" name="Resim 8">
            <a:extLst>
              <a:ext uri="{FF2B5EF4-FFF2-40B4-BE49-F238E27FC236}">
                <a16:creationId xmlns:a16="http://schemas.microsoft.com/office/drawing/2014/main" id="{1E4D6F6B-BC73-7729-6571-0A01C496976C}"/>
              </a:ext>
            </a:extLst>
          </p:cNvPr>
          <p:cNvPicPr>
            <a:picLocks noChangeAspect="1"/>
          </p:cNvPicPr>
          <p:nvPr/>
        </p:nvPicPr>
        <p:blipFill>
          <a:blip r:embed="rId4"/>
          <a:stretch>
            <a:fillRect/>
          </a:stretch>
        </p:blipFill>
        <p:spPr>
          <a:xfrm>
            <a:off x="5785788" y="1519895"/>
            <a:ext cx="4618841" cy="4608531"/>
          </a:xfrm>
          <a:prstGeom prst="rect">
            <a:avLst/>
          </a:prstGeom>
        </p:spPr>
      </p:pic>
    </p:spTree>
    <p:extLst>
      <p:ext uri="{BB962C8B-B14F-4D97-AF65-F5344CB8AC3E}">
        <p14:creationId xmlns:p14="http://schemas.microsoft.com/office/powerpoint/2010/main" val="220823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16</a:t>
            </a:fld>
            <a:endParaRPr lang="tr-TR"/>
          </a:p>
        </p:txBody>
      </p:sp>
      <p:sp>
        <p:nvSpPr>
          <p:cNvPr id="4" name="İçerik Yer Tutucusu 3">
            <a:extLst>
              <a:ext uri="{FF2B5EF4-FFF2-40B4-BE49-F238E27FC236}">
                <a16:creationId xmlns:a16="http://schemas.microsoft.com/office/drawing/2014/main" id="{E8D85879-2CFC-AA70-5E9B-14F608915FC5}"/>
              </a:ext>
            </a:extLst>
          </p:cNvPr>
          <p:cNvSpPr>
            <a:spLocks noGrp="1"/>
          </p:cNvSpPr>
          <p:nvPr>
            <p:ph idx="1"/>
          </p:nvPr>
        </p:nvSpPr>
        <p:spPr>
          <a:xfrm>
            <a:off x="301622" y="921502"/>
            <a:ext cx="11653671" cy="4263342"/>
          </a:xfrm>
        </p:spPr>
        <p:txBody>
          <a:bodyPr>
            <a:normAutofit/>
          </a:bodyPr>
          <a:lstStyle/>
          <a:p>
            <a:pPr algn="ctr"/>
            <a:r>
              <a:rPr lang="tr-TR" b="1" u="sng" dirty="0"/>
              <a:t>Kod İnceleme</a:t>
            </a:r>
          </a:p>
          <a:p>
            <a:pPr algn="just"/>
            <a:r>
              <a:rPr lang="tr-TR" sz="2000" b="1" u="sng" dirty="0" err="1">
                <a:solidFill>
                  <a:schemeClr val="accent2"/>
                </a:solidFill>
              </a:rPr>
              <a:t>hand_world_landmarks</a:t>
            </a:r>
            <a:r>
              <a:rPr lang="tr-TR" sz="2000" b="1" u="sng">
                <a:solidFill>
                  <a:schemeClr val="accent2"/>
                </a:solidFill>
              </a:rPr>
              <a:t>: </a:t>
            </a:r>
            <a:r>
              <a:rPr lang="tr-TR"/>
              <a:t>21 </a:t>
            </a:r>
            <a:r>
              <a:rPr lang="tr-TR" dirty="0"/>
              <a:t>el işareti aynı zamanda dünya koordinatlarında sunulur. Her bir yer işareti, başlangıç noktası elin geometrik merkezinde olacak şekilde gerçek dünyanın 3 boyutlu koordinatlarını metre cinsinden temsil eden x, y ve z'den oluşur.</a:t>
            </a:r>
          </a:p>
          <a:p>
            <a:pPr algn="ctr"/>
            <a:r>
              <a:rPr lang="en-US" sz="2000" dirty="0" err="1">
                <a:solidFill>
                  <a:schemeClr val="accent2"/>
                </a:solidFill>
              </a:rPr>
              <a:t>world_hand_landmarks_list</a:t>
            </a:r>
            <a:r>
              <a:rPr lang="en-US" sz="2000" dirty="0">
                <a:solidFill>
                  <a:schemeClr val="accent2"/>
                </a:solidFill>
              </a:rPr>
              <a:t>= </a:t>
            </a:r>
            <a:r>
              <a:rPr lang="en-US" sz="2000" dirty="0" err="1">
                <a:solidFill>
                  <a:schemeClr val="accent2"/>
                </a:solidFill>
              </a:rPr>
              <a:t>detection_result.hand_world_landmarks</a:t>
            </a:r>
            <a:endParaRPr lang="tr-TR" sz="2000" dirty="0"/>
          </a:p>
        </p:txBody>
      </p:sp>
      <p:pic>
        <p:nvPicPr>
          <p:cNvPr id="5" name="Resim 4">
            <a:extLst>
              <a:ext uri="{FF2B5EF4-FFF2-40B4-BE49-F238E27FC236}">
                <a16:creationId xmlns:a16="http://schemas.microsoft.com/office/drawing/2014/main" id="{19F23EBD-6109-43DB-3F9D-2AB918BCB776}"/>
              </a:ext>
            </a:extLst>
          </p:cNvPr>
          <p:cNvPicPr>
            <a:picLocks noChangeAspect="1"/>
          </p:cNvPicPr>
          <p:nvPr/>
        </p:nvPicPr>
        <p:blipFill>
          <a:blip r:embed="rId3"/>
          <a:stretch>
            <a:fillRect/>
          </a:stretch>
        </p:blipFill>
        <p:spPr>
          <a:xfrm>
            <a:off x="544949" y="2934007"/>
            <a:ext cx="5166808" cy="3787468"/>
          </a:xfrm>
          <a:prstGeom prst="rect">
            <a:avLst/>
          </a:prstGeom>
        </p:spPr>
      </p:pic>
      <p:pic>
        <p:nvPicPr>
          <p:cNvPr id="7" name="Resim 6">
            <a:extLst>
              <a:ext uri="{FF2B5EF4-FFF2-40B4-BE49-F238E27FC236}">
                <a16:creationId xmlns:a16="http://schemas.microsoft.com/office/drawing/2014/main" id="{078AEA24-1BFA-499F-E95E-F0DC7CC04400}"/>
              </a:ext>
            </a:extLst>
          </p:cNvPr>
          <p:cNvPicPr>
            <a:picLocks noChangeAspect="1"/>
          </p:cNvPicPr>
          <p:nvPr/>
        </p:nvPicPr>
        <p:blipFill>
          <a:blip r:embed="rId4"/>
          <a:stretch>
            <a:fillRect/>
          </a:stretch>
        </p:blipFill>
        <p:spPr>
          <a:xfrm>
            <a:off x="5935659" y="2949915"/>
            <a:ext cx="4025463" cy="3764397"/>
          </a:xfrm>
          <a:prstGeom prst="rect">
            <a:avLst/>
          </a:prstGeom>
        </p:spPr>
      </p:pic>
    </p:spTree>
    <p:extLst>
      <p:ext uri="{BB962C8B-B14F-4D97-AF65-F5344CB8AC3E}">
        <p14:creationId xmlns:p14="http://schemas.microsoft.com/office/powerpoint/2010/main" val="357638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7C013-FDED-86C8-665F-4C4D9F07445D}"/>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54BD904C-3A0D-9F34-8C46-FACEA4EA0DAB}"/>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494EFD80-97DC-B445-B890-181FFF90EB40}"/>
              </a:ext>
            </a:extLst>
          </p:cNvPr>
          <p:cNvSpPr>
            <a:spLocks noGrp="1"/>
          </p:cNvSpPr>
          <p:nvPr>
            <p:ph type="sldNum" sz="quarter" idx="12"/>
          </p:nvPr>
        </p:nvSpPr>
        <p:spPr/>
        <p:txBody>
          <a:bodyPr rtlCol="0"/>
          <a:lstStyle/>
          <a:p>
            <a:pPr rtl="0"/>
            <a:fld id="{D8DA9DAA-006C-4F4B-980E-E3DF019B24E2}" type="slidenum">
              <a:rPr lang="tr-TR" smtClean="0"/>
              <a:pPr rtl="0"/>
              <a:t>17</a:t>
            </a:fld>
            <a:endParaRPr lang="tr-TR"/>
          </a:p>
        </p:txBody>
      </p:sp>
      <p:sp>
        <p:nvSpPr>
          <p:cNvPr id="4" name="İçerik Yer Tutucusu 3">
            <a:extLst>
              <a:ext uri="{FF2B5EF4-FFF2-40B4-BE49-F238E27FC236}">
                <a16:creationId xmlns:a16="http://schemas.microsoft.com/office/drawing/2014/main" id="{4C577C78-0F0F-E434-7A1B-2343AF116D00}"/>
              </a:ext>
            </a:extLst>
          </p:cNvPr>
          <p:cNvSpPr>
            <a:spLocks noGrp="1"/>
          </p:cNvSpPr>
          <p:nvPr>
            <p:ph idx="1"/>
          </p:nvPr>
        </p:nvSpPr>
        <p:spPr/>
        <p:txBody>
          <a:bodyPr/>
          <a:lstStyle/>
          <a:p>
            <a:endParaRPr lang="tr-TR"/>
          </a:p>
        </p:txBody>
      </p:sp>
      <p:pic>
        <p:nvPicPr>
          <p:cNvPr id="9" name="Resim 8">
            <a:extLst>
              <a:ext uri="{FF2B5EF4-FFF2-40B4-BE49-F238E27FC236}">
                <a16:creationId xmlns:a16="http://schemas.microsoft.com/office/drawing/2014/main" id="{CF3F3722-5CE7-9162-BED1-3834D0AAA4C1}"/>
              </a:ext>
            </a:extLst>
          </p:cNvPr>
          <p:cNvPicPr>
            <a:picLocks noChangeAspect="1"/>
          </p:cNvPicPr>
          <p:nvPr/>
        </p:nvPicPr>
        <p:blipFill>
          <a:blip r:embed="rId3"/>
          <a:stretch>
            <a:fillRect/>
          </a:stretch>
        </p:blipFill>
        <p:spPr>
          <a:xfrm>
            <a:off x="176008" y="1145835"/>
            <a:ext cx="3548145" cy="1836000"/>
          </a:xfrm>
          <a:prstGeom prst="rect">
            <a:avLst/>
          </a:prstGeom>
        </p:spPr>
      </p:pic>
      <p:pic>
        <p:nvPicPr>
          <p:cNvPr id="5" name="Resim 4">
            <a:extLst>
              <a:ext uri="{FF2B5EF4-FFF2-40B4-BE49-F238E27FC236}">
                <a16:creationId xmlns:a16="http://schemas.microsoft.com/office/drawing/2014/main" id="{9356358D-1438-B0CB-AA21-76CE96CD06B9}"/>
              </a:ext>
            </a:extLst>
          </p:cNvPr>
          <p:cNvPicPr>
            <a:picLocks noChangeAspect="1"/>
          </p:cNvPicPr>
          <p:nvPr/>
        </p:nvPicPr>
        <p:blipFill>
          <a:blip r:embed="rId4"/>
          <a:stretch>
            <a:fillRect/>
          </a:stretch>
        </p:blipFill>
        <p:spPr>
          <a:xfrm>
            <a:off x="3725446" y="855347"/>
            <a:ext cx="8466554" cy="5921253"/>
          </a:xfrm>
          <a:prstGeom prst="rect">
            <a:avLst/>
          </a:prstGeom>
        </p:spPr>
      </p:pic>
    </p:spTree>
    <p:extLst>
      <p:ext uri="{BB962C8B-B14F-4D97-AF65-F5344CB8AC3E}">
        <p14:creationId xmlns:p14="http://schemas.microsoft.com/office/powerpoint/2010/main" val="125240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F85F7-78AF-3D2D-B488-99BD728DF744}"/>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DE0F79E9-B9E7-C99F-5ADF-2145D7587C40}"/>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handlandmark_video_spyder_app.py -&gt; </a:t>
            </a:r>
            <a:r>
              <a:rPr lang="tr-TR" sz="2800" dirty="0" err="1">
                <a:solidFill>
                  <a:schemeClr val="accent1"/>
                </a:solidFill>
              </a:rPr>
              <a:t>vision.HandLandmarker</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2337546C-C73E-D4CF-47E6-DB78F299E22E}"/>
              </a:ext>
            </a:extLst>
          </p:cNvPr>
          <p:cNvSpPr>
            <a:spLocks noGrp="1"/>
          </p:cNvSpPr>
          <p:nvPr>
            <p:ph type="sldNum" sz="quarter" idx="12"/>
          </p:nvPr>
        </p:nvSpPr>
        <p:spPr/>
        <p:txBody>
          <a:bodyPr rtlCol="0"/>
          <a:lstStyle/>
          <a:p>
            <a:pPr rtl="0"/>
            <a:fld id="{D8DA9DAA-006C-4F4B-980E-E3DF019B24E2}" type="slidenum">
              <a:rPr lang="tr-TR" smtClean="0"/>
              <a:pPr rtl="0"/>
              <a:t>18</a:t>
            </a:fld>
            <a:endParaRPr lang="tr-TR"/>
          </a:p>
        </p:txBody>
      </p:sp>
      <p:sp>
        <p:nvSpPr>
          <p:cNvPr id="4" name="İçerik Yer Tutucusu 3">
            <a:extLst>
              <a:ext uri="{FF2B5EF4-FFF2-40B4-BE49-F238E27FC236}">
                <a16:creationId xmlns:a16="http://schemas.microsoft.com/office/drawing/2014/main" id="{2F65339E-912B-A2CC-8BCA-7EC942A86009}"/>
              </a:ext>
            </a:extLst>
          </p:cNvPr>
          <p:cNvSpPr>
            <a:spLocks noGrp="1"/>
          </p:cNvSpPr>
          <p:nvPr>
            <p:ph idx="1"/>
          </p:nvPr>
        </p:nvSpPr>
        <p:spPr>
          <a:xfrm>
            <a:off x="1204953" y="6004249"/>
            <a:ext cx="9310645" cy="853751"/>
          </a:xfrm>
        </p:spPr>
        <p:txBody>
          <a:bodyPr>
            <a:normAutofit fontScale="85000" lnSpcReduction="10000"/>
          </a:bodyPr>
          <a:lstStyle/>
          <a:p>
            <a:r>
              <a:rPr lang="tr-TR" dirty="0"/>
              <a:t>Canlı kamera görüntüsü üzerinde asenkron </a:t>
            </a:r>
            <a:r>
              <a:rPr lang="tr-TR" dirty="0" err="1"/>
              <a:t>detection</a:t>
            </a:r>
            <a:r>
              <a:rPr lang="tr-TR" dirty="0"/>
              <a:t> yapmak ve bir </a:t>
            </a:r>
            <a:r>
              <a:rPr lang="tr-TR" dirty="0" err="1"/>
              <a:t>callback</a:t>
            </a:r>
            <a:r>
              <a:rPr lang="tr-TR" dirty="0"/>
              <a:t> </a:t>
            </a:r>
            <a:r>
              <a:rPr lang="tr-TR" dirty="0" err="1"/>
              <a:t>function</a:t>
            </a:r>
            <a:r>
              <a:rPr lang="tr-TR" dirty="0"/>
              <a:t> tanımlamak gerekmektedir. Burada </a:t>
            </a:r>
            <a:r>
              <a:rPr lang="tr-TR" dirty="0" err="1"/>
              <a:t>print_result</a:t>
            </a:r>
            <a:r>
              <a:rPr lang="tr-TR" dirty="0"/>
              <a:t> isimli fonksiyon bildirimi yapılmıştır.</a:t>
            </a:r>
          </a:p>
        </p:txBody>
      </p:sp>
      <p:pic>
        <p:nvPicPr>
          <p:cNvPr id="6" name="Resim 5">
            <a:extLst>
              <a:ext uri="{FF2B5EF4-FFF2-40B4-BE49-F238E27FC236}">
                <a16:creationId xmlns:a16="http://schemas.microsoft.com/office/drawing/2014/main" id="{1308F1CB-B3A8-0B01-CBC4-5584120047EC}"/>
              </a:ext>
            </a:extLst>
          </p:cNvPr>
          <p:cNvPicPr>
            <a:picLocks noChangeAspect="1"/>
          </p:cNvPicPr>
          <p:nvPr/>
        </p:nvPicPr>
        <p:blipFill>
          <a:blip r:embed="rId3"/>
          <a:stretch>
            <a:fillRect/>
          </a:stretch>
        </p:blipFill>
        <p:spPr>
          <a:xfrm>
            <a:off x="1283265" y="880449"/>
            <a:ext cx="7554055" cy="2433734"/>
          </a:xfrm>
          <a:prstGeom prst="rect">
            <a:avLst/>
          </a:prstGeom>
        </p:spPr>
      </p:pic>
      <p:pic>
        <p:nvPicPr>
          <p:cNvPr id="12" name="Resim 11">
            <a:extLst>
              <a:ext uri="{FF2B5EF4-FFF2-40B4-BE49-F238E27FC236}">
                <a16:creationId xmlns:a16="http://schemas.microsoft.com/office/drawing/2014/main" id="{16941E07-A58C-B1A9-E7D2-7F844EE064E6}"/>
              </a:ext>
            </a:extLst>
          </p:cNvPr>
          <p:cNvPicPr>
            <a:picLocks noChangeAspect="1"/>
          </p:cNvPicPr>
          <p:nvPr/>
        </p:nvPicPr>
        <p:blipFill>
          <a:blip r:embed="rId4"/>
          <a:stretch>
            <a:fillRect/>
          </a:stretch>
        </p:blipFill>
        <p:spPr>
          <a:xfrm>
            <a:off x="1283265" y="3370669"/>
            <a:ext cx="8144592" cy="1855332"/>
          </a:xfrm>
          <a:prstGeom prst="rect">
            <a:avLst/>
          </a:prstGeom>
        </p:spPr>
      </p:pic>
      <p:pic>
        <p:nvPicPr>
          <p:cNvPr id="16" name="Resim 15">
            <a:extLst>
              <a:ext uri="{FF2B5EF4-FFF2-40B4-BE49-F238E27FC236}">
                <a16:creationId xmlns:a16="http://schemas.microsoft.com/office/drawing/2014/main" id="{89D975D8-E8A3-5759-6639-08892905DD9D}"/>
              </a:ext>
            </a:extLst>
          </p:cNvPr>
          <p:cNvPicPr>
            <a:picLocks noChangeAspect="1"/>
          </p:cNvPicPr>
          <p:nvPr/>
        </p:nvPicPr>
        <p:blipFill>
          <a:blip r:embed="rId5"/>
          <a:stretch>
            <a:fillRect/>
          </a:stretch>
        </p:blipFill>
        <p:spPr>
          <a:xfrm>
            <a:off x="1283264" y="5333160"/>
            <a:ext cx="5835789" cy="367843"/>
          </a:xfrm>
          <a:prstGeom prst="rect">
            <a:avLst/>
          </a:prstGeom>
        </p:spPr>
      </p:pic>
    </p:spTree>
    <p:extLst>
      <p:ext uri="{BB962C8B-B14F-4D97-AF65-F5344CB8AC3E}">
        <p14:creationId xmlns:p14="http://schemas.microsoft.com/office/powerpoint/2010/main" val="261933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6C89-A0DF-613B-5A9C-B6B678F27D56}"/>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969B3F5D-E07F-8054-92F6-B16923AA8208}"/>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handlandmark_video_spyder_app.py</a:t>
            </a:r>
          </a:p>
        </p:txBody>
      </p:sp>
      <p:sp>
        <p:nvSpPr>
          <p:cNvPr id="11" name="Slayt Numarası Yer Tutucusu 10">
            <a:extLst>
              <a:ext uri="{FF2B5EF4-FFF2-40B4-BE49-F238E27FC236}">
                <a16:creationId xmlns:a16="http://schemas.microsoft.com/office/drawing/2014/main" id="{601F6A6B-CE10-83E7-D5ED-5643F91D34E2}"/>
              </a:ext>
            </a:extLst>
          </p:cNvPr>
          <p:cNvSpPr>
            <a:spLocks noGrp="1"/>
          </p:cNvSpPr>
          <p:nvPr>
            <p:ph type="sldNum" sz="quarter" idx="12"/>
          </p:nvPr>
        </p:nvSpPr>
        <p:spPr/>
        <p:txBody>
          <a:bodyPr rtlCol="0"/>
          <a:lstStyle/>
          <a:p>
            <a:pPr rtl="0"/>
            <a:fld id="{D8DA9DAA-006C-4F4B-980E-E3DF019B24E2}" type="slidenum">
              <a:rPr lang="tr-TR" smtClean="0"/>
              <a:pPr rtl="0"/>
              <a:t>19</a:t>
            </a:fld>
            <a:endParaRPr lang="tr-TR"/>
          </a:p>
        </p:txBody>
      </p:sp>
      <p:sp>
        <p:nvSpPr>
          <p:cNvPr id="8" name="İçerik Yer Tutucusu 7">
            <a:extLst>
              <a:ext uri="{FF2B5EF4-FFF2-40B4-BE49-F238E27FC236}">
                <a16:creationId xmlns:a16="http://schemas.microsoft.com/office/drawing/2014/main" id="{38FECC18-FE71-5864-DFC5-C8A80D3EC9F9}"/>
              </a:ext>
            </a:extLst>
          </p:cNvPr>
          <p:cNvSpPr>
            <a:spLocks noGrp="1"/>
          </p:cNvSpPr>
          <p:nvPr>
            <p:ph idx="1"/>
          </p:nvPr>
        </p:nvSpPr>
        <p:spPr/>
        <p:txBody>
          <a:bodyPr/>
          <a:lstStyle/>
          <a:p>
            <a:endParaRPr lang="tr-TR"/>
          </a:p>
        </p:txBody>
      </p:sp>
      <p:pic>
        <p:nvPicPr>
          <p:cNvPr id="14" name="Resim 13">
            <a:extLst>
              <a:ext uri="{FF2B5EF4-FFF2-40B4-BE49-F238E27FC236}">
                <a16:creationId xmlns:a16="http://schemas.microsoft.com/office/drawing/2014/main" id="{354E85EB-989C-8226-ED2B-15A901D72F44}"/>
              </a:ext>
            </a:extLst>
          </p:cNvPr>
          <p:cNvPicPr>
            <a:picLocks noChangeAspect="1"/>
          </p:cNvPicPr>
          <p:nvPr/>
        </p:nvPicPr>
        <p:blipFill>
          <a:blip r:embed="rId3"/>
          <a:stretch>
            <a:fillRect/>
          </a:stretch>
        </p:blipFill>
        <p:spPr>
          <a:xfrm>
            <a:off x="727714" y="776771"/>
            <a:ext cx="9773494" cy="5944703"/>
          </a:xfrm>
          <a:prstGeom prst="rect">
            <a:avLst/>
          </a:prstGeom>
        </p:spPr>
      </p:pic>
    </p:spTree>
    <p:extLst>
      <p:ext uri="{BB962C8B-B14F-4D97-AF65-F5344CB8AC3E}">
        <p14:creationId xmlns:p14="http://schemas.microsoft.com/office/powerpoint/2010/main" val="410265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381435" y="1103190"/>
            <a:ext cx="10688642" cy="5253160"/>
          </a:xfrm>
        </p:spPr>
        <p:txBody>
          <a:bodyPr rtlCol="0">
            <a:normAutofit/>
          </a:bodyPr>
          <a:lstStyle/>
          <a:p>
            <a:pPr marL="342900" indent="-342900" algn="just" rtl="0">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MediaPipe</a:t>
            </a:r>
            <a:r>
              <a:rPr lang="tr-TR" sz="2400" dirty="0">
                <a:latin typeface="Times New Roman" panose="02020603050405020304" pitchFamily="18" charset="0"/>
                <a:cs typeface="Times New Roman" panose="02020603050405020304" pitchFamily="18" charset="0"/>
              </a:rPr>
              <a:t> El Yer İşareti görevi, bir görüntüdeki ellerin yer işaretlerini algılamanıza olanak tanır. </a:t>
            </a:r>
          </a:p>
          <a:p>
            <a:pPr marL="342900" indent="-342900" algn="just" rtl="0">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Bu görevi ellerin kilit noktalarını bulmak ve üzerlerinde görsel efektler oluşturmak için kullanabilirsiniz. </a:t>
            </a:r>
          </a:p>
          <a:p>
            <a:pPr marL="342900" indent="-342900" algn="just" rtl="0">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Bu görev, bir makine öğrenimi (ML) modeli ile işlenen görüntü verileri üzerinde çalışır ve; </a:t>
            </a:r>
          </a:p>
          <a:p>
            <a:pPr marL="1028700" lvl="3" indent="-342900" algn="just"/>
            <a:r>
              <a:rPr lang="tr-TR" sz="2400" dirty="0">
                <a:latin typeface="Times New Roman" panose="02020603050405020304" pitchFamily="18" charset="0"/>
                <a:cs typeface="Times New Roman" panose="02020603050405020304" pitchFamily="18" charset="0"/>
              </a:rPr>
              <a:t>Birden fazla tespit edilen elin el işaretlerini görüntü koordinatlarında, </a:t>
            </a:r>
          </a:p>
          <a:p>
            <a:pPr marL="1028700" lvl="3" indent="-342900" algn="just"/>
            <a:r>
              <a:rPr lang="tr-TR" sz="2400" dirty="0">
                <a:latin typeface="Times New Roman" panose="02020603050405020304" pitchFamily="18" charset="0"/>
                <a:cs typeface="Times New Roman" panose="02020603050405020304" pitchFamily="18" charset="0"/>
              </a:rPr>
              <a:t>Dünya koordinatlarında ve </a:t>
            </a:r>
          </a:p>
          <a:p>
            <a:pPr marL="1028700" lvl="3" indent="-342900" algn="just"/>
            <a:r>
              <a:rPr lang="tr-TR" sz="2400" dirty="0">
                <a:latin typeface="Times New Roman" panose="02020603050405020304" pitchFamily="18" charset="0"/>
                <a:cs typeface="Times New Roman" panose="02020603050405020304" pitchFamily="18" charset="0"/>
              </a:rPr>
              <a:t>Elin hangi tarafta olduğunu (sol/el sağ/el) çıktı olarak üretir.</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2</a:t>
            </a:fld>
            <a:endParaRPr lang="tr-TR"/>
          </a:p>
        </p:txBody>
      </p:sp>
    </p:spTree>
    <p:extLst>
      <p:ext uri="{BB962C8B-B14F-4D97-AF65-F5344CB8AC3E}">
        <p14:creationId xmlns:p14="http://schemas.microsoft.com/office/powerpoint/2010/main" val="388187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43070-4C85-AA32-F898-9593D2D6F14A}"/>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208C3391-888A-02C8-55A9-76C30AD5DCA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handlandmark_video_spyder_app.py</a:t>
            </a:r>
          </a:p>
        </p:txBody>
      </p:sp>
      <p:sp>
        <p:nvSpPr>
          <p:cNvPr id="11" name="Slayt Numarası Yer Tutucusu 10">
            <a:extLst>
              <a:ext uri="{FF2B5EF4-FFF2-40B4-BE49-F238E27FC236}">
                <a16:creationId xmlns:a16="http://schemas.microsoft.com/office/drawing/2014/main" id="{E4BB948C-DD77-0518-337C-22D770E41901}"/>
              </a:ext>
            </a:extLst>
          </p:cNvPr>
          <p:cNvSpPr>
            <a:spLocks noGrp="1"/>
          </p:cNvSpPr>
          <p:nvPr>
            <p:ph type="sldNum" sz="quarter" idx="12"/>
          </p:nvPr>
        </p:nvSpPr>
        <p:spPr/>
        <p:txBody>
          <a:bodyPr rtlCol="0"/>
          <a:lstStyle/>
          <a:p>
            <a:pPr rtl="0"/>
            <a:fld id="{D8DA9DAA-006C-4F4B-980E-E3DF019B24E2}" type="slidenum">
              <a:rPr lang="tr-TR" smtClean="0"/>
              <a:pPr rtl="0"/>
              <a:t>20</a:t>
            </a:fld>
            <a:endParaRPr lang="tr-TR"/>
          </a:p>
        </p:txBody>
      </p:sp>
      <p:sp>
        <p:nvSpPr>
          <p:cNvPr id="4" name="İçerik Yer Tutucusu 3">
            <a:extLst>
              <a:ext uri="{FF2B5EF4-FFF2-40B4-BE49-F238E27FC236}">
                <a16:creationId xmlns:a16="http://schemas.microsoft.com/office/drawing/2014/main" id="{945CE4E7-53F5-5614-266F-FBF4D17725D5}"/>
              </a:ext>
            </a:extLst>
          </p:cNvPr>
          <p:cNvSpPr>
            <a:spLocks noGrp="1"/>
          </p:cNvSpPr>
          <p:nvPr>
            <p:ph idx="1"/>
          </p:nvPr>
        </p:nvSpPr>
        <p:spPr>
          <a:xfrm>
            <a:off x="598463" y="984380"/>
            <a:ext cx="9310645" cy="853751"/>
          </a:xfrm>
        </p:spPr>
        <p:txBody>
          <a:bodyPr>
            <a:normAutofit/>
          </a:bodyPr>
          <a:lstStyle/>
          <a:p>
            <a:r>
              <a:rPr lang="tr-TR" dirty="0"/>
              <a:t>Kod İnceleme:</a:t>
            </a:r>
          </a:p>
        </p:txBody>
      </p:sp>
      <p:pic>
        <p:nvPicPr>
          <p:cNvPr id="8" name="Resim 7">
            <a:extLst>
              <a:ext uri="{FF2B5EF4-FFF2-40B4-BE49-F238E27FC236}">
                <a16:creationId xmlns:a16="http://schemas.microsoft.com/office/drawing/2014/main" id="{E137D41A-F5E8-454C-AA6A-83FF4438FE33}"/>
              </a:ext>
            </a:extLst>
          </p:cNvPr>
          <p:cNvPicPr>
            <a:picLocks noChangeAspect="1"/>
          </p:cNvPicPr>
          <p:nvPr/>
        </p:nvPicPr>
        <p:blipFill>
          <a:blip r:embed="rId3"/>
          <a:stretch>
            <a:fillRect/>
          </a:stretch>
        </p:blipFill>
        <p:spPr>
          <a:xfrm>
            <a:off x="1878432" y="1621932"/>
            <a:ext cx="4895804" cy="289249"/>
          </a:xfrm>
          <a:prstGeom prst="rect">
            <a:avLst/>
          </a:prstGeom>
        </p:spPr>
      </p:pic>
      <p:pic>
        <p:nvPicPr>
          <p:cNvPr id="10" name="Resim 9">
            <a:extLst>
              <a:ext uri="{FF2B5EF4-FFF2-40B4-BE49-F238E27FC236}">
                <a16:creationId xmlns:a16="http://schemas.microsoft.com/office/drawing/2014/main" id="{0C774B97-515C-EC89-6F0A-3D87A7289107}"/>
              </a:ext>
            </a:extLst>
          </p:cNvPr>
          <p:cNvPicPr>
            <a:picLocks noChangeAspect="1"/>
          </p:cNvPicPr>
          <p:nvPr/>
        </p:nvPicPr>
        <p:blipFill>
          <a:blip r:embed="rId4"/>
          <a:stretch>
            <a:fillRect/>
          </a:stretch>
        </p:blipFill>
        <p:spPr>
          <a:xfrm>
            <a:off x="98940" y="2466362"/>
            <a:ext cx="11825582" cy="520902"/>
          </a:xfrm>
          <a:prstGeom prst="rect">
            <a:avLst/>
          </a:prstGeom>
        </p:spPr>
      </p:pic>
      <p:sp>
        <p:nvSpPr>
          <p:cNvPr id="12" name="Ok: Aşağı 11">
            <a:extLst>
              <a:ext uri="{FF2B5EF4-FFF2-40B4-BE49-F238E27FC236}">
                <a16:creationId xmlns:a16="http://schemas.microsoft.com/office/drawing/2014/main" id="{15C2F16E-A5A0-995B-B20E-423364F32BD5}"/>
              </a:ext>
            </a:extLst>
          </p:cNvPr>
          <p:cNvSpPr/>
          <p:nvPr/>
        </p:nvSpPr>
        <p:spPr>
          <a:xfrm>
            <a:off x="4086808" y="1967164"/>
            <a:ext cx="261257" cy="412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0385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65DB1-7498-2912-7AF5-BD14A60E53BF}"/>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5DD9F63C-986A-6EA4-D27A-990742F16A0A}"/>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handlandmark_video_spyder_app.py</a:t>
            </a:r>
          </a:p>
        </p:txBody>
      </p:sp>
      <p:sp>
        <p:nvSpPr>
          <p:cNvPr id="11" name="Slayt Numarası Yer Tutucusu 10">
            <a:extLst>
              <a:ext uri="{FF2B5EF4-FFF2-40B4-BE49-F238E27FC236}">
                <a16:creationId xmlns:a16="http://schemas.microsoft.com/office/drawing/2014/main" id="{0E1D34DE-2A0B-E095-909C-D6E66ED0DCB3}"/>
              </a:ext>
            </a:extLst>
          </p:cNvPr>
          <p:cNvSpPr>
            <a:spLocks noGrp="1"/>
          </p:cNvSpPr>
          <p:nvPr>
            <p:ph type="sldNum" sz="quarter" idx="12"/>
          </p:nvPr>
        </p:nvSpPr>
        <p:spPr/>
        <p:txBody>
          <a:bodyPr rtlCol="0"/>
          <a:lstStyle/>
          <a:p>
            <a:pPr rtl="0"/>
            <a:fld id="{D8DA9DAA-006C-4F4B-980E-E3DF019B24E2}" type="slidenum">
              <a:rPr lang="tr-TR" smtClean="0"/>
              <a:pPr rtl="0"/>
              <a:t>21</a:t>
            </a:fld>
            <a:endParaRPr lang="tr-TR"/>
          </a:p>
        </p:txBody>
      </p:sp>
      <p:sp>
        <p:nvSpPr>
          <p:cNvPr id="4" name="İçerik Yer Tutucusu 3">
            <a:extLst>
              <a:ext uri="{FF2B5EF4-FFF2-40B4-BE49-F238E27FC236}">
                <a16:creationId xmlns:a16="http://schemas.microsoft.com/office/drawing/2014/main" id="{707E5E07-3310-8E10-496B-77FCF2F950C0}"/>
              </a:ext>
            </a:extLst>
          </p:cNvPr>
          <p:cNvSpPr>
            <a:spLocks noGrp="1"/>
          </p:cNvSpPr>
          <p:nvPr>
            <p:ph idx="1"/>
          </p:nvPr>
        </p:nvSpPr>
        <p:spPr>
          <a:xfrm>
            <a:off x="598463" y="984380"/>
            <a:ext cx="9310645" cy="853751"/>
          </a:xfrm>
        </p:spPr>
        <p:txBody>
          <a:bodyPr>
            <a:normAutofit/>
          </a:bodyPr>
          <a:lstStyle/>
          <a:p>
            <a:r>
              <a:rPr lang="tr-TR" dirty="0"/>
              <a:t>Kod İnceleme: İki el için liste içinde 2 liste vardır. İçerdeki liste elemanları </a:t>
            </a:r>
            <a:r>
              <a:rPr lang="tr-TR" dirty="0" err="1"/>
              <a:t>NormalizedLandmark</a:t>
            </a:r>
            <a:r>
              <a:rPr lang="tr-TR" dirty="0"/>
              <a:t> nesnelerinden oluşmaktadır.</a:t>
            </a:r>
          </a:p>
        </p:txBody>
      </p:sp>
      <p:sp>
        <p:nvSpPr>
          <p:cNvPr id="12" name="Ok: Aşağı 11">
            <a:extLst>
              <a:ext uri="{FF2B5EF4-FFF2-40B4-BE49-F238E27FC236}">
                <a16:creationId xmlns:a16="http://schemas.microsoft.com/office/drawing/2014/main" id="{CA3D9E1A-BF53-2452-085E-4D7BA5FBB0B2}"/>
              </a:ext>
            </a:extLst>
          </p:cNvPr>
          <p:cNvSpPr/>
          <p:nvPr/>
        </p:nvSpPr>
        <p:spPr>
          <a:xfrm>
            <a:off x="4590661" y="2270773"/>
            <a:ext cx="261257" cy="412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Resim 13">
            <a:extLst>
              <a:ext uri="{FF2B5EF4-FFF2-40B4-BE49-F238E27FC236}">
                <a16:creationId xmlns:a16="http://schemas.microsoft.com/office/drawing/2014/main" id="{8691F45E-2C87-0453-FAAB-2FD3CA4FD2F6}"/>
              </a:ext>
            </a:extLst>
          </p:cNvPr>
          <p:cNvPicPr>
            <a:picLocks noChangeAspect="1"/>
          </p:cNvPicPr>
          <p:nvPr/>
        </p:nvPicPr>
        <p:blipFill>
          <a:blip r:embed="rId3"/>
          <a:stretch>
            <a:fillRect/>
          </a:stretch>
        </p:blipFill>
        <p:spPr>
          <a:xfrm>
            <a:off x="1412798" y="2700734"/>
            <a:ext cx="9045724" cy="3795089"/>
          </a:xfrm>
          <a:prstGeom prst="rect">
            <a:avLst/>
          </a:prstGeom>
        </p:spPr>
      </p:pic>
      <p:pic>
        <p:nvPicPr>
          <p:cNvPr id="5" name="Resim 4">
            <a:extLst>
              <a:ext uri="{FF2B5EF4-FFF2-40B4-BE49-F238E27FC236}">
                <a16:creationId xmlns:a16="http://schemas.microsoft.com/office/drawing/2014/main" id="{F99BA4CA-5CC6-A148-0DD0-9DD9A5DCE0F8}"/>
              </a:ext>
            </a:extLst>
          </p:cNvPr>
          <p:cNvPicPr>
            <a:picLocks noChangeAspect="1"/>
          </p:cNvPicPr>
          <p:nvPr/>
        </p:nvPicPr>
        <p:blipFill>
          <a:blip r:embed="rId4"/>
          <a:stretch>
            <a:fillRect/>
          </a:stretch>
        </p:blipFill>
        <p:spPr>
          <a:xfrm>
            <a:off x="2427928" y="1838131"/>
            <a:ext cx="5141826" cy="336744"/>
          </a:xfrm>
          <a:prstGeom prst="rect">
            <a:avLst/>
          </a:prstGeom>
        </p:spPr>
      </p:pic>
    </p:spTree>
    <p:extLst>
      <p:ext uri="{BB962C8B-B14F-4D97-AF65-F5344CB8AC3E}">
        <p14:creationId xmlns:p14="http://schemas.microsoft.com/office/powerpoint/2010/main" val="277997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0422F-4EBC-27E3-C53A-FE4F5FEAA2A5}"/>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59A4F742-949D-8376-058A-034FC1961736}"/>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handlandmark_video_spyder_app.py</a:t>
            </a:r>
          </a:p>
        </p:txBody>
      </p:sp>
      <p:sp>
        <p:nvSpPr>
          <p:cNvPr id="11" name="Slayt Numarası Yer Tutucusu 10">
            <a:extLst>
              <a:ext uri="{FF2B5EF4-FFF2-40B4-BE49-F238E27FC236}">
                <a16:creationId xmlns:a16="http://schemas.microsoft.com/office/drawing/2014/main" id="{51DDCEC2-FBE5-3F08-8D5F-C502EF086E7E}"/>
              </a:ext>
            </a:extLst>
          </p:cNvPr>
          <p:cNvSpPr>
            <a:spLocks noGrp="1"/>
          </p:cNvSpPr>
          <p:nvPr>
            <p:ph type="sldNum" sz="quarter" idx="12"/>
          </p:nvPr>
        </p:nvSpPr>
        <p:spPr/>
        <p:txBody>
          <a:bodyPr rtlCol="0"/>
          <a:lstStyle/>
          <a:p>
            <a:pPr rtl="0"/>
            <a:fld id="{D8DA9DAA-006C-4F4B-980E-E3DF019B24E2}" type="slidenum">
              <a:rPr lang="tr-TR" smtClean="0"/>
              <a:pPr rtl="0"/>
              <a:t>22</a:t>
            </a:fld>
            <a:endParaRPr lang="tr-TR"/>
          </a:p>
        </p:txBody>
      </p:sp>
      <p:sp>
        <p:nvSpPr>
          <p:cNvPr id="4" name="İçerik Yer Tutucusu 3">
            <a:extLst>
              <a:ext uri="{FF2B5EF4-FFF2-40B4-BE49-F238E27FC236}">
                <a16:creationId xmlns:a16="http://schemas.microsoft.com/office/drawing/2014/main" id="{5DB9DC47-16A9-6351-64A8-CA681973EB9A}"/>
              </a:ext>
            </a:extLst>
          </p:cNvPr>
          <p:cNvSpPr>
            <a:spLocks noGrp="1"/>
          </p:cNvSpPr>
          <p:nvPr>
            <p:ph idx="1"/>
          </p:nvPr>
        </p:nvSpPr>
        <p:spPr>
          <a:xfrm>
            <a:off x="391887" y="984380"/>
            <a:ext cx="10338318" cy="1292289"/>
          </a:xfrm>
        </p:spPr>
        <p:txBody>
          <a:bodyPr>
            <a:normAutofit fontScale="55000" lnSpcReduction="20000"/>
          </a:bodyPr>
          <a:lstStyle/>
          <a:p>
            <a:r>
              <a:rPr lang="en-US" sz="2800" dirty="0" err="1"/>
              <a:t>hand_landmarks_list</a:t>
            </a:r>
            <a:r>
              <a:rPr lang="tr-TR" sz="2800" dirty="0"/>
              <a:t> içindeki her bir eleman için </a:t>
            </a:r>
            <a:r>
              <a:rPr lang="en-US" sz="2800" dirty="0" err="1"/>
              <a:t>handedness_list</a:t>
            </a:r>
            <a:r>
              <a:rPr lang="tr-TR" sz="2800" dirty="0"/>
              <a:t> içinde el bilgisi bulunur. Bu nedenle her ikisinin de elemanlarına bir </a:t>
            </a:r>
            <a:r>
              <a:rPr lang="tr-TR" sz="2800" dirty="0" err="1"/>
              <a:t>for</a:t>
            </a:r>
            <a:r>
              <a:rPr lang="tr-TR" sz="2800" dirty="0"/>
              <a:t> döngüsü içinde eş zamanlı erişilmelidir.</a:t>
            </a:r>
          </a:p>
          <a:p>
            <a:r>
              <a:rPr lang="tr-TR" sz="2800" dirty="0"/>
              <a:t>Döngüdeki her bir </a:t>
            </a:r>
            <a:r>
              <a:rPr lang="tr-TR" sz="2800" dirty="0" err="1"/>
              <a:t>handlandmark</a:t>
            </a:r>
            <a:r>
              <a:rPr lang="tr-TR" sz="2800" dirty="0"/>
              <a:t>, 21 tane </a:t>
            </a:r>
            <a:r>
              <a:rPr lang="tr-TR" sz="2800" dirty="0" err="1"/>
              <a:t>NormalizedLandmark</a:t>
            </a:r>
            <a:r>
              <a:rPr lang="tr-TR" sz="2800" dirty="0"/>
              <a:t>  nesnesine sahiptir. </a:t>
            </a:r>
          </a:p>
          <a:p>
            <a:r>
              <a:rPr lang="tr-TR" sz="2800" dirty="0"/>
              <a:t>Her bir </a:t>
            </a:r>
            <a:r>
              <a:rPr lang="tr-TR" sz="2800" dirty="0" err="1"/>
              <a:t>hand</a:t>
            </a:r>
            <a:r>
              <a:rPr lang="tr-TR" sz="2800" dirty="0"/>
              <a:t> ise bir tane </a:t>
            </a:r>
            <a:r>
              <a:rPr lang="tr-TR" sz="2800" dirty="0" err="1"/>
              <a:t>category</a:t>
            </a:r>
            <a:r>
              <a:rPr lang="tr-TR" sz="2800" dirty="0"/>
              <a:t> nesnesine sahiptir. </a:t>
            </a:r>
            <a:r>
              <a:rPr lang="tr-TR" sz="2800" dirty="0" err="1"/>
              <a:t>Indekle</a:t>
            </a:r>
            <a:r>
              <a:rPr lang="tr-TR" sz="2800" dirty="0"/>
              <a:t> ilgili nesnelere erişip </a:t>
            </a:r>
            <a:r>
              <a:rPr lang="tr-TR" sz="2800" dirty="0" err="1"/>
              <a:t>propertylerine</a:t>
            </a:r>
            <a:r>
              <a:rPr lang="tr-TR" sz="2800" dirty="0"/>
              <a:t> ulaşılabilir.</a:t>
            </a:r>
          </a:p>
          <a:p>
            <a:endParaRPr lang="tr-TR" dirty="0"/>
          </a:p>
        </p:txBody>
      </p:sp>
      <p:pic>
        <p:nvPicPr>
          <p:cNvPr id="8" name="Resim 7">
            <a:extLst>
              <a:ext uri="{FF2B5EF4-FFF2-40B4-BE49-F238E27FC236}">
                <a16:creationId xmlns:a16="http://schemas.microsoft.com/office/drawing/2014/main" id="{DE68CD7D-C5B8-EB61-A5D3-2AEAD4499CAC}"/>
              </a:ext>
            </a:extLst>
          </p:cNvPr>
          <p:cNvPicPr>
            <a:picLocks noChangeAspect="1"/>
          </p:cNvPicPr>
          <p:nvPr/>
        </p:nvPicPr>
        <p:blipFill>
          <a:blip r:embed="rId3"/>
          <a:stretch>
            <a:fillRect/>
          </a:stretch>
        </p:blipFill>
        <p:spPr>
          <a:xfrm>
            <a:off x="612811" y="2433695"/>
            <a:ext cx="11029197" cy="3360615"/>
          </a:xfrm>
          <a:prstGeom prst="rect">
            <a:avLst/>
          </a:prstGeom>
        </p:spPr>
      </p:pic>
    </p:spTree>
    <p:extLst>
      <p:ext uri="{BB962C8B-B14F-4D97-AF65-F5344CB8AC3E}">
        <p14:creationId xmlns:p14="http://schemas.microsoft.com/office/powerpoint/2010/main" val="3016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CBEA5-FF78-E277-F91C-13E099FF46F1}"/>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DC655DD4-AFF4-61C1-5C49-067987A5DA2B}"/>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err="1">
                <a:solidFill>
                  <a:schemeClr val="accent1"/>
                </a:solidFill>
              </a:rPr>
              <a:t>mp.solutions.hands</a:t>
            </a:r>
            <a:r>
              <a:rPr lang="tr-TR" sz="2800" dirty="0">
                <a:solidFill>
                  <a:schemeClr val="accent1"/>
                </a:solidFill>
              </a:rPr>
              <a:t> Çözümü</a:t>
            </a:r>
          </a:p>
        </p:txBody>
      </p:sp>
      <p:sp>
        <p:nvSpPr>
          <p:cNvPr id="11" name="Slayt Numarası Yer Tutucusu 10">
            <a:extLst>
              <a:ext uri="{FF2B5EF4-FFF2-40B4-BE49-F238E27FC236}">
                <a16:creationId xmlns:a16="http://schemas.microsoft.com/office/drawing/2014/main" id="{90AD6979-A54A-EEF6-95B7-7A81CB022CEA}"/>
              </a:ext>
            </a:extLst>
          </p:cNvPr>
          <p:cNvSpPr>
            <a:spLocks noGrp="1"/>
          </p:cNvSpPr>
          <p:nvPr>
            <p:ph type="sldNum" sz="quarter" idx="12"/>
          </p:nvPr>
        </p:nvSpPr>
        <p:spPr/>
        <p:txBody>
          <a:bodyPr rtlCol="0"/>
          <a:lstStyle/>
          <a:p>
            <a:pPr rtl="0"/>
            <a:fld id="{D8DA9DAA-006C-4F4B-980E-E3DF019B24E2}" type="slidenum">
              <a:rPr lang="tr-TR" smtClean="0"/>
              <a:pPr rtl="0"/>
              <a:t>23</a:t>
            </a:fld>
            <a:endParaRPr lang="tr-TR"/>
          </a:p>
        </p:txBody>
      </p:sp>
      <p:sp>
        <p:nvSpPr>
          <p:cNvPr id="4" name="İçerik Yer Tutucusu 3">
            <a:extLst>
              <a:ext uri="{FF2B5EF4-FFF2-40B4-BE49-F238E27FC236}">
                <a16:creationId xmlns:a16="http://schemas.microsoft.com/office/drawing/2014/main" id="{F3617D95-BDFD-84BB-4DC8-C07BDD22A958}"/>
              </a:ext>
            </a:extLst>
          </p:cNvPr>
          <p:cNvSpPr>
            <a:spLocks noGrp="1"/>
          </p:cNvSpPr>
          <p:nvPr>
            <p:ph idx="1"/>
          </p:nvPr>
        </p:nvSpPr>
        <p:spPr>
          <a:xfrm>
            <a:off x="391887" y="984380"/>
            <a:ext cx="10338318" cy="5371970"/>
          </a:xfrm>
        </p:spPr>
        <p:txBody>
          <a:bodyPr>
            <a:normAutofit/>
          </a:bodyPr>
          <a:lstStyle/>
          <a:p>
            <a:pPr marL="457200" indent="-4572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mp.solutions.hands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genellikle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hızlı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arayan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tercih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tespiti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görevlerinde</a:t>
            </a:r>
            <a:r>
              <a:rPr lang="tr-TR" dirty="0">
                <a:latin typeface="Times New Roman" panose="02020603050405020304" pitchFamily="18" charset="0"/>
                <a:cs typeface="Times New Roman" panose="02020603050405020304" pitchFamily="18" charset="0"/>
              </a:rPr>
              <a:t> kullanılır. Daha hızlı çalışır.</a:t>
            </a:r>
          </a:p>
          <a:p>
            <a:pPr marL="457200" indent="-45720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vision.HandLandmarker</a:t>
            </a:r>
            <a:r>
              <a:rPr lang="tr-TR" dirty="0">
                <a:latin typeface="Times New Roman" panose="02020603050405020304" pitchFamily="18" charset="0"/>
                <a:cs typeface="Times New Roman" panose="02020603050405020304" pitchFamily="18" charset="0"/>
              </a:rPr>
              <a:t>, daha karmaşık uygulamalar için uygundur. Özellikle oyunlar, VR/AR uygulamaları veya 3D hareket izleme gerektiren projelerde kullanılır.</a:t>
            </a:r>
          </a:p>
          <a:p>
            <a:pPr marL="457200" indent="-45720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vision.HandLandmarker</a:t>
            </a:r>
            <a:r>
              <a:rPr lang="tr-TR" dirty="0">
                <a:latin typeface="Times New Roman" panose="02020603050405020304" pitchFamily="18" charset="0"/>
                <a:cs typeface="Times New Roman" panose="02020603050405020304" pitchFamily="18" charset="0"/>
              </a:rPr>
              <a:t>, elin her bir parmağının yanı sıra, elin genel şeklini, elin eğilimini ve hatta parmakların birbirine olan uzaklıklarını daha doğru bir şekilde algılayabilir. Bu tür özellikler, işaret dili tanıma ve karmaşık etkileşimler için faydalıdır.</a:t>
            </a:r>
          </a:p>
        </p:txBody>
      </p:sp>
    </p:spTree>
    <p:extLst>
      <p:ext uri="{BB962C8B-B14F-4D97-AF65-F5344CB8AC3E}">
        <p14:creationId xmlns:p14="http://schemas.microsoft.com/office/powerpoint/2010/main" val="285925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F74F2-849A-99EE-1C28-80E3B6807B85}"/>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2239AD6F-2BF2-C6B3-538C-7D62CCD835B3}"/>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err="1">
                <a:solidFill>
                  <a:schemeClr val="accent1"/>
                </a:solidFill>
              </a:rPr>
              <a:t>mp.solutions.hands</a:t>
            </a:r>
            <a:r>
              <a:rPr lang="tr-TR" sz="2800" dirty="0">
                <a:solidFill>
                  <a:schemeClr val="accent1"/>
                </a:solidFill>
              </a:rPr>
              <a:t> Çözümü-&gt;</a:t>
            </a:r>
            <a:r>
              <a:rPr lang="tr-TR" sz="2400" dirty="0">
                <a:solidFill>
                  <a:schemeClr val="accent1"/>
                </a:solidFill>
              </a:rPr>
              <a:t>preparedatasetwithhandsolution1.py</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93BA2C9A-36AE-0DBD-E59E-37B0C9C8C265}"/>
              </a:ext>
            </a:extLst>
          </p:cNvPr>
          <p:cNvSpPr>
            <a:spLocks noGrp="1"/>
          </p:cNvSpPr>
          <p:nvPr>
            <p:ph type="sldNum" sz="quarter" idx="12"/>
          </p:nvPr>
        </p:nvSpPr>
        <p:spPr/>
        <p:txBody>
          <a:bodyPr rtlCol="0"/>
          <a:lstStyle/>
          <a:p>
            <a:pPr rtl="0"/>
            <a:fld id="{D8DA9DAA-006C-4F4B-980E-E3DF019B24E2}" type="slidenum">
              <a:rPr lang="tr-TR" smtClean="0"/>
              <a:pPr rtl="0"/>
              <a:t>24</a:t>
            </a:fld>
            <a:endParaRPr lang="tr-TR"/>
          </a:p>
        </p:txBody>
      </p:sp>
      <p:sp>
        <p:nvSpPr>
          <p:cNvPr id="4" name="İçerik Yer Tutucusu 3">
            <a:extLst>
              <a:ext uri="{FF2B5EF4-FFF2-40B4-BE49-F238E27FC236}">
                <a16:creationId xmlns:a16="http://schemas.microsoft.com/office/drawing/2014/main" id="{3AB09B57-C936-25DB-53F1-C5EA0E023E42}"/>
              </a:ext>
            </a:extLst>
          </p:cNvPr>
          <p:cNvSpPr>
            <a:spLocks noGrp="1"/>
          </p:cNvSpPr>
          <p:nvPr>
            <p:ph idx="1"/>
          </p:nvPr>
        </p:nvSpPr>
        <p:spPr>
          <a:xfrm>
            <a:off x="391887" y="984380"/>
            <a:ext cx="10338318" cy="5371970"/>
          </a:xfrm>
        </p:spPr>
        <p:txBody>
          <a:bodyPr>
            <a:normAutofit/>
          </a:bodyPr>
          <a:lstStyle/>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14" name="Resim 13">
            <a:extLst>
              <a:ext uri="{FF2B5EF4-FFF2-40B4-BE49-F238E27FC236}">
                <a16:creationId xmlns:a16="http://schemas.microsoft.com/office/drawing/2014/main" id="{E4779BA8-F4D0-4664-DC3D-E790F0908EC8}"/>
              </a:ext>
            </a:extLst>
          </p:cNvPr>
          <p:cNvPicPr>
            <a:picLocks noChangeAspect="1"/>
          </p:cNvPicPr>
          <p:nvPr/>
        </p:nvPicPr>
        <p:blipFill>
          <a:blip r:embed="rId3"/>
          <a:stretch>
            <a:fillRect/>
          </a:stretch>
        </p:blipFill>
        <p:spPr>
          <a:xfrm>
            <a:off x="2187150" y="1008622"/>
            <a:ext cx="5687887" cy="4594468"/>
          </a:xfrm>
          <a:prstGeom prst="rect">
            <a:avLst/>
          </a:prstGeom>
        </p:spPr>
      </p:pic>
    </p:spTree>
    <p:extLst>
      <p:ext uri="{BB962C8B-B14F-4D97-AF65-F5344CB8AC3E}">
        <p14:creationId xmlns:p14="http://schemas.microsoft.com/office/powerpoint/2010/main" val="4192331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81990-8C6A-88FC-11E5-448ECD8656BA}"/>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4EF3FC27-366B-0162-AA0B-524D7FF47980}"/>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err="1">
                <a:solidFill>
                  <a:schemeClr val="accent1"/>
                </a:solidFill>
              </a:rPr>
              <a:t>mp.solutions.hands</a:t>
            </a:r>
            <a:r>
              <a:rPr lang="tr-TR" sz="2800" dirty="0">
                <a:solidFill>
                  <a:schemeClr val="accent1"/>
                </a:solidFill>
              </a:rPr>
              <a:t> Çözümü-&gt;</a:t>
            </a:r>
            <a:r>
              <a:rPr lang="tr-TR" sz="2400" dirty="0">
                <a:solidFill>
                  <a:schemeClr val="accent1"/>
                </a:solidFill>
              </a:rPr>
              <a:t>preparedatasetwithhandsolution1.py</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30BFAD76-3179-6CA7-2961-5D523F4E528A}"/>
              </a:ext>
            </a:extLst>
          </p:cNvPr>
          <p:cNvSpPr>
            <a:spLocks noGrp="1"/>
          </p:cNvSpPr>
          <p:nvPr>
            <p:ph type="sldNum" sz="quarter" idx="12"/>
          </p:nvPr>
        </p:nvSpPr>
        <p:spPr/>
        <p:txBody>
          <a:bodyPr rtlCol="0"/>
          <a:lstStyle/>
          <a:p>
            <a:pPr rtl="0"/>
            <a:fld id="{D8DA9DAA-006C-4F4B-980E-E3DF019B24E2}" type="slidenum">
              <a:rPr lang="tr-TR" smtClean="0"/>
              <a:pPr rtl="0"/>
              <a:t>25</a:t>
            </a:fld>
            <a:endParaRPr lang="tr-TR"/>
          </a:p>
        </p:txBody>
      </p:sp>
      <p:sp>
        <p:nvSpPr>
          <p:cNvPr id="4" name="İçerik Yer Tutucusu 3">
            <a:extLst>
              <a:ext uri="{FF2B5EF4-FFF2-40B4-BE49-F238E27FC236}">
                <a16:creationId xmlns:a16="http://schemas.microsoft.com/office/drawing/2014/main" id="{2450E36D-1411-E141-B48D-A2DF5E2BADD5}"/>
              </a:ext>
            </a:extLst>
          </p:cNvPr>
          <p:cNvSpPr>
            <a:spLocks noGrp="1"/>
          </p:cNvSpPr>
          <p:nvPr>
            <p:ph idx="1"/>
          </p:nvPr>
        </p:nvSpPr>
        <p:spPr>
          <a:xfrm>
            <a:off x="391887" y="984379"/>
            <a:ext cx="10338318" cy="5737095"/>
          </a:xfrm>
        </p:spPr>
        <p:txBody>
          <a:bodyPr>
            <a:normAutofit/>
          </a:bodyPr>
          <a:lstStyle/>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multi_hand_landmarks</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multi_handedness</a:t>
            </a:r>
            <a:r>
              <a:rPr lang="tr-TR" dirty="0">
                <a:latin typeface="Times New Roman" panose="02020603050405020304" pitchFamily="18" charset="0"/>
                <a:cs typeface="Times New Roman" panose="02020603050405020304" pitchFamily="18" charset="0"/>
              </a:rPr>
              <a:t> aynı boyutta veri üretir. </a:t>
            </a:r>
            <a:r>
              <a:rPr lang="tr-TR" dirty="0" err="1">
                <a:latin typeface="Times New Roman" panose="02020603050405020304" pitchFamily="18" charset="0"/>
                <a:cs typeface="Times New Roman" panose="02020603050405020304" pitchFamily="18" charset="0"/>
              </a:rPr>
              <a:t>Handedness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classification</a:t>
            </a:r>
            <a:r>
              <a:rPr lang="tr-TR" dirty="0">
                <a:latin typeface="Times New Roman" panose="02020603050405020304" pitchFamily="18" charset="0"/>
                <a:cs typeface="Times New Roman" panose="02020603050405020304" pitchFamily="18" charset="0"/>
              </a:rPr>
              <a:t> nesnelerinden oluşan bir listedir. </a:t>
            </a:r>
            <a:r>
              <a:rPr lang="tr-TR" dirty="0" err="1">
                <a:latin typeface="Times New Roman" panose="02020603050405020304" pitchFamily="18" charset="0"/>
                <a:cs typeface="Times New Roman" panose="02020603050405020304" pitchFamily="18" charset="0"/>
              </a:rPr>
              <a:t>multi_hand_landmarks</a:t>
            </a:r>
            <a:r>
              <a:rPr lang="tr-TR" dirty="0">
                <a:latin typeface="Times New Roman" panose="02020603050405020304" pitchFamily="18" charset="0"/>
                <a:cs typeface="Times New Roman" panose="02020603050405020304" pitchFamily="18" charset="0"/>
              </a:rPr>
              <a:t> ise </a:t>
            </a:r>
            <a:r>
              <a:rPr lang="tr-TR" dirty="0" err="1">
                <a:latin typeface="Times New Roman" panose="02020603050405020304" pitchFamily="18" charset="0"/>
                <a:cs typeface="Times New Roman" panose="02020603050405020304" pitchFamily="18" charset="0"/>
              </a:rPr>
              <a:t>landmark</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nesneleriden</a:t>
            </a:r>
            <a:r>
              <a:rPr lang="tr-TR" dirty="0">
                <a:latin typeface="Times New Roman" panose="02020603050405020304" pitchFamily="18" charset="0"/>
                <a:cs typeface="Times New Roman" panose="02020603050405020304" pitchFamily="18" charset="0"/>
              </a:rPr>
              <a:t> oluşan listedir. Bu veriye göre </a:t>
            </a:r>
            <a:r>
              <a:rPr lang="tr-TR" dirty="0" err="1">
                <a:latin typeface="Times New Roman" panose="02020603050405020304" pitchFamily="18" charset="0"/>
                <a:cs typeface="Times New Roman" panose="02020603050405020304" pitchFamily="18" charset="0"/>
              </a:rPr>
              <a:t>multi_hand_landmarks’ın</a:t>
            </a:r>
            <a:r>
              <a:rPr lang="tr-TR" dirty="0">
                <a:latin typeface="Times New Roman" panose="02020603050405020304" pitchFamily="18" charset="0"/>
                <a:cs typeface="Times New Roman" panose="02020603050405020304" pitchFamily="18" charset="0"/>
              </a:rPr>
              <a:t> ilk elamanı içinde sol ele ait 21 </a:t>
            </a:r>
            <a:r>
              <a:rPr lang="tr-TR" dirty="0" err="1">
                <a:latin typeface="Times New Roman" panose="02020603050405020304" pitchFamily="18" charset="0"/>
                <a:cs typeface="Times New Roman" panose="02020603050405020304" pitchFamily="18" charset="0"/>
              </a:rPr>
              <a:t>landmark</a:t>
            </a:r>
            <a:r>
              <a:rPr lang="tr-TR" dirty="0">
                <a:latin typeface="Times New Roman" panose="02020603050405020304" pitchFamily="18" charset="0"/>
                <a:cs typeface="Times New Roman" panose="02020603050405020304" pitchFamily="18" charset="0"/>
              </a:rPr>
              <a:t> bulunmaktadır. İkinci </a:t>
            </a:r>
            <a:r>
              <a:rPr lang="tr-TR" dirty="0" err="1">
                <a:latin typeface="Times New Roman" panose="02020603050405020304" pitchFamily="18" charset="0"/>
                <a:cs typeface="Times New Roman" panose="02020603050405020304" pitchFamily="18" charset="0"/>
              </a:rPr>
              <a:t>elamnında</a:t>
            </a:r>
            <a:r>
              <a:rPr lang="tr-TR" dirty="0">
                <a:latin typeface="Times New Roman" panose="02020603050405020304" pitchFamily="18" charset="0"/>
                <a:cs typeface="Times New Roman" panose="02020603050405020304" pitchFamily="18" charset="0"/>
              </a:rPr>
              <a:t> ise sağ ele ait 21 </a:t>
            </a:r>
            <a:r>
              <a:rPr lang="tr-TR" dirty="0" err="1">
                <a:latin typeface="Times New Roman" panose="02020603050405020304" pitchFamily="18" charset="0"/>
                <a:cs typeface="Times New Roman" panose="02020603050405020304" pitchFamily="18" charset="0"/>
              </a:rPr>
              <a:t>landmark</a:t>
            </a:r>
            <a:r>
              <a:rPr lang="tr-TR" dirty="0">
                <a:latin typeface="Times New Roman" panose="02020603050405020304" pitchFamily="18" charset="0"/>
                <a:cs typeface="Times New Roman" panose="02020603050405020304" pitchFamily="18" charset="0"/>
              </a:rPr>
              <a:t> verisi vardır.</a:t>
            </a:r>
          </a:p>
        </p:txBody>
      </p:sp>
      <p:pic>
        <p:nvPicPr>
          <p:cNvPr id="5" name="Resim 4">
            <a:extLst>
              <a:ext uri="{FF2B5EF4-FFF2-40B4-BE49-F238E27FC236}">
                <a16:creationId xmlns:a16="http://schemas.microsoft.com/office/drawing/2014/main" id="{05FB8000-9E8F-2776-6940-F78737332751}"/>
              </a:ext>
            </a:extLst>
          </p:cNvPr>
          <p:cNvPicPr>
            <a:picLocks noChangeAspect="1"/>
          </p:cNvPicPr>
          <p:nvPr/>
        </p:nvPicPr>
        <p:blipFill>
          <a:blip r:embed="rId3"/>
          <a:stretch>
            <a:fillRect/>
          </a:stretch>
        </p:blipFill>
        <p:spPr>
          <a:xfrm>
            <a:off x="1250302" y="2936952"/>
            <a:ext cx="3662605" cy="2055276"/>
          </a:xfrm>
          <a:prstGeom prst="rect">
            <a:avLst/>
          </a:prstGeom>
        </p:spPr>
      </p:pic>
      <p:pic>
        <p:nvPicPr>
          <p:cNvPr id="7" name="Resim 6">
            <a:extLst>
              <a:ext uri="{FF2B5EF4-FFF2-40B4-BE49-F238E27FC236}">
                <a16:creationId xmlns:a16="http://schemas.microsoft.com/office/drawing/2014/main" id="{26C1DC54-02B7-4641-0591-2F6B597EAE61}"/>
              </a:ext>
            </a:extLst>
          </p:cNvPr>
          <p:cNvPicPr>
            <a:picLocks noChangeAspect="1"/>
          </p:cNvPicPr>
          <p:nvPr/>
        </p:nvPicPr>
        <p:blipFill>
          <a:blip r:embed="rId4"/>
          <a:stretch>
            <a:fillRect/>
          </a:stretch>
        </p:blipFill>
        <p:spPr>
          <a:xfrm>
            <a:off x="6167899" y="2852097"/>
            <a:ext cx="3386648" cy="2362976"/>
          </a:xfrm>
          <a:prstGeom prst="rect">
            <a:avLst/>
          </a:prstGeom>
        </p:spPr>
      </p:pic>
      <p:pic>
        <p:nvPicPr>
          <p:cNvPr id="6" name="Resim 5">
            <a:extLst>
              <a:ext uri="{FF2B5EF4-FFF2-40B4-BE49-F238E27FC236}">
                <a16:creationId xmlns:a16="http://schemas.microsoft.com/office/drawing/2014/main" id="{8E8D55DB-2387-9C89-D6F3-0848F016D7A8}"/>
              </a:ext>
            </a:extLst>
          </p:cNvPr>
          <p:cNvPicPr>
            <a:picLocks noChangeAspect="1"/>
          </p:cNvPicPr>
          <p:nvPr/>
        </p:nvPicPr>
        <p:blipFill>
          <a:blip r:embed="rId5"/>
          <a:stretch>
            <a:fillRect/>
          </a:stretch>
        </p:blipFill>
        <p:spPr>
          <a:xfrm>
            <a:off x="1461795" y="1089764"/>
            <a:ext cx="8621804" cy="1158913"/>
          </a:xfrm>
          <a:prstGeom prst="rect">
            <a:avLst/>
          </a:prstGeom>
        </p:spPr>
      </p:pic>
      <p:cxnSp>
        <p:nvCxnSpPr>
          <p:cNvPr id="9" name="Düz Ok Bağlayıcısı 8">
            <a:extLst>
              <a:ext uri="{FF2B5EF4-FFF2-40B4-BE49-F238E27FC236}">
                <a16:creationId xmlns:a16="http://schemas.microsoft.com/office/drawing/2014/main" id="{958BE8D4-1873-5D73-CA41-B2C72AC5A611}"/>
              </a:ext>
            </a:extLst>
          </p:cNvPr>
          <p:cNvCxnSpPr/>
          <p:nvPr/>
        </p:nvCxnSpPr>
        <p:spPr>
          <a:xfrm flipH="1">
            <a:off x="8714792" y="1623527"/>
            <a:ext cx="391886" cy="153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686FA70C-3878-C8C4-42BE-FDD2A4B8921C}"/>
              </a:ext>
            </a:extLst>
          </p:cNvPr>
          <p:cNvCxnSpPr>
            <a:cxnSpLocks/>
          </p:cNvCxnSpPr>
          <p:nvPr/>
        </p:nvCxnSpPr>
        <p:spPr>
          <a:xfrm flipH="1">
            <a:off x="4650121" y="1912776"/>
            <a:ext cx="1517778" cy="111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3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EEE69-CECF-77A0-98FA-FA92144C0181}"/>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977438BB-1238-36BB-B5A4-BDBB230C0EFD}"/>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err="1">
                <a:solidFill>
                  <a:schemeClr val="accent1"/>
                </a:solidFill>
              </a:rPr>
              <a:t>mp.solutions.hands</a:t>
            </a:r>
            <a:r>
              <a:rPr lang="tr-TR" sz="2800" dirty="0">
                <a:solidFill>
                  <a:schemeClr val="accent1"/>
                </a:solidFill>
              </a:rPr>
              <a:t> Çözümü-&gt;</a:t>
            </a:r>
            <a:r>
              <a:rPr lang="tr-TR" sz="2400" dirty="0">
                <a:solidFill>
                  <a:schemeClr val="accent1"/>
                </a:solidFill>
              </a:rPr>
              <a:t>preparedatasetwithhandsolution1.py</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E3DD02E6-CF6E-EE57-D2BE-81A69A7645CB}"/>
              </a:ext>
            </a:extLst>
          </p:cNvPr>
          <p:cNvSpPr>
            <a:spLocks noGrp="1"/>
          </p:cNvSpPr>
          <p:nvPr>
            <p:ph type="sldNum" sz="quarter" idx="12"/>
          </p:nvPr>
        </p:nvSpPr>
        <p:spPr/>
        <p:txBody>
          <a:bodyPr rtlCol="0"/>
          <a:lstStyle/>
          <a:p>
            <a:pPr rtl="0"/>
            <a:fld id="{D8DA9DAA-006C-4F4B-980E-E3DF019B24E2}" type="slidenum">
              <a:rPr lang="tr-TR" smtClean="0"/>
              <a:pPr rtl="0"/>
              <a:t>26</a:t>
            </a:fld>
            <a:endParaRPr lang="tr-TR"/>
          </a:p>
        </p:txBody>
      </p:sp>
      <p:sp>
        <p:nvSpPr>
          <p:cNvPr id="4" name="İçerik Yer Tutucusu 3">
            <a:extLst>
              <a:ext uri="{FF2B5EF4-FFF2-40B4-BE49-F238E27FC236}">
                <a16:creationId xmlns:a16="http://schemas.microsoft.com/office/drawing/2014/main" id="{5B8746A5-9F7B-C70B-331F-895DD044C01E}"/>
              </a:ext>
            </a:extLst>
          </p:cNvPr>
          <p:cNvSpPr>
            <a:spLocks noGrp="1"/>
          </p:cNvSpPr>
          <p:nvPr>
            <p:ph idx="1"/>
          </p:nvPr>
        </p:nvSpPr>
        <p:spPr>
          <a:xfrm>
            <a:off x="466532" y="1438205"/>
            <a:ext cx="10338318" cy="5591181"/>
          </a:xfrm>
        </p:spPr>
        <p:txBody>
          <a:bodyPr>
            <a:normAutofit fontScale="92500" lnSpcReduction="20000"/>
          </a:bodyPr>
          <a:lstStyle/>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lnSpc>
                <a:spcPct val="120000"/>
              </a:lnSpc>
              <a:spcBef>
                <a:spcPts val="0"/>
              </a:spcBef>
              <a:buFont typeface="Arial" panose="020B0604020202020204" pitchFamily="34" charset="0"/>
              <a:buChar char="•"/>
            </a:pPr>
            <a:r>
              <a:rPr lang="tr-TR" sz="1900" dirty="0" err="1">
                <a:solidFill>
                  <a:schemeClr val="tx2">
                    <a:lumMod val="50000"/>
                    <a:lumOff val="50000"/>
                  </a:schemeClr>
                </a:solidFill>
                <a:latin typeface="Times New Roman" panose="02020603050405020304" pitchFamily="18" charset="0"/>
                <a:cs typeface="Times New Roman" panose="02020603050405020304" pitchFamily="18" charset="0"/>
              </a:rPr>
              <a:t>for</a:t>
            </a:r>
            <a:r>
              <a:rPr lang="tr-TR" sz="19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900" dirty="0" err="1">
                <a:solidFill>
                  <a:schemeClr val="tx2">
                    <a:lumMod val="50000"/>
                    <a:lumOff val="50000"/>
                  </a:schemeClr>
                </a:solidFill>
                <a:latin typeface="Times New Roman" panose="02020603050405020304" pitchFamily="18" charset="0"/>
                <a:cs typeface="Times New Roman" panose="02020603050405020304" pitchFamily="18" charset="0"/>
              </a:rPr>
              <a:t>hand_landmarks,handedness</a:t>
            </a:r>
            <a:r>
              <a:rPr lang="en-US" sz="1900" dirty="0">
                <a:solidFill>
                  <a:schemeClr val="tx2">
                    <a:lumMod val="50000"/>
                    <a:lumOff val="50000"/>
                  </a:schemeClr>
                </a:solidFill>
                <a:latin typeface="Times New Roman" panose="02020603050405020304" pitchFamily="18" charset="0"/>
                <a:cs typeface="Times New Roman" panose="02020603050405020304" pitchFamily="18" charset="0"/>
              </a:rPr>
              <a:t> in zip(</a:t>
            </a:r>
            <a:r>
              <a:rPr lang="en-US" sz="1900" dirty="0" err="1">
                <a:solidFill>
                  <a:schemeClr val="tx2">
                    <a:lumMod val="50000"/>
                    <a:lumOff val="50000"/>
                  </a:schemeClr>
                </a:solidFill>
                <a:latin typeface="Times New Roman" panose="02020603050405020304" pitchFamily="18" charset="0"/>
                <a:cs typeface="Times New Roman" panose="02020603050405020304" pitchFamily="18" charset="0"/>
              </a:rPr>
              <a:t>results.multi_hand_landmarks</a:t>
            </a:r>
            <a:r>
              <a:rPr lang="en-US" sz="19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900" dirty="0" err="1">
                <a:solidFill>
                  <a:schemeClr val="tx2">
                    <a:lumMod val="50000"/>
                    <a:lumOff val="50000"/>
                  </a:schemeClr>
                </a:solidFill>
                <a:latin typeface="Times New Roman" panose="02020603050405020304" pitchFamily="18" charset="0"/>
                <a:cs typeface="Times New Roman" panose="02020603050405020304" pitchFamily="18" charset="0"/>
              </a:rPr>
              <a:t>results.multi_handedness</a:t>
            </a:r>
            <a:r>
              <a:rPr lang="en-US" sz="1900" dirty="0">
                <a:solidFill>
                  <a:schemeClr val="tx2">
                    <a:lumMod val="50000"/>
                    <a:lumOff val="50000"/>
                  </a:schemeClr>
                </a:solidFill>
                <a:latin typeface="Times New Roman" panose="02020603050405020304" pitchFamily="18" charset="0"/>
                <a:cs typeface="Times New Roman" panose="02020603050405020304" pitchFamily="18" charset="0"/>
              </a:rPr>
              <a:t>)</a:t>
            </a:r>
            <a:r>
              <a:rPr lang="tr-TR" sz="19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results</a:t>
            </a:r>
            <a:r>
              <a:rPr lang="tr-TR" sz="1900" dirty="0">
                <a:latin typeface="Times New Roman" panose="02020603050405020304" pitchFamily="18" charset="0"/>
                <a:cs typeface="Times New Roman" panose="02020603050405020304" pitchFamily="18" charset="0"/>
              </a:rPr>
              <a:t> içindeki </a:t>
            </a:r>
            <a:r>
              <a:rPr lang="tr-TR" sz="1900" dirty="0" err="1">
                <a:latin typeface="Times New Roman" panose="02020603050405020304" pitchFamily="18" charset="0"/>
                <a:cs typeface="Times New Roman" panose="02020603050405020304" pitchFamily="18" charset="0"/>
              </a:rPr>
              <a:t>landmark</a:t>
            </a:r>
            <a:r>
              <a:rPr lang="tr-TR" sz="1900" dirty="0">
                <a:latin typeface="Times New Roman" panose="02020603050405020304" pitchFamily="18" charset="0"/>
                <a:cs typeface="Times New Roman" panose="02020603050405020304" pitchFamily="18" charset="0"/>
              </a:rPr>
              <a:t> ve el bilgisine ait nesneleri </a:t>
            </a:r>
            <a:r>
              <a:rPr lang="en-US" sz="1900" dirty="0" err="1">
                <a:latin typeface="Times New Roman" panose="02020603050405020304" pitchFamily="18" charset="0"/>
                <a:cs typeface="Times New Roman" panose="02020603050405020304" pitchFamily="18" charset="0"/>
              </a:rPr>
              <a:t>hand_landmarks</a:t>
            </a:r>
            <a:r>
              <a:rPr lang="tr-TR" sz="1900" dirty="0">
                <a:latin typeface="Times New Roman" panose="02020603050405020304" pitchFamily="18" charset="0"/>
                <a:cs typeface="Times New Roman" panose="02020603050405020304" pitchFamily="18" charset="0"/>
              </a:rPr>
              <a:t> ve </a:t>
            </a:r>
            <a:r>
              <a:rPr lang="en-US" sz="1900" dirty="0">
                <a:latin typeface="Times New Roman" panose="02020603050405020304" pitchFamily="18" charset="0"/>
                <a:cs typeface="Times New Roman" panose="02020603050405020304" pitchFamily="18" charset="0"/>
              </a:rPr>
              <a:t>handedness </a:t>
            </a:r>
            <a:r>
              <a:rPr lang="tr-TR" sz="1900" dirty="0">
                <a:latin typeface="Times New Roman" panose="02020603050405020304" pitchFamily="18" charset="0"/>
                <a:cs typeface="Times New Roman" panose="02020603050405020304" pitchFamily="18" charset="0"/>
              </a:rPr>
              <a:t>nesne dizisi tipindeki değişkenlerine aktarır.</a:t>
            </a:r>
          </a:p>
          <a:p>
            <a:pPr marL="457200" indent="-457200">
              <a:lnSpc>
                <a:spcPct val="120000"/>
              </a:lnSpc>
              <a:spcBef>
                <a:spcPts val="0"/>
              </a:spcBef>
              <a:buFont typeface="Arial" panose="020B0604020202020204" pitchFamily="34" charset="0"/>
              <a:buChar char="•"/>
            </a:pPr>
            <a:r>
              <a:rPr lang="tr-TR" sz="1900" dirty="0" err="1">
                <a:solidFill>
                  <a:schemeClr val="tx2">
                    <a:lumMod val="50000"/>
                    <a:lumOff val="50000"/>
                  </a:schemeClr>
                </a:solidFill>
                <a:latin typeface="Times New Roman" panose="02020603050405020304" pitchFamily="18" charset="0"/>
                <a:cs typeface="Times New Roman" panose="02020603050405020304" pitchFamily="18" charset="0"/>
              </a:rPr>
              <a:t>lm</a:t>
            </a:r>
            <a:r>
              <a:rPr lang="tr-TR" sz="1900" dirty="0">
                <a:solidFill>
                  <a:schemeClr val="tx2">
                    <a:lumMod val="50000"/>
                    <a:lumOff val="50000"/>
                  </a:schemeClr>
                </a:solidFill>
                <a:latin typeface="Times New Roman" panose="02020603050405020304" pitchFamily="18" charset="0"/>
                <a:cs typeface="Times New Roman" panose="02020603050405020304" pitchFamily="18" charset="0"/>
              </a:rPr>
              <a:t>=</a:t>
            </a:r>
            <a:r>
              <a:rPr lang="tr-TR" sz="1900" dirty="0" err="1">
                <a:solidFill>
                  <a:schemeClr val="tx2">
                    <a:lumMod val="50000"/>
                    <a:lumOff val="50000"/>
                  </a:schemeClr>
                </a:solidFill>
                <a:latin typeface="Times New Roman" panose="02020603050405020304" pitchFamily="18" charset="0"/>
                <a:cs typeface="Times New Roman" panose="02020603050405020304" pitchFamily="18" charset="0"/>
              </a:rPr>
              <a:t>hand_landmarks.landmark</a:t>
            </a:r>
            <a:r>
              <a:rPr lang="tr-TR" sz="1900" dirty="0">
                <a:solidFill>
                  <a:schemeClr val="tx2">
                    <a:lumMod val="50000"/>
                    <a:lumOff val="50000"/>
                  </a:schemeClr>
                </a:solidFill>
                <a:latin typeface="Times New Roman" panose="02020603050405020304" pitchFamily="18" charset="0"/>
                <a:cs typeface="Times New Roman" panose="02020603050405020304" pitchFamily="18" charset="0"/>
              </a:rPr>
              <a:t>[i]: </a:t>
            </a:r>
            <a:r>
              <a:rPr lang="tr-TR" sz="1900" dirty="0">
                <a:latin typeface="Times New Roman" panose="02020603050405020304" pitchFamily="18" charset="0"/>
                <a:cs typeface="Times New Roman" panose="02020603050405020304" pitchFamily="18" charset="0"/>
              </a:rPr>
              <a:t>i. </a:t>
            </a:r>
            <a:r>
              <a:rPr lang="tr-TR" sz="1900" dirty="0" err="1">
                <a:latin typeface="Times New Roman" panose="02020603050405020304" pitchFamily="18" charset="0"/>
                <a:cs typeface="Times New Roman" panose="02020603050405020304" pitchFamily="18" charset="0"/>
              </a:rPr>
              <a:t>Landmark</a:t>
            </a:r>
            <a:r>
              <a:rPr lang="tr-TR" sz="1900" dirty="0">
                <a:latin typeface="Times New Roman" panose="02020603050405020304" pitchFamily="18" charset="0"/>
                <a:cs typeface="Times New Roman" panose="02020603050405020304" pitchFamily="18" charset="0"/>
              </a:rPr>
              <a:t> nesnesini alır. Bu nesne üzerinden </a:t>
            </a:r>
            <a:r>
              <a:rPr lang="tr-TR" sz="1900" dirty="0" err="1">
                <a:latin typeface="Times New Roman" panose="02020603050405020304" pitchFamily="18" charset="0"/>
                <a:cs typeface="Times New Roman" panose="02020603050405020304" pitchFamily="18" charset="0"/>
              </a:rPr>
              <a:t>x,y,z’ye</a:t>
            </a:r>
            <a:r>
              <a:rPr lang="tr-TR" sz="1900" dirty="0">
                <a:latin typeface="Times New Roman" panose="02020603050405020304" pitchFamily="18" charset="0"/>
                <a:cs typeface="Times New Roman" panose="02020603050405020304" pitchFamily="18" charset="0"/>
              </a:rPr>
              <a:t> ulaşılır.</a:t>
            </a:r>
          </a:p>
          <a:p>
            <a:pPr marL="457200" indent="-457200">
              <a:lnSpc>
                <a:spcPct val="120000"/>
              </a:lnSpc>
              <a:spcBef>
                <a:spcPts val="0"/>
              </a:spcBef>
              <a:buFont typeface="Arial" panose="020B0604020202020204" pitchFamily="34" charset="0"/>
              <a:buChar char="•"/>
            </a:pPr>
            <a:r>
              <a:rPr lang="tr-TR" sz="1900" dirty="0" err="1">
                <a:solidFill>
                  <a:schemeClr val="tx2">
                    <a:lumMod val="50000"/>
                    <a:lumOff val="50000"/>
                  </a:schemeClr>
                </a:solidFill>
                <a:latin typeface="Times New Roman" panose="02020603050405020304" pitchFamily="18" charset="0"/>
                <a:cs typeface="Times New Roman" panose="02020603050405020304" pitchFamily="18" charset="0"/>
              </a:rPr>
              <a:t>handedness.classification</a:t>
            </a:r>
            <a:r>
              <a:rPr lang="tr-TR" sz="1900" dirty="0">
                <a:solidFill>
                  <a:schemeClr val="tx2">
                    <a:lumMod val="50000"/>
                    <a:lumOff val="50000"/>
                  </a:schemeClr>
                </a:solidFill>
                <a:latin typeface="Times New Roman" panose="02020603050405020304" pitchFamily="18" charset="0"/>
                <a:cs typeface="Times New Roman" panose="02020603050405020304" pitchFamily="18" charset="0"/>
              </a:rPr>
              <a:t>[0].</a:t>
            </a:r>
            <a:r>
              <a:rPr lang="tr-TR" sz="1900" dirty="0" err="1">
                <a:solidFill>
                  <a:schemeClr val="tx2">
                    <a:lumMod val="50000"/>
                    <a:lumOff val="50000"/>
                  </a:schemeClr>
                </a:solidFill>
                <a:latin typeface="Times New Roman" panose="02020603050405020304" pitchFamily="18" charset="0"/>
                <a:cs typeface="Times New Roman" panose="02020603050405020304" pitchFamily="18" charset="0"/>
              </a:rPr>
              <a:t>index</a:t>
            </a:r>
            <a:r>
              <a:rPr lang="tr-TR" sz="1900" dirty="0">
                <a:latin typeface="Times New Roman" panose="02020603050405020304" pitchFamily="18" charset="0"/>
                <a:cs typeface="Times New Roman" panose="02020603050405020304" pitchFamily="18" charset="0"/>
              </a:rPr>
              <a:t>: 0. </a:t>
            </a:r>
            <a:r>
              <a:rPr lang="tr-TR" sz="1900" dirty="0" err="1">
                <a:latin typeface="Times New Roman" panose="02020603050405020304" pitchFamily="18" charset="0"/>
                <a:cs typeface="Times New Roman" panose="02020603050405020304" pitchFamily="18" charset="0"/>
              </a:rPr>
              <a:t>classification</a:t>
            </a:r>
            <a:r>
              <a:rPr lang="tr-TR" sz="1900" dirty="0">
                <a:latin typeface="Times New Roman" panose="02020603050405020304" pitchFamily="18" charset="0"/>
                <a:cs typeface="Times New Roman" panose="02020603050405020304" pitchFamily="18" charset="0"/>
              </a:rPr>
              <a:t> nesnesini alır.  Alır zaten bir tane nesne vardır</a:t>
            </a:r>
            <a:r>
              <a:rPr lang="tr-TR" dirty="0">
                <a:latin typeface="Times New Roman" panose="02020603050405020304" pitchFamily="18" charset="0"/>
                <a:cs typeface="Times New Roman" panose="02020603050405020304" pitchFamily="18" charset="0"/>
              </a:rPr>
              <a:t>.</a:t>
            </a:r>
          </a:p>
        </p:txBody>
      </p:sp>
      <p:pic>
        <p:nvPicPr>
          <p:cNvPr id="8" name="Resim 7">
            <a:extLst>
              <a:ext uri="{FF2B5EF4-FFF2-40B4-BE49-F238E27FC236}">
                <a16:creationId xmlns:a16="http://schemas.microsoft.com/office/drawing/2014/main" id="{D8BE7861-BF16-B52A-071A-EEF2A43024B6}"/>
              </a:ext>
            </a:extLst>
          </p:cNvPr>
          <p:cNvPicPr>
            <a:picLocks noChangeAspect="1"/>
          </p:cNvPicPr>
          <p:nvPr/>
        </p:nvPicPr>
        <p:blipFill>
          <a:blip r:embed="rId3"/>
          <a:stretch>
            <a:fillRect/>
          </a:stretch>
        </p:blipFill>
        <p:spPr>
          <a:xfrm>
            <a:off x="2192956" y="693899"/>
            <a:ext cx="7566864" cy="4467716"/>
          </a:xfrm>
          <a:prstGeom prst="rect">
            <a:avLst/>
          </a:prstGeom>
        </p:spPr>
      </p:pic>
    </p:spTree>
    <p:extLst>
      <p:ext uri="{BB962C8B-B14F-4D97-AF65-F5344CB8AC3E}">
        <p14:creationId xmlns:p14="http://schemas.microsoft.com/office/powerpoint/2010/main" val="473120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2A5C3-D4D6-73F6-FDBD-B4E4AD9EA76C}"/>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55785390-CA03-7B01-ACD7-0B0784F569EE}"/>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err="1">
                <a:solidFill>
                  <a:schemeClr val="accent1"/>
                </a:solidFill>
              </a:rPr>
              <a:t>mp.solutions.hands</a:t>
            </a:r>
            <a:r>
              <a:rPr lang="tr-TR" sz="2800" dirty="0">
                <a:solidFill>
                  <a:schemeClr val="accent1"/>
                </a:solidFill>
              </a:rPr>
              <a:t> Çözümü-&gt;</a:t>
            </a:r>
            <a:r>
              <a:rPr lang="tr-TR" sz="2400" dirty="0">
                <a:solidFill>
                  <a:schemeClr val="accent1"/>
                </a:solidFill>
              </a:rPr>
              <a:t>preparedatasetwithhandsolution1.py</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E4321429-1D70-D1C5-59BA-55FA5BC7D722}"/>
              </a:ext>
            </a:extLst>
          </p:cNvPr>
          <p:cNvSpPr>
            <a:spLocks noGrp="1"/>
          </p:cNvSpPr>
          <p:nvPr>
            <p:ph type="sldNum" sz="quarter" idx="12"/>
          </p:nvPr>
        </p:nvSpPr>
        <p:spPr/>
        <p:txBody>
          <a:bodyPr rtlCol="0"/>
          <a:lstStyle/>
          <a:p>
            <a:pPr rtl="0"/>
            <a:fld id="{D8DA9DAA-006C-4F4B-980E-E3DF019B24E2}" type="slidenum">
              <a:rPr lang="tr-TR" smtClean="0"/>
              <a:pPr rtl="0"/>
              <a:t>27</a:t>
            </a:fld>
            <a:endParaRPr lang="tr-TR"/>
          </a:p>
        </p:txBody>
      </p:sp>
      <p:sp>
        <p:nvSpPr>
          <p:cNvPr id="4" name="İçerik Yer Tutucusu 3">
            <a:extLst>
              <a:ext uri="{FF2B5EF4-FFF2-40B4-BE49-F238E27FC236}">
                <a16:creationId xmlns:a16="http://schemas.microsoft.com/office/drawing/2014/main" id="{E75AD224-FFAB-9E71-E52F-412866BF4F62}"/>
              </a:ext>
            </a:extLst>
          </p:cNvPr>
          <p:cNvSpPr>
            <a:spLocks noGrp="1"/>
          </p:cNvSpPr>
          <p:nvPr>
            <p:ph idx="1"/>
          </p:nvPr>
        </p:nvSpPr>
        <p:spPr>
          <a:xfrm>
            <a:off x="466532" y="1438205"/>
            <a:ext cx="10338318" cy="5591181"/>
          </a:xfrm>
        </p:spPr>
        <p:txBody>
          <a:bodyPr>
            <a:normAutofit/>
          </a:bodyPr>
          <a:lstStyle/>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Landmark’lar</a:t>
            </a:r>
            <a:r>
              <a:rPr lang="tr-TR" dirty="0">
                <a:latin typeface="Times New Roman" panose="02020603050405020304" pitchFamily="18" charset="0"/>
                <a:cs typeface="Times New Roman" panose="02020603050405020304" pitchFamily="18" charset="0"/>
              </a:rPr>
              <a:t> el üzerine yerleştiriliyor. </a:t>
            </a:r>
          </a:p>
          <a:p>
            <a:pPr marL="457200" indent="-457200">
              <a:buFont typeface="Arial" panose="020B0604020202020204" pitchFamily="34" charset="0"/>
              <a:buChar char="•"/>
            </a:pPr>
            <a:r>
              <a:rPr lang="tr-TR" dirty="0" err="1">
                <a:solidFill>
                  <a:schemeClr val="tx2">
                    <a:lumMod val="50000"/>
                    <a:lumOff val="50000"/>
                  </a:schemeClr>
                </a:solidFill>
                <a:latin typeface="Times New Roman" panose="02020603050405020304" pitchFamily="18" charset="0"/>
                <a:cs typeface="Times New Roman" panose="02020603050405020304" pitchFamily="18" charset="0"/>
              </a:rPr>
              <a:t>for</a:t>
            </a:r>
            <a:r>
              <a:rPr lang="tr-TR" dirty="0">
                <a:solidFill>
                  <a:schemeClr val="tx2">
                    <a:lumMod val="50000"/>
                    <a:lumOff val="50000"/>
                  </a:schemeClr>
                </a:solidFill>
                <a:latin typeface="Times New Roman" panose="02020603050405020304" pitchFamily="18" charset="0"/>
                <a:cs typeface="Times New Roman" panose="02020603050405020304" pitchFamily="18" charset="0"/>
              </a:rPr>
              <a:t> </a:t>
            </a:r>
            <a:r>
              <a:rPr lang="tr-TR" dirty="0" err="1">
                <a:solidFill>
                  <a:schemeClr val="tx2">
                    <a:lumMod val="50000"/>
                    <a:lumOff val="50000"/>
                  </a:schemeClr>
                </a:solidFill>
                <a:latin typeface="Times New Roman" panose="02020603050405020304" pitchFamily="18" charset="0"/>
                <a:cs typeface="Times New Roman" panose="02020603050405020304" pitchFamily="18" charset="0"/>
              </a:rPr>
              <a:t>landmark</a:t>
            </a:r>
            <a:r>
              <a:rPr lang="tr-TR" dirty="0">
                <a:solidFill>
                  <a:schemeClr val="tx2">
                    <a:lumMod val="50000"/>
                    <a:lumOff val="50000"/>
                  </a:schemeClr>
                </a:solidFill>
                <a:latin typeface="Times New Roman" panose="02020603050405020304" pitchFamily="18" charset="0"/>
                <a:cs typeface="Times New Roman" panose="02020603050405020304" pitchFamily="18" charset="0"/>
              </a:rPr>
              <a:t> in </a:t>
            </a:r>
            <a:r>
              <a:rPr lang="tr-TR" dirty="0" err="1">
                <a:solidFill>
                  <a:schemeClr val="tx2">
                    <a:lumMod val="50000"/>
                    <a:lumOff val="50000"/>
                  </a:schemeClr>
                </a:solidFill>
                <a:latin typeface="Times New Roman" panose="02020603050405020304" pitchFamily="18" charset="0"/>
                <a:cs typeface="Times New Roman" panose="02020603050405020304" pitchFamily="18" charset="0"/>
              </a:rPr>
              <a:t>hand_landmarks.landmark</a:t>
            </a:r>
            <a:r>
              <a:rPr lang="tr-TR" dirty="0">
                <a:solidFill>
                  <a:schemeClr val="tx2">
                    <a:lumMod val="50000"/>
                    <a:lumOff val="50000"/>
                  </a:schemeClr>
                </a:solidFill>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hand_landmarks</a:t>
            </a:r>
            <a:r>
              <a:rPr lang="tr-TR" dirty="0">
                <a:latin typeface="Times New Roman" panose="02020603050405020304" pitchFamily="18" charset="0"/>
                <a:cs typeface="Times New Roman" panose="02020603050405020304" pitchFamily="18" charset="0"/>
              </a:rPr>
              <a:t> nesne dizisindeki her </a:t>
            </a:r>
            <a:r>
              <a:rPr lang="tr-TR" dirty="0" err="1">
                <a:latin typeface="Times New Roman" panose="02020603050405020304" pitchFamily="18" charset="0"/>
                <a:cs typeface="Times New Roman" panose="02020603050405020304" pitchFamily="18" charset="0"/>
              </a:rPr>
              <a:t>landmark</a:t>
            </a:r>
            <a:r>
              <a:rPr lang="tr-TR" dirty="0">
                <a:latin typeface="Times New Roman" panose="02020603050405020304" pitchFamily="18" charset="0"/>
                <a:cs typeface="Times New Roman" panose="02020603050405020304" pitchFamily="18" charset="0"/>
              </a:rPr>
              <a:t> nesnesi sırayla </a:t>
            </a:r>
            <a:r>
              <a:rPr lang="tr-TR" dirty="0" err="1">
                <a:latin typeface="Times New Roman" panose="02020603050405020304" pitchFamily="18" charset="0"/>
                <a:cs typeface="Times New Roman" panose="02020603050405020304" pitchFamily="18" charset="0"/>
              </a:rPr>
              <a:t>landmark</a:t>
            </a:r>
            <a:r>
              <a:rPr lang="tr-TR" dirty="0">
                <a:latin typeface="Times New Roman" panose="02020603050405020304" pitchFamily="18" charset="0"/>
                <a:cs typeface="Times New Roman" panose="02020603050405020304" pitchFamily="18" charset="0"/>
              </a:rPr>
              <a:t> değişkenine aktarılıyor. Bu yöntemle de nesnelere erişilebilir.</a:t>
            </a:r>
          </a:p>
        </p:txBody>
      </p:sp>
      <p:pic>
        <p:nvPicPr>
          <p:cNvPr id="5" name="Resim 4">
            <a:extLst>
              <a:ext uri="{FF2B5EF4-FFF2-40B4-BE49-F238E27FC236}">
                <a16:creationId xmlns:a16="http://schemas.microsoft.com/office/drawing/2014/main" id="{726D6899-D994-BFAD-A602-66A920BA84BA}"/>
              </a:ext>
            </a:extLst>
          </p:cNvPr>
          <p:cNvPicPr>
            <a:picLocks noChangeAspect="1"/>
          </p:cNvPicPr>
          <p:nvPr/>
        </p:nvPicPr>
        <p:blipFill>
          <a:blip r:embed="rId3"/>
          <a:stretch>
            <a:fillRect/>
          </a:stretch>
        </p:blipFill>
        <p:spPr>
          <a:xfrm>
            <a:off x="2503599" y="1216982"/>
            <a:ext cx="7581215" cy="2739198"/>
          </a:xfrm>
          <a:prstGeom prst="rect">
            <a:avLst/>
          </a:prstGeom>
        </p:spPr>
      </p:pic>
    </p:spTree>
    <p:extLst>
      <p:ext uri="{BB962C8B-B14F-4D97-AF65-F5344CB8AC3E}">
        <p14:creationId xmlns:p14="http://schemas.microsoft.com/office/powerpoint/2010/main" val="3606774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9992D-1022-23C4-B228-840EC4C9219F}"/>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CB57AA01-F22A-1C2F-1224-86C62961CB9E}"/>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err="1">
                <a:solidFill>
                  <a:schemeClr val="accent1"/>
                </a:solidFill>
              </a:rPr>
              <a:t>mp.solutions.hands</a:t>
            </a:r>
            <a:r>
              <a:rPr lang="tr-TR" sz="2800" dirty="0">
                <a:solidFill>
                  <a:schemeClr val="accent1"/>
                </a:solidFill>
              </a:rPr>
              <a:t> Çözümü-&gt;</a:t>
            </a:r>
            <a:r>
              <a:rPr lang="tr-TR" sz="2400" dirty="0">
                <a:solidFill>
                  <a:schemeClr val="accent1"/>
                </a:solidFill>
              </a:rPr>
              <a:t>preparedatasetwithhandsolution2.py</a:t>
            </a:r>
            <a:endParaRPr lang="tr-TR" sz="2800" dirty="0">
              <a:solidFill>
                <a:schemeClr val="accent1"/>
              </a:solidFill>
            </a:endParaRPr>
          </a:p>
        </p:txBody>
      </p:sp>
      <p:sp>
        <p:nvSpPr>
          <p:cNvPr id="11" name="Slayt Numarası Yer Tutucusu 10">
            <a:extLst>
              <a:ext uri="{FF2B5EF4-FFF2-40B4-BE49-F238E27FC236}">
                <a16:creationId xmlns:a16="http://schemas.microsoft.com/office/drawing/2014/main" id="{BB4254A0-CAF6-B22D-A1B7-04B1AD5DF437}"/>
              </a:ext>
            </a:extLst>
          </p:cNvPr>
          <p:cNvSpPr>
            <a:spLocks noGrp="1"/>
          </p:cNvSpPr>
          <p:nvPr>
            <p:ph type="sldNum" sz="quarter" idx="12"/>
          </p:nvPr>
        </p:nvSpPr>
        <p:spPr/>
        <p:txBody>
          <a:bodyPr rtlCol="0"/>
          <a:lstStyle/>
          <a:p>
            <a:pPr rtl="0"/>
            <a:fld id="{D8DA9DAA-006C-4F4B-980E-E3DF019B24E2}" type="slidenum">
              <a:rPr lang="tr-TR" smtClean="0"/>
              <a:pPr rtl="0"/>
              <a:t>28</a:t>
            </a:fld>
            <a:endParaRPr lang="tr-TR"/>
          </a:p>
        </p:txBody>
      </p:sp>
      <p:sp>
        <p:nvSpPr>
          <p:cNvPr id="4" name="İçerik Yer Tutucusu 3">
            <a:extLst>
              <a:ext uri="{FF2B5EF4-FFF2-40B4-BE49-F238E27FC236}">
                <a16:creationId xmlns:a16="http://schemas.microsoft.com/office/drawing/2014/main" id="{A0AED440-46F0-CA39-67A4-17918F674BAC}"/>
              </a:ext>
            </a:extLst>
          </p:cNvPr>
          <p:cNvSpPr>
            <a:spLocks noGrp="1"/>
          </p:cNvSpPr>
          <p:nvPr>
            <p:ph idx="1"/>
          </p:nvPr>
        </p:nvSpPr>
        <p:spPr>
          <a:xfrm>
            <a:off x="466532" y="1438205"/>
            <a:ext cx="10338318" cy="5591181"/>
          </a:xfrm>
        </p:spPr>
        <p:txBody>
          <a:bodyPr>
            <a:normAutofit/>
          </a:bodyPr>
          <a:lstStyle/>
          <a:p>
            <a:pPr marL="457200" indent="-457200">
              <a:buFont typeface="Arial" panose="020B0604020202020204" pitchFamily="34" charset="0"/>
              <a:buChar char="•"/>
            </a:pPr>
            <a:r>
              <a:rPr lang="tr-TR" sz="2000" dirty="0"/>
              <a:t>preparedatasetwithhandsolution2.py</a:t>
            </a:r>
          </a:p>
          <a:p>
            <a:pPr marL="457200" indent="-45720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Dosyasını inceleyin. Bu uygulama iki el için veri seti oluşturarak </a:t>
            </a:r>
            <a:r>
              <a:rPr lang="tr-TR" dirty="0" err="1">
                <a:latin typeface="Times New Roman" panose="02020603050405020304" pitchFamily="18" charset="0"/>
                <a:cs typeface="Times New Roman" panose="02020603050405020304" pitchFamily="18" charset="0"/>
              </a:rPr>
              <a:t>excel’e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csv</a:t>
            </a:r>
            <a:r>
              <a:rPr lang="tr-TR" dirty="0">
                <a:latin typeface="Times New Roman" panose="02020603050405020304" pitchFamily="18" charset="0"/>
                <a:cs typeface="Times New Roman" panose="02020603050405020304" pitchFamily="18" charset="0"/>
              </a:rPr>
              <a:t> olarak kaydetmektedir.</a:t>
            </a:r>
          </a:p>
          <a:p>
            <a:pPr marL="457200" indent="-45720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30 </a:t>
            </a:r>
            <a:r>
              <a:rPr lang="tr-TR" dirty="0" err="1">
                <a:latin typeface="Times New Roman" panose="02020603050405020304" pitchFamily="18" charset="0"/>
                <a:cs typeface="Times New Roman" panose="02020603050405020304" pitchFamily="18" charset="0"/>
              </a:rPr>
              <a:t>frame</a:t>
            </a:r>
            <a:r>
              <a:rPr lang="tr-TR" dirty="0">
                <a:latin typeface="Times New Roman" panose="02020603050405020304" pitchFamily="18" charset="0"/>
                <a:cs typeface="Times New Roman" panose="02020603050405020304" pitchFamily="18" charset="0"/>
              </a:rPr>
              <a:t> kaydetmektedir. Hem sol hem de sağ el için tüm her örnek bir satırlık veri </a:t>
            </a:r>
            <a:r>
              <a:rPr lang="tr-TR">
                <a:latin typeface="Times New Roman" panose="02020603050405020304" pitchFamily="18" charset="0"/>
                <a:cs typeface="Times New Roman" panose="02020603050405020304" pitchFamily="18" charset="0"/>
              </a:rPr>
              <a:t>olarak kaydedilmektedir.</a:t>
            </a: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45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381435" y="1103190"/>
            <a:ext cx="10688642" cy="5253160"/>
          </a:xfrm>
        </p:spPr>
        <p:txBody>
          <a:bodyPr rtlCol="0">
            <a:normAutofit/>
          </a:bodyPr>
          <a:lstStyle/>
          <a:p>
            <a:pPr marL="342900" indent="-342900" algn="just" rtl="0">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Landmarker</a:t>
            </a:r>
            <a:r>
              <a:rPr lang="tr-TR" sz="2400" dirty="0">
                <a:latin typeface="Times New Roman" panose="02020603050405020304" pitchFamily="18" charset="0"/>
                <a:cs typeface="Times New Roman" panose="02020603050405020304" pitchFamily="18" charset="0"/>
              </a:rPr>
              <a:t>, aşağıdaki veri türlerinden birini girdi olarak kabul eder:</a:t>
            </a:r>
          </a:p>
          <a:p>
            <a:pPr marL="1028700" lvl="3" indent="-342900" algn="just"/>
            <a:r>
              <a:rPr lang="tr-TR" sz="2400" dirty="0">
                <a:latin typeface="Times New Roman" panose="02020603050405020304" pitchFamily="18" charset="0"/>
                <a:cs typeface="Times New Roman" panose="02020603050405020304" pitchFamily="18" charset="0"/>
              </a:rPr>
              <a:t>Sabit görüntüler</a:t>
            </a:r>
          </a:p>
          <a:p>
            <a:pPr marL="1028700" lvl="3" indent="-342900" algn="just"/>
            <a:r>
              <a:rPr lang="tr-TR" sz="2400" dirty="0">
                <a:latin typeface="Times New Roman" panose="02020603050405020304" pitchFamily="18" charset="0"/>
                <a:cs typeface="Times New Roman" panose="02020603050405020304" pitchFamily="18" charset="0"/>
              </a:rPr>
              <a:t>Çözülmüş video kareleri</a:t>
            </a:r>
          </a:p>
          <a:p>
            <a:pPr marL="1028700" lvl="3" indent="-342900" algn="just"/>
            <a:r>
              <a:rPr lang="tr-TR" sz="2400" dirty="0">
                <a:latin typeface="Times New Roman" panose="02020603050405020304" pitchFamily="18" charset="0"/>
                <a:cs typeface="Times New Roman" panose="02020603050405020304" pitchFamily="18" charset="0"/>
              </a:rPr>
              <a:t>Canlı video beslemesi</a:t>
            </a:r>
          </a:p>
          <a:p>
            <a:pPr marL="342900" indent="-342900" algn="just"/>
            <a:endParaRPr lang="tr-TR" sz="3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Landmarker</a:t>
            </a:r>
            <a:r>
              <a:rPr lang="tr-TR" sz="2400" dirty="0">
                <a:latin typeface="Times New Roman" panose="02020603050405020304" pitchFamily="18" charset="0"/>
                <a:cs typeface="Times New Roman" panose="02020603050405020304" pitchFamily="18" charset="0"/>
              </a:rPr>
              <a:t> aşağıdaki sonuçları üretir:</a:t>
            </a:r>
          </a:p>
          <a:p>
            <a:pPr marL="1028700" lvl="3" indent="-342900" algn="just"/>
            <a:r>
              <a:rPr lang="tr-TR" sz="2400" dirty="0">
                <a:latin typeface="Times New Roman" panose="02020603050405020304" pitchFamily="18" charset="0"/>
                <a:cs typeface="Times New Roman" panose="02020603050405020304" pitchFamily="18" charset="0"/>
              </a:rPr>
              <a:t>Tespit edilen ellerin hangi el olduğu (sol mu sağ mı)</a:t>
            </a:r>
          </a:p>
          <a:p>
            <a:pPr marL="1028700" lvl="3" indent="-342900" algn="just"/>
            <a:r>
              <a:rPr lang="tr-TR" sz="2400" dirty="0">
                <a:latin typeface="Times New Roman" panose="02020603050405020304" pitchFamily="18" charset="0"/>
                <a:cs typeface="Times New Roman" panose="02020603050405020304" pitchFamily="18" charset="0"/>
              </a:rPr>
              <a:t>Tespit edilen ellerin görüntü koordinatlarındaki işaret noktaları</a:t>
            </a:r>
          </a:p>
          <a:p>
            <a:pPr marL="1028700" lvl="3" indent="-342900" algn="just"/>
            <a:r>
              <a:rPr lang="tr-TR" sz="2400" dirty="0">
                <a:latin typeface="Times New Roman" panose="02020603050405020304" pitchFamily="18" charset="0"/>
                <a:cs typeface="Times New Roman" panose="02020603050405020304" pitchFamily="18" charset="0"/>
              </a:rPr>
              <a:t>Tespit edilen ellerin dünya koordinatlarındaki işaret noktaları</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3</a:t>
            </a:fld>
            <a:endParaRPr lang="tr-TR"/>
          </a:p>
        </p:txBody>
      </p:sp>
      <p:pic>
        <p:nvPicPr>
          <p:cNvPr id="1026" name="Picture 2">
            <a:extLst>
              <a:ext uri="{FF2B5EF4-FFF2-40B4-BE49-F238E27FC236}">
                <a16:creationId xmlns:a16="http://schemas.microsoft.com/office/drawing/2014/main" id="{8213C819-3C86-6247-36D4-8CFCF8E20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905" y="1653702"/>
            <a:ext cx="3560324" cy="199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36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301557" y="898909"/>
            <a:ext cx="10688642" cy="5253160"/>
          </a:xfrm>
        </p:spPr>
        <p:txBody>
          <a:bodyPr rtlCol="0">
            <a:normAutofit/>
          </a:bodyPr>
          <a:lstStyle/>
          <a:p>
            <a:pPr algn="ctr" rtl="0"/>
            <a:r>
              <a:rPr lang="tr-TR" sz="2400" b="1" u="sng" dirty="0" err="1">
                <a:solidFill>
                  <a:schemeClr val="accent1"/>
                </a:solidFill>
                <a:latin typeface="Times New Roman" panose="02020603050405020304" pitchFamily="18" charset="0"/>
                <a:cs typeface="Times New Roman" panose="02020603050405020304" pitchFamily="18" charset="0"/>
              </a:rPr>
              <a:t>Configurations</a:t>
            </a:r>
            <a:r>
              <a:rPr lang="tr-TR" sz="2400" b="1" u="sng" dirty="0">
                <a:solidFill>
                  <a:schemeClr val="accent1"/>
                </a:solidFill>
                <a:latin typeface="Times New Roman" panose="02020603050405020304" pitchFamily="18" charset="0"/>
                <a:cs typeface="Times New Roman" panose="02020603050405020304" pitchFamily="18" charset="0"/>
              </a:rPr>
              <a:t> </a:t>
            </a:r>
            <a:r>
              <a:rPr lang="tr-TR" sz="2400" b="1" u="sng" dirty="0" err="1">
                <a:solidFill>
                  <a:schemeClr val="accent1"/>
                </a:solidFill>
                <a:latin typeface="Times New Roman" panose="02020603050405020304" pitchFamily="18" charset="0"/>
                <a:cs typeface="Times New Roman" panose="02020603050405020304" pitchFamily="18" charset="0"/>
              </a:rPr>
              <a:t>Options</a:t>
            </a:r>
            <a:r>
              <a:rPr lang="tr-TR" sz="2400" b="1" u="sng" dirty="0">
                <a:solidFill>
                  <a:schemeClr val="accent1"/>
                </a:solidFill>
                <a:latin typeface="Times New Roman" panose="02020603050405020304" pitchFamily="18" charset="0"/>
                <a:cs typeface="Times New Roman" panose="02020603050405020304" pitchFamily="18" charset="0"/>
              </a:rPr>
              <a:t> (Yapılandırma Seçenekleri)</a:t>
            </a:r>
            <a:endParaRPr lang="tr-TR" sz="3000" b="1" u="sng" dirty="0">
              <a:solidFill>
                <a:schemeClr val="accent1"/>
              </a:solidFill>
              <a:latin typeface="Times New Roman" panose="02020603050405020304" pitchFamily="18" charset="0"/>
              <a:cs typeface="Times New Roman" panose="02020603050405020304" pitchFamily="18" charset="0"/>
            </a:endParaRPr>
          </a:p>
          <a:p>
            <a:pPr algn="just"/>
            <a:endParaRPr lang="tr-TR" sz="2400" dirty="0">
              <a:latin typeface="Times New Roman" panose="02020603050405020304" pitchFamily="18"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4</a:t>
            </a:fld>
            <a:endParaRPr lang="tr-TR"/>
          </a:p>
        </p:txBody>
      </p:sp>
      <p:graphicFrame>
        <p:nvGraphicFramePr>
          <p:cNvPr id="2" name="Tablo 1">
            <a:extLst>
              <a:ext uri="{FF2B5EF4-FFF2-40B4-BE49-F238E27FC236}">
                <a16:creationId xmlns:a16="http://schemas.microsoft.com/office/drawing/2014/main" id="{AB5C670A-4E5E-1871-1547-304FC2B66550}"/>
              </a:ext>
            </a:extLst>
          </p:cNvPr>
          <p:cNvGraphicFramePr>
            <a:graphicFrameLocks noGrp="1"/>
          </p:cNvGraphicFramePr>
          <p:nvPr>
            <p:extLst>
              <p:ext uri="{D42A27DB-BD31-4B8C-83A1-F6EECF244321}">
                <p14:modId xmlns:p14="http://schemas.microsoft.com/office/powerpoint/2010/main" val="1088024220"/>
              </p:ext>
            </p:extLst>
          </p:nvPr>
        </p:nvGraphicFramePr>
        <p:xfrm>
          <a:off x="301557" y="1440397"/>
          <a:ext cx="11509008" cy="5050050"/>
        </p:xfrm>
        <a:graphic>
          <a:graphicData uri="http://schemas.openxmlformats.org/drawingml/2006/table">
            <a:tbl>
              <a:tblPr>
                <a:tableStyleId>{E8B1032C-EA38-4F05-BA0D-38AFFFC7BED3}</a:tableStyleId>
              </a:tblPr>
              <a:tblGrid>
                <a:gridCol w="2645924">
                  <a:extLst>
                    <a:ext uri="{9D8B030D-6E8A-4147-A177-3AD203B41FA5}">
                      <a16:colId xmlns:a16="http://schemas.microsoft.com/office/drawing/2014/main" val="2277723615"/>
                    </a:ext>
                  </a:extLst>
                </a:gridCol>
                <a:gridCol w="6867728">
                  <a:extLst>
                    <a:ext uri="{9D8B030D-6E8A-4147-A177-3AD203B41FA5}">
                      <a16:colId xmlns:a16="http://schemas.microsoft.com/office/drawing/2014/main" val="2705295326"/>
                    </a:ext>
                  </a:extLst>
                </a:gridCol>
                <a:gridCol w="1313234">
                  <a:extLst>
                    <a:ext uri="{9D8B030D-6E8A-4147-A177-3AD203B41FA5}">
                      <a16:colId xmlns:a16="http://schemas.microsoft.com/office/drawing/2014/main" val="3243204733"/>
                    </a:ext>
                  </a:extLst>
                </a:gridCol>
                <a:gridCol w="682122">
                  <a:extLst>
                    <a:ext uri="{9D8B030D-6E8A-4147-A177-3AD203B41FA5}">
                      <a16:colId xmlns:a16="http://schemas.microsoft.com/office/drawing/2014/main" val="2884474650"/>
                    </a:ext>
                  </a:extLst>
                </a:gridCol>
              </a:tblGrid>
              <a:tr h="38086">
                <a:tc>
                  <a:txBody>
                    <a:bodyPr/>
                    <a:lstStyle/>
                    <a:p>
                      <a:pPr algn="l" fontAlgn="ctr"/>
                      <a:r>
                        <a:rPr lang="tr-TR" sz="1300">
                          <a:effectLst/>
                        </a:rPr>
                        <a:t>Option Name</a:t>
                      </a:r>
                    </a:p>
                  </a:txBody>
                  <a:tcPr marL="9522" marR="9522" marT="4761" marB="4761" anchor="ctr"/>
                </a:tc>
                <a:tc>
                  <a:txBody>
                    <a:bodyPr/>
                    <a:lstStyle/>
                    <a:p>
                      <a:pPr algn="l" fontAlgn="ctr"/>
                      <a:r>
                        <a:rPr lang="tr-TR" sz="1300">
                          <a:effectLst/>
                        </a:rPr>
                        <a:t>Description</a:t>
                      </a:r>
                    </a:p>
                  </a:txBody>
                  <a:tcPr marL="9522" marR="9522" marT="4761" marB="4761" anchor="ctr"/>
                </a:tc>
                <a:tc>
                  <a:txBody>
                    <a:bodyPr/>
                    <a:lstStyle/>
                    <a:p>
                      <a:pPr algn="l" fontAlgn="ctr"/>
                      <a:r>
                        <a:rPr lang="tr-TR" sz="1300">
                          <a:effectLst/>
                        </a:rPr>
                        <a:t>Value Range</a:t>
                      </a:r>
                    </a:p>
                  </a:txBody>
                  <a:tcPr marL="9522" marR="9522" marT="4761" marB="4761" anchor="ctr"/>
                </a:tc>
                <a:tc>
                  <a:txBody>
                    <a:bodyPr/>
                    <a:lstStyle/>
                    <a:p>
                      <a:pPr algn="l" fontAlgn="ctr"/>
                      <a:r>
                        <a:rPr lang="tr-TR" sz="1300">
                          <a:effectLst/>
                        </a:rPr>
                        <a:t>Default Value</a:t>
                      </a:r>
                    </a:p>
                  </a:txBody>
                  <a:tcPr marL="9522" marR="9522" marT="4761" marB="4761" anchor="ctr"/>
                </a:tc>
                <a:extLst>
                  <a:ext uri="{0D108BD9-81ED-4DB2-BD59-A6C34878D82A}">
                    <a16:rowId xmlns:a16="http://schemas.microsoft.com/office/drawing/2014/main" val="625191983"/>
                  </a:ext>
                </a:extLst>
              </a:tr>
              <a:tr h="716513">
                <a:tc>
                  <a:txBody>
                    <a:bodyPr/>
                    <a:lstStyle/>
                    <a:p>
                      <a:pPr algn="l" fontAlgn="t"/>
                      <a:r>
                        <a:rPr lang="tr-TR" sz="1300" dirty="0" err="1">
                          <a:effectLst/>
                        </a:rPr>
                        <a:t>running_mode</a:t>
                      </a:r>
                      <a:endParaRPr lang="tr-TR" sz="1300" dirty="0">
                        <a:effectLst/>
                      </a:endParaRPr>
                    </a:p>
                  </a:txBody>
                  <a:tcPr marL="9522" marR="9522" marT="4761" marB="4761"/>
                </a:tc>
                <a:tc>
                  <a:txBody>
                    <a:bodyPr/>
                    <a:lstStyle/>
                    <a:p>
                      <a:pPr algn="l" fontAlgn="t"/>
                      <a:r>
                        <a:rPr lang="tr-TR" sz="1300" noProof="0" dirty="0">
                          <a:effectLst/>
                        </a:rPr>
                        <a:t>Görevin çalışma modunu belirler. Üç farklı mod bulunur:</a:t>
                      </a:r>
                      <a:br>
                        <a:rPr lang="tr-TR" sz="1300" noProof="0" dirty="0">
                          <a:effectLst/>
                        </a:rPr>
                      </a:br>
                      <a:br>
                        <a:rPr lang="tr-TR" sz="1300" noProof="0" dirty="0">
                          <a:effectLst/>
                        </a:rPr>
                      </a:br>
                      <a:r>
                        <a:rPr lang="tr-TR" sz="1300" noProof="0" dirty="0">
                          <a:effectLst/>
                        </a:rPr>
                        <a:t>IMAGE: Tek bir görüntü girdisi için mod.</a:t>
                      </a:r>
                      <a:br>
                        <a:rPr lang="tr-TR" sz="1300" noProof="0" dirty="0">
                          <a:effectLst/>
                        </a:rPr>
                      </a:br>
                      <a:br>
                        <a:rPr lang="tr-TR" sz="1300" noProof="0" dirty="0">
                          <a:effectLst/>
                        </a:rPr>
                      </a:br>
                      <a:r>
                        <a:rPr lang="tr-TR" sz="1300" noProof="0" dirty="0">
                          <a:effectLst/>
                        </a:rPr>
                        <a:t>VIDEO: Video çözülmüş kareleri için mod.</a:t>
                      </a:r>
                      <a:br>
                        <a:rPr lang="tr-TR" sz="1300" noProof="0" dirty="0">
                          <a:effectLst/>
                        </a:rPr>
                      </a:br>
                      <a:br>
                        <a:rPr lang="tr-TR" sz="1300" noProof="0" dirty="0">
                          <a:effectLst/>
                        </a:rPr>
                      </a:br>
                      <a:r>
                        <a:rPr lang="tr-TR" sz="1300" noProof="0" dirty="0">
                          <a:effectLst/>
                        </a:rPr>
                        <a:t>LIVE_STREAM: Kamera gibi bir girdi verisini canlı akış olarak kullanmak için mod. Bu modda sonuçları asenkron olarak almak için </a:t>
                      </a:r>
                      <a:r>
                        <a:rPr lang="tr-TR" sz="1300" noProof="0" dirty="0" err="1">
                          <a:effectLst/>
                        </a:rPr>
                        <a:t>resultListener'ı</a:t>
                      </a:r>
                      <a:r>
                        <a:rPr lang="tr-TR" sz="1300" noProof="0" dirty="0">
                          <a:effectLst/>
                        </a:rPr>
                        <a:t> çağırmak gerekir.</a:t>
                      </a:r>
                    </a:p>
                  </a:txBody>
                  <a:tcPr marL="9522" marR="9522" marT="4761" marB="4761"/>
                </a:tc>
                <a:tc>
                  <a:txBody>
                    <a:bodyPr/>
                    <a:lstStyle/>
                    <a:p>
                      <a:pPr algn="l" fontAlgn="t"/>
                      <a:r>
                        <a:rPr lang="tr-TR" sz="1300">
                          <a:effectLst/>
                        </a:rPr>
                        <a:t>{IMAGE, VIDEO, LIVE_STREAM}</a:t>
                      </a:r>
                    </a:p>
                  </a:txBody>
                  <a:tcPr marL="9522" marR="9522" marT="4761" marB="4761"/>
                </a:tc>
                <a:tc>
                  <a:txBody>
                    <a:bodyPr/>
                    <a:lstStyle/>
                    <a:p>
                      <a:pPr algn="l" fontAlgn="t"/>
                      <a:r>
                        <a:rPr lang="tr-TR" sz="1300" dirty="0">
                          <a:effectLst/>
                        </a:rPr>
                        <a:t>IMAGE</a:t>
                      </a:r>
                    </a:p>
                  </a:txBody>
                  <a:tcPr marL="9522" marR="9522" marT="4761" marB="4761"/>
                </a:tc>
                <a:extLst>
                  <a:ext uri="{0D108BD9-81ED-4DB2-BD59-A6C34878D82A}">
                    <a16:rowId xmlns:a16="http://schemas.microsoft.com/office/drawing/2014/main" val="1137307075"/>
                  </a:ext>
                </a:extLst>
              </a:tr>
              <a:tr h="238038">
                <a:tc>
                  <a:txBody>
                    <a:bodyPr/>
                    <a:lstStyle/>
                    <a:p>
                      <a:pPr algn="l" fontAlgn="t"/>
                      <a:r>
                        <a:rPr lang="tr-TR" sz="1300">
                          <a:effectLst/>
                        </a:rPr>
                        <a:t>num_hands</a:t>
                      </a:r>
                    </a:p>
                  </a:txBody>
                  <a:tcPr marL="9522" marR="9522" marT="4761" marB="4761"/>
                </a:tc>
                <a:tc>
                  <a:txBody>
                    <a:bodyPr/>
                    <a:lstStyle/>
                    <a:p>
                      <a:pPr algn="l" fontAlgn="t"/>
                      <a:r>
                        <a:rPr lang="tr-TR" sz="1300" noProof="0" dirty="0" err="1">
                          <a:effectLst/>
                        </a:rPr>
                        <a:t>Hand</a:t>
                      </a:r>
                      <a:r>
                        <a:rPr lang="tr-TR" sz="1300" noProof="0" dirty="0">
                          <a:effectLst/>
                        </a:rPr>
                        <a:t> </a:t>
                      </a:r>
                      <a:r>
                        <a:rPr lang="tr-TR" sz="1300" noProof="0" dirty="0" err="1">
                          <a:effectLst/>
                        </a:rPr>
                        <a:t>Landmark</a:t>
                      </a:r>
                      <a:r>
                        <a:rPr lang="tr-TR" sz="1300" noProof="0" dirty="0">
                          <a:effectLst/>
                        </a:rPr>
                        <a:t> dedektörü tarafından tespit edilen ellerin maksimum sayısı.</a:t>
                      </a:r>
                    </a:p>
                  </a:txBody>
                  <a:tcPr marL="9522" marR="9522" marT="4761" marB="4761"/>
                </a:tc>
                <a:tc>
                  <a:txBody>
                    <a:bodyPr/>
                    <a:lstStyle/>
                    <a:p>
                      <a:pPr algn="l" fontAlgn="t"/>
                      <a:r>
                        <a:rPr lang="tr-TR" sz="1300">
                          <a:effectLst/>
                        </a:rPr>
                        <a:t>Any integer &gt; 0</a:t>
                      </a:r>
                    </a:p>
                  </a:txBody>
                  <a:tcPr marL="9522" marR="9522" marT="4761" marB="4761"/>
                </a:tc>
                <a:tc>
                  <a:txBody>
                    <a:bodyPr/>
                    <a:lstStyle/>
                    <a:p>
                      <a:pPr algn="l" fontAlgn="t"/>
                      <a:r>
                        <a:rPr lang="tr-TR" sz="1300">
                          <a:effectLst/>
                        </a:rPr>
                        <a:t>1</a:t>
                      </a:r>
                    </a:p>
                  </a:txBody>
                  <a:tcPr marL="9522" marR="9522" marT="4761" marB="4761"/>
                </a:tc>
                <a:extLst>
                  <a:ext uri="{0D108BD9-81ED-4DB2-BD59-A6C34878D82A}">
                    <a16:rowId xmlns:a16="http://schemas.microsoft.com/office/drawing/2014/main" val="2491324307"/>
                  </a:ext>
                </a:extLst>
              </a:tr>
              <a:tr h="352297">
                <a:tc>
                  <a:txBody>
                    <a:bodyPr/>
                    <a:lstStyle/>
                    <a:p>
                      <a:pPr algn="l" fontAlgn="t"/>
                      <a:r>
                        <a:rPr lang="tr-TR" sz="1300" dirty="0" err="1">
                          <a:effectLst/>
                        </a:rPr>
                        <a:t>min_hand_detection_confidence</a:t>
                      </a:r>
                      <a:endParaRPr lang="tr-TR" sz="1300" dirty="0">
                        <a:effectLst/>
                      </a:endParaRPr>
                    </a:p>
                  </a:txBody>
                  <a:tcPr marL="9522" marR="9522" marT="4761" marB="4761"/>
                </a:tc>
                <a:tc>
                  <a:txBody>
                    <a:bodyPr/>
                    <a:lstStyle/>
                    <a:p>
                      <a:pPr algn="l" fontAlgn="t"/>
                      <a:r>
                        <a:rPr lang="tr-TR" sz="1300" noProof="0" dirty="0">
                          <a:effectLst/>
                        </a:rPr>
                        <a:t>Elin algılamasının başarılı kabul edilmesi için avuç içi algılama modelinde gereken minimum güven skoru.</a:t>
                      </a:r>
                    </a:p>
                  </a:txBody>
                  <a:tcPr marL="9522" marR="9522" marT="4761" marB="4761"/>
                </a:tc>
                <a:tc>
                  <a:txBody>
                    <a:bodyPr/>
                    <a:lstStyle/>
                    <a:p>
                      <a:pPr algn="l" fontAlgn="t"/>
                      <a:r>
                        <a:rPr lang="tr-TR" sz="1300">
                          <a:effectLst/>
                        </a:rPr>
                        <a:t>0.0 - 1.0</a:t>
                      </a:r>
                    </a:p>
                  </a:txBody>
                  <a:tcPr marL="9522" marR="9522" marT="4761" marB="4761"/>
                </a:tc>
                <a:tc>
                  <a:txBody>
                    <a:bodyPr/>
                    <a:lstStyle/>
                    <a:p>
                      <a:pPr algn="l" fontAlgn="t"/>
                      <a:r>
                        <a:rPr lang="tr-TR" sz="1300">
                          <a:effectLst/>
                        </a:rPr>
                        <a:t>0.5</a:t>
                      </a:r>
                    </a:p>
                  </a:txBody>
                  <a:tcPr marL="9522" marR="9522" marT="4761" marB="4761"/>
                </a:tc>
                <a:extLst>
                  <a:ext uri="{0D108BD9-81ED-4DB2-BD59-A6C34878D82A}">
                    <a16:rowId xmlns:a16="http://schemas.microsoft.com/office/drawing/2014/main" val="4171617214"/>
                  </a:ext>
                </a:extLst>
              </a:tr>
              <a:tr h="636031">
                <a:tc>
                  <a:txBody>
                    <a:bodyPr/>
                    <a:lstStyle/>
                    <a:p>
                      <a:pPr algn="l" fontAlgn="t"/>
                      <a:r>
                        <a:rPr lang="tr-TR" sz="1300" dirty="0" err="1">
                          <a:effectLst/>
                        </a:rPr>
                        <a:t>min_hand_presence_confidence</a:t>
                      </a:r>
                      <a:endParaRPr lang="tr-TR" sz="1300" dirty="0">
                        <a:effectLst/>
                      </a:endParaRPr>
                    </a:p>
                  </a:txBody>
                  <a:tcPr marL="9522" marR="9522" marT="4761" marB="4761"/>
                </a:tc>
                <a:tc>
                  <a:txBody>
                    <a:bodyPr/>
                    <a:lstStyle/>
                    <a:p>
                      <a:pPr algn="l" fontAlgn="t"/>
                      <a:r>
                        <a:rPr lang="tr-TR" sz="1300" noProof="0" dirty="0">
                          <a:effectLst/>
                        </a:rPr>
                        <a:t>El yer işareti tespit modelinde el varlığı puanına ilişkin minimum güven puanı. Video modunda ve Canlı yayın modunda, el yer işareti modelinden elde edilen el varlığı güven puanı bu eşiğin altındaysa, El Yer İşareti avuç içi algılama modelini tetikler. Aksi takdirde, hafif bir el izleme algoritması, daha sonraki yer işareti tespitleri için elin/ellerin konumunu belirler.</a:t>
                      </a:r>
                    </a:p>
                  </a:txBody>
                  <a:tcPr marL="9522" marR="9522" marT="4761" marB="4761"/>
                </a:tc>
                <a:tc>
                  <a:txBody>
                    <a:bodyPr/>
                    <a:lstStyle/>
                    <a:p>
                      <a:pPr algn="l" fontAlgn="t"/>
                      <a:r>
                        <a:rPr lang="tr-TR" sz="1300">
                          <a:effectLst/>
                        </a:rPr>
                        <a:t>0.0 - 1.0</a:t>
                      </a:r>
                    </a:p>
                  </a:txBody>
                  <a:tcPr marL="9522" marR="9522" marT="4761" marB="4761"/>
                </a:tc>
                <a:tc>
                  <a:txBody>
                    <a:bodyPr/>
                    <a:lstStyle/>
                    <a:p>
                      <a:pPr algn="l" fontAlgn="t"/>
                      <a:r>
                        <a:rPr lang="tr-TR" sz="1300">
                          <a:effectLst/>
                        </a:rPr>
                        <a:t>0.5</a:t>
                      </a:r>
                    </a:p>
                  </a:txBody>
                  <a:tcPr marL="9522" marR="9522" marT="4761" marB="4761"/>
                </a:tc>
                <a:extLst>
                  <a:ext uri="{0D108BD9-81ED-4DB2-BD59-A6C34878D82A}">
                    <a16:rowId xmlns:a16="http://schemas.microsoft.com/office/drawing/2014/main" val="44664476"/>
                  </a:ext>
                </a:extLst>
              </a:tr>
              <a:tr h="428017">
                <a:tc>
                  <a:txBody>
                    <a:bodyPr/>
                    <a:lstStyle/>
                    <a:p>
                      <a:pPr algn="l" fontAlgn="t"/>
                      <a:r>
                        <a:rPr lang="tr-TR" sz="1300">
                          <a:effectLst/>
                        </a:rPr>
                        <a:t>min_tracking_confidence</a:t>
                      </a:r>
                    </a:p>
                  </a:txBody>
                  <a:tcPr marL="9522" marR="9522" marT="4761" marB="4761"/>
                </a:tc>
                <a:tc>
                  <a:txBody>
                    <a:bodyPr/>
                    <a:lstStyle/>
                    <a:p>
                      <a:pPr algn="l" fontAlgn="t"/>
                      <a:r>
                        <a:rPr lang="tr-TR" sz="1300" noProof="0" dirty="0">
                          <a:effectLst/>
                        </a:rPr>
                        <a:t>El takibinin başarılı kabul edilmesi için gereken minimum güven skoru. Bu, mevcut çerçeve ve son çerçeve arasındaki ellerin sınırlayıcı kutu </a:t>
                      </a:r>
                      <a:r>
                        <a:rPr lang="tr-TR" sz="1300" noProof="0" dirty="0" err="1">
                          <a:effectLst/>
                        </a:rPr>
                        <a:t>IoU</a:t>
                      </a:r>
                      <a:r>
                        <a:rPr lang="tr-TR" sz="1300" noProof="0" dirty="0">
                          <a:effectLst/>
                        </a:rPr>
                        <a:t> eşik değeridir. </a:t>
                      </a:r>
                      <a:r>
                        <a:rPr lang="tr-TR" sz="1300" noProof="0" dirty="0" err="1">
                          <a:effectLst/>
                        </a:rPr>
                        <a:t>Hand</a:t>
                      </a:r>
                      <a:r>
                        <a:rPr lang="tr-TR" sz="1300" noProof="0" dirty="0">
                          <a:effectLst/>
                        </a:rPr>
                        <a:t> </a:t>
                      </a:r>
                      <a:r>
                        <a:rPr lang="tr-TR" sz="1300" noProof="0" dirty="0" err="1">
                          <a:effectLst/>
                        </a:rPr>
                        <a:t>Landmarker'ın</a:t>
                      </a:r>
                      <a:r>
                        <a:rPr lang="tr-TR" sz="1300" noProof="0" dirty="0">
                          <a:effectLst/>
                        </a:rPr>
                        <a:t> Video modu ve </a:t>
                      </a:r>
                      <a:r>
                        <a:rPr lang="tr-TR" sz="1300" noProof="0" dirty="0" err="1">
                          <a:effectLst/>
                        </a:rPr>
                        <a:t>Stream</a:t>
                      </a:r>
                      <a:r>
                        <a:rPr lang="tr-TR" sz="1300" noProof="0" dirty="0">
                          <a:effectLst/>
                        </a:rPr>
                        <a:t> modunda, takip başarısız olursa, el algılamasını tetikler. Aksi takdirde, el algılama işlemi atlanır.</a:t>
                      </a:r>
                    </a:p>
                  </a:txBody>
                  <a:tcPr marL="9522" marR="9522" marT="4761" marB="4761"/>
                </a:tc>
                <a:tc>
                  <a:txBody>
                    <a:bodyPr/>
                    <a:lstStyle/>
                    <a:p>
                      <a:pPr algn="l" fontAlgn="t"/>
                      <a:r>
                        <a:rPr lang="tr-TR" sz="1300">
                          <a:effectLst/>
                        </a:rPr>
                        <a:t>0.0 - 1.0</a:t>
                      </a:r>
                    </a:p>
                  </a:txBody>
                  <a:tcPr marL="9522" marR="9522" marT="4761" marB="4761"/>
                </a:tc>
                <a:tc>
                  <a:txBody>
                    <a:bodyPr/>
                    <a:lstStyle/>
                    <a:p>
                      <a:pPr algn="l" fontAlgn="t"/>
                      <a:r>
                        <a:rPr lang="tr-TR" sz="1300">
                          <a:effectLst/>
                        </a:rPr>
                        <a:t>0.5</a:t>
                      </a:r>
                    </a:p>
                  </a:txBody>
                  <a:tcPr marL="9522" marR="9522" marT="4761" marB="4761"/>
                </a:tc>
                <a:extLst>
                  <a:ext uri="{0D108BD9-81ED-4DB2-BD59-A6C34878D82A}">
                    <a16:rowId xmlns:a16="http://schemas.microsoft.com/office/drawing/2014/main" val="2994510938"/>
                  </a:ext>
                </a:extLst>
              </a:tr>
              <a:tr h="552249">
                <a:tc>
                  <a:txBody>
                    <a:bodyPr/>
                    <a:lstStyle/>
                    <a:p>
                      <a:pPr algn="l" fontAlgn="t"/>
                      <a:r>
                        <a:rPr lang="tr-TR" sz="1300">
                          <a:effectLst/>
                        </a:rPr>
                        <a:t>result_callback</a:t>
                      </a:r>
                    </a:p>
                  </a:txBody>
                  <a:tcPr marL="9522" marR="9522" marT="4761" marB="4761"/>
                </a:tc>
                <a:tc>
                  <a:txBody>
                    <a:bodyPr/>
                    <a:lstStyle/>
                    <a:p>
                      <a:pPr algn="l" fontAlgn="t"/>
                      <a:r>
                        <a:rPr lang="tr-TR" sz="1300" noProof="0" dirty="0">
                          <a:effectLst/>
                        </a:rPr>
                        <a:t>Canlı akış modundayken el </a:t>
                      </a:r>
                      <a:r>
                        <a:rPr lang="tr-TR" sz="1300" noProof="0" dirty="0" err="1">
                          <a:effectLst/>
                        </a:rPr>
                        <a:t>landmarker'ın</a:t>
                      </a:r>
                      <a:r>
                        <a:rPr lang="tr-TR" sz="1300" noProof="0" dirty="0">
                          <a:effectLst/>
                        </a:rPr>
                        <a:t> algılama sonuçlarını asenkron olarak almak için sonuç dinleyicisini ayarlar. Sadece çalışma modu "LIVE_STREAM" olarak ayarlandığında uygulanır.</a:t>
                      </a:r>
                    </a:p>
                  </a:txBody>
                  <a:tcPr marL="9522" marR="9522" marT="4761" marB="4761"/>
                </a:tc>
                <a:tc>
                  <a:txBody>
                    <a:bodyPr/>
                    <a:lstStyle/>
                    <a:p>
                      <a:pPr algn="l" fontAlgn="t"/>
                      <a:r>
                        <a:rPr lang="tr-TR" sz="1300">
                          <a:effectLst/>
                        </a:rPr>
                        <a:t>N/A</a:t>
                      </a:r>
                    </a:p>
                  </a:txBody>
                  <a:tcPr marL="9522" marR="9522" marT="4761" marB="4761"/>
                </a:tc>
                <a:tc>
                  <a:txBody>
                    <a:bodyPr/>
                    <a:lstStyle/>
                    <a:p>
                      <a:pPr algn="l" fontAlgn="t"/>
                      <a:r>
                        <a:rPr lang="tr-TR" sz="1300" dirty="0">
                          <a:effectLst/>
                        </a:rPr>
                        <a:t>N/A</a:t>
                      </a:r>
                    </a:p>
                  </a:txBody>
                  <a:tcPr marL="9522" marR="9522" marT="4761" marB="4761"/>
                </a:tc>
                <a:extLst>
                  <a:ext uri="{0D108BD9-81ED-4DB2-BD59-A6C34878D82A}">
                    <a16:rowId xmlns:a16="http://schemas.microsoft.com/office/drawing/2014/main" val="1535765575"/>
                  </a:ext>
                </a:extLst>
              </a:tr>
            </a:tbl>
          </a:graphicData>
        </a:graphic>
      </p:graphicFrame>
    </p:spTree>
    <p:extLst>
      <p:ext uri="{BB962C8B-B14F-4D97-AF65-F5344CB8AC3E}">
        <p14:creationId xmlns:p14="http://schemas.microsoft.com/office/powerpoint/2010/main" val="215763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301557" y="898909"/>
            <a:ext cx="10688642" cy="5253160"/>
          </a:xfrm>
        </p:spPr>
        <p:txBody>
          <a:bodyPr rtlCol="0">
            <a:normAutofit/>
          </a:bodyPr>
          <a:lstStyle/>
          <a:p>
            <a:pPr algn="ctr" rtl="0"/>
            <a:r>
              <a:rPr lang="tr-TR" sz="2400" b="1" u="sng" dirty="0" err="1">
                <a:solidFill>
                  <a:schemeClr val="accent1"/>
                </a:solidFill>
                <a:latin typeface="Times New Roman" panose="02020603050405020304" pitchFamily="18" charset="0"/>
                <a:cs typeface="Times New Roman" panose="02020603050405020304" pitchFamily="18" charset="0"/>
              </a:rPr>
              <a:t>Models</a:t>
            </a:r>
            <a:endParaRPr lang="tr-TR" sz="3000" b="1" u="sng"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Landmarker</a:t>
            </a:r>
            <a:r>
              <a:rPr lang="tr-TR" sz="2400" dirty="0">
                <a:latin typeface="Times New Roman" panose="02020603050405020304" pitchFamily="18" charset="0"/>
                <a:cs typeface="Times New Roman" panose="02020603050405020304" pitchFamily="18" charset="0"/>
              </a:rPr>
              <a:t>, iki paketlenmiş modelden oluşan bir model paketi kullanır: </a:t>
            </a:r>
          </a:p>
          <a:p>
            <a:pPr marL="1028700" lvl="3" indent="-342900" algn="just"/>
            <a:r>
              <a:rPr lang="tr-TR" sz="2400" dirty="0">
                <a:latin typeface="Times New Roman" panose="02020603050405020304" pitchFamily="18" charset="0"/>
                <a:cs typeface="Times New Roman" panose="02020603050405020304" pitchFamily="18" charset="0"/>
              </a:rPr>
              <a:t>avuç içi algılama modeli ve </a:t>
            </a:r>
          </a:p>
          <a:p>
            <a:pPr marL="1028700" lvl="3" indent="-342900" algn="just"/>
            <a:r>
              <a:rPr lang="tr-TR" sz="2400" dirty="0">
                <a:latin typeface="Times New Roman" panose="02020603050405020304" pitchFamily="18" charset="0"/>
                <a:cs typeface="Times New Roman" panose="02020603050405020304" pitchFamily="18" charset="0"/>
              </a:rPr>
              <a:t>el yer işaretleri algılama modeli. </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Bu görevi çalıştırmak için bu modellerin ikisini de içeren bir model paketine ihtiyacınız vardır.</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Bu model dosyasını aşağıdaki linkten indirebilirsiniz.</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hlinkClick r:id="rId3"/>
              </a:rPr>
              <a:t>https://storage.googleapis.com/mediapipe-models/hand_landmarker/hand_landmarker/float16/latest/hand_landmarker.task</a:t>
            </a:r>
            <a:endParaRPr lang="tr-TR"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tr-TR" sz="2400" dirty="0">
              <a:latin typeface="Times New Roman" panose="02020603050405020304" pitchFamily="18"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5</a:t>
            </a:fld>
            <a:endParaRPr lang="tr-TR"/>
          </a:p>
        </p:txBody>
      </p:sp>
    </p:spTree>
    <p:extLst>
      <p:ext uri="{BB962C8B-B14F-4D97-AF65-F5344CB8AC3E}">
        <p14:creationId xmlns:p14="http://schemas.microsoft.com/office/powerpoint/2010/main" val="320894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301557" y="898909"/>
            <a:ext cx="10688642" cy="5253160"/>
          </a:xfrm>
        </p:spPr>
        <p:txBody>
          <a:bodyPr rtlCol="0">
            <a:normAutofit/>
          </a:bodyPr>
          <a:lstStyle/>
          <a:p>
            <a:pPr algn="ctr" rtl="0"/>
            <a:r>
              <a:rPr lang="tr-TR" sz="2400" b="1" u="sng" dirty="0" err="1">
                <a:solidFill>
                  <a:schemeClr val="accent1"/>
                </a:solidFill>
                <a:latin typeface="Times New Roman" panose="02020603050405020304" pitchFamily="18" charset="0"/>
                <a:cs typeface="Times New Roman" panose="02020603050405020304" pitchFamily="18" charset="0"/>
              </a:rPr>
              <a:t>Models</a:t>
            </a:r>
            <a:endParaRPr lang="tr-TR" sz="3000" b="1" u="sng"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a:t>
            </a:r>
            <a:r>
              <a:rPr lang="tr-TR" sz="2400" dirty="0">
                <a:latin typeface="Times New Roman" panose="02020603050405020304" pitchFamily="18" charset="0"/>
                <a:cs typeface="Times New Roman" panose="02020603050405020304" pitchFamily="18" charset="0"/>
              </a:rPr>
              <a:t> modeli paketi, tespit edilen el bölgeleri içindeki 21 el-eklem koordinatının anahtar nokta lokalizasyonunu tespit eder. </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Model, yaklaşık 30.000 gerçek dünya görüntüsünün yanı sıra çeşitli arka planlara uygulanan çeşitli işlenmiş sentetik el modelleri üzerinde eğitilmiştir.</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6</a:t>
            </a:fld>
            <a:endParaRPr lang="tr-TR"/>
          </a:p>
        </p:txBody>
      </p:sp>
      <p:pic>
        <p:nvPicPr>
          <p:cNvPr id="3074" name="Picture 2">
            <a:extLst>
              <a:ext uri="{FF2B5EF4-FFF2-40B4-BE49-F238E27FC236}">
                <a16:creationId xmlns:a16="http://schemas.microsoft.com/office/drawing/2014/main" id="{2D7739AB-73A5-CD9E-AF1A-DB2D587EB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326" y="3298912"/>
            <a:ext cx="9344046"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0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301557" y="898909"/>
            <a:ext cx="10688642" cy="5253160"/>
          </a:xfrm>
        </p:spPr>
        <p:txBody>
          <a:bodyPr rtlCol="0">
            <a:normAutofit fontScale="92500" lnSpcReduction="10000"/>
          </a:bodyPr>
          <a:lstStyle/>
          <a:p>
            <a:pPr algn="ctr" rtl="0"/>
            <a:r>
              <a:rPr lang="tr-TR" sz="2400" b="1" u="sng" dirty="0" err="1">
                <a:solidFill>
                  <a:schemeClr val="accent1"/>
                </a:solidFill>
                <a:latin typeface="Times New Roman" panose="02020603050405020304" pitchFamily="18" charset="0"/>
                <a:cs typeface="Times New Roman" panose="02020603050405020304" pitchFamily="18" charset="0"/>
              </a:rPr>
              <a:t>Models</a:t>
            </a:r>
            <a:endParaRPr lang="tr-TR" sz="3000" b="1" u="sng"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a:t>
            </a:r>
            <a:r>
              <a:rPr lang="tr-TR" sz="2400" dirty="0">
                <a:latin typeface="Times New Roman" panose="02020603050405020304" pitchFamily="18" charset="0"/>
                <a:cs typeface="Times New Roman" panose="02020603050405020304" pitchFamily="18" charset="0"/>
              </a:rPr>
              <a:t> modeli paketi, bir avuç içi tespit modeli ve bir el yer işareti tespit modeli içerir. </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Avuç içi algılama modeli, giriş görüntüsü içindeki elleri konumlandırır ve el yer işaretleri algılama modeli, avuç içi algılama modeli tarafından tanımlanan kırpılmış el görüntüsü üzerindeki belirli el yer işaretlerini tanımlar.</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Avuç içi algılama modelini çalıştırmak zaman alıcı olduğundan, video veya canlı akış çalıştırma modundayken </a:t>
            </a: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Landmarker</a:t>
            </a:r>
            <a:r>
              <a:rPr lang="tr-TR" sz="2400" dirty="0">
                <a:latin typeface="Times New Roman" panose="02020603050405020304" pitchFamily="18" charset="0"/>
                <a:cs typeface="Times New Roman" panose="02020603050405020304" pitchFamily="18" charset="0"/>
              </a:rPr>
              <a:t>, sonraki kareler için ellerin bölgesini lokalize etmek üzere tek bir karede el yer işaretleri modeli tarafından tanımlanan sınırlayıcı kutuyu kullanır. </a:t>
            </a:r>
          </a:p>
          <a:p>
            <a:pPr marL="342900" indent="-342900" algn="just">
              <a:buFont typeface="Arial" panose="020B0604020202020204" pitchFamily="34" charset="0"/>
              <a:buChar char="•"/>
            </a:pP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Landmarker</a:t>
            </a:r>
            <a:r>
              <a:rPr lang="tr-TR" sz="2400" dirty="0">
                <a:latin typeface="Times New Roman" panose="02020603050405020304" pitchFamily="18" charset="0"/>
                <a:cs typeface="Times New Roman" panose="02020603050405020304" pitchFamily="18" charset="0"/>
              </a:rPr>
              <a:t>, avuç içi algılama modelini yalnızca el yer işaretleri modeli artık ellerin varlığını tanımlayamıyorsa veya çerçeve içindeki elleri izleyemiyorsa yeniden tetikler. </a:t>
            </a:r>
          </a:p>
          <a:p>
            <a:pPr marL="342900" indent="-342900" algn="just">
              <a:buFont typeface="Arial" panose="020B0604020202020204" pitchFamily="34" charset="0"/>
              <a:buChar char="•"/>
            </a:pPr>
            <a:r>
              <a:rPr lang="tr-TR" sz="2400" dirty="0">
                <a:latin typeface="Times New Roman" panose="02020603050405020304" pitchFamily="18" charset="0"/>
                <a:cs typeface="Times New Roman" panose="02020603050405020304" pitchFamily="18" charset="0"/>
              </a:rPr>
              <a:t>Bu, </a:t>
            </a:r>
            <a:r>
              <a:rPr lang="tr-TR" sz="2400" dirty="0" err="1">
                <a:latin typeface="Times New Roman" panose="02020603050405020304" pitchFamily="18" charset="0"/>
                <a:cs typeface="Times New Roman" panose="02020603050405020304" pitchFamily="18" charset="0"/>
              </a:rPr>
              <a:t>Hand</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Landmarker'ın</a:t>
            </a:r>
            <a:r>
              <a:rPr lang="tr-TR" sz="2400" dirty="0">
                <a:latin typeface="Times New Roman" panose="02020603050405020304" pitchFamily="18" charset="0"/>
                <a:cs typeface="Times New Roman" panose="02020603050405020304" pitchFamily="18" charset="0"/>
              </a:rPr>
              <a:t> avuç içi algılama modelini tetikleme sayısını azaltır.</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7</a:t>
            </a:fld>
            <a:endParaRPr lang="tr-TR"/>
          </a:p>
        </p:txBody>
      </p:sp>
    </p:spTree>
    <p:extLst>
      <p:ext uri="{BB962C8B-B14F-4D97-AF65-F5344CB8AC3E}">
        <p14:creationId xmlns:p14="http://schemas.microsoft.com/office/powerpoint/2010/main" val="294231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855" y="136525"/>
            <a:ext cx="9774345"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a:t>
            </a:r>
          </a:p>
        </p:txBody>
      </p:sp>
      <p:pic>
        <p:nvPicPr>
          <p:cNvPr id="5" name="İçerik Yer Tutucusu 4">
            <a:extLst>
              <a:ext uri="{FF2B5EF4-FFF2-40B4-BE49-F238E27FC236}">
                <a16:creationId xmlns:a16="http://schemas.microsoft.com/office/drawing/2014/main" id="{F8B52B0C-448B-ACE2-4952-D7730C15360D}"/>
              </a:ext>
            </a:extLst>
          </p:cNvPr>
          <p:cNvPicPr>
            <a:picLocks noGrp="1" noChangeAspect="1"/>
          </p:cNvPicPr>
          <p:nvPr>
            <p:ph idx="1"/>
          </p:nvPr>
        </p:nvPicPr>
        <p:blipFill>
          <a:blip r:embed="rId3"/>
          <a:stretch>
            <a:fillRect/>
          </a:stretch>
        </p:blipFill>
        <p:spPr>
          <a:xfrm>
            <a:off x="761259" y="1269439"/>
            <a:ext cx="10669482" cy="2718902"/>
          </a:xfrm>
        </p:spPr>
      </p:pic>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8</a:t>
            </a:fld>
            <a:endParaRPr lang="tr-TR"/>
          </a:p>
        </p:txBody>
      </p:sp>
    </p:spTree>
    <p:extLst>
      <p:ext uri="{BB962C8B-B14F-4D97-AF65-F5344CB8AC3E}">
        <p14:creationId xmlns:p14="http://schemas.microsoft.com/office/powerpoint/2010/main" val="286102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17583" y="282440"/>
            <a:ext cx="11436154" cy="572907"/>
          </a:xfrm>
        </p:spPr>
        <p:txBody>
          <a:bodyPr rtlCol="0">
            <a:noAutofit/>
          </a:bodyPr>
          <a:lstStyle/>
          <a:p>
            <a:pPr rtl="0"/>
            <a:r>
              <a:rPr lang="tr-TR" sz="2800" dirty="0"/>
              <a:t>El Yer İşaretlerinin Tespiti (</a:t>
            </a:r>
            <a:r>
              <a:rPr lang="tr-TR" sz="2800" dirty="0" err="1"/>
              <a:t>Hand</a:t>
            </a:r>
            <a:r>
              <a:rPr lang="tr-TR" sz="2800" dirty="0"/>
              <a:t> </a:t>
            </a:r>
            <a:r>
              <a:rPr lang="tr-TR" sz="2800" dirty="0" err="1"/>
              <a:t>Landmarks</a:t>
            </a:r>
            <a:r>
              <a:rPr lang="tr-TR" sz="2800" dirty="0"/>
              <a:t> </a:t>
            </a:r>
            <a:r>
              <a:rPr lang="tr-TR" sz="2800" dirty="0" err="1"/>
              <a:t>Detection</a:t>
            </a:r>
            <a:r>
              <a:rPr lang="tr-TR" sz="2800" dirty="0"/>
              <a:t>)-&gt; </a:t>
            </a:r>
            <a:r>
              <a:rPr lang="tr-TR" sz="2800" dirty="0">
                <a:solidFill>
                  <a:schemeClr val="accent1"/>
                </a:solidFill>
              </a:rPr>
              <a:t>handlandmark_spyder_app.py</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9</a:t>
            </a:fld>
            <a:endParaRPr lang="tr-TR"/>
          </a:p>
        </p:txBody>
      </p:sp>
      <p:sp>
        <p:nvSpPr>
          <p:cNvPr id="4" name="İçerik Yer Tutucusu 3">
            <a:extLst>
              <a:ext uri="{FF2B5EF4-FFF2-40B4-BE49-F238E27FC236}">
                <a16:creationId xmlns:a16="http://schemas.microsoft.com/office/drawing/2014/main" id="{01477E80-5BD0-00A7-6D2A-10C624C835AB}"/>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B0B1A7D0-9C47-2974-DAE2-E9149C08BBD2}"/>
              </a:ext>
            </a:extLst>
          </p:cNvPr>
          <p:cNvPicPr>
            <a:picLocks noChangeAspect="1"/>
          </p:cNvPicPr>
          <p:nvPr/>
        </p:nvPicPr>
        <p:blipFill>
          <a:blip r:embed="rId3"/>
          <a:stretch>
            <a:fillRect/>
          </a:stretch>
        </p:blipFill>
        <p:spPr>
          <a:xfrm>
            <a:off x="1592042" y="1112319"/>
            <a:ext cx="7684919" cy="5244031"/>
          </a:xfrm>
          <a:prstGeom prst="rect">
            <a:avLst/>
          </a:prstGeom>
        </p:spPr>
      </p:pic>
    </p:spTree>
    <p:extLst>
      <p:ext uri="{BB962C8B-B14F-4D97-AF65-F5344CB8AC3E}">
        <p14:creationId xmlns:p14="http://schemas.microsoft.com/office/powerpoint/2010/main" val="85430562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29419</TotalTime>
  <Words>1883</Words>
  <Application>Microsoft Office PowerPoint</Application>
  <PresentationFormat>Geniş ekran</PresentationFormat>
  <Paragraphs>222</Paragraphs>
  <Slides>28</Slides>
  <Notes>28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Times New Roman</vt:lpstr>
      <vt:lpstr>Univers</vt:lpstr>
      <vt:lpstr>GradientUnivers</vt:lpstr>
      <vt:lpstr>GERÇEK ZAMANLI UYGULAMALARDAN SEÇME KONULAR</vt:lpstr>
      <vt:lpstr>El Yer İşaretlerinin Tespiti (Hand Landmarks Detection)</vt:lpstr>
      <vt:lpstr>El Yer İşaretlerinin Tespiti (Hand Landmarks Detection)</vt:lpstr>
      <vt:lpstr>El Yer İşaretlerinin Tespiti (Hand Landmarks Detection)</vt:lpstr>
      <vt:lpstr>El Yer İşaretlerinin Tespiti (Hand Landmarks Detection)</vt:lpstr>
      <vt:lpstr>El Yer İşaretlerinin Tespiti (Hand Landmarks Detection)</vt:lpstr>
      <vt:lpstr>El Yer İşaretlerinin Tespiti (Hand Landmarks Detection)</vt:lpstr>
      <vt:lpstr>El Yer İşaretlerinin Tespiti (Hand Landmarks Detection)</vt:lpstr>
      <vt:lpstr>El Yer İşaretlerinin Tespiti (Hand Landmarks Detection)-&gt; handlandmark_spyder_app.py</vt:lpstr>
      <vt:lpstr>El Yer İşaretlerinin Tespiti (Hand Landmarks Detection)-&gt; handlandmark_spyder_app.py-&gt; vision.HandLandmarker</vt:lpstr>
      <vt:lpstr>El Yer İşaretlerinin Tespiti (Hand Landmarks Detection)-&gt; handlandmark_spyder_app.py</vt:lpstr>
      <vt:lpstr>El Yer İşaretlerinin Tespiti (Hand Landmarks Detection)-&gt; handlandmark_spyder_app.py</vt:lpstr>
      <vt:lpstr>El Yer İşaretlerinin Tespiti (Hand Landmarks Detection)-&gt; handlandmark_spyder_app.py</vt:lpstr>
      <vt:lpstr>El Yer İşaretlerinin Tespiti (Hand Landmarks Detection)-&gt; handlandmark_spyder_app.py</vt:lpstr>
      <vt:lpstr>El Yer İşaretlerinin Tespiti (Hand Landmarks Detection)-&gt; handlandmark_spyder_app.py</vt:lpstr>
      <vt:lpstr>El Yer İşaretlerinin Tespiti (Hand Landmarks Detection)-&gt; handlandmark_spyder_app.py</vt:lpstr>
      <vt:lpstr>El Yer İşaretlerinin Tespiti (Hand Landmarks Detection)-&gt; handlandmark_spyder_app.py</vt:lpstr>
      <vt:lpstr>El Yer İşaretlerinin Tespiti (Hand Landmarks Detection)-&gt; handlandmark_video_spyder_app.py -&gt; vision.HandLandmarker</vt:lpstr>
      <vt:lpstr>El Yer İşaretlerinin Tespiti (Hand Landmarks Detection)-&gt; handlandmark_video_spyder_app.py</vt:lpstr>
      <vt:lpstr>El Yer İşaretlerinin Tespiti (Hand Landmarks Detection)-&gt; handlandmark_video_spyder_app.py</vt:lpstr>
      <vt:lpstr>El Yer İşaretlerinin Tespiti (Hand Landmarks Detection)-&gt; handlandmark_video_spyder_app.py</vt:lpstr>
      <vt:lpstr>El Yer İşaretlerinin Tespiti (Hand Landmarks Detection)-&gt; handlandmark_video_spyder_app.py</vt:lpstr>
      <vt:lpstr>El Yer İşaretlerinin Tespiti (Hand Landmarks Detection)-&gt; mp.solutions.hands Çözümü</vt:lpstr>
      <vt:lpstr>El Yer İşaretlerinin Tespiti (Hand Landmarks Detection)-&gt; mp.solutions.hands Çözümü-&gt;preparedatasetwithhandsolution1.py</vt:lpstr>
      <vt:lpstr>El Yer İşaretlerinin Tespiti (Hand Landmarks Detection)-&gt; mp.solutions.hands Çözümü-&gt;preparedatasetwithhandsolution1.py</vt:lpstr>
      <vt:lpstr>El Yer İşaretlerinin Tespiti (Hand Landmarks Detection)-&gt; mp.solutions.hands Çözümü-&gt;preparedatasetwithhandsolution1.py</vt:lpstr>
      <vt:lpstr>El Yer İşaretlerinin Tespiti (Hand Landmarks Detection)-&gt; mp.solutions.hands Çözümü-&gt;preparedatasetwithhandsolution1.py</vt:lpstr>
      <vt:lpstr>El Yer İşaretlerinin Tespiti (Hand Landmarks Detection)-&gt; mp.solutions.hands Çözümü-&gt;preparedatasetwithhandsolution2.py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255</cp:revision>
  <dcterms:created xsi:type="dcterms:W3CDTF">2022-09-22T13:24:45Z</dcterms:created>
  <dcterms:modified xsi:type="dcterms:W3CDTF">2024-11-27T17:03:37Z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