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7" r:id="rId16"/>
    <p:sldId id="458" r:id="rId1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78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2.01.2024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impful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tr-TR" sz="2400" b="1" dirty="0" smtClean="0"/>
              <a:t>Örnek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tr-TR" sz="1800" b="1" dirty="0"/>
              <a:t>Problem: Akıllı Ev Isıtma </a:t>
            </a:r>
            <a:r>
              <a:rPr lang="tr-TR" sz="1800" b="1" dirty="0" smtClean="0"/>
              <a:t>Sistemi</a:t>
            </a:r>
            <a:endParaRPr lang="tr-TR" sz="1800" dirty="0"/>
          </a:p>
          <a:p>
            <a:pPr algn="just">
              <a:lnSpc>
                <a:spcPct val="150000"/>
              </a:lnSpc>
            </a:pPr>
            <a:r>
              <a:rPr lang="tr-TR" sz="2000" dirty="0"/>
              <a:t>Bir akıllı ev ısıtma sistemi tasarlıyorsunuz. </a:t>
            </a:r>
            <a:endParaRPr lang="tr-TR" sz="2000" dirty="0" smtClean="0"/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İki </a:t>
            </a:r>
            <a:r>
              <a:rPr lang="tr-TR" sz="2000" dirty="0"/>
              <a:t>giriş değişkeni kullanacaksınız: </a:t>
            </a:r>
            <a:r>
              <a:rPr lang="tr-TR" sz="2000" b="1" dirty="0">
                <a:solidFill>
                  <a:srgbClr val="0070C0"/>
                </a:solidFill>
              </a:rPr>
              <a:t>dış hava sıcaklığı (</a:t>
            </a:r>
            <a:r>
              <a:rPr lang="tr-TR" sz="2000" b="1" dirty="0" err="1">
                <a:solidFill>
                  <a:srgbClr val="0070C0"/>
                </a:solidFill>
              </a:rPr>
              <a:t>Outside_Temperature</a:t>
            </a:r>
            <a:r>
              <a:rPr lang="tr-TR" sz="2000" b="1" dirty="0">
                <a:solidFill>
                  <a:srgbClr val="0070C0"/>
                </a:solidFill>
              </a:rPr>
              <a:t>) ve iç mekan sıcaklığı (</a:t>
            </a:r>
            <a:r>
              <a:rPr lang="tr-TR" sz="2000" b="1" dirty="0" err="1">
                <a:solidFill>
                  <a:srgbClr val="0070C0"/>
                </a:solidFill>
              </a:rPr>
              <a:t>Inside_Temperature</a:t>
            </a:r>
            <a:r>
              <a:rPr lang="tr-TR" sz="2000" b="1" dirty="0">
                <a:solidFill>
                  <a:srgbClr val="0070C0"/>
                </a:solidFill>
              </a:rPr>
              <a:t>).</a:t>
            </a:r>
            <a:r>
              <a:rPr lang="tr-TR" sz="2000" dirty="0"/>
              <a:t> </a:t>
            </a:r>
            <a:endParaRPr lang="tr-TR" sz="2000" dirty="0" smtClean="0"/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Çıkış </a:t>
            </a:r>
            <a:r>
              <a:rPr lang="tr-TR" sz="2000" dirty="0"/>
              <a:t>değişkeni olarak ise </a:t>
            </a:r>
            <a:r>
              <a:rPr lang="tr-TR" sz="2000" b="1" dirty="0">
                <a:solidFill>
                  <a:srgbClr val="0070C0"/>
                </a:solidFill>
              </a:rPr>
              <a:t>ısıtma sistemi gücü (</a:t>
            </a:r>
            <a:r>
              <a:rPr lang="tr-TR" sz="2000" b="1" dirty="0" err="1">
                <a:solidFill>
                  <a:srgbClr val="0070C0"/>
                </a:solidFill>
              </a:rPr>
              <a:t>Heating_Power</a:t>
            </a:r>
            <a:r>
              <a:rPr lang="tr-TR" sz="2000" b="1" dirty="0">
                <a:solidFill>
                  <a:srgbClr val="0070C0"/>
                </a:solidFill>
              </a:rPr>
              <a:t>) </a:t>
            </a:r>
            <a:r>
              <a:rPr lang="tr-TR" sz="2000" dirty="0" smtClean="0"/>
              <a:t>belirlenecektir.</a:t>
            </a: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10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Örnek-&gt;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</a:rPr>
              <a:t>Ornek7_simpfullibrary_sugeno.py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/>
              <a:t>Bulanık </a:t>
            </a:r>
            <a:r>
              <a:rPr lang="tr-TR" sz="2000" b="1" dirty="0" smtClean="0"/>
              <a:t>Kümeler</a:t>
            </a:r>
            <a:endParaRPr lang="tr-T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Dış Hava Sıcaklığı (</a:t>
            </a:r>
            <a:r>
              <a:rPr lang="tr-TR" sz="2000" b="1" dirty="0" err="1"/>
              <a:t>Outside_Temperature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Soğuk: </a:t>
            </a:r>
            <a:r>
              <a:rPr lang="tr-TR" sz="2000" dirty="0"/>
              <a:t>Üçgen üyelik fonksiyonu :</a:t>
            </a:r>
            <a:r>
              <a:rPr lang="tr-TR" sz="2000" dirty="0" smtClean="0"/>
              <a:t>[0,10]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Ilıman: </a:t>
            </a:r>
            <a:r>
              <a:rPr lang="tr-TR" sz="2000" dirty="0"/>
              <a:t>Üçgen üyelik fonksiyonu </a:t>
            </a:r>
            <a:r>
              <a:rPr lang="tr-TR" sz="2000" dirty="0" smtClean="0"/>
              <a:t>:[5,20,35]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Sıcak: </a:t>
            </a:r>
            <a:r>
              <a:rPr lang="tr-TR" sz="2000" dirty="0"/>
              <a:t>Üçgen üyelik fonksiyonu </a:t>
            </a:r>
            <a:r>
              <a:rPr lang="tr-TR" sz="2000" dirty="0" smtClean="0"/>
              <a:t>:[25,40]</a:t>
            </a:r>
            <a:endParaRPr lang="tr-T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İç Mekan Sıcaklığı (</a:t>
            </a:r>
            <a:r>
              <a:rPr lang="tr-TR" sz="2000" b="1" dirty="0" err="1"/>
              <a:t>Inside_Temperature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Soğuk: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</a:t>
            </a:r>
            <a:r>
              <a:rPr lang="tr-TR" sz="2000" dirty="0"/>
              <a:t>0,12]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Normal: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fonksiyonu:[10,25,40]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Sıcak: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</a:t>
            </a:r>
            <a:r>
              <a:rPr lang="tr-TR" sz="2000" dirty="0"/>
              <a:t>30,45]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Isıtma Sistemi Gücü (</a:t>
            </a:r>
            <a:r>
              <a:rPr lang="tr-TR" sz="2000" b="1" dirty="0" err="1"/>
              <a:t>Heating_Power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DÜŞÜK: Üçgen üyelik fonksiyonu - [0,20,40</a:t>
            </a:r>
            <a:r>
              <a:rPr lang="tr-TR" sz="2000" dirty="0" smtClean="0"/>
              <a:t>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ORTA: Üçgen üyelik fonksiyonu - [30,50,70</a:t>
            </a:r>
            <a:r>
              <a:rPr lang="tr-TR" sz="2000" dirty="0" smtClean="0"/>
              <a:t>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YÜKSEK: Üçgen üyelik fonksiyonu - [60,80,100</a:t>
            </a:r>
            <a:r>
              <a:rPr lang="tr-TR" sz="2000" dirty="0" smtClean="0"/>
              <a:t>]</a:t>
            </a: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11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/>
              <a:t>Bulanık </a:t>
            </a:r>
            <a:r>
              <a:rPr lang="tr-TR" sz="2000" b="1" dirty="0" smtClean="0"/>
              <a:t>Kümeler</a:t>
            </a:r>
            <a:endParaRPr lang="tr-TR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u="sng" dirty="0" smtClean="0">
                <a:solidFill>
                  <a:srgbClr val="0070C0"/>
                </a:solidFill>
              </a:rPr>
              <a:t>Kurallar</a:t>
            </a:r>
            <a:endParaRPr lang="tr-TR" sz="20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SOĞUK </a:t>
            </a:r>
            <a:r>
              <a:rPr lang="tr-TR" sz="2000" dirty="0"/>
              <a:t>VE iç mekan sıcaklığı </a:t>
            </a:r>
            <a:r>
              <a:rPr lang="tr-TR" sz="2000" dirty="0" smtClean="0"/>
              <a:t>SOĞUKSA,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Yüksek </a:t>
            </a:r>
            <a:r>
              <a:rPr lang="tr-TR" sz="2000" dirty="0"/>
              <a:t>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ILIMAN </a:t>
            </a:r>
            <a:r>
              <a:rPr lang="tr-TR" sz="2000" dirty="0"/>
              <a:t>seviyede VE iç mekan sıcaklığı </a:t>
            </a:r>
            <a:r>
              <a:rPr lang="tr-TR" sz="2000" dirty="0" smtClean="0"/>
              <a:t>NORMAL </a:t>
            </a:r>
            <a:r>
              <a:rPr lang="tr-TR" sz="2000" dirty="0"/>
              <a:t>seviyede, o zaman ısıtma sistemi gücü </a:t>
            </a:r>
            <a:r>
              <a:rPr lang="tr-TR" sz="2000" dirty="0" smtClean="0"/>
              <a:t>Orta </a:t>
            </a:r>
            <a:r>
              <a:rPr lang="tr-TR" sz="2000" dirty="0"/>
              <a:t>seviyede 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</a:t>
            </a:r>
            <a:r>
              <a:rPr lang="tr-TR" sz="2000" dirty="0" smtClean="0"/>
              <a:t>SICAK </a:t>
            </a:r>
            <a:r>
              <a:rPr lang="tr-TR" sz="2000" dirty="0"/>
              <a:t>yüksekse VE iç mekan sıcaklığı </a:t>
            </a:r>
            <a:r>
              <a:rPr lang="tr-TR" sz="2000" dirty="0" smtClean="0"/>
              <a:t>SICAKSA,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DÜŞÜK </a:t>
            </a:r>
            <a:r>
              <a:rPr lang="tr-TR" sz="2000" dirty="0"/>
              <a:t>olmalıdır</a:t>
            </a:r>
            <a:r>
              <a:rPr lang="tr-TR" sz="2000" dirty="0" smtClean="0"/>
              <a:t>.</a:t>
            </a:r>
          </a:p>
          <a:p>
            <a:pPr marL="0" indent="0" algn="ctr">
              <a:buNone/>
            </a:pPr>
            <a:r>
              <a:rPr lang="tr-TR" sz="2200" b="1" u="sng" dirty="0" smtClean="0">
                <a:solidFill>
                  <a:srgbClr val="0070C0"/>
                </a:solidFill>
              </a:rPr>
              <a:t>Çıkış Değerleri </a:t>
            </a:r>
            <a:endParaRPr lang="tr-TR" sz="22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2200" dirty="0" smtClean="0"/>
              <a:t>Isıtma </a:t>
            </a:r>
            <a:r>
              <a:rPr lang="tr-TR" sz="2200" dirty="0"/>
              <a:t>Sistemi Gücü </a:t>
            </a:r>
            <a:r>
              <a:rPr lang="tr-TR" sz="2200" dirty="0" smtClean="0"/>
              <a:t>Tüm Kümeleri İçin: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Düşük: 10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Orta: 30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Yüksek: 0.8 </a:t>
            </a:r>
            <a:r>
              <a:rPr lang="tr-TR" sz="2200" dirty="0">
                <a:solidFill>
                  <a:srgbClr val="0070C0"/>
                </a:solidFill>
              </a:rPr>
              <a:t>* </a:t>
            </a:r>
            <a:r>
              <a:rPr lang="tr-TR" sz="2200" dirty="0" err="1">
                <a:solidFill>
                  <a:srgbClr val="0070C0"/>
                </a:solidFill>
              </a:rPr>
              <a:t>Outside_Temperature</a:t>
            </a:r>
            <a:r>
              <a:rPr lang="tr-TR" sz="2200" dirty="0">
                <a:solidFill>
                  <a:srgbClr val="0070C0"/>
                </a:solidFill>
              </a:rPr>
              <a:t> - 0.5 * </a:t>
            </a:r>
            <a:r>
              <a:rPr lang="tr-TR" sz="2200" dirty="0" err="1">
                <a:solidFill>
                  <a:srgbClr val="0070C0"/>
                </a:solidFill>
              </a:rPr>
              <a:t>Inside_Temperature</a:t>
            </a:r>
            <a:r>
              <a:rPr lang="tr-TR" sz="2200" dirty="0">
                <a:solidFill>
                  <a:srgbClr val="0070C0"/>
                </a:solidFill>
              </a:rPr>
              <a:t> + 20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12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 smtClean="0"/>
              <a:t>Soru</a:t>
            </a:r>
            <a:endParaRPr lang="tr-T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/>
              <a:t>Eğer dış hava sıcaklığı </a:t>
            </a:r>
            <a:r>
              <a:rPr lang="tr-TR" sz="2200" dirty="0" smtClean="0"/>
              <a:t>40 </a:t>
            </a:r>
            <a:r>
              <a:rPr lang="tr-TR" sz="2200" dirty="0"/>
              <a:t>derece, iç mekan sıcaklığı ise </a:t>
            </a:r>
            <a:r>
              <a:rPr lang="tr-TR" sz="2200" dirty="0" smtClean="0"/>
              <a:t>35 </a:t>
            </a:r>
            <a:r>
              <a:rPr lang="tr-TR" sz="2200" dirty="0"/>
              <a:t>derece olarak ölçülüyorsa, ısıtma sistemi gücü ne kadar olmalıdır? </a:t>
            </a:r>
            <a:endParaRPr lang="tr-TR" sz="22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 err="1" smtClean="0"/>
              <a:t>Python</a:t>
            </a:r>
            <a:r>
              <a:rPr lang="tr-TR" sz="2200" dirty="0" smtClean="0"/>
              <a:t> kodunu yazın?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 smtClean="0"/>
              <a:t>Ayrıca </a:t>
            </a:r>
            <a:r>
              <a:rPr lang="tr-TR" sz="2200" dirty="0" err="1" smtClean="0"/>
              <a:t>manual</a:t>
            </a:r>
            <a:r>
              <a:rPr lang="tr-TR" sz="2200" dirty="0" smtClean="0"/>
              <a:t> olarak hesaplayıp </a:t>
            </a:r>
            <a:r>
              <a:rPr lang="tr-TR" sz="2200" smtClean="0"/>
              <a:t>Python</a:t>
            </a:r>
            <a:r>
              <a:rPr lang="tr-TR" sz="2200" dirty="0" smtClean="0"/>
              <a:t> programının verdiği sonuçla karşılaştırın?</a:t>
            </a:r>
            <a:endParaRPr lang="tr-TR" sz="2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13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2400" dirty="0" smtClean="0"/>
              <a:t>Bulanık mantık uygulamaları </a:t>
            </a:r>
            <a:r>
              <a:rPr lang="tr-TR" sz="2400" dirty="0" err="1" smtClean="0"/>
              <a:t>Python’da</a:t>
            </a:r>
            <a:r>
              <a:rPr lang="tr-TR" sz="2400" dirty="0" smtClean="0"/>
              <a:t> </a:t>
            </a:r>
            <a:r>
              <a:rPr lang="tr-TR" sz="2400" dirty="0" err="1" smtClean="0"/>
              <a:t>simpful</a:t>
            </a:r>
            <a:r>
              <a:rPr lang="tr-TR" sz="2400" dirty="0" smtClean="0"/>
              <a:t> kütüphanesi vasıtasıyla da uygulanabilir.</a:t>
            </a:r>
          </a:p>
          <a:p>
            <a:pPr>
              <a:lnSpc>
                <a:spcPct val="150000"/>
              </a:lnSpc>
            </a:pPr>
            <a:r>
              <a:rPr lang="tr-TR" sz="2400" dirty="0" smtClean="0"/>
              <a:t>Aşağıdaki kodla yükleme yapılabilir: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pip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75000"/>
                  </a:schemeClr>
                </a:solidFill>
              </a:rPr>
              <a:t>simpful</a:t>
            </a:r>
            <a:endParaRPr lang="tr-T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https://pypi.org/project/simpful</a:t>
            </a:r>
            <a:r>
              <a:rPr lang="tr-TR" sz="2400" dirty="0" smtClean="0">
                <a:hlinkClick r:id="rId2"/>
              </a:rPr>
              <a:t>/</a:t>
            </a:r>
            <a:endParaRPr lang="tr-TR" sz="2400" dirty="0" smtClean="0"/>
          </a:p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700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ÖRNEKLER-SIMPFUL KÜTÜPHANESİ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15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3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80" y="1190216"/>
            <a:ext cx="7216765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4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36" y="666000"/>
            <a:ext cx="4857366" cy="619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07" y="1825625"/>
            <a:ext cx="201947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Giriş kümeleri ve Dilsel değişkenler tanımlanmaktadır.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S_1(</a:t>
            </a:r>
            <a:r>
              <a:rPr lang="tr-TR" sz="1800" dirty="0" err="1" smtClean="0"/>
              <a:t>poor</a:t>
            </a:r>
            <a:r>
              <a:rPr lang="tr-TR" sz="1800" dirty="0" smtClean="0"/>
              <a:t>), S_2(</a:t>
            </a:r>
            <a:r>
              <a:rPr lang="tr-TR" sz="1800" dirty="0" err="1" smtClean="0"/>
              <a:t>good</a:t>
            </a:r>
            <a:r>
              <a:rPr lang="tr-TR" sz="1800" dirty="0" smtClean="0"/>
              <a:t>) ve S_3(</a:t>
            </a:r>
            <a:r>
              <a:rPr lang="tr-TR" sz="1800" dirty="0" err="1" smtClean="0"/>
              <a:t>excellent</a:t>
            </a:r>
            <a:r>
              <a:rPr lang="tr-TR" sz="1800" dirty="0" smtClean="0"/>
              <a:t>) kümeleri Service dilsel değişkeninin kümeleridir. Nokta Aralığı verilerek tanımlanmıştır ([x, üyelik]). S_1 için x=0 da üyelik=1 ve x=5. de üyelik=0. aralığı verilir.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5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4" y="2864695"/>
            <a:ext cx="8599822" cy="29376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77" y="3145522"/>
            <a:ext cx="350052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Çıkış kümeleri ve çıkış değerlerinin hesaplanması için fonksiyonlar tanımlanıyor.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/>
              <a:t>s</a:t>
            </a:r>
            <a:r>
              <a:rPr lang="tr-TR" sz="1800" dirty="0" err="1" smtClean="0"/>
              <a:t>mall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sabit değer=5</a:t>
            </a:r>
            <a:r>
              <a:rPr lang="tr-TR" sz="1800" dirty="0" smtClean="0"/>
              <a:t>, </a:t>
            </a:r>
            <a:r>
              <a:rPr lang="tr-TR" sz="1800" dirty="0" err="1" smtClean="0"/>
              <a:t>average</a:t>
            </a:r>
            <a:r>
              <a:rPr lang="tr-TR" sz="1800" dirty="0" smtClean="0"/>
              <a:t> </a:t>
            </a:r>
            <a:r>
              <a:rPr lang="tr-TR" sz="1800" dirty="0"/>
              <a:t>kümesi için </a:t>
            </a: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sabit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değer=15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 smtClean="0"/>
              <a:t>generous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bir fonksiyondur=Food+Service+5.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6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60169"/>
          <a:stretch/>
        </p:blipFill>
        <p:spPr>
          <a:xfrm>
            <a:off x="1357744" y="3020940"/>
            <a:ext cx="8995131" cy="15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Uygulamada Service=6.5 ve </a:t>
            </a:r>
            <a:r>
              <a:rPr lang="tr-TR" sz="1800" dirty="0" err="1" smtClean="0"/>
              <a:t>Food</a:t>
            </a:r>
            <a:r>
              <a:rPr lang="tr-TR" sz="1800" dirty="0" smtClean="0"/>
              <a:t>=9.8 değeri için </a:t>
            </a:r>
            <a:r>
              <a:rPr lang="tr-TR" sz="1800" dirty="0" err="1" smtClean="0"/>
              <a:t>sugeno</a:t>
            </a:r>
            <a:r>
              <a:rPr lang="tr-TR" sz="1800" dirty="0" smtClean="0"/>
              <a:t> çıkışı hesaplanacaktır. Bu nedenle kümelere üyelikleri ekrana yazdırılıyor. Manuel hesaplama yaparak mantığı anlamak için bu işlem yapılıyor. 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7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2" y="3162246"/>
            <a:ext cx="6358254" cy="17942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17" y="3162246"/>
            <a:ext cx="5228922" cy="17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Kod üzerinde k değerleri ve üyelik dereceleri açıklama olarak her kurala yazılmıştır.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8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9" y="1955976"/>
            <a:ext cx="11414261" cy="27336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3" y="5180463"/>
            <a:ext cx="5159187" cy="1082134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H="1" flipV="1">
            <a:off x="4270664" y="3938155"/>
            <a:ext cx="2286000" cy="12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8" y="4790002"/>
            <a:ext cx="4842217" cy="1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tr-TR" sz="2400" b="1" dirty="0" smtClean="0"/>
              <a:t>Ödev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Giriş Değişkeni: </a:t>
            </a:r>
            <a:r>
              <a:rPr lang="tr-TR" sz="1800" b="1" dirty="0" smtClean="0"/>
              <a:t>OXI(Oksijen)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3 kümeden oluşur:</a:t>
            </a:r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low_flow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 </a:t>
            </a:r>
            <a:r>
              <a:rPr lang="tr-TR" sz="1800" dirty="0"/>
              <a:t>[0, 1.],  [1., 1.],  [1.5, 0]</a:t>
            </a:r>
            <a:endParaRPr lang="en-US" sz="1800" dirty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medium_flow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</a:t>
            </a:r>
            <a:r>
              <a:rPr lang="en-US" sz="1800" dirty="0" smtClean="0"/>
              <a:t>[0.5</a:t>
            </a:r>
            <a:r>
              <a:rPr lang="en-US" sz="1800" dirty="0"/>
              <a:t>, 0], [1.5, 1.], [2.5, 1], [3., 0</a:t>
            </a:r>
            <a:r>
              <a:rPr lang="en-US" sz="1800" dirty="0" smtClean="0"/>
              <a:t>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high_flow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 smtClean="0"/>
              <a:t>points</a:t>
            </a:r>
            <a:r>
              <a:rPr lang="en-US" sz="1800" dirty="0"/>
              <a:t>=[[2., 0],  [2.5, 1.], [3., 1</a:t>
            </a:r>
            <a:r>
              <a:rPr lang="en-US" sz="1800" dirty="0" smtClean="0"/>
              <a:t>.]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endParaRPr lang="tr-TR" sz="1800" dirty="0"/>
          </a:p>
          <a:p>
            <a:pPr marL="0" lvl="2" algn="just">
              <a:lnSpc>
                <a:spcPct val="100000"/>
              </a:lnSpc>
            </a:pP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Değişkeni</a:t>
            </a:r>
            <a:r>
              <a:rPr lang="tr-TR" sz="1800" dirty="0"/>
              <a:t>: </a:t>
            </a:r>
            <a:r>
              <a:rPr lang="tr-TR" sz="1800" dirty="0" smtClean="0"/>
              <a:t>POWER</a:t>
            </a:r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LOW_POWER</a:t>
            </a:r>
            <a:r>
              <a:rPr lang="tr-TR" sz="1600" dirty="0" smtClean="0"/>
              <a:t> için k=</a:t>
            </a:r>
            <a:r>
              <a:rPr lang="en-US" sz="1600" dirty="0" smtClean="0"/>
              <a:t>0 </a:t>
            </a:r>
            <a:r>
              <a:rPr lang="tr-TR" sz="1600" dirty="0" smtClean="0"/>
              <a:t> 		#m(0.51)=1.0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MEDIUM_POWER</a:t>
            </a:r>
            <a:r>
              <a:rPr lang="tr-TR" sz="1600" dirty="0" smtClean="0"/>
              <a:t> için k=</a:t>
            </a:r>
            <a:r>
              <a:rPr lang="en-US" sz="1600" dirty="0" smtClean="0"/>
              <a:t>25</a:t>
            </a:r>
            <a:r>
              <a:rPr lang="tr-TR" sz="1600" dirty="0" smtClean="0"/>
              <a:t> 	#m(0.51)=0.01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HIGH_FUN</a:t>
            </a:r>
            <a:r>
              <a:rPr lang="tr-TR" sz="1600" dirty="0" smtClean="0"/>
              <a:t> için k=</a:t>
            </a:r>
            <a:r>
              <a:rPr lang="en-US" sz="1600" dirty="0" smtClean="0"/>
              <a:t>OXI</a:t>
            </a:r>
            <a:r>
              <a:rPr lang="en-US" sz="1600" dirty="0"/>
              <a:t>**</a:t>
            </a:r>
            <a:r>
              <a:rPr lang="en-US" sz="1600" dirty="0" smtClean="0"/>
              <a:t>2</a:t>
            </a:r>
            <a:r>
              <a:rPr lang="tr-TR" sz="1600" dirty="0" smtClean="0"/>
              <a:t> 	</a:t>
            </a:r>
            <a:r>
              <a:rPr lang="tr-TR" sz="1600" dirty="0" smtClean="0"/>
              <a:t>#</a:t>
            </a:r>
            <a:r>
              <a:rPr lang="tr-TR" sz="1600" dirty="0" smtClean="0"/>
              <a:t>m(0.51)=0</a:t>
            </a:r>
          </a:p>
          <a:p>
            <a:pPr marL="1371600" lvl="5" algn="just">
              <a:lnSpc>
                <a:spcPct val="100000"/>
              </a:lnSpc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Kural1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low_flow</a:t>
            </a:r>
            <a:r>
              <a:rPr lang="tr-TR" sz="1600" dirty="0" smtClean="0"/>
              <a:t> 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LOW_POWER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medium_flow</a:t>
            </a:r>
            <a:r>
              <a:rPr lang="en-US" sz="1600" dirty="0" smtClean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MEDIUM_POWER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Kural3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!=</a:t>
            </a:r>
            <a:r>
              <a:rPr lang="en-US" sz="1600" dirty="0" err="1" smtClean="0"/>
              <a:t>low_flow</a:t>
            </a:r>
            <a:r>
              <a:rPr lang="tr-TR" sz="1600" dirty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HIGH_FUN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OXI=0.51 için POWER değerini </a:t>
            </a:r>
            <a:r>
              <a:rPr lang="tr-TR" sz="1600" dirty="0" err="1" smtClean="0"/>
              <a:t>Sugeno</a:t>
            </a:r>
            <a:r>
              <a:rPr lang="tr-TR" sz="1600" dirty="0" smtClean="0"/>
              <a:t> yöntemine göre hesaplayın? </a:t>
            </a:r>
            <a:r>
              <a:rPr lang="tr-TR" sz="1600" dirty="0" err="1" smtClean="0"/>
              <a:t>Python</a:t>
            </a:r>
            <a:r>
              <a:rPr lang="tr-TR" sz="1600" dirty="0" smtClean="0"/>
              <a:t> kodunu yazın? Elde edile sonuçları karşılaştırın?</a:t>
            </a:r>
            <a:endParaRPr lang="tr-TR" sz="16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9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Örnek-&gt;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</a:rPr>
              <a:t>Odev_simpfullibrary_sugeno.py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10995</TotalTime>
  <Words>649</Words>
  <Application>Microsoft Office PowerPoint</Application>
  <PresentationFormat>Geniş ekran</PresentationFormat>
  <Paragraphs>88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BULANIK MANTIK</vt:lpstr>
      <vt:lpstr>Bölüm 7 : ÖRNEKLER-SIMPFUL KÜTÜPHANESİ</vt:lpstr>
      <vt:lpstr>Bölüm 7 : SIMPFUL KÜTÜPHANESİ-Mamdani Örnek -&gt;Ornek-5_simpfullibrary.py</vt:lpstr>
      <vt:lpstr>Bölüm 7 : SIMPFUL KÜTÜPHANESİ-Mamdani Örnek -&gt;Ornek-5_simpfullibrary.py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SIMPFUL KÜTÜPHANESİ-Sugeno Örnek-&gt;Odev_simpfullibrary_sugeno.py</vt:lpstr>
      <vt:lpstr>SIMPFUL KÜTÜPHANESİ-Sugeno Örnek-&gt;Ornek7_simpfullibrary_sugeno.py</vt:lpstr>
      <vt:lpstr>SIMPFUL KÜTÜPHANESİ-Sugeno Örnek</vt:lpstr>
      <vt:lpstr>SIMPFUL KÜTÜPHANESİ-Sugeno Örnek</vt:lpstr>
      <vt:lpstr>SIMPFUL KÜTÜPHANESİ-Sugeno 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547</cp:revision>
  <dcterms:created xsi:type="dcterms:W3CDTF">2022-09-22T13:24:45Z</dcterms:created>
  <dcterms:modified xsi:type="dcterms:W3CDTF">2024-01-02T12:11:37Z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