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306" r:id="rId5"/>
    <p:sldId id="294" r:id="rId6"/>
    <p:sldId id="314" r:id="rId7"/>
    <p:sldId id="400" r:id="rId8"/>
    <p:sldId id="395" r:id="rId9"/>
    <p:sldId id="397" r:id="rId10"/>
    <p:sldId id="398" r:id="rId11"/>
    <p:sldId id="401" r:id="rId12"/>
    <p:sldId id="402" r:id="rId13"/>
    <p:sldId id="403" r:id="rId14"/>
    <p:sldId id="404" r:id="rId15"/>
    <p:sldId id="405" r:id="rId16"/>
    <p:sldId id="396" r:id="rId17"/>
    <p:sldId id="399" r:id="rId18"/>
    <p:sldId id="312" r:id="rId19"/>
    <p:sldId id="394" r:id="rId20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25" autoAdjust="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17.12.2023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17.12.2023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3343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02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8276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299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6597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90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25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65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9931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530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701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634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88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learning-turkiye/python-ile-bulan%C4%B1k-mant%C4%B1k-modellemesi-74459dc2730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5400" spc="400" dirty="0">
                <a:solidFill>
                  <a:schemeClr val="bg1"/>
                </a:solidFill>
              </a:rPr>
              <a:t>BULANIK MANTIK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 smtClean="0"/>
              <a:t>ANFIS-En Küçük Kareler Yöntemi</a:t>
            </a:r>
            <a:endParaRPr lang="tr-TR" sz="4000" dirty="0"/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5345296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sınıfta bulunan öğrencilerin iki farklı dersten aldıkları notları biliyor olalım.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öğrenci için, yapılan üçüncü bir sınav notunun değerini bu yönle tahmin edebiliriz.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Oluşturulacak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bilinmeyenli bir denklemin katsayılarını en küçük kareler yöntemi ile belirleyip, gerekli değerleri (bilinen iki sınav notları) fonksiyonda yerine koyarsak öğrencilerin üçüncü sınavdan beklenen notlarını bulabiliriz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ANFIS‘in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öğrenme algoritması, en küçük kareler yöntemi ile geri yayılmalı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öğrenme algoritmasının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arada kullanılmasından oluşan melez öğrenme algoritmasıdır.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65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 smtClean="0"/>
              <a:t>ANFIS</a:t>
            </a:r>
            <a:endParaRPr lang="tr-TR" sz="4000" dirty="0"/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20"/>
            <a:ext cx="10515600" cy="5345296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Şekil 5.1’de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Sugeno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modeli için bulanık çıkarım mekanizması ve bu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yapıya karşılık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gelen, eşdeğer ANFIS mimarisi yer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almaktadır.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66" y="1709127"/>
            <a:ext cx="5869725" cy="48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 smtClean="0"/>
              <a:t>ANFIS</a:t>
            </a:r>
            <a:endParaRPr lang="tr-TR" sz="4000" dirty="0"/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5345296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Sinirsel uyarlanır öğrenme teknikleri, bulanık modelleme prosedürü için veri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setini kullanarak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ilgili sistemi “öğrenen” bir model geliştirmeyi sağlar.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Yani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ANFIS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girdi/çıktı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setini YSA ‘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ndaki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geri yayılmalı algoritmayı tek başına ya da en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küçük kareler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yöntemi ile birlikte kullanarak üyelik fonksiyonu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parametrelerini düzenleyerek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bulanık çıkarım sistemi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FIS) oluşturur.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düzenleme bulanık sistemimizin modellediği veriler yardımıyla ilgili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sistemi öğrenmesini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sağlar. Yani kendini modelleyeceği veriye göre uyarlar/adapte eder.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ANFIS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337" y="1460500"/>
            <a:ext cx="5500255" cy="4895850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Seçilen üyelik fonksiyon (İng.: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adedi ve tipine bağlı olarak kurulan model bir öğrenme algoritması kullanılarak oluşturulur.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Yöntem, oluşturduğu bulanık eğer-ise kurallar kümesini kullanır. ANFIS mimarisi, ağın tamamının çıkışı ile hedef değer arasındaki farkı, yani hatayı minimum yapacak şekilde parametrelerle belirlenmesi suretiyle oluşturulur. 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Teorik olarak, ANFIS herhangi bir sürekli fonksiyona mükemmel yaklaşabilir.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55A85D3-A5AE-F1D8-D7D7-0710D528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72" y="1711470"/>
            <a:ext cx="6177265" cy="32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ANFIS </a:t>
            </a:r>
            <a:r>
              <a:rPr lang="tr-TR" sz="4000" dirty="0" err="1"/>
              <a:t>with</a:t>
            </a:r>
            <a:r>
              <a:rPr lang="tr-TR" sz="4000" dirty="0"/>
              <a:t> Python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https://github.com/twmeggs/anfis</a:t>
            </a: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15</a:t>
            </a:fld>
            <a:endParaRPr lang="tr-TR"/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Bulanık Mantık</a:t>
            </a:r>
          </a:p>
        </p:txBody>
      </p:sp>
      <p:pic>
        <p:nvPicPr>
          <p:cNvPr id="9" name="Resim Yer Tutucusu 8" descr="gün batımı sırasında dağla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Resim Yer Tutucusu 10" descr="gün batımı sırasında dağla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SORULAR…</a:t>
            </a:r>
          </a:p>
        </p:txBody>
      </p:sp>
      <p:pic>
        <p:nvPicPr>
          <p:cNvPr id="15" name="Resim Yer Tutucusu 14" descr="alacakaranlık gökyüzünün altındaki dağla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Resim Yer Tutucusu 12" descr="şafaktan hemen önce, karanlık gökyüzünün altındaki dağla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/>
              <a:t>Kaynakça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10515600" cy="5633392"/>
          </a:xfrm>
        </p:spPr>
        <p:txBody>
          <a:bodyPr>
            <a:normAutofit fontScale="92500"/>
          </a:bodyPr>
          <a:lstStyle/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Bay, Ö. F., Bulanık Mantık Ders Notları, Gazi Üniversitesi, Teknoloji Fakültesi.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Elmas, Ç., 2003a, “Bulanık Mantık Denetleyiciler”, Seçkin Yayıncılık, 1. Baskı, Ankara, Türkiye.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Baykal, N.,, Timur Beyan: Bulanık Mantık İlke ve Temelleri, Ankara, Bıçaklar Kitabevi, 2004, s.9.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ÇOBANOĞLU, B., Ders Notları, http://www.cobanoglu.fws1.com/bulanik.htm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Sen, Z., Modern Mantık, _</a:t>
            </a:r>
            <a:r>
              <a:rPr lang="tr-TR" sz="2200" dirty="0" err="1">
                <a:latin typeface="Times New Roman" panose="02020603050405020304" pitchFamily="18" charset="0"/>
              </a:rPr>
              <a:t>stanbul</a:t>
            </a:r>
            <a:r>
              <a:rPr lang="tr-TR" sz="2200" dirty="0">
                <a:latin typeface="Times New Roman" panose="02020603050405020304" pitchFamily="18" charset="0"/>
              </a:rPr>
              <a:t>, Bilge Kültür Sanat Yayıncılık,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latin typeface="Times New Roman" panose="02020603050405020304" pitchFamily="18" charset="0"/>
              </a:rPr>
              <a:t>Daş</a:t>
            </a:r>
            <a:r>
              <a:rPr lang="tr-TR" sz="2200" dirty="0">
                <a:latin typeface="Times New Roman" panose="02020603050405020304" pitchFamily="18" charset="0"/>
              </a:rPr>
              <a:t>, İ., 2003. Matematikte Bulanık Sayılar. (Yüksek Lisans Tezi), Yıldız Teknik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Üniversitesi Fen Bilimleri Enstitüsü, İstanbul.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https://websitem.karatekin.edu.tr/user_files/zafercivelek/files/20190216_187604f5aaae4f89be554bbd63451325.pdf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hlinkClick r:id="rId3"/>
              </a:rPr>
              <a:t>https://medium.com/deep-learning-turkiye/python-ile-bulan%C4%B1k-mant%C4%B1k-modellemesi-74459dc27308</a:t>
            </a:r>
            <a:endParaRPr lang="tr-TR" sz="2200" dirty="0">
              <a:latin typeface="Times New Roman" panose="02020603050405020304" pitchFamily="18" charset="0"/>
            </a:endParaRP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https://guraysonugur.aku.edu.tr/wp-content/uploads/sites/11/2018/02/BMK-Ders-2.pdf</a:t>
            </a:r>
          </a:p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6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Bölüm 6 : ANFIS (Uyarlamalı ağ tabanlı bulanık çıkarım sistemi (</a:t>
            </a:r>
            <a:r>
              <a:rPr lang="tr-TR" sz="2800" dirty="0" err="1"/>
              <a:t>Adaptive</a:t>
            </a:r>
            <a:r>
              <a:rPr lang="tr-TR" sz="2800" dirty="0"/>
              <a:t>-Network </a:t>
            </a:r>
            <a:r>
              <a:rPr lang="tr-TR" sz="2800" dirty="0" err="1"/>
              <a:t>Based</a:t>
            </a:r>
            <a:r>
              <a:rPr lang="tr-TR" sz="2800" dirty="0"/>
              <a:t> </a:t>
            </a:r>
            <a:r>
              <a:rPr lang="tr-TR" sz="2800" dirty="0" err="1"/>
              <a:t>Fuzzy</a:t>
            </a:r>
            <a:r>
              <a:rPr lang="tr-TR" sz="2800" dirty="0"/>
              <a:t> </a:t>
            </a:r>
            <a:r>
              <a:rPr lang="tr-TR" sz="2800" dirty="0" err="1"/>
              <a:t>Inference</a:t>
            </a:r>
            <a:r>
              <a:rPr lang="tr-TR" sz="2800" dirty="0"/>
              <a:t> </a:t>
            </a:r>
            <a:r>
              <a:rPr lang="tr-TR" sz="2800" dirty="0" err="1"/>
              <a:t>Systems</a:t>
            </a:r>
            <a:r>
              <a:rPr lang="tr-TR" sz="2800" dirty="0"/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235"/>
            <a:ext cx="10515600" cy="44847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Takagi-Sugeno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bulanık çıkarım sistemine dayalı bir tür yapay sinir ağı yöntemidir.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Jang tarafından 1990’ların başlarında geliştirilmiş olup doğrusal olmayan fonksiyonların modellenmesinde ve kaotik zaman serilerinin tahmininde kullanılmıştır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ANFIS en iyi bilinen sinirsel bulanık sistemlerden biridir.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(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1993)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Takagi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Sugeno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bulanık modeli esas alarak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geliştirilmiştir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ANFIS, hem sinir ağlarını hem de bulanık mantık çıkarım yöntemlerini entegre ettiği için yapıların her ikisinden faydalanır. ANFIS yönteminin uygulanabilmesi için genelde giriş-çıkışa dayanan bir veri kümesine ihtiyaç duyulmaktadır.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ANFIS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Esasen ANFIS yapısı,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Sugeno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tipi bulanık sistemlerin,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sinirsel öğrenme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kabiliyetine sahip bir ağ yapısı olarak temsilinden ibarettir.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ağ, her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 belli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fonksiyonu gerçekleştirmek üzere, katmanlar halinde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yerleştirilmiş düğümlerin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birleşiminden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oluşmuştur.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Seçilen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üyelik fonksiyon (İng.: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adedi ve tipine bağlı olarak kurulan model bir öğrenme algoritması kullanılarak oluşturulur.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Yöntem, oluşturduğu bulanık eğer-ise kurallar kümesini kullanır. ANFIS mimarisi, ağın tamamının çıkışı ile hedef değer arasındaki farkı, yani hatayı minimum yapacak şekilde parametrelerle belirlenmesi suretiyle oluşturulur. 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Teorik olarak, ANFIS herhangi bir sürekli fonksiyona mükemmel yaklaşabilir.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7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 smtClean="0"/>
              <a:t>ANFIS-</a:t>
            </a:r>
            <a:r>
              <a:rPr lang="tr-TR" sz="4000" dirty="0" err="1" smtClean="0"/>
              <a:t>Suegeno</a:t>
            </a:r>
            <a:r>
              <a:rPr lang="tr-TR" sz="4000" dirty="0" smtClean="0"/>
              <a:t> Bulanık Modeli</a:t>
            </a:r>
            <a:endParaRPr lang="tr-TR" sz="4000" dirty="0"/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Basit olması açısından, bulanık çıkarım sistemini, x ve y gibi iki girişi ve z gibi bir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çıkışı olduğunu farz ederek ele alalım.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İki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tane bulanık “Eğer – ise - o halde”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kuralı bulunan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birinci dereceden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Sugeno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bulanık modeli için tipik kural kümesi;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Kural–1: Eğer x A1 ise ve y B1 ise o halde f1 = p1 x + q1 y + r1</a:t>
            </a:r>
          </a:p>
          <a:p>
            <a:pPr lvl="2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Kural–2: Eğer x A2 ise ve y B2 ise o halde f2 = p2 x + q2 y + r2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şeklinde ifade edilir. 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7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ANFIS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ANFIS denetleyici beş katmandan oluşmaktadır. Bu katmanların işlevleri aşağıdaki gibi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elde edilebilir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Katman 1: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katmanda her bir girdinin üyelik fonksiyonu derecesi hesaplanmaktadır. Bulanıklaştırma işlemi gerçekleştirilir. Eşitlik 4.10’da birinci katmanın çıkışı gösterilmektedir. 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‘𝑥’ giriş değişkenini, ‘𝐴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ise 𝑖. bulanık mantık kümesini simgelemektedir.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DF3FA34-437D-5BB7-F862-121E559A7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429000"/>
            <a:ext cx="17716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5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ANFIS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Katman 2: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katmandaki her bir düğümün çıktısı bir bulanık mantık kuralının etkisini göstermektedir. Bu katmanın çıktısı aşağıdaki eşitlikte gösterilmiştir. 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Katman 3: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katmanın çıkışında her bir bulanık mantık kuralının normalize edilmiş hallerinin ateşleme güçleri verilir. Yani 𝑖’inci kuralın etkisinin diğer kuralların toplam etkisine oranı hesaplanır. Bu katmana ait işlem aşağıdaki eşitlikte verilmiştir.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CB29DB-5650-9EC3-38D2-243E2EA2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118" y="2359169"/>
            <a:ext cx="4495800" cy="58102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D113D70-2ACC-610F-AEBA-C01A2F14D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855" y="4653146"/>
            <a:ext cx="41243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ANFIS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Katman 4: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Dördüncü katmanda normalize edilmiş kuralların ateşleme güçleri doğrusal bir fonksiyonlar çarpılarak bulanık mantık kuralları durulaştırılır. Aşağıdaki eşitlikte verilen (𝑝,𝑞,𝑟) parametreleri en küçük kareler yöntemiyle elde edilebilmektedir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 da Buradaki (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pi, </a:t>
            </a:r>
            <a:r>
              <a:rPr lang="tr-T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değişkenleri, i. kuralın sonuç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parametreleri kümesidir.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Katman 5: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katmanda bütün düğümlerden gelen sinyaller toplanır ve tek bir çıkışa çevrilir. Bu katmana ait işlem aşağıdaki eşitlikte verilmiştir [sinirsel bulanık dolaylı vektör].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E4ED205-6815-5889-B71C-00668415E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831955"/>
            <a:ext cx="3810000" cy="6953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9C7D090-6FA4-B1C6-351D-62131FAAC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480" y="4771159"/>
            <a:ext cx="1971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 smtClean="0"/>
              <a:t>ANFIS-En Küçük Kareler Yöntemi</a:t>
            </a:r>
            <a:endParaRPr lang="tr-TR" sz="4000" dirty="0"/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Gözlem, ölçüm ve deneye dayalı problemlerle uğraşıp doğadan elde ettiği verilerle yeni bir şeyler ortaya koymak isteyen insanların en önemli görevi; bu gözlem, ölçüm ve deneyleri yapmak değil, onların sonuçlarını yorumlamaktır.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Çoğu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zaman sıralı bir şekilde yapılan ölçüm, gözlem, deneylerden sonra birbirine bağımlı en az iki değişken içeren belki de binlerce, milyonlarca sonuç elde edilir.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Elde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edilen bu sonuçların hepsi belirli bir miktarda hata içerir ve insanlar için hiçbir anlam ifade etmezler.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 bu sonuçları en iyi temsil edecek bir denklem, grafik, bir eğri ortaya koyana 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kadar.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7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 smtClean="0"/>
              <a:t>ANFIS-En Küçük Kareler Yöntemi</a:t>
            </a:r>
            <a:endParaRPr lang="tr-TR" sz="4000" dirty="0"/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5345296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İlk uzunluğu kesin olarak bilinen 10 adet plastik çubuğu alalım ve her çubuğu aynı kaynakla, farklı sürelerde ısıtıp, ısıtılma sonrasındaki uzunluklarını ölçelim.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ısıtma sürelerini ve ısıtma sonrasında oluşan genleşme miktarlarını kaydedelim ve ısıtma süresi ile genleşme miktarı arasındaki ilişkiyi bulmak için y=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şeklinde doğrusal bir denklem yazalım.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Teorik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olarak, her ölçüm sonrasında bir denklem ortaya çıkar ve toplamda 10 adet birbirinden farklı denklem elde etmiş oluruz.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Fakat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10 adet teorik denklem bize 10 adet ısı, genleşme ilişkisi verir gerçek ilişki hakkında bir fikir sahibi olmamız mümkün değildir. </a:t>
            </a:r>
            <a:endParaRPr lang="tr-T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noktada aradığımız ilişkiyi bulabilmek için tüm bu denklemleri en iyi temsil edecek yeni bir denkleme ihtiyaç olduğu açıktır. İşte burada en küçük kareler yöntemi devreye girer.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10447</TotalTime>
  <Words>1165</Words>
  <Application>Microsoft Office PowerPoint</Application>
  <PresentationFormat>Geniş ekran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Univers</vt:lpstr>
      <vt:lpstr>GradientUnivers</vt:lpstr>
      <vt:lpstr>BULANIK MANTIK</vt:lpstr>
      <vt:lpstr>Bölüm 6 : ANFIS (Uyarlamalı ağ tabanlı bulanık çıkarım sistemi (Adaptive-Network Based Fuzzy Inference Systems)</vt:lpstr>
      <vt:lpstr>ANFIS</vt:lpstr>
      <vt:lpstr>ANFIS-Suegeno Bulanık Modeli</vt:lpstr>
      <vt:lpstr>ANFIS</vt:lpstr>
      <vt:lpstr>ANFIS</vt:lpstr>
      <vt:lpstr>ANFIS</vt:lpstr>
      <vt:lpstr>ANFIS-En Küçük Kareler Yöntemi</vt:lpstr>
      <vt:lpstr>ANFIS-En Küçük Kareler Yöntemi</vt:lpstr>
      <vt:lpstr>ANFIS-En Küçük Kareler Yöntemi</vt:lpstr>
      <vt:lpstr>ANFIS</vt:lpstr>
      <vt:lpstr>ANFIS</vt:lpstr>
      <vt:lpstr>ANFIS</vt:lpstr>
      <vt:lpstr>ANFIS with Python</vt:lpstr>
      <vt:lpstr>SORULAR…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419</cp:revision>
  <dcterms:created xsi:type="dcterms:W3CDTF">2022-09-22T13:24:45Z</dcterms:created>
  <dcterms:modified xsi:type="dcterms:W3CDTF">2023-12-17T18:14:50Z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