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51"/>
  </p:notesMasterIdLst>
  <p:handoutMasterIdLst>
    <p:handoutMasterId r:id="rId52"/>
  </p:handoutMasterIdLst>
  <p:sldIdLst>
    <p:sldId id="306" r:id="rId5"/>
    <p:sldId id="307" r:id="rId6"/>
    <p:sldId id="396" r:id="rId7"/>
    <p:sldId id="397" r:id="rId8"/>
    <p:sldId id="398" r:id="rId9"/>
    <p:sldId id="399" r:id="rId10"/>
    <p:sldId id="400" r:id="rId11"/>
    <p:sldId id="401" r:id="rId12"/>
    <p:sldId id="308" r:id="rId13"/>
    <p:sldId id="294" r:id="rId14"/>
    <p:sldId id="314" r:id="rId15"/>
    <p:sldId id="315" r:id="rId16"/>
    <p:sldId id="316" r:id="rId17"/>
    <p:sldId id="317" r:id="rId18"/>
    <p:sldId id="318" r:id="rId19"/>
    <p:sldId id="319" r:id="rId20"/>
    <p:sldId id="320" r:id="rId21"/>
    <p:sldId id="321" r:id="rId22"/>
    <p:sldId id="395" r:id="rId23"/>
    <p:sldId id="322" r:id="rId24"/>
    <p:sldId id="323" r:id="rId25"/>
    <p:sldId id="324" r:id="rId26"/>
    <p:sldId id="325" r:id="rId27"/>
    <p:sldId id="326" r:id="rId28"/>
    <p:sldId id="327" r:id="rId29"/>
    <p:sldId id="328" r:id="rId30"/>
    <p:sldId id="330" r:id="rId31"/>
    <p:sldId id="329" r:id="rId32"/>
    <p:sldId id="331" r:id="rId33"/>
    <p:sldId id="332" r:id="rId34"/>
    <p:sldId id="333" r:id="rId35"/>
    <p:sldId id="334" r:id="rId36"/>
    <p:sldId id="335" r:id="rId37"/>
    <p:sldId id="336" r:id="rId38"/>
    <p:sldId id="338" r:id="rId39"/>
    <p:sldId id="339" r:id="rId40"/>
    <p:sldId id="340" r:id="rId41"/>
    <p:sldId id="341" r:id="rId42"/>
    <p:sldId id="342" r:id="rId43"/>
    <p:sldId id="343" r:id="rId44"/>
    <p:sldId id="344" r:id="rId45"/>
    <p:sldId id="345" r:id="rId46"/>
    <p:sldId id="348" r:id="rId47"/>
    <p:sldId id="349" r:id="rId48"/>
    <p:sldId id="312" r:id="rId49"/>
    <p:sldId id="394" r:id="rId5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16.02.2025</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16.02.2025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11648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30443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1240899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4143752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1798600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50411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156752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1549761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162236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3873904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4049464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3721189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327802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144158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2776973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2371730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2745179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3580943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328974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C2BC1-2452-0C72-2615-C96E92DE46FA}"/>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8C91D7C4-732D-BCF6-0B7D-35D748C84F90}"/>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B595395-5300-3F19-617A-A98F8396F55C}"/>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9CF465A0-31D0-F6B5-03E9-7D5791D9D232}"/>
              </a:ext>
            </a:extLst>
          </p:cNvPr>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2868083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2204211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1712682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59803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1119737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126869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3635523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354178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2878532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4246326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342453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0D97E-705E-CD76-CF6D-5A9076382469}"/>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7B143F19-4DC2-470B-E273-2375B62499ED}"/>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C4CD76F9-0022-FB80-B73D-13620F626E94}"/>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83AB7EFB-1C89-9E28-983E-430737A24876}"/>
              </a:ext>
            </a:extLst>
          </p:cNvPr>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3597384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466228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1906392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4226641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558164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2810451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A6FD1-C08C-6438-4291-4099C92E5064}"/>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5823875-741F-5359-1D83-AA12E948DB16}"/>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B96F7582-B6A1-4012-20FD-92ECB0B41404}"/>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ECA1994B-7497-194C-8799-B8111DFC704B}"/>
              </a:ext>
            </a:extLst>
          </p:cNvPr>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38559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E80E-F055-4AF5-6DD7-6A87ED0D90D0}"/>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88362E88-7FAA-1AE9-87AC-F39BF903D0E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1F79064-4B03-573F-4585-CD76FC28889F}"/>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F2610B0D-472E-2075-8D0C-87422D49A806}"/>
              </a:ext>
            </a:extLst>
          </p:cNvPr>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68388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6F8B4-99A1-1627-4FD6-C9CD2C872B3F}"/>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6A00CC3-6153-3DA6-E742-DD529CD9CD5A}"/>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55B814EE-795D-AC99-6FFB-9AEDC864FDA8}"/>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27CCFF46-E2FC-9841-3A12-99B37A0326EB}"/>
              </a:ext>
            </a:extLst>
          </p:cNvPr>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252843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C4924-24E5-F8B8-51CC-318D53E032F0}"/>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A141415-597E-7837-61CD-79F4FFDBE911}"/>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07DA5F1-C2BD-FCBF-7F33-4DAA426D8C76}"/>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5E1CD806-38F4-792B-87DA-D099AFB0D0B8}"/>
              </a:ext>
            </a:extLst>
          </p:cNvPr>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27024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136295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İLERİ 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17917"/>
            <a:ext cx="10515600" cy="4895850"/>
          </a:xfrm>
        </p:spPr>
        <p:txBody>
          <a:bodyPr>
            <a:noAutofit/>
          </a:bodyPr>
          <a:lstStyle/>
          <a:p>
            <a:pPr>
              <a:lnSpc>
                <a:spcPct val="150000"/>
              </a:lnSpc>
              <a:spcAft>
                <a:spcPts val="600"/>
              </a:spcAft>
            </a:pP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“Bulanık”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kelimesi, “kesin (net) olmayan, karışık, belli belirsiz” şeklinde tanımlanabilir.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600"/>
              </a:spcAft>
            </a:pP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“Bulanıklık”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ise net olmama durumudur ve bir belirsizlik çeşididir.</a:t>
            </a:r>
          </a:p>
          <a:p>
            <a:pPr algn="just">
              <a:lnSpc>
                <a:spcPct val="150000"/>
              </a:lnSpc>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Terimler ya da ölçüler kesin olarak tanımlanıp ölçülemediğinden dolayı insanlar çoğu zaman belirsiz ( kesin olmayan ) ifadeler kullanırlar. İşte bulanık mantık bazı sorulara </a:t>
            </a:r>
            <a:r>
              <a:rPr lang="tr-TR" sz="22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basitçe evet-hayır cevabı verilemeyen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durumları kapsar. Bulanıklığın ve bulanık mantığın temeli de budur.</a:t>
            </a:r>
          </a:p>
          <a:p>
            <a:pPr algn="just">
              <a:lnSpc>
                <a:spcPct val="150000"/>
              </a:lnSpc>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mantığın temel mekanizması, bir insanın herhangi bir sistemi denetlemedeki düşünce ve sezgilerine bağlı olan çeşitli davranışlarının, dilsel niteleyiciler kullanarak, esnek yapıda denetim mekanizması geliştirilmesinde kullanılmasına dayanmaktadır. </a:t>
            </a:r>
          </a:p>
          <a:p>
            <a:pPr>
              <a:spcAft>
                <a:spcPts val="600"/>
              </a:spcAft>
            </a:pP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Bulanık Kelimesi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345297"/>
          </a:xfrm>
        </p:spPr>
        <p:txBody>
          <a:bodyPr>
            <a:normAutofit/>
          </a:bodyPr>
          <a:lstStyle/>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Örneğin, bir odada, sıcaklığı kontrol eden bir klimanın motoru, otomatik yaklaşımlarla değil de, bir kişi tarafından denetlendiği zaman, eğer oda sıcaklığı biraz arttıysa klima motoru hızı ilgili kişi tarafından “biraz” azaltacaktır.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Eğer oda sıcaklığı çok düştüyse, bu durumda kişi klima motorunun hızını “çok” artıracaktır.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İşte bu örnekte kullanılan “biraz” ve “çok” terimleri birer dilsel terim olmakta ve bulanık mantık tekniği kapsamında bulanık değişkenler olarak adlandırılmaktadır.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 tarz kontrol problemleri için geliştirilecek bir bulanık kontrol sisteminde, dilsel olarak tanımlanmış kontrol yaklaşımları, uzmana dayalı “otomatik kontrol” mekanizmasına çevrilmektedir. </a:t>
            </a:r>
          </a:p>
          <a:p>
            <a:pPr algn="just">
              <a:lnSpc>
                <a:spcPts val="250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mantık, belirsizliklerin anlatımı ve belirsizliklerle çalışılabilmesi için kurulmuş bir matematik düzendir.</a:t>
            </a:r>
            <a:endParaRPr lang="tr-TR" sz="2200" dirty="0"/>
          </a:p>
        </p:txBody>
      </p:sp>
    </p:spTree>
    <p:extLst>
      <p:ext uri="{BB962C8B-B14F-4D97-AF65-F5344CB8AC3E}">
        <p14:creationId xmlns:p14="http://schemas.microsoft.com/office/powerpoint/2010/main" val="235568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8"/>
            <a:ext cx="10515600" cy="5138921"/>
          </a:xfrm>
        </p:spPr>
        <p:txBody>
          <a:bodyPr>
            <a:normAutofit/>
          </a:bodyPr>
          <a:lstStyle/>
          <a:p>
            <a:pPr algn="just">
              <a:lnSpc>
                <a:spcPts val="336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kuramı, ilk kez 1965 yılında Berkeley’de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Californiya</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Üniversitesi öğretim üyelerinden aslen Azerbaycanlı olan Prof. Lütfi A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Zadeh</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tarafından ortaya atılmış ve hızlı gelişerek, modern denetim alanında birçok bilim adamının ilgisini çeken, araştırmaya açık yeni bir dal olmuştur. </a:t>
            </a:r>
          </a:p>
          <a:p>
            <a:pPr algn="just">
              <a:lnSpc>
                <a:spcPts val="336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Örneğin; Londra Üniversitesinden Prof. Dr.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kuramı, bir buhar tribününün hızının denetlenmesine uygulamış ve bu amaçla, bir insanın davranışlarını taklit eden; “Eğer türbin hızı çok hızlı artıyorsa ve basınç da çok düşükse, buhar vanasını biraz aç” türünden kurallardan oluşan bir sistem geliştirmiştir. </a:t>
            </a:r>
          </a:p>
          <a:p>
            <a:pPr algn="just">
              <a:lnSpc>
                <a:spcPts val="3360"/>
              </a:lnSpc>
              <a:spcBef>
                <a:spcPts val="0"/>
              </a:spcBef>
              <a:spcAft>
                <a:spcPts val="1800"/>
              </a:spcAft>
            </a:pP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Prof</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Dr.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Mamdani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bulanık mantık temelli bu tür bir sistemle türbin hızının ve performansının çok başarılı bir şekilde denetlenebileceğini göstermiştir.</a:t>
            </a:r>
            <a:endParaRPr lang="tr-TR" sz="2200" dirty="0"/>
          </a:p>
        </p:txBody>
      </p:sp>
    </p:spTree>
    <p:extLst>
      <p:ext uri="{BB962C8B-B14F-4D97-AF65-F5344CB8AC3E}">
        <p14:creationId xmlns:p14="http://schemas.microsoft.com/office/powerpoint/2010/main" val="227787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Autofit/>
          </a:bodyPr>
          <a:lstStyle/>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Kronolojik sıra içerisinde bundan sonraki en önemli aşama Japonya’da 1987 yılında görülmüştür. Hitachi firması, ilk olarak 1987 yılında ulaştırma bakanlığına başvurmuş ve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Sendai</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Metro sisteminde çalışan trenlerin otomatik olarak denetimi için bulanık mantık kullanımını önermiştir.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Bakanlık öneriye olumlu baktığını belirtmiş, fakat bulanık mantık denetleyicinin kullanılmakta olan sisteme göre belirgin üstünlükleri olacağı konusunda kanıt istemiştir.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Hitachi firması, dokuz yıl içerisinde 300.000 simülasyon çalışması ve 3.000 insansız operasyon gerçekleştirmiş ve sonunda 1986 yılının sonlarına doğru ulaştırma bakanlığından kullanım iznini almıştır.</a:t>
            </a:r>
          </a:p>
          <a:p>
            <a:pPr algn="just">
              <a:lnSpc>
                <a:spcPts val="2520"/>
              </a:lnSpc>
              <a:spcBef>
                <a:spcPts val="0"/>
              </a:spcBef>
              <a:spcAft>
                <a:spcPts val="1800"/>
              </a:spcAft>
            </a:pPr>
            <a:r>
              <a:rPr lang="tr-TR" sz="2200" dirty="0">
                <a:latin typeface="Times New Roman" panose="02020603050405020304" pitchFamily="18" charset="0"/>
                <a:cs typeface="Times New Roman" panose="02020603050405020304" pitchFamily="18" charset="0"/>
              </a:rPr>
              <a:t>Geliştirilen sistemde, daha önce tren operatörü tarafından bir PID temelli denetleyici aracılığıyla yapılan ve yolcuların sarsıntılı bir yolculuk geçirmelerine neden olabilen hızlanma ve yavaşlama gibi işlemler otomatik olarak yapmakta ve tren operatörünün yapması gereken işler, kapıları kapatmak ve başlatma düğmesine basmak gibi birkaç işlemle sınırlı kalmaktadır. Daha önce kullanılan sisteme göre trenin istenilen konumda durması üç kat iyileşmiş ve kullanılan enerji %10 azalmıştır. </a:t>
            </a:r>
          </a:p>
        </p:txBody>
      </p:sp>
    </p:spTree>
    <p:extLst>
      <p:ext uri="{BB962C8B-B14F-4D97-AF65-F5344CB8AC3E}">
        <p14:creationId xmlns:p14="http://schemas.microsoft.com/office/powerpoint/2010/main" val="374009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46929"/>
            <a:ext cx="10515600" cy="610821"/>
          </a:xfrm>
        </p:spPr>
        <p:txBody>
          <a:bodyPr rtlCol="0">
            <a:normAutofit fontScale="90000"/>
          </a:bodyPr>
          <a:lstStyle/>
          <a:p>
            <a:pPr rtl="0"/>
            <a:r>
              <a:rPr lang="tr-TR" sz="4000" dirty="0"/>
              <a:t>Tarihçe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50"/>
            <a:ext cx="10515600" cy="5262014"/>
          </a:xfrm>
        </p:spPr>
        <p:txBody>
          <a:bodyPr>
            <a:normAutofit/>
          </a:bodyPr>
          <a:lstStyle/>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Uygulama alanları arasında çeşitli beyaz eşya, tren, asansör, trafik kontrolü ve otomobil sanayisi sayılabilir.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Japonya’da bulanık denetim kullanan beyaz eşyalar ve elektronik aletler, örneğin; fotoğraf ve çamaşır makineleri, güncel yaşamın birer parçasıdırlar. </a:t>
            </a:r>
          </a:p>
          <a:p>
            <a:pPr algn="just">
              <a:lnSpc>
                <a:spcPts val="2520"/>
              </a:lnSpc>
              <a:spcBef>
                <a:spcPts val="0"/>
              </a:spcBef>
              <a:spcAft>
                <a:spcPts val="1800"/>
              </a:spcAft>
            </a:pPr>
            <a:r>
              <a:rPr lang="tr-TR" sz="2200" dirty="0">
                <a:effectLst/>
                <a:latin typeface="Times New Roman" panose="02020603050405020304" pitchFamily="18" charset="0"/>
                <a:ea typeface="Calibri" panose="020F0502020204030204" pitchFamily="34" charset="0"/>
              </a:rPr>
              <a:t>30’dan fazla ülkede bulanık mantık konusunda araştırmalar yapılmakta olup, bunlar arasında ABD, Japonya, Çin ve Batı Avrupa ülkeleri başta gelmektedir.</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15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Aristoteles (MÖ 322- MÖ 294) tarafından sistematik bir biçimde tanımlanarak ortaya konulan ve klasik mantık, ikili mantık, siyah-beyaz mantığı olarak da adlandırılan Aristoteles </a:t>
            </a:r>
            <a:r>
              <a:rPr lang="tr-TR" sz="2200" b="1" dirty="0">
                <a:effectLst/>
                <a:latin typeface="Times New Roman" panose="02020603050405020304" pitchFamily="18" charset="0"/>
                <a:ea typeface="Calibri" panose="020F0502020204030204" pitchFamily="34" charset="0"/>
              </a:rPr>
              <a:t>mantığının temeli kıyaslamadır</a:t>
            </a:r>
            <a:r>
              <a:rPr lang="tr-TR" sz="2200" dirty="0">
                <a:effectLst/>
                <a:latin typeface="Times New Roman" panose="02020603050405020304" pitchFamily="18" charset="0"/>
                <a:ea typeface="Calibri" panose="020F0502020204030204" pitchFamily="34" charset="0"/>
              </a:rPr>
              <a:t>.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Aristoteles klasik mantığı, doğru-yanlış kavramlarının kesinlikle birbirinden ayrıldığı varsayımına dayandırmış, daha doğru ve daha yanlış durumların olabileceğini de söylemiş olmasına rağmen en başından beri kesin doğru ve kesin yanlıştan başka, daha doğru ve daha yanlış kavramlarının da varlığını biliyordu.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Fakat bulanıklıklarla uğraşmak istemediğinden mantığı durulaştırarak ona kesinlik kazandırdı. Böylece, Aristoteles ilk olarak durulaştırma ile belirgin bir mantık olan klasik mantığın temellerini atmış oldu. </a:t>
            </a:r>
          </a:p>
          <a:p>
            <a:pPr algn="just">
              <a:lnSpc>
                <a:spcPts val="2280"/>
              </a:lnSpc>
              <a:spcBef>
                <a:spcPts val="0"/>
              </a:spcBef>
              <a:spcAft>
                <a:spcPts val="1800"/>
              </a:spcAft>
            </a:pPr>
            <a:r>
              <a:rPr lang="tr-TR" sz="2200" dirty="0">
                <a:latin typeface="Times New Roman" panose="02020603050405020304" pitchFamily="18" charset="0"/>
                <a:cs typeface="Times New Roman" panose="02020603050405020304" pitchFamily="18" charset="0"/>
              </a:rPr>
              <a:t>Aristoteles’in klasik mantığı, mantığın tamamen durulaştırılması ve ‘daha doğru’, ‘daha yanlış’, ‘biraz doğru’, ‘pek doğru değil’ gibi bulanık durumların tümünün dışlandığı anlamına gelir. </a:t>
            </a:r>
          </a:p>
        </p:txBody>
      </p:sp>
    </p:spTree>
    <p:extLst>
      <p:ext uri="{BB962C8B-B14F-4D97-AF65-F5344CB8AC3E}">
        <p14:creationId xmlns:p14="http://schemas.microsoft.com/office/powerpoint/2010/main" val="213767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Klasik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küme kuramında bir eleman o kümenin ya elemanıdır ya da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Hiçbir zaman kısmi üyelik olmaz. Nesnenin üyelik değeri 1 ise kümenin tam elemanı, 0 ise elemanı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Böyle bir gösterim ögeler arasındaki nitelik farklarını ortadan kaldırarak, mantığın daha da sınırlı, belirgin, katı ve bulanık olmayan hale gelmesine yol açmıştır.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ögeler arasındaki her türlü ayrıcalık ortadan kaldırılmıştır. Gerçek dünyada olaylar bu kadar kesin ayrılamazlar.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bakımdan Aristoteles esaslı klasik küme ve ona dayalı olarak geliştirilmiş her türlü matematik yöntem </a:t>
            </a:r>
            <a:r>
              <a:rPr lang="tr-TR" sz="2200" dirty="0">
                <a:solidFill>
                  <a:schemeClr val="bg2">
                    <a:lumMod val="50000"/>
                  </a:schemeClr>
                </a:solidFill>
                <a:effectLst/>
                <a:latin typeface="Times New Roman" panose="02020603050405020304" pitchFamily="18" charset="0"/>
                <a:ea typeface="Calibri" panose="020F0502020204030204" pitchFamily="34" charset="0"/>
              </a:rPr>
              <a:t>gerçek dünya sorunlarının tam anlamı ile üstesinden gelemeyeceği </a:t>
            </a:r>
            <a:r>
              <a:rPr lang="tr-TR" sz="2200" dirty="0">
                <a:effectLst/>
                <a:latin typeface="Times New Roman" panose="02020603050405020304" pitchFamily="18" charset="0"/>
                <a:ea typeface="Calibri" panose="020F0502020204030204" pitchFamily="34" charset="0"/>
              </a:rPr>
              <a:t>sonucuna varılır.</a:t>
            </a: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1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büyüklük-küçüklük, uzunluk-kısalık gibi kavramların kesin sınırları vardır.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Diyelim ki uzun </a:t>
            </a:r>
            <a:r>
              <a:rPr lang="tr-TR" sz="2200" dirty="0">
                <a:latin typeface="Times New Roman" panose="02020603050405020304" pitchFamily="18" charset="0"/>
                <a:ea typeface="Calibri" panose="020F0502020204030204" pitchFamily="34" charset="0"/>
              </a:rPr>
              <a:t>i</a:t>
            </a:r>
            <a:r>
              <a:rPr lang="tr-TR" sz="2200" dirty="0">
                <a:effectLst/>
                <a:latin typeface="Times New Roman" panose="02020603050405020304" pitchFamily="18" charset="0"/>
                <a:ea typeface="Calibri" panose="020F0502020204030204" pitchFamily="34" charset="0"/>
              </a:rPr>
              <a:t>nsanların alt sınırı 1.70 m’dir. Klasik mantığa,  “Ali uzun mudur?” sorusu sorulursa, bu sınıra bakıp, eğer </a:t>
            </a:r>
            <a:r>
              <a:rPr lang="tr-TR" sz="2200" dirty="0" err="1">
                <a:effectLst/>
                <a:latin typeface="Times New Roman" panose="02020603050405020304" pitchFamily="18" charset="0"/>
                <a:ea typeface="Calibri" panose="020F0502020204030204" pitchFamily="34" charset="0"/>
              </a:rPr>
              <a:t>ali’nin</a:t>
            </a:r>
            <a:r>
              <a:rPr lang="tr-TR" sz="2200" dirty="0">
                <a:effectLst/>
                <a:latin typeface="Times New Roman" panose="02020603050405020304" pitchFamily="18" charset="0"/>
                <a:ea typeface="Calibri" panose="020F0502020204030204" pitchFamily="34" charset="0"/>
              </a:rPr>
              <a:t> boyu 1.70 </a:t>
            </a:r>
            <a:r>
              <a:rPr lang="tr-TR" sz="2200" dirty="0" err="1">
                <a:effectLst/>
                <a:latin typeface="Times New Roman" panose="02020603050405020304" pitchFamily="18" charset="0"/>
                <a:ea typeface="Calibri" panose="020F0502020204030204" pitchFamily="34" charset="0"/>
              </a:rPr>
              <a:t>m’in</a:t>
            </a:r>
            <a:r>
              <a:rPr lang="tr-TR" sz="2200" dirty="0">
                <a:effectLst/>
                <a:latin typeface="Times New Roman" panose="02020603050405020304" pitchFamily="18" charset="0"/>
                <a:ea typeface="Calibri" panose="020F0502020204030204" pitchFamily="34" charset="0"/>
              </a:rPr>
              <a:t> üzerinde </a:t>
            </a:r>
            <a:r>
              <a:rPr lang="tr-TR" sz="2200" dirty="0">
                <a:latin typeface="Times New Roman" panose="02020603050405020304" pitchFamily="18" charset="0"/>
                <a:ea typeface="Calibri" panose="020F0502020204030204" pitchFamily="34" charset="0"/>
              </a:rPr>
              <a:t>i</a:t>
            </a:r>
            <a:r>
              <a:rPr lang="tr-TR" sz="2200" dirty="0">
                <a:effectLst/>
                <a:latin typeface="Times New Roman" panose="02020603050405020304" pitchFamily="18" charset="0"/>
                <a:ea typeface="Calibri" panose="020F0502020204030204" pitchFamily="34" charset="0"/>
              </a:rPr>
              <a:t>se </a:t>
            </a:r>
            <a:r>
              <a:rPr lang="tr-TR" sz="2200" dirty="0">
                <a:latin typeface="Times New Roman" panose="02020603050405020304" pitchFamily="18" charset="0"/>
                <a:ea typeface="Calibri" panose="020F0502020204030204" pitchFamily="34" charset="0"/>
              </a:rPr>
              <a:t>A</a:t>
            </a:r>
            <a:r>
              <a:rPr lang="tr-TR" sz="2200" dirty="0">
                <a:effectLst/>
                <a:latin typeface="Times New Roman" panose="02020603050405020304" pitchFamily="18" charset="0"/>
                <a:ea typeface="Calibri" panose="020F0502020204030204" pitchFamily="34" charset="0"/>
              </a:rPr>
              <a:t>li uzun, 1.69 m ise kısadır.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Halbuki bulanık mantık, </a:t>
            </a:r>
            <a:r>
              <a:rPr lang="tr-TR" sz="2200" dirty="0">
                <a:latin typeface="Times New Roman" panose="02020603050405020304" pitchFamily="18" charset="0"/>
                <a:ea typeface="Calibri" panose="020F0502020204030204" pitchFamily="34" charset="0"/>
              </a:rPr>
              <a:t>A</a:t>
            </a:r>
            <a:r>
              <a:rPr lang="tr-TR" sz="2200" dirty="0">
                <a:effectLst/>
                <a:latin typeface="Times New Roman" panose="02020603050405020304" pitchFamily="18" charset="0"/>
                <a:ea typeface="Calibri" panose="020F0502020204030204" pitchFamily="34" charset="0"/>
              </a:rPr>
              <a:t>li’nin ne kadar uzun olduğunu sorar. Klasik mantık gibi uzuna 1, kısaya 0 gibi katı(kesin) değerler vermez. 0.1, 0.2, 0.3… gibi daha hassas ve esnek değerler verir.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Böylelikle </a:t>
            </a:r>
            <a:r>
              <a:rPr lang="tr-TR" sz="2200" dirty="0">
                <a:solidFill>
                  <a:schemeClr val="bg2">
                    <a:lumMod val="50000"/>
                  </a:schemeClr>
                </a:solidFill>
                <a:effectLst/>
                <a:latin typeface="Times New Roman" panose="02020603050405020304" pitchFamily="18" charset="0"/>
                <a:ea typeface="Calibri" panose="020F0502020204030204" pitchFamily="34" charset="0"/>
              </a:rPr>
              <a:t>1.69 m boyundaki bir insana kısa (0) demez, 0.2 gibi bir uzunluktadır der</a:t>
            </a:r>
            <a:r>
              <a:rPr lang="tr-TR" sz="2200" dirty="0">
                <a:effectLst/>
                <a:latin typeface="Times New Roman" panose="02020603050405020304" pitchFamily="18" charset="0"/>
                <a:ea typeface="Calibri" panose="020F0502020204030204" pitchFamily="34" charset="0"/>
              </a:rPr>
              <a:t>.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Tabiî bulanık mantığında belli sınırları vardır ve bu sınırlar, ele alınan eleman ve şartlara göre değişirler. </a:t>
            </a:r>
            <a:endParaRPr lang="tr-TR" sz="2200" dirty="0">
              <a:latin typeface="Times New Roman" panose="02020603050405020304" pitchFamily="18" charset="0"/>
              <a:ea typeface="Calibri" panose="020F0502020204030204" pitchFamily="34" charset="0"/>
            </a:endParaRP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Onu klasik mantıktan ayıran nokta bu sınırların daha esnek olmasıdır. İşte bu esneklik sayesinde bulanık mantık tatbik edildiği her sahada çok daha hassas sonuçlar doğurmaktadır.</a:t>
            </a:r>
          </a:p>
        </p:txBody>
      </p:sp>
    </p:spTree>
    <p:extLst>
      <p:ext uri="{BB962C8B-B14F-4D97-AF65-F5344CB8AC3E}">
        <p14:creationId xmlns:p14="http://schemas.microsoft.com/office/powerpoint/2010/main" val="157362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865799"/>
            <a:ext cx="10515600" cy="5645273"/>
          </a:xfrm>
        </p:spPr>
        <p:txBody>
          <a:bodyPr>
            <a:noAutofit/>
          </a:bodyPr>
          <a:lstStyle/>
          <a:p>
            <a:pPr marL="0" indent="0" algn="just">
              <a:lnSpc>
                <a:spcPts val="2200"/>
              </a:lnSpc>
              <a:spcBef>
                <a:spcPts val="0"/>
              </a:spcBef>
              <a:spcAft>
                <a:spcPts val="600"/>
              </a:spcAft>
              <a:buNone/>
            </a:pPr>
            <a:r>
              <a:rPr lang="tr-TR" sz="2200" b="1" dirty="0">
                <a:effectLst/>
                <a:latin typeface="Times New Roman" panose="02020603050405020304" pitchFamily="18" charset="0"/>
                <a:ea typeface="Calibri" panose="020F0502020204030204" pitchFamily="34" charset="0"/>
              </a:rPr>
              <a:t>Bulanık mantığın uygulama alanlarından bazıları ise,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Hidroelektrik güç üniteleri için kullanılan baraj kapılarının otomatik kontrolü (</a:t>
            </a:r>
            <a:r>
              <a:rPr lang="tr-TR" sz="2200" dirty="0" err="1">
                <a:effectLst/>
                <a:latin typeface="Times New Roman" panose="02020603050405020304" pitchFamily="18" charset="0"/>
                <a:ea typeface="Calibri" panose="020F0502020204030204" pitchFamily="34" charset="0"/>
              </a:rPr>
              <a:t>Tokio</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Electric</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Pow</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Stok kontrol değerlendirmesi için bir uzman sistem (</a:t>
            </a:r>
            <a:r>
              <a:rPr lang="tr-TR" sz="2200" dirty="0" err="1">
                <a:effectLst/>
                <a:latin typeface="Times New Roman" panose="02020603050405020304" pitchFamily="18" charset="0"/>
                <a:ea typeface="Calibri" panose="020F0502020204030204" pitchFamily="34" charset="0"/>
              </a:rPr>
              <a:t>Yamaichi</a:t>
            </a:r>
            <a:r>
              <a:rPr lang="tr-TR" sz="2200" dirty="0">
                <a:effectLst/>
                <a:latin typeface="Times New Roman" panose="02020603050405020304" pitchFamily="18" charset="0"/>
                <a:ea typeface="Calibri" panose="020F0502020204030204" pitchFamily="34" charset="0"/>
              </a:rPr>
              <a:t>, Hitachi)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Klima sistemlerinde istenmeyen ısı iniş çıkışlarının önlenmesi (Mitsubishi)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Araba motorlarının etkili ve kararlı kontrolü (Nissan)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Otomobiller için “</a:t>
            </a:r>
            <a:r>
              <a:rPr lang="tr-TR" sz="2200" dirty="0" err="1">
                <a:effectLst/>
                <a:latin typeface="Times New Roman" panose="02020603050405020304" pitchFamily="18" charset="0"/>
                <a:ea typeface="Calibri" panose="020F0502020204030204" pitchFamily="34" charset="0"/>
              </a:rPr>
              <a:t>Cruise-control</a:t>
            </a:r>
            <a:r>
              <a:rPr lang="tr-TR" sz="2200" dirty="0">
                <a:effectLst/>
                <a:latin typeface="Times New Roman" panose="02020603050405020304" pitchFamily="18" charset="0"/>
                <a:ea typeface="Calibri" panose="020F0502020204030204" pitchFamily="34" charset="0"/>
              </a:rPr>
              <a:t>” (Nissan, Subaru)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Dokümanları arşivleme sistemi (Mitsubishi </a:t>
            </a:r>
            <a:r>
              <a:rPr lang="tr-TR" sz="2200" dirty="0" err="1">
                <a:effectLst/>
                <a:latin typeface="Times New Roman" panose="02020603050405020304" pitchFamily="18" charset="0"/>
                <a:ea typeface="Calibri" panose="020F0502020204030204" pitchFamily="34" charset="0"/>
              </a:rPr>
              <a:t>Elec</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Depremlerin önceden bilinmesi için tahmin sistemi (</a:t>
            </a:r>
            <a:r>
              <a:rPr lang="tr-TR" sz="2200" dirty="0" err="1">
                <a:effectLst/>
                <a:latin typeface="Times New Roman" panose="02020603050405020304" pitchFamily="18" charset="0"/>
                <a:ea typeface="Calibri" panose="020F0502020204030204" pitchFamily="34" charset="0"/>
              </a:rPr>
              <a:t>Inst</a:t>
            </a:r>
            <a:r>
              <a:rPr lang="tr-TR" sz="2200" dirty="0">
                <a:effectLst/>
                <a:latin typeface="Times New Roman" panose="02020603050405020304" pitchFamily="18" charset="0"/>
                <a:ea typeface="Calibri" panose="020F0502020204030204" pitchFamily="34" charset="0"/>
              </a:rPr>
              <a:t>. of </a:t>
            </a:r>
            <a:r>
              <a:rPr lang="tr-TR" sz="2200" dirty="0" err="1">
                <a:effectLst/>
                <a:latin typeface="Times New Roman" panose="02020603050405020304" pitchFamily="18" charset="0"/>
                <a:ea typeface="Calibri" panose="020F0502020204030204" pitchFamily="34" charset="0"/>
              </a:rPr>
              <a:t>Seismology</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Bureau</a:t>
            </a:r>
            <a:r>
              <a:rPr lang="tr-TR" sz="2200" dirty="0">
                <a:effectLst/>
                <a:latin typeface="Times New Roman" panose="02020603050405020304" pitchFamily="18" charset="0"/>
                <a:ea typeface="Calibri" panose="020F0502020204030204" pitchFamily="34" charset="0"/>
              </a:rPr>
              <a:t> of </a:t>
            </a:r>
            <a:r>
              <a:rPr lang="tr-TR" sz="2200" dirty="0" err="1">
                <a:effectLst/>
                <a:latin typeface="Times New Roman" panose="02020603050405020304" pitchFamily="18" charset="0"/>
                <a:ea typeface="Calibri" panose="020F0502020204030204" pitchFamily="34" charset="0"/>
              </a:rPr>
              <a:t>Metrology</a:t>
            </a:r>
            <a:r>
              <a:rPr lang="tr-TR" sz="2200" dirty="0">
                <a:effectLst/>
                <a:latin typeface="Times New Roman" panose="02020603050405020304" pitchFamily="18" charset="0"/>
                <a:ea typeface="Calibri" panose="020F0502020204030204" pitchFamily="34" charset="0"/>
              </a:rPr>
              <a:t>, Japan)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İlaç teknolojisinde kanser teşhisi (Kawasaki </a:t>
            </a:r>
            <a:r>
              <a:rPr lang="tr-TR" sz="2200" dirty="0" err="1">
                <a:effectLst/>
                <a:latin typeface="Times New Roman" panose="02020603050405020304" pitchFamily="18" charset="0"/>
                <a:ea typeface="Calibri" panose="020F0502020204030204" pitchFamily="34" charset="0"/>
              </a:rPr>
              <a:t>Medical</a:t>
            </a:r>
            <a:r>
              <a:rPr lang="tr-TR" sz="2200" dirty="0">
                <a:effectLst/>
                <a:latin typeface="Times New Roman" panose="02020603050405020304" pitchFamily="18" charset="0"/>
                <a:ea typeface="Calibri" panose="020F0502020204030204" pitchFamily="34" charset="0"/>
              </a:rPr>
              <a:t> School)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Cep bilgisayarlarında el yazısı algılama teknolojisi (Sony)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Video kameralarda hareketin algılanması (Canon, </a:t>
            </a:r>
            <a:r>
              <a:rPr lang="tr-TR" sz="2200" dirty="0" err="1">
                <a:effectLst/>
                <a:latin typeface="Times New Roman" panose="02020603050405020304" pitchFamily="18" charset="0"/>
                <a:ea typeface="Calibri" panose="020F0502020204030204" pitchFamily="34" charset="0"/>
              </a:rPr>
              <a:t>Minolta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El yazısı ve ses tanımlaması (CSK, Hitachi, </a:t>
            </a:r>
            <a:r>
              <a:rPr lang="tr-TR" sz="2200" dirty="0" err="1">
                <a:effectLst/>
                <a:latin typeface="Times New Roman" panose="02020603050405020304" pitchFamily="18" charset="0"/>
                <a:ea typeface="Calibri" panose="020F0502020204030204" pitchFamily="34" charset="0"/>
              </a:rPr>
              <a:t>Hosai</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Univ</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Ricoh</a:t>
            </a:r>
            <a:r>
              <a:rPr lang="tr-TR" sz="22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112600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881748"/>
            <a:ext cx="10515600" cy="5645273"/>
          </a:xfrm>
        </p:spPr>
        <p:txBody>
          <a:bodyPr>
            <a:noAutofit/>
          </a:bodyPr>
          <a:lstStyle/>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Helikopterler için uçuş desteği (</a:t>
            </a:r>
            <a:r>
              <a:rPr lang="tr-TR" sz="2200" dirty="0" err="1">
                <a:effectLst/>
                <a:latin typeface="Times New Roman" panose="02020603050405020304" pitchFamily="18" charset="0"/>
                <a:ea typeface="Calibri" panose="020F0502020204030204" pitchFamily="34" charset="0"/>
              </a:rPr>
              <a:t>Sugeno</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Çelik sanayinde makine hızı ve ısısının kontrolü (Kawasaki Steel, New-</a:t>
            </a:r>
            <a:r>
              <a:rPr lang="tr-TR" sz="2200" dirty="0" err="1">
                <a:effectLst/>
                <a:latin typeface="Times New Roman" panose="02020603050405020304" pitchFamily="18" charset="0"/>
                <a:ea typeface="Calibri" panose="020F0502020204030204" pitchFamily="34" charset="0"/>
              </a:rPr>
              <a:t>Nippon</a:t>
            </a:r>
            <a:r>
              <a:rPr lang="tr-TR" sz="2200" dirty="0">
                <a:effectLst/>
                <a:latin typeface="Times New Roman" panose="02020603050405020304" pitchFamily="18" charset="0"/>
                <a:ea typeface="Calibri" panose="020F0502020204030204" pitchFamily="34" charset="0"/>
              </a:rPr>
              <a:t> Steel, NKK)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Raylı metro sistemlerinde sürüş rahatlığı, duruş mesafesinin kesinliğinin ve ekonomikliğin geliştirilmesi (Hitachi)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Otomobiller için gelişmiş yakıt tüketimi (NOK, </a:t>
            </a:r>
            <a:r>
              <a:rPr lang="tr-TR" sz="2200" dirty="0" err="1">
                <a:effectLst/>
                <a:latin typeface="Times New Roman" panose="02020603050405020304" pitchFamily="18" charset="0"/>
                <a:ea typeface="Calibri" panose="020F0502020204030204" pitchFamily="34" charset="0"/>
              </a:rPr>
              <a:t>Nippon</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Denki</a:t>
            </a:r>
            <a:r>
              <a:rPr lang="tr-TR" sz="2200" dirty="0">
                <a:effectLst/>
                <a:latin typeface="Times New Roman" panose="02020603050405020304" pitchFamily="18" charset="0"/>
                <a:ea typeface="Calibri" panose="020F0502020204030204" pitchFamily="34" charset="0"/>
              </a:rPr>
              <a:t> Tools)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Çimento değirmeninde ısı ve oksijen oranı denetimi (Mitsubishi-Chen)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Asansörde yolcu trafiğini değerlendirme ve böylece bekleme zamanının azaltılması (</a:t>
            </a:r>
            <a:r>
              <a:rPr lang="tr-TR" sz="2200" dirty="0" err="1">
                <a:effectLst/>
                <a:latin typeface="Times New Roman" panose="02020603050405020304" pitchFamily="18" charset="0"/>
                <a:ea typeface="Calibri" panose="020F0502020204030204" pitchFamily="34" charset="0"/>
              </a:rPr>
              <a:t>Fujitech</a:t>
            </a:r>
            <a:r>
              <a:rPr lang="tr-TR" sz="2200" dirty="0">
                <a:effectLst/>
                <a:latin typeface="Times New Roman" panose="02020603050405020304" pitchFamily="18" charset="0"/>
                <a:ea typeface="Calibri" panose="020F0502020204030204" pitchFamily="34" charset="0"/>
              </a:rPr>
              <a:t>, Toshiba, Mitsubishi)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Video aygıtının elle tutulması nedeniyle oluşan sarsıntıların ortadan kaldırılması (Panasonic)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Tansiyonun ölçülmesi (</a:t>
            </a:r>
            <a:r>
              <a:rPr lang="tr-TR" sz="2200" dirty="0" err="1">
                <a:effectLst/>
                <a:latin typeface="Times New Roman" panose="02020603050405020304" pitchFamily="18" charset="0"/>
                <a:ea typeface="Calibri" panose="020F0502020204030204" pitchFamily="34" charset="0"/>
              </a:rPr>
              <a:t>Omron</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Su ısıtıcısında suyun miktarı ve sıcaklığına göre ayarlama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200"/>
              </a:spcAft>
            </a:pPr>
            <a:r>
              <a:rPr lang="tr-TR" sz="2200" dirty="0">
                <a:effectLst/>
                <a:latin typeface="Times New Roman" panose="02020603050405020304" pitchFamily="18" charset="0"/>
                <a:ea typeface="Calibri" panose="020F0502020204030204" pitchFamily="34" charset="0"/>
              </a:rPr>
              <a:t>Fotoğraf makinesinin ekranında birkaç obje olması durumunda en iyi görüntüyü ve aydınlatmayı belirlemesi (</a:t>
            </a:r>
            <a:r>
              <a:rPr lang="tr-TR" sz="2200" dirty="0" err="1">
                <a:effectLst/>
                <a:latin typeface="Times New Roman" panose="02020603050405020304" pitchFamily="18" charset="0"/>
                <a:ea typeface="Calibri" panose="020F0502020204030204" pitchFamily="34" charset="0"/>
              </a:rPr>
              <a:t>Sanyo</a:t>
            </a:r>
            <a:r>
              <a:rPr lang="tr-TR" sz="2200" dirty="0">
                <a:effectLst/>
                <a:latin typeface="Times New Roman" panose="02020603050405020304" pitchFamily="18" charset="0"/>
                <a:ea typeface="Calibri" panose="020F0502020204030204" pitchFamily="34" charset="0"/>
              </a:rPr>
              <a:t>-Fisher, Canon, </a:t>
            </a:r>
            <a:r>
              <a:rPr lang="tr-TR" sz="2200" dirty="0" err="1">
                <a:effectLst/>
                <a:latin typeface="Times New Roman" panose="02020603050405020304" pitchFamily="18" charset="0"/>
                <a:ea typeface="Calibri" panose="020F0502020204030204" pitchFamily="34" charset="0"/>
              </a:rPr>
              <a:t>Minolta</a:t>
            </a:r>
            <a:r>
              <a:rPr lang="tr-TR" sz="22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9800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normAutofit fontScale="90000"/>
          </a:bodyPr>
          <a:lstStyle/>
          <a:p>
            <a:pPr rtl="0"/>
            <a:r>
              <a:rPr lang="tr-TR" b="1" cap="all" spc="400">
                <a:solidFill>
                  <a:schemeClr val="bg1"/>
                </a:solidFill>
                <a:latin typeface="+mn-lt"/>
              </a:rPr>
              <a:t>İLERİ BULANIK </a:t>
            </a:r>
            <a:r>
              <a:rPr lang="tr-TR" b="1" cap="all" spc="400" dirty="0">
                <a:solidFill>
                  <a:schemeClr val="bg1"/>
                </a:solidFill>
                <a:latin typeface="+mn-lt"/>
              </a:rPr>
              <a:t>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Bulanıklık Kavramı ve Bulanık Mantık Sistemleri </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54978"/>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57749"/>
            <a:ext cx="10515600" cy="5645273"/>
          </a:xfrm>
        </p:spPr>
        <p:txBody>
          <a:bodyPr>
            <a:noAutofit/>
          </a:bodyPr>
          <a:lstStyle/>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Çamaşır kirliliğini, ağırlığını, kumaş cinsini sezme ve ona göre yıkama programını seçme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Halının durumunu ve kirliliğini sezme ve elektrik süpürgesinin motor gücünü uygun bir şekilde ayarlama (</a:t>
            </a:r>
            <a:r>
              <a:rPr lang="tr-TR" sz="2200" dirty="0" err="1">
                <a:effectLst/>
                <a:latin typeface="Times New Roman" panose="02020603050405020304" pitchFamily="18" charset="0"/>
                <a:ea typeface="Calibri" panose="020F0502020204030204" pitchFamily="34" charset="0"/>
              </a:rPr>
              <a:t>Matsushita</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Otomobil ABS fren sisteminde tekerleklerin kilitlenmeden frenlenmesini sağlama (Nissan)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Hisse senedi portföyü idare etme (</a:t>
            </a:r>
            <a:r>
              <a:rPr lang="tr-TR" sz="2200" dirty="0" err="1">
                <a:effectLst/>
                <a:latin typeface="Times New Roman" panose="02020603050405020304" pitchFamily="18" charset="0"/>
                <a:ea typeface="Calibri" panose="020F0502020204030204" pitchFamily="34" charset="0"/>
              </a:rPr>
              <a:t>Yamaichi-Securities</a:t>
            </a:r>
            <a:r>
              <a:rPr lang="tr-TR" sz="2200" dirty="0">
                <a:effectLst/>
                <a:latin typeface="Times New Roman" panose="02020603050405020304" pitchFamily="18" charset="0"/>
                <a:ea typeface="Calibri" panose="020F0502020204030204" pitchFamily="34" charset="0"/>
              </a:rPr>
              <a:t>) </a:t>
            </a:r>
          </a:p>
          <a:p>
            <a:pPr algn="just">
              <a:lnSpc>
                <a:spcPts val="2200"/>
              </a:lnSpc>
              <a:spcBef>
                <a:spcPts val="0"/>
              </a:spcBef>
              <a:spcAft>
                <a:spcPts val="1800"/>
              </a:spcAft>
            </a:pPr>
            <a:r>
              <a:rPr lang="tr-TR" sz="2200" dirty="0">
                <a:effectLst/>
                <a:latin typeface="Times New Roman" panose="02020603050405020304" pitchFamily="18" charset="0"/>
                <a:ea typeface="Calibri" panose="020F0502020204030204" pitchFamily="34" charset="0"/>
              </a:rPr>
              <a:t>Araba kullanış stilini ve yükünü sezerek en iyi dişli oranını seçme (Subaru, Nissan) </a:t>
            </a:r>
          </a:p>
        </p:txBody>
      </p:sp>
    </p:spTree>
    <p:extLst>
      <p:ext uri="{BB962C8B-B14F-4D97-AF65-F5344CB8AC3E}">
        <p14:creationId xmlns:p14="http://schemas.microsoft.com/office/powerpoint/2010/main" val="196113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 kümesinin elemanları ‘kanarya, kartal, tavuk, penguen, ve yarasa’ olsun.</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 kümesi elemanları kuştur” önermesi doğru mudur?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İlk bakışta bu ifademiz doğruymuş gibi görünebilir.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 ifademizi yanlış bulup rahatsızlık hissedenler de çıkacaktır.</a:t>
            </a:r>
          </a:p>
          <a:p>
            <a:pPr algn="just">
              <a:lnSpc>
                <a:spcPct val="15000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kanarya, kartal ve yarasa uçabilirler, fakat tavuk ancak bir kaç metre uçabilir. Penguen ise yüzmeyi tercih eder. Yarasa memelidir ve doğurarak ürer, diğer hepsi yumurtlar. Kanarya ve kartal için bu cümle diğerlerinden daha doğru görünmektedir.</a:t>
            </a:r>
          </a:p>
          <a:p>
            <a:pPr algn="just">
              <a:lnSpc>
                <a:spcPts val="2280"/>
              </a:lnSpc>
              <a:spcBef>
                <a:spcPts val="0"/>
              </a:spcBef>
              <a:spcAft>
                <a:spcPts val="1800"/>
              </a:spcAft>
            </a:pPr>
            <a:r>
              <a:rPr lang="tr-TR" sz="2200" dirty="0">
                <a:solidFill>
                  <a:schemeClr val="accent2"/>
                </a:solidFill>
                <a:effectLst/>
                <a:latin typeface="Times New Roman" panose="02020603050405020304" pitchFamily="18" charset="0"/>
                <a:ea typeface="Calibri" panose="020F0502020204030204" pitchFamily="34" charset="0"/>
              </a:rPr>
              <a:t>Bu hayvanların her biri için bu cümle farklı derecelerde doğru gibi görünmektedir.</a:t>
            </a:r>
          </a:p>
        </p:txBody>
      </p:sp>
    </p:spTree>
    <p:extLst>
      <p:ext uri="{BB962C8B-B14F-4D97-AF65-F5344CB8AC3E}">
        <p14:creationId xmlns:p14="http://schemas.microsoft.com/office/powerpoint/2010/main" val="110692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Şu kıyaslamaya bakalım : </a:t>
            </a:r>
            <a:r>
              <a:rPr lang="tr-TR" sz="2200" dirty="0">
                <a:solidFill>
                  <a:srgbClr val="FF0000"/>
                </a:solidFill>
                <a:effectLst/>
                <a:latin typeface="Times New Roman" panose="02020603050405020304" pitchFamily="18" charset="0"/>
                <a:ea typeface="Calibri" panose="020F0502020204030204" pitchFamily="34" charset="0"/>
              </a:rPr>
              <a:t>(Klasik mantık ile ifade edilebilir)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Socrates bir insandır.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Tüm insanlar ölümlüdür.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Öyleyse, Socrates ölümlüdür.</a:t>
            </a:r>
          </a:p>
          <a:p>
            <a:pPr marL="0" lvl="1" indent="0" algn="just">
              <a:lnSpc>
                <a:spcPts val="2280"/>
              </a:lnSpc>
              <a:spcBef>
                <a:spcPts val="0"/>
              </a:spcBef>
              <a:spcAft>
                <a:spcPts val="600"/>
              </a:spcAft>
              <a:buNone/>
            </a:pP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Bunu aşağıdaki gibi değiştirelim: </a:t>
            </a:r>
            <a:r>
              <a:rPr lang="tr-TR" sz="2200" dirty="0">
                <a:solidFill>
                  <a:srgbClr val="FF0000"/>
                </a:solidFill>
                <a:effectLst/>
                <a:latin typeface="Times New Roman" panose="02020603050405020304" pitchFamily="18" charset="0"/>
                <a:ea typeface="Calibri" panose="020F0502020204030204" pitchFamily="34" charset="0"/>
              </a:rPr>
              <a:t>(Klasik mantık ile ifade edilemez)</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Socrates çok sağlıklıdır.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Sağlıklı insanlar çok uzun zaman yaşarlar.</a:t>
            </a:r>
          </a:p>
          <a:p>
            <a:pPr lvl="1"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Öyleyse, Socrates çok uzun zaman yaşayacaktır,</a:t>
            </a:r>
          </a:p>
          <a:p>
            <a:pPr marL="0" lvl="1" indent="0" algn="just">
              <a:lnSpc>
                <a:spcPts val="2280"/>
              </a:lnSpc>
              <a:spcBef>
                <a:spcPts val="0"/>
              </a:spcBef>
              <a:spcAft>
                <a:spcPts val="600"/>
              </a:spcAft>
              <a:buNone/>
            </a:pP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600"/>
              </a:spcAft>
            </a:pPr>
            <a:r>
              <a:rPr lang="tr-TR" sz="2200" dirty="0">
                <a:effectLst/>
                <a:latin typeface="Times New Roman" panose="02020603050405020304" pitchFamily="18" charset="0"/>
                <a:ea typeface="Calibri" panose="020F0502020204030204" pitchFamily="34" charset="0"/>
              </a:rPr>
              <a:t>(SİZCE BU ÇIKARIM DOĞRU MU ?)</a:t>
            </a:r>
          </a:p>
          <a:p>
            <a:pPr algn="just">
              <a:lnSpc>
                <a:spcPct val="100000"/>
              </a:lnSpc>
              <a:spcBef>
                <a:spcPts val="0"/>
              </a:spcBef>
              <a:spcAft>
                <a:spcPts val="600"/>
              </a:spcAft>
            </a:pPr>
            <a:r>
              <a:rPr lang="tr-TR" sz="2200" dirty="0">
                <a:effectLst/>
                <a:latin typeface="Times New Roman" panose="02020603050405020304" pitchFamily="18" charset="0"/>
                <a:ea typeface="Calibri" panose="020F0502020204030204" pitchFamily="34" charset="0"/>
              </a:rPr>
              <a:t>Bunu klasik mantıklarla ifade etmek kolay değildir. Üstelik, klasik mantık (‘</a:t>
            </a:r>
            <a:r>
              <a:rPr lang="tr-TR" sz="2200" dirty="0" err="1">
                <a:effectLst/>
                <a:latin typeface="Times New Roman" panose="02020603050405020304" pitchFamily="18" charset="0"/>
                <a:ea typeface="Calibri" panose="020F0502020204030204" pitchFamily="34" charset="0"/>
              </a:rPr>
              <a:t>doğru’ve</a:t>
            </a:r>
            <a:r>
              <a:rPr lang="tr-TR" sz="2200" dirty="0">
                <a:effectLst/>
                <a:latin typeface="Times New Roman" panose="02020603050405020304" pitchFamily="18" charset="0"/>
                <a:ea typeface="Calibri" panose="020F0502020204030204" pitchFamily="34" charset="0"/>
              </a:rPr>
              <a:t> ‘</a:t>
            </a:r>
            <a:r>
              <a:rPr lang="tr-TR" sz="2200" dirty="0" err="1">
                <a:effectLst/>
                <a:latin typeface="Times New Roman" panose="02020603050405020304" pitchFamily="18" charset="0"/>
                <a:ea typeface="Calibri" panose="020F0502020204030204" pitchFamily="34" charset="0"/>
              </a:rPr>
              <a:t>yanlış’tan</a:t>
            </a:r>
            <a:r>
              <a:rPr lang="tr-TR" sz="2200" dirty="0">
                <a:effectLst/>
                <a:latin typeface="Times New Roman" panose="02020603050405020304" pitchFamily="18" charset="0"/>
                <a:ea typeface="Calibri" panose="020F0502020204030204" pitchFamily="34" charset="0"/>
              </a:rPr>
              <a:t> oluşan iki-değerli) sistemlerinin çoğu, bu tür cümleleri ilgi alanlarının dışında bırakırlar. Fakat bu tür cümleleri ve kıyaslamaları günlük yaşantımızda çok sıklıkla kullanırız.</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25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a:t>
            </a:r>
            <a:r>
              <a:rPr lang="tr-TR" sz="2200" dirty="0">
                <a:latin typeface="Times New Roman" panose="02020603050405020304" pitchFamily="18" charset="0"/>
              </a:rPr>
              <a:t>Umay </a:t>
            </a:r>
            <a:r>
              <a:rPr lang="tr-TR" sz="2200" dirty="0">
                <a:effectLst/>
                <a:latin typeface="Times New Roman" panose="02020603050405020304" pitchFamily="18" charset="0"/>
                <a:ea typeface="Calibri" panose="020F0502020204030204" pitchFamily="34" charset="0"/>
              </a:rPr>
              <a:t>uzun bir çocuktur".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“Ülkü güzel bir kızdır".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"100, 1’den çok daha büyük bir sayıdır".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“Hava sıcaktır".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Bunlar, </a:t>
            </a:r>
            <a:r>
              <a:rPr lang="tr-TR" sz="2200" dirty="0">
                <a:solidFill>
                  <a:schemeClr val="bg2">
                    <a:lumMod val="50000"/>
                  </a:schemeClr>
                </a:solidFill>
                <a:effectLst/>
                <a:latin typeface="Times New Roman" panose="02020603050405020304" pitchFamily="18" charset="0"/>
                <a:ea typeface="Calibri" panose="020F0502020204030204" pitchFamily="34" charset="0"/>
              </a:rPr>
              <a:t>klasik mantık sistemleriyle doğruluğundan söz edilebilmesi güç cümlelerdir</a:t>
            </a:r>
            <a:r>
              <a:rPr lang="tr-TR" sz="2200" dirty="0">
                <a:effectLst/>
                <a:latin typeface="Times New Roman" panose="02020603050405020304" pitchFamily="18" charset="0"/>
                <a:ea typeface="Calibri" panose="020F0502020204030204" pitchFamily="34" charset="0"/>
              </a:rPr>
              <a:t>.</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Çünkü </a:t>
            </a:r>
            <a:r>
              <a:rPr lang="tr-TR" sz="2200" dirty="0">
                <a:solidFill>
                  <a:schemeClr val="bg2">
                    <a:lumMod val="50000"/>
                  </a:schemeClr>
                </a:solidFill>
                <a:effectLst/>
                <a:latin typeface="Times New Roman" panose="02020603050405020304" pitchFamily="18" charset="0"/>
                <a:ea typeface="Calibri" panose="020F0502020204030204" pitchFamily="34" charset="0"/>
              </a:rPr>
              <a:t>‘uzun’, ‘güzel’, ‘büyük’, ve hatta ‘çok daha’, ifadeleri açık bir şekilde tanımlanmamış, belirsizlik içeren</a:t>
            </a:r>
            <a:r>
              <a:rPr lang="tr-TR" sz="2200" dirty="0">
                <a:effectLst/>
                <a:latin typeface="Times New Roman" panose="02020603050405020304" pitchFamily="18" charset="0"/>
                <a:ea typeface="Calibri" panose="020F0502020204030204" pitchFamily="34" charset="0"/>
              </a:rPr>
              <a:t> sözcüklerdir.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Fakat, bu şekilde açıkça tanımlanmamış kavramlar insanın düşünmesinde önemli rol oynarlar. İnsan muhakemesinin gücü ve özü, bu tür belirsizlik içeren kavramları, doğrudan kavrayabilmesi ve kullanabilmesinde yatmaktadır.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1742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 sistemleri, sadece belirli koşullarda oluşan, kesin doğruluk değerleri ‘doğru’ ya da ‘</a:t>
            </a:r>
            <a:r>
              <a:rPr lang="tr-TR" sz="2200" dirty="0" err="1">
                <a:effectLst/>
                <a:latin typeface="Times New Roman" panose="02020603050405020304" pitchFamily="18" charset="0"/>
                <a:ea typeface="Calibri" panose="020F0502020204030204" pitchFamily="34" charset="0"/>
              </a:rPr>
              <a:t>yanlış’tan</a:t>
            </a:r>
            <a:r>
              <a:rPr lang="tr-TR" sz="2200" dirty="0">
                <a:effectLst/>
                <a:latin typeface="Times New Roman" panose="02020603050405020304" pitchFamily="18" charset="0"/>
                <a:ea typeface="Calibri" panose="020F0502020204030204" pitchFamily="34" charset="0"/>
              </a:rPr>
              <a:t> birisine sahip önermelerle ilgilenirler.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Belirsizlikle ilgilenmezler.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Bunun çözümü </a:t>
            </a:r>
            <a:r>
              <a:rPr lang="tr-TR" sz="2200" dirty="0">
                <a:solidFill>
                  <a:schemeClr val="accent2"/>
                </a:solidFill>
                <a:effectLst/>
                <a:latin typeface="Times New Roman" panose="02020603050405020304" pitchFamily="18" charset="0"/>
                <a:ea typeface="Calibri" panose="020F0502020204030204" pitchFamily="34" charset="0"/>
              </a:rPr>
              <a:t>sürekli veya dereceli biçimde bir doğruluk, yani ‘bulanık’ doğruluk kavramını </a:t>
            </a:r>
            <a:r>
              <a:rPr lang="tr-TR" sz="2200" dirty="0">
                <a:effectLst/>
                <a:latin typeface="Times New Roman" panose="02020603050405020304" pitchFamily="18" charset="0"/>
                <a:ea typeface="Calibri" panose="020F0502020204030204" pitchFamily="34" charset="0"/>
              </a:rPr>
              <a:t>kullanmaktır. </a:t>
            </a:r>
          </a:p>
          <a:p>
            <a:pPr algn="just">
              <a:lnSpc>
                <a:spcPts val="2280"/>
              </a:lnSpc>
              <a:spcBef>
                <a:spcPts val="0"/>
              </a:spcBef>
              <a:spcAft>
                <a:spcPts val="1800"/>
              </a:spcAft>
            </a:pPr>
            <a:r>
              <a:rPr lang="tr-TR" sz="2200" dirty="0">
                <a:solidFill>
                  <a:schemeClr val="accent2"/>
                </a:solidFill>
                <a:effectLst/>
                <a:latin typeface="Times New Roman" panose="02020603050405020304" pitchFamily="18" charset="0"/>
                <a:ea typeface="Calibri" panose="020F0502020204030204" pitchFamily="34" charset="0"/>
              </a:rPr>
              <a:t>Bulanık doğruluk kavramı, sıradan doğruluk kavramıyla benzerlikler gösterir, fakat daha geneldir ve uygulama alanı daha geniştir, belirsizliğin, doğruluk ölçütünün keskin bir şekilde tanımlanmamasından kaynaklanan durumlardaki problemlerle uğraşmak için doğal bir yol sağlar.</a:t>
            </a:r>
          </a:p>
        </p:txBody>
      </p:sp>
    </p:spTree>
    <p:extLst>
      <p:ext uri="{BB962C8B-B14F-4D97-AF65-F5344CB8AC3E}">
        <p14:creationId xmlns:p14="http://schemas.microsoft.com/office/powerpoint/2010/main" val="73747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bir önerme ya ‘doğru’ ya da ‘yanlış’ olarak kabul edil</a:t>
            </a:r>
            <a:r>
              <a:rPr lang="tr-TR" sz="2200" dirty="0">
                <a:latin typeface="Times New Roman" panose="02020603050405020304" pitchFamily="18" charset="0"/>
                <a:ea typeface="Calibri" panose="020F0502020204030204" pitchFamily="34" charset="0"/>
              </a:rPr>
              <a:t>diğini daha önce belirtmiştik</a:t>
            </a:r>
            <a:r>
              <a:rPr lang="tr-TR" sz="2200" dirty="0">
                <a:effectLst/>
                <a:latin typeface="Times New Roman" panose="02020603050405020304" pitchFamily="18" charset="0"/>
                <a:ea typeface="Calibri" panose="020F0502020204030204" pitchFamily="34" charset="0"/>
              </a:rPr>
              <a:t>.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Klasik mantıkta, üçüncü bir durumun gerçekleşmesinin imkansız olduğu varsayılır ve çoğu zaman bu tür durumlar ‘paradoks’ olarak adlandırılır.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mantığın ardındaki temel fikir, bir önermenin ‘doğru’ ve ‘yanlış’, dahil olmak üzere bu ikisinin arasında her değer (‘çok doğru’, ‘çok yanlış’, </a:t>
            </a:r>
            <a:r>
              <a:rPr lang="tr-TR" sz="2200" dirty="0" err="1">
                <a:effectLst/>
                <a:latin typeface="Times New Roman" panose="02020603050405020304" pitchFamily="18" charset="0"/>
                <a:ea typeface="Calibri" panose="020F0502020204030204" pitchFamily="34" charset="0"/>
              </a:rPr>
              <a:t>v.b</a:t>
            </a:r>
            <a:r>
              <a:rPr lang="tr-TR" sz="2200" dirty="0">
                <a:effectLst/>
                <a:latin typeface="Times New Roman" panose="02020603050405020304" pitchFamily="18" charset="0"/>
                <a:ea typeface="Calibri" panose="020F0502020204030204" pitchFamily="34" charset="0"/>
              </a:rPr>
              <a:t>.) olabileceğidir.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Diğer bir deyişle doğruluk, önermelerle, yanlış ve doğru arasındaki sonsuz sayıdaki doğruluk değerlerini içeren bir kümedeki değerleri, </a:t>
            </a:r>
            <a:r>
              <a:rPr lang="tr-TR" sz="2200" dirty="0">
                <a:solidFill>
                  <a:schemeClr val="accent2"/>
                </a:solidFill>
                <a:effectLst/>
                <a:latin typeface="Times New Roman" panose="02020603050405020304" pitchFamily="18" charset="0"/>
                <a:ea typeface="Calibri" panose="020F0502020204030204" pitchFamily="34" charset="0"/>
              </a:rPr>
              <a:t>ya da sayısal olarak [0, 1] </a:t>
            </a:r>
            <a:r>
              <a:rPr lang="tr-TR" sz="2200" dirty="0" err="1">
                <a:solidFill>
                  <a:schemeClr val="accent2"/>
                </a:solidFill>
                <a:effectLst/>
                <a:latin typeface="Times New Roman" panose="02020603050405020304" pitchFamily="18" charset="0"/>
                <a:ea typeface="Calibri" panose="020F0502020204030204" pitchFamily="34" charset="0"/>
              </a:rPr>
              <a:t>gerçel</a:t>
            </a:r>
            <a:r>
              <a:rPr lang="tr-TR" sz="2200" dirty="0">
                <a:solidFill>
                  <a:schemeClr val="accent2"/>
                </a:solidFill>
                <a:effectLst/>
                <a:latin typeface="Times New Roman" panose="02020603050405020304" pitchFamily="18" charset="0"/>
                <a:ea typeface="Calibri" panose="020F0502020204030204" pitchFamily="34" charset="0"/>
              </a:rPr>
              <a:t> sayı aralığıyla ilişkilendiren bir fonksiyondur. </a:t>
            </a:r>
          </a:p>
        </p:txBody>
      </p:sp>
    </p:spTree>
    <p:extLst>
      <p:ext uri="{BB962C8B-B14F-4D97-AF65-F5344CB8AC3E}">
        <p14:creationId xmlns:p14="http://schemas.microsoft.com/office/powerpoint/2010/main" val="3654723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mantığı tanımlamanın belki de en basit yolu, </a:t>
            </a:r>
            <a:r>
              <a:rPr lang="tr-TR" sz="2200" dirty="0" err="1">
                <a:effectLst/>
                <a:latin typeface="Times New Roman" panose="02020603050405020304" pitchFamily="18" charset="0"/>
                <a:ea typeface="Calibri" panose="020F0502020204030204" pitchFamily="34" charset="0"/>
              </a:rPr>
              <a:t>yaklaşımsal</a:t>
            </a:r>
            <a:r>
              <a:rPr lang="tr-TR" sz="2200" dirty="0">
                <a:effectLst/>
                <a:latin typeface="Times New Roman" panose="02020603050405020304" pitchFamily="18" charset="0"/>
                <a:ea typeface="Calibri" panose="020F0502020204030204" pitchFamily="34" charset="0"/>
              </a:rPr>
              <a:t> muhakemenin (</a:t>
            </a:r>
            <a:r>
              <a:rPr lang="tr-TR" sz="2200" dirty="0" err="1">
                <a:effectLst/>
                <a:latin typeface="Times New Roman" panose="02020603050405020304" pitchFamily="18" charset="0"/>
                <a:ea typeface="Calibri" panose="020F0502020204030204" pitchFamily="34" charset="0"/>
              </a:rPr>
              <a:t>approximatereasoning</a:t>
            </a:r>
            <a:r>
              <a:rPr lang="tr-TR" sz="2200" dirty="0">
                <a:effectLst/>
                <a:latin typeface="Times New Roman" panose="02020603050405020304" pitchFamily="18" charset="0"/>
                <a:ea typeface="Calibri" panose="020F0502020204030204" pitchFamily="34" charset="0"/>
              </a:rPr>
              <a:t>) bir mantığı olduğunu söylemektir.</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Belirleyici özellikleri :</a:t>
            </a:r>
          </a:p>
          <a:p>
            <a:pPr marL="457200" lvl="1"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a) ‘doğru, çok doğru, az çok doğru, daha doğru, doğru değil, yanlış, çok doğru değil, ve çok yanlış’ gibi sözel olarak ifade edilen (ya da sayısal olarak [0,1] </a:t>
            </a:r>
            <a:r>
              <a:rPr lang="tr-TR" sz="2200" dirty="0" err="1">
                <a:effectLst/>
                <a:latin typeface="Times New Roman" panose="02020603050405020304" pitchFamily="18" charset="0"/>
                <a:ea typeface="Calibri" panose="020F0502020204030204" pitchFamily="34" charset="0"/>
              </a:rPr>
              <a:t>gerçel</a:t>
            </a:r>
            <a:r>
              <a:rPr lang="tr-TR" sz="2200" dirty="0">
                <a:effectLst/>
                <a:latin typeface="Times New Roman" panose="02020603050405020304" pitchFamily="18" charset="0"/>
                <a:ea typeface="Calibri" panose="020F0502020204030204" pitchFamily="34" charset="0"/>
              </a:rPr>
              <a:t> sayı aralığında yer alan) doğruluk değerlerine sahip oluşu (bu, belirsizlik içeren doğruluk tablolarını da beraberinde getirir),</a:t>
            </a:r>
          </a:p>
          <a:p>
            <a:pPr marL="457200" lvl="1"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b) geçerliliği kesin değil, fakat yaklaşık olan çıkarım kurallarına sahip oluşudur.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65828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bir önerme aynı zamanda hem doğru hem yanlış olamaz denilemez, çünkü bulanıklık, bir önermeyle </a:t>
            </a:r>
            <a:r>
              <a:rPr lang="tr-TR" sz="2200" dirty="0" err="1">
                <a:effectLst/>
                <a:latin typeface="Times New Roman" panose="02020603050405020304" pitchFamily="18" charset="0"/>
                <a:ea typeface="Calibri" panose="020F0502020204030204" pitchFamily="34" charset="0"/>
              </a:rPr>
              <a:t>değili</a:t>
            </a:r>
            <a:r>
              <a:rPr lang="tr-TR" sz="2200" dirty="0">
                <a:effectLst/>
                <a:latin typeface="Times New Roman" panose="02020603050405020304" pitchFamily="18" charset="0"/>
                <a:ea typeface="Calibri" panose="020F0502020204030204" pitchFamily="34" charset="0"/>
              </a:rPr>
              <a:t> arasındaki belirsizlikten kaynaklanır.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bir eleman birden fazla kümenin elemanı olabilir.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Oda sıcaklığı ile ilgili bir örnek verilecek olursa, klasik mantıkta oda ya sıcaktır veya değildir.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Sıcaklık tanımı olarak eşik noktasını 25 derece olarak tanımlarsak;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25 derecenin üzeri sıcak, altı ılık olsun. Bu durumda sıcaklık 25.1 derece olduğu zaman oda sıcak olacaktır, 24.9 derece olduğu zaman oda sıcak değil ılık olacaktır.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Halbuki izafi olarak 24.9 derece ile 25.1 derece arasında hiçbir fark bulunmadığını söyleyebiliriz. </a:t>
            </a:r>
          </a:p>
        </p:txBody>
      </p:sp>
    </p:spTree>
    <p:extLst>
      <p:ext uri="{BB962C8B-B14F-4D97-AF65-F5344CB8AC3E}">
        <p14:creationId xmlns:p14="http://schemas.microsoft.com/office/powerpoint/2010/main" val="389933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ct val="10000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ile bakıldığında yine eşik noktası 25 derece olsun, bu durumda oda sıcaklığı </a:t>
            </a:r>
            <a:r>
              <a:rPr lang="tr-TR" sz="2200" dirty="0">
                <a:solidFill>
                  <a:schemeClr val="bg2">
                    <a:lumMod val="50000"/>
                  </a:schemeClr>
                </a:solidFill>
                <a:effectLst/>
                <a:latin typeface="Times New Roman" panose="02020603050405020304" pitchFamily="18" charset="0"/>
                <a:ea typeface="Calibri" panose="020F0502020204030204" pitchFamily="34" charset="0"/>
              </a:rPr>
              <a:t>25.1 derece olduğunda oda sıcaklığı modellemesini yapan kişinin varsayımı ile %51 sıcak, %49 ılık olacaktır</a:t>
            </a:r>
            <a:r>
              <a:rPr lang="tr-TR" sz="2200" dirty="0">
                <a:effectLst/>
                <a:latin typeface="Times New Roman" panose="02020603050405020304" pitchFamily="18" charset="0"/>
                <a:ea typeface="Calibri" panose="020F0502020204030204" pitchFamily="34" charset="0"/>
              </a:rPr>
              <a:t>. </a:t>
            </a:r>
          </a:p>
          <a:p>
            <a:pPr algn="just">
              <a:lnSpc>
                <a:spcPct val="100000"/>
              </a:lnSpc>
              <a:spcBef>
                <a:spcPts val="0"/>
              </a:spcBef>
              <a:spcAft>
                <a:spcPts val="1800"/>
              </a:spcAft>
            </a:pPr>
            <a:r>
              <a:rPr lang="tr-TR" sz="2200" dirty="0">
                <a:solidFill>
                  <a:schemeClr val="bg2">
                    <a:lumMod val="50000"/>
                  </a:schemeClr>
                </a:solidFill>
                <a:effectLst/>
                <a:latin typeface="Times New Roman" panose="02020603050405020304" pitchFamily="18" charset="0"/>
                <a:ea typeface="Calibri" panose="020F0502020204030204" pitchFamily="34" charset="0"/>
              </a:rPr>
              <a:t>24.9 derece olduğunda ise tam tersi olarak %49 sıcak, %51 ılık olacaktır</a:t>
            </a:r>
            <a:r>
              <a:rPr lang="tr-TR" sz="2200" dirty="0">
                <a:effectLst/>
                <a:latin typeface="Times New Roman" panose="02020603050405020304" pitchFamily="18" charset="0"/>
                <a:ea typeface="Calibri" panose="020F0502020204030204" pitchFamily="34" charset="0"/>
              </a:rPr>
              <a:t>. </a:t>
            </a:r>
          </a:p>
          <a:p>
            <a:pPr algn="just">
              <a:lnSpc>
                <a:spcPct val="100000"/>
              </a:lnSpc>
              <a:spcBef>
                <a:spcPts val="0"/>
              </a:spcBef>
              <a:spcAft>
                <a:spcPts val="1800"/>
              </a:spcAft>
            </a:pPr>
            <a:r>
              <a:rPr lang="tr-TR" sz="2200" dirty="0">
                <a:effectLst/>
                <a:latin typeface="Times New Roman" panose="02020603050405020304" pitchFamily="18" charset="0"/>
                <a:ea typeface="Calibri" panose="020F0502020204030204" pitchFamily="34" charset="0"/>
              </a:rPr>
              <a:t>Odada sıcaklığı ayarlayan bir klima bulunuyorsa ve klima klasik mantık ile çalışıyorsa, 25 derecenin üzerine geçer geçmez çalışacak, 25 derecenin altına inince de duracaktır. </a:t>
            </a:r>
          </a:p>
          <a:p>
            <a:pPr algn="just">
              <a:lnSpc>
                <a:spcPct val="100000"/>
              </a:lnSpc>
              <a:spcBef>
                <a:spcPts val="0"/>
              </a:spcBef>
              <a:spcAft>
                <a:spcPts val="1800"/>
              </a:spcAft>
            </a:pPr>
            <a:r>
              <a:rPr lang="tr-TR" sz="2200" dirty="0">
                <a:effectLst/>
                <a:latin typeface="Times New Roman" panose="02020603050405020304" pitchFamily="18" charset="0"/>
                <a:ea typeface="Calibri" panose="020F0502020204030204" pitchFamily="34" charset="0"/>
              </a:rPr>
              <a:t>Bu durumda oda sıcaklığını ölçen sensörleri ve klimayı daha sık çalıştırmak gerekecektir, çünkü klasik mantıkta kesin ve net bir çizgi olduğu için hata payı daha fazla olacak ve bunun </a:t>
            </a:r>
            <a:r>
              <a:rPr lang="tr-TR" sz="2200" dirty="0" err="1">
                <a:effectLst/>
                <a:latin typeface="Times New Roman" panose="02020603050405020304" pitchFamily="18" charset="0"/>
                <a:ea typeface="Calibri" panose="020F0502020204030204" pitchFamily="34" charset="0"/>
              </a:rPr>
              <a:t>kontrölü</a:t>
            </a:r>
            <a:r>
              <a:rPr lang="tr-TR" sz="2200" dirty="0">
                <a:effectLst/>
                <a:latin typeface="Times New Roman" panose="02020603050405020304" pitchFamily="18" charset="0"/>
                <a:ea typeface="Calibri" panose="020F0502020204030204" pitchFamily="34" charset="0"/>
              </a:rPr>
              <a:t> için daha fazla enerji harcamak gerekecektir.</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076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BULANIK MANTIK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marL="0" indent="0" algn="just">
              <a:lnSpc>
                <a:spcPts val="2280"/>
              </a:lnSpc>
              <a:spcBef>
                <a:spcPts val="0"/>
              </a:spcBef>
              <a:spcAft>
                <a:spcPts val="1800"/>
              </a:spcAft>
              <a:buNone/>
            </a:pPr>
            <a:r>
              <a:rPr lang="tr-TR" sz="2200" dirty="0">
                <a:effectLst/>
                <a:latin typeface="Times New Roman" panose="02020603050405020304" pitchFamily="18" charset="0"/>
                <a:ea typeface="Calibri" panose="020F0502020204030204" pitchFamily="34" charset="0"/>
              </a:rPr>
              <a:t>Bulanık Mantığın genel özellikleri </a:t>
            </a:r>
            <a:r>
              <a:rPr lang="tr-TR" sz="2200" dirty="0" err="1">
                <a:effectLst/>
                <a:latin typeface="Times New Roman" panose="02020603050405020304" pitchFamily="18" charset="0"/>
                <a:ea typeface="Calibri" panose="020F0502020204030204" pitchFamily="34" charset="0"/>
              </a:rPr>
              <a:t>Zadeh</a:t>
            </a:r>
            <a:r>
              <a:rPr lang="tr-TR" sz="2200" dirty="0">
                <a:effectLst/>
                <a:latin typeface="Times New Roman" panose="02020603050405020304" pitchFamily="18" charset="0"/>
                <a:ea typeface="Calibri" panose="020F0502020204030204" pitchFamily="34" charset="0"/>
              </a:rPr>
              <a:t> tarafından su şekilde ifade edilmiştir;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kesin değerlere dayanan düşünme yerine, yaklaşık düşünme kullanılır,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her şey [0,1] aralığında belirli bir derece ile gösterilir,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mantıkta bilgi büyük, küçük, çok az gibi dilsel ifadeler seklindedir,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çıkarım işlemi dilsel ifadeler arasında tanımlanan kurallar ile yapılır,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Her mantıksal sistem bulanık olarak ifade edilebilir,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matematiksel modeli çok zor elde edilen sistemler için çok uygundur,</a:t>
            </a:r>
          </a:p>
          <a:p>
            <a:pPr lvl="1"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mantık tam olarak bilinmeyen veya eksik girilen bilgilere göre işlem yapma yeteneğine sahiptir.</a:t>
            </a:r>
          </a:p>
        </p:txBody>
      </p:sp>
    </p:spTree>
    <p:extLst>
      <p:ext uri="{BB962C8B-B14F-4D97-AF65-F5344CB8AC3E}">
        <p14:creationId xmlns:p14="http://schemas.microsoft.com/office/powerpoint/2010/main" val="376844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ACA53-2CB3-BA3A-690B-9831B8EE4441}"/>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531AB7F8-17EC-25EF-9D3E-BCFBE3715DAB}"/>
              </a:ext>
            </a:extLst>
          </p:cNvPr>
          <p:cNvSpPr>
            <a:spLocks noGrp="1"/>
          </p:cNvSpPr>
          <p:nvPr>
            <p:ph type="title"/>
          </p:nvPr>
        </p:nvSpPr>
        <p:spPr>
          <a:xfrm>
            <a:off x="658074" y="136525"/>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20EFDEE3-81A6-F837-47AA-ADBA85864AC6}"/>
              </a:ext>
            </a:extLst>
          </p:cNvPr>
          <p:cNvSpPr>
            <a:spLocks noGrp="1"/>
          </p:cNvSpPr>
          <p:nvPr>
            <p:ph idx="1"/>
          </p:nvPr>
        </p:nvSpPr>
        <p:spPr>
          <a:xfrm>
            <a:off x="329621" y="983048"/>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Bölüm1: GİRİŞ</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Nedir?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Uygulama Alanları,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Klasik Mantık ile Bulanık mantık karşılaştırması,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Bulanıklık ve Olasılık.</a:t>
            </a: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8" name="Resim Yer Tutucusu 7" descr="şafaktan hemen önce, karanlık gökyüzünün altındaki dağlar">
            <a:extLst>
              <a:ext uri="{FF2B5EF4-FFF2-40B4-BE49-F238E27FC236}">
                <a16:creationId xmlns:a16="http://schemas.microsoft.com/office/drawing/2014/main" id="{76C761FB-C23D-874D-2584-DF47015DFC78}"/>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2D34426F-1AD7-F042-C4D2-958B67F68F5C}"/>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3D15AEAD-C167-A9C9-E8D2-7E4101F5D3BB}"/>
              </a:ext>
            </a:extLst>
          </p:cNvPr>
          <p:cNvSpPr>
            <a:spLocks noGrp="1"/>
          </p:cNvSpPr>
          <p:nvPr>
            <p:ph type="sldNum" sz="quarter" idx="12"/>
          </p:nvPr>
        </p:nvSpPr>
        <p:spPr/>
        <p:txBody>
          <a:bodyPr rtlCol="0"/>
          <a:lstStyle/>
          <a:p>
            <a:pPr rtl="0"/>
            <a:fld id="{D8DA9DAA-006C-4F4B-980E-E3DF019B24E2}" type="slidenum">
              <a:rPr lang="tr-TR" smtClean="0"/>
              <a:pPr rtl="0"/>
              <a:t>3</a:t>
            </a:fld>
            <a:endParaRPr lang="tr-TR"/>
          </a:p>
        </p:txBody>
      </p:sp>
    </p:spTree>
    <p:extLst>
      <p:ext uri="{BB962C8B-B14F-4D97-AF65-F5344CB8AC3E}">
        <p14:creationId xmlns:p14="http://schemas.microsoft.com/office/powerpoint/2010/main" val="130139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olaydaki belirsizliği ifade eder.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Bir olayın olup olmadığını değil, hangi dereceye kadar olduğunu ölçer. Olasılık, olayın oluşundaki kesin </a:t>
            </a:r>
            <a:r>
              <a:rPr lang="tr-TR" sz="2200" dirty="0" err="1">
                <a:effectLst/>
                <a:latin typeface="Times New Roman" panose="02020603050405020304" pitchFamily="18" charset="0"/>
                <a:ea typeface="Calibri" panose="020F0502020204030204" pitchFamily="34" charset="0"/>
              </a:rPr>
              <a:t>olmayışlığı</a:t>
            </a:r>
            <a:r>
              <a:rPr lang="tr-TR" sz="2200" dirty="0">
                <a:effectLst/>
                <a:latin typeface="Times New Roman" panose="02020603050405020304" pitchFamily="18" charset="0"/>
                <a:ea typeface="Calibri" panose="020F0502020204030204" pitchFamily="34" charset="0"/>
              </a:rPr>
              <a:t> ifade eder. </a:t>
            </a:r>
          </a:p>
          <a:p>
            <a:pPr algn="just">
              <a:lnSpc>
                <a:spcPts val="2280"/>
              </a:lnSpc>
              <a:spcBef>
                <a:spcPts val="0"/>
              </a:spcBef>
              <a:spcAft>
                <a:spcPts val="1800"/>
              </a:spcAft>
            </a:pPr>
            <a:r>
              <a:rPr lang="tr-TR" sz="2200" b="1" dirty="0">
                <a:solidFill>
                  <a:schemeClr val="accent1"/>
                </a:solidFill>
                <a:effectLst/>
                <a:latin typeface="Times New Roman" panose="02020603050405020304" pitchFamily="18" charset="0"/>
                <a:ea typeface="Calibri" panose="020F0502020204030204" pitchFamily="34" charset="0"/>
              </a:rPr>
              <a:t>Bir olayın olup olmayacağı olasılıktır, yani olay olabilir de olmayabilir de. </a:t>
            </a:r>
          </a:p>
          <a:p>
            <a:pPr algn="just">
              <a:lnSpc>
                <a:spcPts val="2280"/>
              </a:lnSpc>
              <a:spcBef>
                <a:spcPts val="0"/>
              </a:spcBef>
              <a:spcAft>
                <a:spcPts val="1800"/>
              </a:spcAft>
            </a:pPr>
            <a:r>
              <a:rPr lang="tr-TR" sz="2200" b="1" dirty="0">
                <a:solidFill>
                  <a:schemeClr val="accent1"/>
                </a:solidFill>
                <a:effectLst/>
                <a:latin typeface="Times New Roman" panose="02020603050405020304" pitchFamily="18" charset="0"/>
                <a:ea typeface="Calibri" panose="020F0502020204030204" pitchFamily="34" charset="0"/>
              </a:rPr>
              <a:t>Hangi dereceye kadar olduğuysa bulanıklıktır.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Bulanıklık, genel olarak ‘</a:t>
            </a:r>
            <a:r>
              <a:rPr lang="tr-TR" sz="2200" dirty="0" err="1">
                <a:effectLst/>
                <a:latin typeface="Times New Roman" panose="02020603050405020304" pitchFamily="18" charset="0"/>
                <a:ea typeface="Calibri" panose="020F0502020204030204" pitchFamily="34" charset="0"/>
              </a:rPr>
              <a:t>gerekirlik</a:t>
            </a:r>
            <a:r>
              <a:rPr lang="tr-TR" sz="2200" dirty="0">
                <a:effectLst/>
                <a:latin typeface="Times New Roman" panose="02020603050405020304" pitchFamily="18" charset="0"/>
                <a:ea typeface="Calibri" panose="020F0502020204030204" pitchFamily="34" charset="0"/>
              </a:rPr>
              <a:t>’ (deterministik) olmasına rağmen, olasılık tahminseldir (stokastik).</a:t>
            </a:r>
          </a:p>
        </p:txBody>
      </p:sp>
    </p:spTree>
    <p:extLst>
      <p:ext uri="{BB962C8B-B14F-4D97-AF65-F5344CB8AC3E}">
        <p14:creationId xmlns:p14="http://schemas.microsoft.com/office/powerpoint/2010/main" val="2100177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Önemli bir nokta da </a:t>
            </a:r>
            <a:r>
              <a:rPr lang="tr-TR" sz="2200" b="1" dirty="0">
                <a:solidFill>
                  <a:schemeClr val="accent1"/>
                </a:solidFill>
                <a:effectLst/>
                <a:latin typeface="Times New Roman" panose="02020603050405020304" pitchFamily="18" charset="0"/>
                <a:ea typeface="Calibri" panose="020F0502020204030204" pitchFamily="34" charset="0"/>
              </a:rPr>
              <a:t>bulanık kümedeki üyelik derecelerinin olasılık yüzdeleriyle aynı şey olmadığıdır.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Olasılığı gösteren sayılar bir şeyin olup olmayacağının ölçütüdür.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Bulanık sayıların üyelik dereceleri ise bir olayın ne dereceye kadar olduğunu, bir koşulun ne dereceye kadar gerçekleştiğini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olasılıkla serin olacak” önermesi sabah havanın serin olma olasılığını gösterir.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“Sabah hava %30 serindi” veya “hava %30 serin” gibi ifadeler ise geçmişte veya o andaki havanın serinlik derecesini göstermektedir.</a:t>
            </a:r>
          </a:p>
        </p:txBody>
      </p:sp>
    </p:spTree>
    <p:extLst>
      <p:ext uri="{BB962C8B-B14F-4D97-AF65-F5344CB8AC3E}">
        <p14:creationId xmlns:p14="http://schemas.microsoft.com/office/powerpoint/2010/main" val="236721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X bütün yiyeceklerden oluşan bir küme olsun. </a:t>
            </a:r>
          </a:p>
          <a:p>
            <a:pPr algn="just">
              <a:lnSpc>
                <a:spcPts val="2280"/>
              </a:lnSpc>
              <a:spcBef>
                <a:spcPts val="0"/>
              </a:spcBef>
              <a:spcAft>
                <a:spcPts val="1800"/>
              </a:spcAft>
            </a:pPr>
            <a:r>
              <a:rPr lang="tr-TR" sz="2200" dirty="0" err="1">
                <a:effectLst/>
                <a:latin typeface="Times New Roman" panose="02020603050405020304" pitchFamily="18" charset="0"/>
                <a:ea typeface="Calibri" panose="020F0502020204030204" pitchFamily="34" charset="0"/>
              </a:rPr>
              <a:t>X’in</a:t>
            </a:r>
            <a:r>
              <a:rPr lang="tr-TR" sz="2200" dirty="0">
                <a:effectLst/>
                <a:latin typeface="Times New Roman" panose="02020603050405020304" pitchFamily="18" charset="0"/>
                <a:ea typeface="Calibri" panose="020F0502020204030204" pitchFamily="34" charset="0"/>
              </a:rPr>
              <a:t> bir alt kümesi olan Y kümesi ise içilmesi zararsız olan sıvıların kümesi olsun.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Farz edelim ki elimizde A ve B olmak üzere etiketi kapatılmış dolu iki şişe var. </a:t>
            </a:r>
          </a:p>
          <a:p>
            <a:pPr algn="just">
              <a:lnSpc>
                <a:spcPts val="2280"/>
              </a:lnSpc>
              <a:spcBef>
                <a:spcPts val="0"/>
              </a:spcBef>
              <a:spcAft>
                <a:spcPts val="1800"/>
              </a:spcAft>
            </a:pPr>
            <a:r>
              <a:rPr lang="tr-TR" sz="2200" dirty="0">
                <a:effectLst/>
                <a:latin typeface="Times New Roman" panose="02020603050405020304" pitchFamily="18" charset="0"/>
                <a:ea typeface="Calibri" panose="020F0502020204030204" pitchFamily="34" charset="0"/>
              </a:rPr>
              <a:t>Bize verilen bilgi ise A şişesindeki sıvının Y kümesine üyelik derecesinin %91 ve B şişesindeki sıvının Y kümesine üye olma olasılığının %91 olduğudur. </a:t>
            </a:r>
          </a:p>
          <a:p>
            <a:pPr algn="just">
              <a:lnSpc>
                <a:spcPts val="2280"/>
              </a:lnSpc>
              <a:spcBef>
                <a:spcPts val="0"/>
              </a:spcBef>
              <a:spcAft>
                <a:spcPts val="1800"/>
              </a:spcAft>
            </a:pPr>
            <a:r>
              <a:rPr lang="tr-TR" sz="2200" dirty="0">
                <a:solidFill>
                  <a:schemeClr val="accent2"/>
                </a:solidFill>
                <a:latin typeface="Times New Roman" panose="02020603050405020304" pitchFamily="18" charset="0"/>
                <a:ea typeface="Calibri" panose="020F0502020204030204" pitchFamily="34" charset="0"/>
              </a:rPr>
              <a:t>Soru: Hangisini içersiniz? Siz cevaplayın?</a:t>
            </a:r>
            <a:endParaRPr lang="tr-TR" sz="2200" dirty="0">
              <a:solidFill>
                <a:schemeClr val="accent2"/>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4307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280"/>
              </a:lnSpc>
              <a:spcBef>
                <a:spcPts val="0"/>
              </a:spcBef>
              <a:spcAft>
                <a:spcPts val="1800"/>
              </a:spcAft>
            </a:pPr>
            <a:r>
              <a:rPr lang="tr-TR" sz="2000" dirty="0">
                <a:latin typeface="Times New Roman" panose="02020603050405020304" pitchFamily="18" charset="0"/>
              </a:rPr>
              <a:t>Eğer bu iki şişeden birini içmek zorunda kalırsak A şişesinin tehlikesi B’ye göre daha azdır. </a:t>
            </a:r>
          </a:p>
          <a:p>
            <a:pPr algn="just">
              <a:lnSpc>
                <a:spcPts val="2280"/>
              </a:lnSpc>
              <a:spcBef>
                <a:spcPts val="0"/>
              </a:spcBef>
              <a:spcAft>
                <a:spcPts val="1800"/>
              </a:spcAft>
            </a:pPr>
            <a:r>
              <a:rPr lang="tr-TR" sz="2000" dirty="0">
                <a:latin typeface="Times New Roman" panose="02020603050405020304" pitchFamily="18" charset="0"/>
              </a:rPr>
              <a:t>Çünkü B şişesi onda bir olasılıkla zararlı bir sıvıyla doludur ve B şişesini içersek ani bir ölümle karşılaşabiliriz. </a:t>
            </a:r>
          </a:p>
          <a:p>
            <a:pPr algn="just">
              <a:lnSpc>
                <a:spcPts val="2280"/>
              </a:lnSpc>
              <a:spcBef>
                <a:spcPts val="0"/>
              </a:spcBef>
              <a:spcAft>
                <a:spcPts val="1800"/>
              </a:spcAft>
            </a:pPr>
            <a:r>
              <a:rPr lang="tr-TR" sz="2000" dirty="0">
                <a:latin typeface="Times New Roman" panose="02020603050405020304" pitchFamily="18" charset="0"/>
              </a:rPr>
              <a:t>Fakat A şişesine ait %91′lik üyelik derecesi bize şişedeki sıvının zararsız sıvılara örneğin saf suya %91 oranında benzediğini ve asla hidroklorik asit (</a:t>
            </a:r>
            <a:r>
              <a:rPr lang="tr-TR" sz="2000" dirty="0" err="1">
                <a:latin typeface="Times New Roman" panose="02020603050405020304" pitchFamily="18" charset="0"/>
              </a:rPr>
              <a:t>HCl</a:t>
            </a:r>
            <a:r>
              <a:rPr lang="tr-TR" sz="2000" dirty="0">
                <a:latin typeface="Times New Roman" panose="02020603050405020304" pitchFamily="18" charset="0"/>
              </a:rPr>
              <a:t>) gibi zararlı bir sıvı olmadığını ifade eder. </a:t>
            </a:r>
          </a:p>
          <a:p>
            <a:pPr algn="just">
              <a:lnSpc>
                <a:spcPts val="2280"/>
              </a:lnSpc>
              <a:spcBef>
                <a:spcPts val="0"/>
              </a:spcBef>
              <a:spcAft>
                <a:spcPts val="1800"/>
              </a:spcAft>
            </a:pPr>
            <a:r>
              <a:rPr lang="tr-TR" sz="2000" dirty="0">
                <a:latin typeface="Times New Roman" panose="02020603050405020304" pitchFamily="18" charset="0"/>
              </a:rPr>
              <a:t>Bu yüzden bu sıvının bize verebileceği zarar sınırlıdır ve ölüm tehlikesi yoktur. Hatta bulanık bir su olarak düşünülebilir.</a:t>
            </a:r>
          </a:p>
          <a:p>
            <a:pPr algn="just">
              <a:lnSpc>
                <a:spcPts val="228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pic>
        <p:nvPicPr>
          <p:cNvPr id="5" name="Resim 4">
            <a:extLst>
              <a:ext uri="{FF2B5EF4-FFF2-40B4-BE49-F238E27FC236}">
                <a16:creationId xmlns:a16="http://schemas.microsoft.com/office/drawing/2014/main" id="{B9FFF670-9AEF-B15B-B926-609A5218B788}"/>
              </a:ext>
            </a:extLst>
          </p:cNvPr>
          <p:cNvPicPr>
            <a:picLocks noChangeAspect="1"/>
          </p:cNvPicPr>
          <p:nvPr/>
        </p:nvPicPr>
        <p:blipFill>
          <a:blip r:embed="rId3"/>
          <a:stretch>
            <a:fillRect/>
          </a:stretch>
        </p:blipFill>
        <p:spPr>
          <a:xfrm>
            <a:off x="2512614" y="3841885"/>
            <a:ext cx="7166772" cy="2754858"/>
          </a:xfrm>
          <a:prstGeom prst="rect">
            <a:avLst/>
          </a:prstGeom>
        </p:spPr>
      </p:pic>
    </p:spTree>
    <p:extLst>
      <p:ext uri="{BB962C8B-B14F-4D97-AF65-F5344CB8AC3E}">
        <p14:creationId xmlns:p14="http://schemas.microsoft.com/office/powerpoint/2010/main" val="243002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Bulanıklık ve Olasılık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Sonuç olarak üyelik derecesi, bir nesnenin herhangi bir kümeye ne derece üye olduğunu, ne derece benzediğini veya bir olayın bir şartın ne derece var olduğunu gösterir ve aldığı değer sabittir.</a:t>
            </a:r>
          </a:p>
          <a:p>
            <a:pPr algn="just">
              <a:lnSpc>
                <a:spcPts val="2500"/>
              </a:lnSpc>
              <a:spcAft>
                <a:spcPts val="600"/>
              </a:spcAft>
            </a:pPr>
            <a:r>
              <a:rPr lang="tr-TR" sz="2200" dirty="0">
                <a:latin typeface="Times New Roman" panose="02020603050405020304" pitchFamily="18" charset="0"/>
              </a:rPr>
              <a:t>Buna karşılık olasılık ise bir olay gerçekleşmeden önce olup-olmayacağı veya ne derece olabileceği hakkında bilgi verir ve zamana bağlı olarak duruma göre değişebilir. </a:t>
            </a:r>
          </a:p>
          <a:p>
            <a:pPr algn="just">
              <a:lnSpc>
                <a:spcPts val="2500"/>
              </a:lnSpc>
              <a:spcAft>
                <a:spcPts val="600"/>
              </a:spcAft>
            </a:pPr>
            <a:r>
              <a:rPr lang="tr-TR" sz="2200" dirty="0">
                <a:latin typeface="Times New Roman" panose="02020603050405020304" pitchFamily="18" charset="0"/>
              </a:rPr>
              <a:t>Üyelik derecesi daha çok bir olayın benzerlik derecesini ifade ederken, olasılık olma sıklığını gösterir.</a:t>
            </a:r>
          </a:p>
          <a:p>
            <a:pPr algn="just">
              <a:lnSpc>
                <a:spcPts val="2500"/>
              </a:lnSpc>
              <a:spcBef>
                <a:spcPts val="0"/>
              </a:spcBef>
              <a:spcAft>
                <a:spcPts val="1800"/>
              </a:spcAft>
            </a:pPr>
            <a:endParaRPr lang="tr-TR" sz="2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23551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Temel olarak, paradoks (ikircikli cümle), hem ‘doğru’ hem ‘yanlış’, ya da ne ‘doğru’ ne de ‘yanlış’ doğruluk değerine sahip bir önermedir. </a:t>
            </a:r>
          </a:p>
          <a:p>
            <a:pPr algn="just">
              <a:lnSpc>
                <a:spcPts val="2500"/>
              </a:lnSpc>
              <a:spcAft>
                <a:spcPts val="600"/>
              </a:spcAft>
            </a:pPr>
            <a:r>
              <a:rPr lang="tr-TR" sz="2200" dirty="0">
                <a:latin typeface="Times New Roman" panose="02020603050405020304" pitchFamily="18" charset="0"/>
              </a:rPr>
              <a:t>“Bir tür nesneden pek çoğunun bir araya gelmesiyle oluşmuş bir yığın düşünün, bu nesnelerden birisi eksilse bile yığın olarak kalmaya devam edecektir.”(</a:t>
            </a:r>
            <a:r>
              <a:rPr lang="tr-TR" sz="2200" dirty="0" err="1">
                <a:latin typeface="Times New Roman" panose="02020603050405020304" pitchFamily="18" charset="0"/>
              </a:rPr>
              <a:t>Sorites</a:t>
            </a:r>
            <a:r>
              <a:rPr lang="tr-TR" sz="2200" dirty="0">
                <a:latin typeface="Times New Roman" panose="02020603050405020304" pitchFamily="18" charset="0"/>
              </a:rPr>
              <a:t>). </a:t>
            </a:r>
          </a:p>
          <a:p>
            <a:pPr algn="just">
              <a:lnSpc>
                <a:spcPts val="2500"/>
              </a:lnSpc>
              <a:spcAft>
                <a:spcPts val="600"/>
              </a:spcAft>
            </a:pPr>
            <a:r>
              <a:rPr lang="tr-TR" sz="2200" dirty="0">
                <a:latin typeface="Times New Roman" panose="02020603050405020304" pitchFamily="18" charset="0"/>
              </a:rPr>
              <a:t>Mantıksal sistemler, paradokslarla ilgilenirken iki tür yol izlerler; </a:t>
            </a:r>
          </a:p>
          <a:p>
            <a:pPr lvl="1" algn="just">
              <a:lnSpc>
                <a:spcPts val="2500"/>
              </a:lnSpc>
              <a:spcAft>
                <a:spcPts val="600"/>
              </a:spcAft>
            </a:pPr>
            <a:r>
              <a:rPr lang="tr-TR" sz="2200" dirty="0">
                <a:latin typeface="Times New Roman" panose="02020603050405020304" pitchFamily="18" charset="0"/>
              </a:rPr>
              <a:t>İlki, onlardan kaçınmaktır (onlara, o sistem içinde oluşmaları olanaksız olan özel durumlar olarak davranarak), </a:t>
            </a:r>
          </a:p>
          <a:p>
            <a:pPr lvl="1" algn="just">
              <a:lnSpc>
                <a:spcPts val="2500"/>
              </a:lnSpc>
              <a:spcAft>
                <a:spcPts val="600"/>
              </a:spcAft>
            </a:pPr>
            <a:r>
              <a:rPr lang="tr-TR" sz="2200" dirty="0">
                <a:latin typeface="Times New Roman" panose="02020603050405020304" pitchFamily="18" charset="0"/>
              </a:rPr>
              <a:t>Diğeri onlara doğruluk değerleri vermektir. Bulanık mantık, ikinci yolu tercih eder.</a:t>
            </a:r>
          </a:p>
        </p:txBody>
      </p:sp>
    </p:spTree>
    <p:extLst>
      <p:ext uri="{BB962C8B-B14F-4D97-AF65-F5344CB8AC3E}">
        <p14:creationId xmlns:p14="http://schemas.microsoft.com/office/powerpoint/2010/main" val="3564637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Doğruluk değeri atamak açısından bakıldığında, paradokslar, temel olarak iki gurup altında toplanabilirler:</a:t>
            </a:r>
          </a:p>
          <a:p>
            <a:pPr algn="just">
              <a:lnSpc>
                <a:spcPts val="2500"/>
              </a:lnSpc>
              <a:spcAft>
                <a:spcPts val="600"/>
              </a:spcAft>
            </a:pPr>
            <a:r>
              <a:rPr lang="tr-TR" sz="2200" dirty="0">
                <a:latin typeface="Times New Roman" panose="02020603050405020304" pitchFamily="18" charset="0"/>
              </a:rPr>
              <a:t>a. Bir yüzünde </a:t>
            </a:r>
            <a:r>
              <a:rPr lang="tr-TR" sz="2200" dirty="0">
                <a:solidFill>
                  <a:schemeClr val="accent1"/>
                </a:solidFill>
                <a:latin typeface="Times New Roman" panose="02020603050405020304" pitchFamily="18" charset="0"/>
              </a:rPr>
              <a:t>“öbür yüzde yazan cümle doğrudur”</a:t>
            </a:r>
            <a:r>
              <a:rPr lang="tr-TR" sz="2200" dirty="0">
                <a:latin typeface="Times New Roman" panose="02020603050405020304" pitchFamily="18" charset="0"/>
              </a:rPr>
              <a:t>, öbür yüzündeyse </a:t>
            </a:r>
            <a:r>
              <a:rPr lang="tr-TR" sz="2200" dirty="0">
                <a:solidFill>
                  <a:schemeClr val="accent1"/>
                </a:solidFill>
                <a:latin typeface="Times New Roman" panose="02020603050405020304" pitchFamily="18" charset="0"/>
              </a:rPr>
              <a:t>“öbür yüzde yazan cümle yanlıştır”</a:t>
            </a:r>
            <a:r>
              <a:rPr lang="tr-TR" sz="2200" dirty="0">
                <a:latin typeface="Times New Roman" panose="02020603050405020304" pitchFamily="18" charset="0"/>
              </a:rPr>
              <a:t> yazan kart örneklerinde olduğu gibi, üçüncü bir doğruluk değerinin yeterli olduğu paradokslar,</a:t>
            </a:r>
          </a:p>
          <a:p>
            <a:pPr algn="just">
              <a:lnSpc>
                <a:spcPts val="2500"/>
              </a:lnSpc>
              <a:spcAft>
                <a:spcPts val="600"/>
              </a:spcAft>
            </a:pPr>
            <a:r>
              <a:rPr lang="tr-TR" sz="2200" dirty="0">
                <a:latin typeface="Times New Roman" panose="02020603050405020304" pitchFamily="18" charset="0"/>
              </a:rPr>
              <a:t>b. Yukarıdaki ‘yığın’ örneğinde olduğu gibi, üçten daha fazla doğruluk değerlerine gereksinim duyulan paradokslar.</a:t>
            </a:r>
          </a:p>
        </p:txBody>
      </p:sp>
      <p:pic>
        <p:nvPicPr>
          <p:cNvPr id="5" name="Resim 4">
            <a:extLst>
              <a:ext uri="{FF2B5EF4-FFF2-40B4-BE49-F238E27FC236}">
                <a16:creationId xmlns:a16="http://schemas.microsoft.com/office/drawing/2014/main" id="{3798272A-6636-25C0-FBBC-28B32CE470E6}"/>
              </a:ext>
            </a:extLst>
          </p:cNvPr>
          <p:cNvPicPr>
            <a:picLocks noChangeAspect="1"/>
          </p:cNvPicPr>
          <p:nvPr/>
        </p:nvPicPr>
        <p:blipFill>
          <a:blip r:embed="rId3"/>
          <a:stretch>
            <a:fillRect/>
          </a:stretch>
        </p:blipFill>
        <p:spPr>
          <a:xfrm>
            <a:off x="1439741" y="4224337"/>
            <a:ext cx="9048750" cy="2314575"/>
          </a:xfrm>
          <a:prstGeom prst="rect">
            <a:avLst/>
          </a:prstGeom>
        </p:spPr>
      </p:pic>
    </p:spTree>
    <p:extLst>
      <p:ext uri="{BB962C8B-B14F-4D97-AF65-F5344CB8AC3E}">
        <p14:creationId xmlns:p14="http://schemas.microsoft.com/office/powerpoint/2010/main" val="273154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(a)’</a:t>
            </a:r>
            <a:r>
              <a:rPr lang="tr-TR" sz="2200" dirty="0" err="1">
                <a:latin typeface="Times New Roman" panose="02020603050405020304" pitchFamily="18" charset="0"/>
              </a:rPr>
              <a:t>daki</a:t>
            </a:r>
            <a:r>
              <a:rPr lang="tr-TR" sz="2200" dirty="0">
                <a:latin typeface="Times New Roman" panose="02020603050405020304" pitchFamily="18" charset="0"/>
              </a:rPr>
              <a:t> paradokslar, (b)’</a:t>
            </a:r>
            <a:r>
              <a:rPr lang="tr-TR" sz="2200" dirty="0" err="1">
                <a:latin typeface="Times New Roman" panose="02020603050405020304" pitchFamily="18" charset="0"/>
              </a:rPr>
              <a:t>dekilerden</a:t>
            </a:r>
            <a:r>
              <a:rPr lang="tr-TR" sz="2200" dirty="0">
                <a:latin typeface="Times New Roman" panose="02020603050405020304" pitchFamily="18" charset="0"/>
              </a:rPr>
              <a:t> daha tehlikelidir. </a:t>
            </a:r>
          </a:p>
          <a:p>
            <a:pPr algn="just">
              <a:lnSpc>
                <a:spcPts val="2500"/>
              </a:lnSpc>
              <a:spcAft>
                <a:spcPts val="600"/>
              </a:spcAft>
            </a:pPr>
            <a:r>
              <a:rPr lang="tr-TR" sz="2200" dirty="0">
                <a:latin typeface="Times New Roman" panose="02020603050405020304" pitchFamily="18" charset="0"/>
              </a:rPr>
              <a:t>Hepsi aynı biçimdedir. Bir a önermesiyle, onun </a:t>
            </a:r>
            <a:r>
              <a:rPr lang="tr-TR" sz="2200" dirty="0" err="1">
                <a:latin typeface="Times New Roman" panose="02020603050405020304" pitchFamily="18" charset="0"/>
              </a:rPr>
              <a:t>değili</a:t>
            </a:r>
            <a:r>
              <a:rPr lang="tr-TR" sz="2200" dirty="0">
                <a:latin typeface="Times New Roman" panose="02020603050405020304" pitchFamily="18" charset="0"/>
              </a:rPr>
              <a:t> ~a, aynı doğruluk değerine sahiptirler, yani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a:t>
            </a:r>
          </a:p>
          <a:p>
            <a:pPr algn="just">
              <a:lnSpc>
                <a:spcPts val="2500"/>
              </a:lnSpc>
              <a:spcAft>
                <a:spcPts val="600"/>
              </a:spcAft>
            </a:pPr>
            <a:r>
              <a:rPr lang="tr-TR" sz="2200" dirty="0">
                <a:latin typeface="Times New Roman" panose="02020603050405020304" pitchFamily="18" charset="0"/>
              </a:rPr>
              <a:t>Fakat bulanık mantıktaki ifade şekliyle:</a:t>
            </a:r>
          </a:p>
          <a:p>
            <a:pPr marL="0" indent="0" algn="just">
              <a:lnSpc>
                <a:spcPts val="2500"/>
              </a:lnSpc>
              <a:spcAft>
                <a:spcPts val="600"/>
              </a:spcAft>
              <a:buNone/>
            </a:pPr>
            <a:r>
              <a:rPr lang="tr-TR" sz="2200" dirty="0">
                <a:latin typeface="Times New Roman" panose="02020603050405020304" pitchFamily="18" charset="0"/>
              </a:rPr>
              <a:t>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ve </a:t>
            </a:r>
            <a:r>
              <a:rPr lang="el-GR" sz="2200" dirty="0">
                <a:latin typeface="Times New Roman" panose="02020603050405020304" pitchFamily="18" charset="0"/>
              </a:rPr>
              <a:t>μ(~</a:t>
            </a:r>
            <a:r>
              <a:rPr lang="tr-TR" sz="2200" dirty="0">
                <a:latin typeface="Times New Roman" panose="02020603050405020304" pitchFamily="18" charset="0"/>
              </a:rPr>
              <a:t>a) = 1 -</a:t>
            </a:r>
            <a:r>
              <a:rPr lang="el-GR" sz="2200" dirty="0">
                <a:latin typeface="Times New Roman" panose="02020603050405020304" pitchFamily="18" charset="0"/>
              </a:rPr>
              <a:t>μ(</a:t>
            </a:r>
            <a:r>
              <a:rPr lang="tr-TR" sz="2200" dirty="0">
                <a:latin typeface="Times New Roman" panose="02020603050405020304" pitchFamily="18" charset="0"/>
              </a:rPr>
              <a:t>a) </a:t>
            </a:r>
            <a:r>
              <a:rPr lang="tr-TR" sz="2200" dirty="0" err="1">
                <a:latin typeface="Times New Roman" panose="02020603050405020304" pitchFamily="18" charset="0"/>
              </a:rPr>
              <a:t>dir</a:t>
            </a:r>
            <a:r>
              <a:rPr lang="tr-TR" sz="2200" dirty="0">
                <a:latin typeface="Times New Roman" panose="02020603050405020304" pitchFamily="18" charset="0"/>
              </a:rPr>
              <a:t>,</a:t>
            </a:r>
          </a:p>
          <a:p>
            <a:pPr algn="just">
              <a:lnSpc>
                <a:spcPts val="2500"/>
              </a:lnSpc>
              <a:spcAft>
                <a:spcPts val="600"/>
              </a:spcAft>
            </a:pPr>
            <a:r>
              <a:rPr lang="tr-TR" sz="2200" dirty="0">
                <a:latin typeface="Times New Roman" panose="02020603050405020304" pitchFamily="18" charset="0"/>
              </a:rPr>
              <a:t>Böylece </a:t>
            </a:r>
            <a:r>
              <a:rPr lang="el-GR" sz="2200" dirty="0">
                <a:latin typeface="Times New Roman" panose="02020603050405020304" pitchFamily="18" charset="0"/>
              </a:rPr>
              <a:t>μ(</a:t>
            </a:r>
            <a:r>
              <a:rPr lang="tr-TR" sz="2200" dirty="0">
                <a:latin typeface="Times New Roman" panose="02020603050405020304" pitchFamily="18" charset="0"/>
              </a:rPr>
              <a:t>a) = </a:t>
            </a:r>
            <a:r>
              <a:rPr lang="el-GR" sz="2200" dirty="0">
                <a:latin typeface="Times New Roman" panose="02020603050405020304" pitchFamily="18" charset="0"/>
              </a:rPr>
              <a:t>μ(~</a:t>
            </a:r>
            <a:r>
              <a:rPr lang="tr-TR" sz="2200" dirty="0">
                <a:latin typeface="Times New Roman" panose="02020603050405020304" pitchFamily="18" charset="0"/>
              </a:rPr>
              <a:t>a) = 1/2. </a:t>
            </a:r>
          </a:p>
          <a:p>
            <a:pPr algn="just">
              <a:lnSpc>
                <a:spcPts val="2500"/>
              </a:lnSpc>
              <a:spcAft>
                <a:spcPts val="600"/>
              </a:spcAft>
            </a:pPr>
            <a:r>
              <a:rPr lang="tr-TR" sz="2200" dirty="0">
                <a:latin typeface="Times New Roman" panose="02020603050405020304" pitchFamily="18" charset="0"/>
              </a:rPr>
              <a:t>Böylece, paradokslar yarı-doğrulara indirgenmiş olurlar.</a:t>
            </a:r>
          </a:p>
          <a:p>
            <a:pPr algn="just">
              <a:lnSpc>
                <a:spcPts val="2500"/>
              </a:lnSpc>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676347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Bulanıklık, aynı zamanda (b)’deki gurupta yer alan paradokslara da çözüm getirir. </a:t>
            </a:r>
          </a:p>
          <a:p>
            <a:pPr algn="just">
              <a:lnSpc>
                <a:spcPts val="2500"/>
              </a:lnSpc>
              <a:spcAft>
                <a:spcPts val="600"/>
              </a:spcAft>
            </a:pPr>
            <a:r>
              <a:rPr lang="tr-TR" sz="2200" dirty="0">
                <a:latin typeface="Times New Roman" panose="02020603050405020304" pitchFamily="18" charset="0"/>
              </a:rPr>
              <a:t>Örnek olarak, bir kum yığınını düşünün. İçinden bir kum tanesini alacak olursak, hala bir kum yığını olarak kalır mı (</a:t>
            </a:r>
            <a:r>
              <a:rPr lang="tr-TR" sz="2200" dirty="0" err="1">
                <a:latin typeface="Times New Roman" panose="02020603050405020304" pitchFamily="18" charset="0"/>
              </a:rPr>
              <a:t>Soritestipi</a:t>
            </a:r>
            <a:r>
              <a:rPr lang="tr-TR" sz="2200" dirty="0">
                <a:latin typeface="Times New Roman" panose="02020603050405020304" pitchFamily="18" charset="0"/>
              </a:rPr>
              <a:t> paradoks)? </a:t>
            </a:r>
          </a:p>
          <a:p>
            <a:pPr algn="just">
              <a:lnSpc>
                <a:spcPts val="2500"/>
              </a:lnSpc>
              <a:spcAft>
                <a:spcPts val="600"/>
              </a:spcAft>
            </a:pPr>
            <a:r>
              <a:rPr lang="tr-TR" sz="2200" dirty="0">
                <a:latin typeface="Times New Roman" panose="02020603050405020304" pitchFamily="18" charset="0"/>
              </a:rPr>
              <a:t>Peki ya iki kum tanesini alacak olursak? </a:t>
            </a:r>
          </a:p>
          <a:p>
            <a:pPr algn="just">
              <a:lnSpc>
                <a:spcPts val="2500"/>
              </a:lnSpc>
              <a:spcAft>
                <a:spcPts val="600"/>
              </a:spcAft>
            </a:pPr>
            <a:r>
              <a:rPr lang="tr-TR" sz="2200" dirty="0">
                <a:latin typeface="Times New Roman" panose="02020603050405020304" pitchFamily="18" charset="0"/>
              </a:rPr>
              <a:t>Ya üç kum tanesini? </a:t>
            </a:r>
          </a:p>
          <a:p>
            <a:pPr algn="just">
              <a:lnSpc>
                <a:spcPts val="2500"/>
              </a:lnSpc>
              <a:spcAft>
                <a:spcPts val="600"/>
              </a:spcAft>
            </a:pPr>
            <a:r>
              <a:rPr lang="tr-TR" sz="2200" dirty="0">
                <a:latin typeface="Times New Roman" panose="02020603050405020304" pitchFamily="18" charset="0"/>
              </a:rPr>
              <a:t>Birden bire değil, fakat dereceli bir şekilde, bir şeyden (yığından) onun tersi bir şeye (yığın olmayana) geçiş olmaktadır. </a:t>
            </a:r>
          </a:p>
          <a:p>
            <a:pPr algn="just">
              <a:lnSpc>
                <a:spcPts val="2500"/>
              </a:lnSpc>
              <a:spcAft>
                <a:spcPts val="600"/>
              </a:spcAft>
            </a:pPr>
            <a:r>
              <a:rPr lang="tr-TR" sz="2200" dirty="0">
                <a:latin typeface="Times New Roman" panose="02020603050405020304" pitchFamily="18" charset="0"/>
              </a:rPr>
              <a:t>Burada karşımıza çıkan derecelendirilmiş doğruluktur. a’dan ~a’ya bir yol hayal edin. Her bir kum tanesinin alınmasıyla, a’dan başlayıp, derece </a:t>
            </a:r>
            <a:r>
              <a:rPr lang="tr-TR" sz="2200" dirty="0" err="1">
                <a:latin typeface="Times New Roman" panose="02020603050405020304" pitchFamily="18" charset="0"/>
              </a:rPr>
              <a:t>derece</a:t>
            </a:r>
            <a:r>
              <a:rPr lang="tr-TR" sz="2200" dirty="0">
                <a:latin typeface="Times New Roman" panose="02020603050405020304" pitchFamily="18" charset="0"/>
              </a:rPr>
              <a:t> ~a’ya yaklaşırız. </a:t>
            </a:r>
          </a:p>
        </p:txBody>
      </p:sp>
    </p:spTree>
    <p:extLst>
      <p:ext uri="{BB962C8B-B14F-4D97-AF65-F5344CB8AC3E}">
        <p14:creationId xmlns:p14="http://schemas.microsoft.com/office/powerpoint/2010/main" val="1361515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Paradokslar ve Bulanık Mantık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236538"/>
            <a:ext cx="10515600" cy="5302374"/>
          </a:xfrm>
        </p:spPr>
        <p:txBody>
          <a:bodyPr>
            <a:noAutofit/>
          </a:bodyPr>
          <a:lstStyle/>
          <a:p>
            <a:pPr algn="just">
              <a:lnSpc>
                <a:spcPts val="2500"/>
              </a:lnSpc>
              <a:spcAft>
                <a:spcPts val="600"/>
              </a:spcAft>
            </a:pPr>
            <a:r>
              <a:rPr lang="tr-TR" sz="2200" dirty="0">
                <a:latin typeface="Times New Roman" panose="02020603050405020304" pitchFamily="18" charset="0"/>
              </a:rPr>
              <a:t>Bu yol üzerinde, ‘bu hala bir yığın mıdır’ sorusunu “yığındır”, “hemen hemen yığındır”, “neredeyse bir yığındır”, vb. şeklinde yanıtlayabiliriz. </a:t>
            </a:r>
          </a:p>
          <a:p>
            <a:pPr algn="just">
              <a:lnSpc>
                <a:spcPts val="2500"/>
              </a:lnSpc>
              <a:spcAft>
                <a:spcPts val="600"/>
              </a:spcAft>
            </a:pPr>
            <a:r>
              <a:rPr lang="tr-TR" sz="2200" dirty="0">
                <a:latin typeface="Times New Roman" panose="02020603050405020304" pitchFamily="18" charset="0"/>
              </a:rPr>
              <a:t>Veya “bu bir yığındır” önermesine ‘doğru’, ‘hemen hemen doğru’, ‘neredeyse doğru’ gibi doğruluk değerleri atayabiliriz. </a:t>
            </a:r>
          </a:p>
          <a:p>
            <a:pPr algn="just">
              <a:lnSpc>
                <a:spcPts val="2500"/>
              </a:lnSpc>
              <a:spcAft>
                <a:spcPts val="600"/>
              </a:spcAft>
            </a:pPr>
            <a:r>
              <a:rPr lang="tr-TR" sz="2200" dirty="0">
                <a:latin typeface="Times New Roman" panose="02020603050405020304" pitchFamily="18" charset="0"/>
              </a:rPr>
              <a:t>Doğru olmanın derecelerinin etkisi, “bu, 0.999 ya da 0.875 ya da 0.764 derecesinde bir yığındır” gibi rakamsal değer içeren ifadelerle daha detaylı biçimde verilebilir. </a:t>
            </a:r>
          </a:p>
          <a:p>
            <a:pPr algn="just">
              <a:lnSpc>
                <a:spcPts val="2500"/>
              </a:lnSpc>
              <a:spcAft>
                <a:spcPts val="600"/>
              </a:spcAft>
            </a:pPr>
            <a:r>
              <a:rPr lang="tr-TR" sz="2200" dirty="0">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252507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268F3-E603-031B-448C-31330C871F68}"/>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D57BA546-9A73-2EE4-0AEE-E01026890F21}"/>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0DBEADD0-007B-B002-1843-EB649C442C84}"/>
              </a:ext>
            </a:extLst>
          </p:cNvPr>
          <p:cNvSpPr>
            <a:spLocks noGrp="1"/>
          </p:cNvSpPr>
          <p:nvPr>
            <p:ph idx="1"/>
          </p:nvPr>
        </p:nvSpPr>
        <p:spPr>
          <a:xfrm>
            <a:off x="282967" y="986917"/>
            <a:ext cx="9028983"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2: Bulanık Kümeler ve Bulanık İlişkilerin Esasları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Kümelerin Tanımı</a:t>
            </a:r>
          </a:p>
          <a:p>
            <a:pPr marL="800100" lvl="2" indent="-342900" algn="just"/>
            <a:r>
              <a:rPr lang="tr-TR" sz="2000" dirty="0">
                <a:latin typeface="Times New Roman" panose="02020603050405020304" pitchFamily="18" charset="0"/>
                <a:cs typeface="Times New Roman" panose="02020603050405020304" pitchFamily="18" charset="0"/>
              </a:rPr>
              <a:t>Bulanık kümelerin keskin kümeler ile kıyaslanması</a:t>
            </a:r>
          </a:p>
          <a:p>
            <a:pPr marL="800100" lvl="2" indent="-342900" algn="just"/>
            <a:r>
              <a:rPr lang="tr-TR" sz="2000" dirty="0">
                <a:latin typeface="Times New Roman" panose="02020603050405020304" pitchFamily="18" charset="0"/>
                <a:cs typeface="Times New Roman" panose="02020603050405020304" pitchFamily="18" charset="0"/>
              </a:rPr>
              <a:t>Bulanık küme gösterimleri</a:t>
            </a:r>
          </a:p>
          <a:p>
            <a:pPr marL="800100" lvl="2" indent="-342900" algn="just"/>
            <a:r>
              <a:rPr lang="tr-TR" sz="2000" dirty="0">
                <a:latin typeface="Times New Roman" panose="02020603050405020304" pitchFamily="18" charset="0"/>
                <a:cs typeface="Times New Roman" panose="02020603050405020304" pitchFamily="18" charset="0"/>
              </a:rPr>
              <a:t>Üyelik fonksiyonları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Küme İşlemleri</a:t>
            </a:r>
          </a:p>
          <a:p>
            <a:pPr marL="800100" lvl="2" indent="-342900" algn="just"/>
            <a:r>
              <a:rPr lang="tr-TR" sz="2000" dirty="0">
                <a:latin typeface="Times New Roman" panose="02020603050405020304" pitchFamily="18" charset="0"/>
                <a:cs typeface="Times New Roman" panose="02020603050405020304" pitchFamily="18" charset="0"/>
              </a:rPr>
              <a:t>Klasik kümelerde işlemler</a:t>
            </a:r>
          </a:p>
          <a:p>
            <a:pPr marL="800100" lvl="2" indent="-342900" algn="just"/>
            <a:r>
              <a:rPr lang="tr-TR" sz="2000" dirty="0">
                <a:latin typeface="Times New Roman" panose="02020603050405020304" pitchFamily="18" charset="0"/>
                <a:cs typeface="Times New Roman" panose="02020603050405020304" pitchFamily="18" charset="0"/>
              </a:rPr>
              <a:t>Temel bulanık küme işlemleri</a:t>
            </a:r>
          </a:p>
          <a:p>
            <a:pPr marL="800100" lvl="2" indent="-342900" algn="just"/>
            <a:r>
              <a:rPr lang="tr-TR" sz="2000" dirty="0">
                <a:latin typeface="Times New Roman" panose="02020603050405020304" pitchFamily="18" charset="0"/>
                <a:cs typeface="Times New Roman" panose="02020603050405020304" pitchFamily="18" charset="0"/>
              </a:rPr>
              <a:t>Üyelik fonksiyonlarını değiştirmek için bulanık küme işlemleri</a:t>
            </a:r>
          </a:p>
          <a:p>
            <a:pPr marL="800100" lvl="2" indent="-342900" algn="just"/>
            <a:r>
              <a:rPr lang="tr-TR" sz="2000" dirty="0">
                <a:latin typeface="Times New Roman" panose="02020603050405020304" pitchFamily="18" charset="0"/>
                <a:cs typeface="Times New Roman" panose="02020603050405020304" pitchFamily="18" charset="0"/>
              </a:rPr>
              <a:t>Bazı ileri bulanık küme işlemleri (T-Norm (Kesişim) ve T-</a:t>
            </a:r>
            <a:r>
              <a:rPr lang="tr-TR" sz="2000" dirty="0" err="1">
                <a:latin typeface="Times New Roman" panose="02020603050405020304" pitchFamily="18" charset="0"/>
                <a:cs typeface="Times New Roman" panose="02020603050405020304" pitchFamily="18" charset="0"/>
              </a:rPr>
              <a:t>Conorm</a:t>
            </a:r>
            <a:r>
              <a:rPr lang="tr-TR" sz="2000" dirty="0">
                <a:latin typeface="Times New Roman" panose="02020603050405020304" pitchFamily="18" charset="0"/>
                <a:cs typeface="Times New Roman" panose="02020603050405020304" pitchFamily="18" charset="0"/>
              </a:rPr>
              <a:t>(S-Norm)</a:t>
            </a: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8" name="Resim Yer Tutucusu 7" descr="şafaktan hemen önce, karanlık gökyüzünün altındaki dağlar">
            <a:extLst>
              <a:ext uri="{FF2B5EF4-FFF2-40B4-BE49-F238E27FC236}">
                <a16:creationId xmlns:a16="http://schemas.microsoft.com/office/drawing/2014/main" id="{97AB47B0-6B30-99A8-EEDE-EF344FA81C7F}"/>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E4DE6ADD-D069-DA42-BFC0-28111D2962D8}"/>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8D8B1031-6769-05C6-53AF-6E068560CCC1}"/>
              </a:ext>
            </a:extLst>
          </p:cNvPr>
          <p:cNvSpPr>
            <a:spLocks noGrp="1"/>
          </p:cNvSpPr>
          <p:nvPr>
            <p:ph type="sldNum" sz="quarter" idx="12"/>
          </p:nvPr>
        </p:nvSpPr>
        <p:spPr/>
        <p:txBody>
          <a:bodyPr rtlCol="0"/>
          <a:lstStyle/>
          <a:p>
            <a:pPr rtl="0"/>
            <a:fld id="{D8DA9DAA-006C-4F4B-980E-E3DF019B24E2}" type="slidenum">
              <a:rPr lang="tr-TR" smtClean="0"/>
              <a:pPr rtl="0"/>
              <a:t>4</a:t>
            </a:fld>
            <a:endParaRPr lang="tr-TR"/>
          </a:p>
        </p:txBody>
      </p:sp>
    </p:spTree>
    <p:extLst>
      <p:ext uri="{BB962C8B-B14F-4D97-AF65-F5344CB8AC3E}">
        <p14:creationId xmlns:p14="http://schemas.microsoft.com/office/powerpoint/2010/main" val="629991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latin typeface="Times New Roman" panose="02020603050405020304" pitchFamily="18" charset="0"/>
              </a:rPr>
              <a:t>Bir çok matematiksel disiplin belirsizliğin tanımlanmasıyla ilgilenmektedir. Örneğin olasılık teorisi, enformasyon teorisi ve bulanık küme teorisi.</a:t>
            </a:r>
          </a:p>
          <a:p>
            <a:pPr algn="just">
              <a:lnSpc>
                <a:spcPts val="2500"/>
              </a:lnSpc>
              <a:spcBef>
                <a:spcPts val="0"/>
              </a:spcBef>
              <a:spcAft>
                <a:spcPts val="600"/>
              </a:spcAft>
            </a:pPr>
            <a:r>
              <a:rPr lang="tr-TR" sz="2200" dirty="0">
                <a:latin typeface="Times New Roman" panose="02020603050405020304" pitchFamily="18" charset="0"/>
              </a:rPr>
              <a:t>Burada tahminsel (</a:t>
            </a:r>
            <a:r>
              <a:rPr lang="tr-TR" sz="2200" dirty="0" err="1">
                <a:latin typeface="Times New Roman" panose="02020603050405020304" pitchFamily="18" charset="0"/>
              </a:rPr>
              <a:t>stochastic</a:t>
            </a:r>
            <a:r>
              <a:rPr lang="tr-TR" sz="2200" dirty="0">
                <a:latin typeface="Times New Roman" panose="02020603050405020304" pitchFamily="18" charset="0"/>
              </a:rPr>
              <a:t>) ve sözcüksel (</a:t>
            </a:r>
            <a:r>
              <a:rPr lang="tr-TR" sz="2200" dirty="0" err="1">
                <a:latin typeface="Times New Roman" panose="02020603050405020304" pitchFamily="18" charset="0"/>
              </a:rPr>
              <a:t>lexical</a:t>
            </a:r>
            <a:r>
              <a:rPr lang="tr-TR" sz="2200" dirty="0">
                <a:latin typeface="Times New Roman" panose="02020603050405020304" pitchFamily="18" charset="0"/>
              </a:rPr>
              <a:t>) olmak üzere iki tip belirsizlikten bahsedilecektir.</a:t>
            </a:r>
          </a:p>
          <a:p>
            <a:pPr algn="just">
              <a:lnSpc>
                <a:spcPts val="2500"/>
              </a:lnSpc>
              <a:spcBef>
                <a:spcPts val="0"/>
              </a:spcBef>
              <a:spcAft>
                <a:spcPts val="600"/>
              </a:spcAft>
            </a:pPr>
            <a:r>
              <a:rPr lang="tr-TR" sz="2200" dirty="0">
                <a:solidFill>
                  <a:schemeClr val="accent2"/>
                </a:solidFill>
                <a:latin typeface="Times New Roman" panose="02020603050405020304" pitchFamily="18" charset="0"/>
              </a:rPr>
              <a:t>Tahminsel (</a:t>
            </a:r>
            <a:r>
              <a:rPr lang="tr-TR" sz="2200" dirty="0" err="1">
                <a:solidFill>
                  <a:schemeClr val="accent2"/>
                </a:solidFill>
                <a:latin typeface="Times New Roman" panose="02020603050405020304" pitchFamily="18" charset="0"/>
              </a:rPr>
              <a:t>stochastic</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600"/>
              </a:spcAft>
            </a:pPr>
            <a:r>
              <a:rPr lang="tr-TR" sz="2200" dirty="0">
                <a:latin typeface="Times New Roman" panose="02020603050405020304" pitchFamily="18" charset="0"/>
              </a:rPr>
              <a:t>Tahminsel belirsizlik belirli bir olayın olup olmamasındaki belirsizlik ile ilgilenmektedir. Şu cümleye bakalım:</a:t>
            </a:r>
          </a:p>
          <a:p>
            <a:pPr lvl="1" algn="just">
              <a:lnSpc>
                <a:spcPts val="2500"/>
              </a:lnSpc>
              <a:spcBef>
                <a:spcPts val="0"/>
              </a:spcBef>
              <a:spcAft>
                <a:spcPts val="600"/>
              </a:spcAft>
            </a:pPr>
            <a:r>
              <a:rPr lang="tr-TR" sz="2200" dirty="0">
                <a:latin typeface="Times New Roman" panose="02020603050405020304" pitchFamily="18" charset="0"/>
              </a:rPr>
              <a:t>Cümle-1:</a:t>
            </a:r>
          </a:p>
          <a:p>
            <a:pPr lvl="2" algn="just">
              <a:lnSpc>
                <a:spcPts val="2500"/>
              </a:lnSpc>
              <a:spcBef>
                <a:spcPts val="0"/>
              </a:spcBef>
              <a:spcAft>
                <a:spcPts val="600"/>
              </a:spcAft>
            </a:pPr>
            <a:r>
              <a:rPr lang="tr-TR" sz="2200" dirty="0">
                <a:latin typeface="Times New Roman" panose="02020603050405020304" pitchFamily="18" charset="0"/>
              </a:rPr>
              <a:t>Hedefi vurma olasılığı%80 </a:t>
            </a:r>
            <a:r>
              <a:rPr lang="tr-TR" sz="2200" dirty="0" err="1">
                <a:latin typeface="Times New Roman" panose="02020603050405020304" pitchFamily="18" charset="0"/>
              </a:rPr>
              <a:t>dir</a:t>
            </a:r>
            <a:r>
              <a:rPr lang="tr-TR" sz="2200" dirty="0">
                <a:latin typeface="Times New Roman" panose="02020603050405020304" pitchFamily="18" charset="0"/>
              </a:rPr>
              <a:t>.</a:t>
            </a:r>
          </a:p>
          <a:p>
            <a:pPr lvl="1" algn="just">
              <a:lnSpc>
                <a:spcPts val="2500"/>
              </a:lnSpc>
              <a:spcBef>
                <a:spcPts val="0"/>
              </a:spcBef>
              <a:spcAft>
                <a:spcPts val="600"/>
              </a:spcAft>
            </a:pPr>
            <a:r>
              <a:rPr lang="tr-TR" sz="2200" dirty="0">
                <a:latin typeface="Times New Roman" panose="02020603050405020304" pitchFamily="18" charset="0"/>
              </a:rPr>
              <a:t>Olay (hedefin vurulması) kendi başına iyi tanımlanmıştır. Bu cümledeki belirsizlik, hedefin vurulup vurulamayacağıdır. Bu belirsizlik olasılığın derecesi ile ölçülmektedir. Bu cümlede olasılık %80’dir.</a:t>
            </a:r>
          </a:p>
          <a:p>
            <a:pPr algn="just">
              <a:lnSpc>
                <a:spcPts val="2500"/>
              </a:lnSpc>
              <a:spcBef>
                <a:spcPts val="0"/>
              </a:spcBef>
              <a:spcAft>
                <a:spcPts val="600"/>
              </a:spcAft>
            </a:pPr>
            <a:r>
              <a:rPr lang="tr-TR" sz="2200" dirty="0">
                <a:latin typeface="Times New Roman" panose="02020603050405020304" pitchFamily="18" charset="0"/>
              </a:rPr>
              <a:t>Bu ve benzeri cümleler, diğer cümlelerle tahminsel metotlar kullanılarak işleme tabi tutulabilir ve birleştirilebilir. (</a:t>
            </a:r>
            <a:r>
              <a:rPr lang="tr-TR" sz="2200" dirty="0" err="1">
                <a:latin typeface="Times New Roman" panose="02020603050405020304" pitchFamily="18" charset="0"/>
              </a:rPr>
              <a:t>örn</a:t>
            </a:r>
            <a:r>
              <a:rPr lang="tr-TR" sz="2200" dirty="0">
                <a:latin typeface="Times New Roman" panose="02020603050405020304" pitchFamily="18" charset="0"/>
              </a:rPr>
              <a:t>. </a:t>
            </a:r>
            <a:r>
              <a:rPr lang="tr-TR" sz="2200" dirty="0" err="1">
                <a:latin typeface="Times New Roman" panose="02020603050405020304" pitchFamily="18" charset="0"/>
              </a:rPr>
              <a:t>Bayesiancalculus</a:t>
            </a:r>
            <a:r>
              <a:rPr lang="tr-TR" sz="2200" dirty="0">
                <a:latin typeface="Times New Roman" panose="02020603050405020304" pitchFamily="18" charset="0"/>
              </a:rPr>
              <a:t>)</a:t>
            </a:r>
          </a:p>
        </p:txBody>
      </p:sp>
    </p:spTree>
    <p:extLst>
      <p:ext uri="{BB962C8B-B14F-4D97-AF65-F5344CB8AC3E}">
        <p14:creationId xmlns:p14="http://schemas.microsoft.com/office/powerpoint/2010/main" val="371653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Bir diğer belirsizlik çeşidi ise insanların konuşma dilinde yatmaktadır ve bu sözcüksel belirsizlik olarak adlandırılmaktadır.</a:t>
            </a:r>
          </a:p>
          <a:p>
            <a:pPr lvl="1" algn="just">
              <a:lnSpc>
                <a:spcPts val="2500"/>
              </a:lnSpc>
              <a:spcBef>
                <a:spcPts val="0"/>
              </a:spcBef>
              <a:spcAft>
                <a:spcPts val="1200"/>
              </a:spcAft>
            </a:pPr>
            <a:r>
              <a:rPr lang="tr-TR" sz="2200" dirty="0">
                <a:latin typeface="Times New Roman" panose="02020603050405020304" pitchFamily="18" charset="0"/>
              </a:rPr>
              <a:t>Bu tip belirsizlik insanların konuları değerlendirmek ve sonuç çıkarmak için kullandığı kelimelerin doğasında olan </a:t>
            </a:r>
            <a:r>
              <a:rPr lang="tr-TR" sz="2200" dirty="0" err="1">
                <a:latin typeface="Times New Roman" panose="02020603050405020304" pitchFamily="18" charset="0"/>
              </a:rPr>
              <a:t>kesinsizliklerle</a:t>
            </a:r>
            <a:r>
              <a:rPr lang="tr-TR" sz="2200" dirty="0">
                <a:latin typeface="Times New Roman" panose="02020603050405020304" pitchFamily="18" charset="0"/>
              </a:rPr>
              <a:t> ilgilenmektedir.</a:t>
            </a:r>
          </a:p>
          <a:p>
            <a:pPr lvl="1" algn="just">
              <a:lnSpc>
                <a:spcPts val="2500"/>
              </a:lnSpc>
              <a:spcBef>
                <a:spcPts val="0"/>
              </a:spcBef>
              <a:spcAft>
                <a:spcPts val="1200"/>
              </a:spcAft>
            </a:pPr>
            <a:r>
              <a:rPr lang="tr-TR" sz="2200" dirty="0">
                <a:latin typeface="Times New Roman" panose="02020603050405020304" pitchFamily="18" charset="0"/>
              </a:rPr>
              <a:t>Şu kelimelere bakalım: “uzun adam”, “sıcak günler”, “yüksek enflasyon”</a:t>
            </a:r>
          </a:p>
          <a:p>
            <a:pPr lvl="1" algn="just">
              <a:lnSpc>
                <a:spcPts val="2500"/>
              </a:lnSpc>
              <a:spcBef>
                <a:spcPts val="0"/>
              </a:spcBef>
              <a:spcAft>
                <a:spcPts val="1200"/>
              </a:spcAft>
            </a:pPr>
            <a:r>
              <a:rPr lang="tr-TR" sz="2200" dirty="0">
                <a:latin typeface="Times New Roman" panose="02020603050405020304" pitchFamily="18" charset="0"/>
              </a:rPr>
              <a:t>Burada kesin tanımlamalar yoktur. </a:t>
            </a:r>
          </a:p>
          <a:p>
            <a:pPr lvl="1" algn="just">
              <a:lnSpc>
                <a:spcPts val="2500"/>
              </a:lnSpc>
              <a:spcBef>
                <a:spcPts val="0"/>
              </a:spcBef>
              <a:spcAft>
                <a:spcPts val="1200"/>
              </a:spcAft>
            </a:pPr>
            <a:r>
              <a:rPr lang="tr-TR" sz="2200" dirty="0">
                <a:latin typeface="Times New Roman" panose="02020603050405020304" pitchFamily="18" charset="0"/>
              </a:rPr>
              <a:t>Birisinin uzun olup olmadığı birçok faktöre bağlıdır. Bir çocuk ile bir yetişkin için farklı faktörler söz konusudur. Aynı zamanda değerlendirmeyi yapanın bilgi ve deneyimi de önemli rol oynar.</a:t>
            </a:r>
          </a:p>
        </p:txBody>
      </p:sp>
    </p:spTree>
    <p:extLst>
      <p:ext uri="{BB962C8B-B14F-4D97-AF65-F5344CB8AC3E}">
        <p14:creationId xmlns:p14="http://schemas.microsoft.com/office/powerpoint/2010/main" val="1742222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600"/>
              </a:spcAft>
            </a:pPr>
            <a:r>
              <a:rPr lang="tr-TR" sz="2200" dirty="0">
                <a:solidFill>
                  <a:schemeClr val="accent2"/>
                </a:solidFill>
                <a:latin typeface="Times New Roman" panose="02020603050405020304" pitchFamily="18" charset="0"/>
              </a:rPr>
              <a:t>Sözcüksel (</a:t>
            </a:r>
            <a:r>
              <a:rPr lang="tr-TR" sz="2200" dirty="0" err="1">
                <a:solidFill>
                  <a:schemeClr val="accent2"/>
                </a:solidFill>
                <a:latin typeface="Times New Roman" panose="02020603050405020304" pitchFamily="18" charset="0"/>
              </a:rPr>
              <a:t>lexical</a:t>
            </a:r>
            <a:r>
              <a:rPr lang="tr-TR" sz="2200" dirty="0">
                <a:solidFill>
                  <a:schemeClr val="accent2"/>
                </a:solidFill>
                <a:latin typeface="Times New Roman" panose="02020603050405020304" pitchFamily="18" charset="0"/>
              </a:rPr>
              <a:t>) Belirsizlik</a:t>
            </a:r>
          </a:p>
          <a:p>
            <a:pPr lvl="1" algn="just">
              <a:lnSpc>
                <a:spcPts val="2500"/>
              </a:lnSpc>
              <a:spcBef>
                <a:spcPts val="0"/>
              </a:spcBef>
              <a:spcAft>
                <a:spcPts val="1200"/>
              </a:spcAft>
            </a:pPr>
            <a:r>
              <a:rPr lang="tr-TR" sz="2200" dirty="0">
                <a:latin typeface="Times New Roman" panose="02020603050405020304" pitchFamily="18" charset="0"/>
              </a:rPr>
              <a:t>Hangi eşik değerinin üzerindekilerin uzun olduğunu belirleyen bir kural yoktur.</a:t>
            </a:r>
          </a:p>
          <a:p>
            <a:pPr lvl="1" algn="just">
              <a:lnSpc>
                <a:spcPts val="2500"/>
              </a:lnSpc>
              <a:spcBef>
                <a:spcPts val="0"/>
              </a:spcBef>
              <a:spcAft>
                <a:spcPts val="1200"/>
              </a:spcAft>
            </a:pPr>
            <a:r>
              <a:rPr lang="tr-TR" sz="2200" dirty="0">
                <a:latin typeface="Times New Roman" panose="02020603050405020304" pitchFamily="18" charset="0"/>
              </a:rPr>
              <a:t>180 cm’nin üzerindekilerin uzun olduğunu söyleyen bir kural olsun. Bu kurala göre 179 cm olan birisi uzun olmayacaktır.</a:t>
            </a:r>
          </a:p>
          <a:p>
            <a:pPr lvl="1" algn="just">
              <a:lnSpc>
                <a:spcPts val="2500"/>
              </a:lnSpc>
              <a:spcBef>
                <a:spcPts val="0"/>
              </a:spcBef>
              <a:spcAft>
                <a:spcPts val="1200"/>
              </a:spcAft>
            </a:pPr>
            <a:r>
              <a:rPr lang="tr-TR" sz="2200" dirty="0">
                <a:latin typeface="Times New Roman" panose="02020603050405020304" pitchFamily="18" charset="0"/>
              </a:rPr>
              <a:t>İnsanların yükseklik, sıcaklık gibi nicelikleri sınıflandırmak için kullandıkları kelimeler subjektif bir </a:t>
            </a:r>
            <a:r>
              <a:rPr lang="tr-TR" sz="2200" dirty="0" err="1">
                <a:latin typeface="Times New Roman" panose="02020603050405020304" pitchFamily="18" charset="0"/>
              </a:rPr>
              <a:t>kategorilemedir</a:t>
            </a:r>
            <a:r>
              <a:rPr lang="tr-TR" sz="2200" dirty="0">
                <a:latin typeface="Times New Roman" panose="02020603050405020304" pitchFamily="18" charset="0"/>
              </a:rPr>
              <a:t>. Bu subjektif kategoriler kullanılarak gerçek dünyadaki nicelikler derecelendirilerek değerlendirilmektedir.</a:t>
            </a:r>
          </a:p>
          <a:p>
            <a:pPr lvl="1" algn="just">
              <a:lnSpc>
                <a:spcPts val="2500"/>
              </a:lnSpc>
              <a:spcBef>
                <a:spcPts val="0"/>
              </a:spcBef>
              <a:spcAft>
                <a:spcPts val="1200"/>
              </a:spcAft>
            </a:pPr>
            <a:r>
              <a:rPr lang="tr-TR" sz="2200" dirty="0">
                <a:latin typeface="Times New Roman" panose="02020603050405020304" pitchFamily="18" charset="0"/>
              </a:rPr>
              <a:t>Hatta birçok konu tam olarak tanımlanmamış olsa bile, insanlar birçok faktörlere bağlı olarak çok karmaşık değerlendirmeler ve kararlar için bunları kullanabilmektedir.</a:t>
            </a:r>
          </a:p>
        </p:txBody>
      </p:sp>
    </p:spTree>
    <p:extLst>
      <p:ext uri="{BB962C8B-B14F-4D97-AF65-F5344CB8AC3E}">
        <p14:creationId xmlns:p14="http://schemas.microsoft.com/office/powerpoint/2010/main" val="1146733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algn="just">
              <a:lnSpc>
                <a:spcPts val="2500"/>
              </a:lnSpc>
              <a:spcBef>
                <a:spcPts val="0"/>
              </a:spcBef>
              <a:spcAft>
                <a:spcPts val="1200"/>
              </a:spcAft>
            </a:pPr>
            <a:r>
              <a:rPr lang="tr-TR" sz="2200" dirty="0">
                <a:solidFill>
                  <a:schemeClr val="accent2"/>
                </a:solidFill>
                <a:latin typeface="Times New Roman" panose="02020603050405020304" pitchFamily="18" charset="0"/>
              </a:rPr>
              <a:t>Dilsel Belirsizliğin Modellenmesi:</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Subjektif kategoriler kullanan cümleler insanların karar verme sürecinde önemli rol oynamaktadırlar. </a:t>
            </a:r>
          </a:p>
          <a:p>
            <a:pPr lvl="1" algn="just">
              <a:lnSpc>
                <a:spcPts val="2500"/>
              </a:lnSpc>
              <a:spcBef>
                <a:spcPts val="0"/>
              </a:spcBef>
              <a:spcAft>
                <a:spcPts val="1200"/>
              </a:spcAft>
            </a:pPr>
            <a:r>
              <a:rPr lang="tr-TR" sz="2200" dirty="0">
                <a:solidFill>
                  <a:schemeClr val="tx2"/>
                </a:solidFill>
                <a:latin typeface="Times New Roman" panose="02020603050405020304" pitchFamily="18" charset="0"/>
              </a:rPr>
              <a:t>Hatta bu cümleler nicel bilgi içermeseler bile insanlar bunları karmaşık değerlendirmelerde başarılı bir şekilde kullanabilirler.</a:t>
            </a:r>
          </a:p>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Gerçek dünyada her bir olası durum için bir kural üretemezsiniz.</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Sürekliliği olan olası durumların çeşitli ayrık noktalarında kurallar oluşturulur ve insanlar yaklaşım ve benzerlik yolu ile olası her durum için çıkarım yapabilirler.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 ise ancak kuralları oluşturan kelimelerin esnekliği ile başarılabilir.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Benzerlik yoluyla soyutlama ve düşünme ise, ancak insan mantığının esnekliği ile mümkün olmaktadır.</a:t>
            </a:r>
          </a:p>
        </p:txBody>
      </p:sp>
    </p:spTree>
    <p:extLst>
      <p:ext uri="{BB962C8B-B14F-4D97-AF65-F5344CB8AC3E}">
        <p14:creationId xmlns:p14="http://schemas.microsoft.com/office/powerpoint/2010/main" val="2121202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443154"/>
            <a:ext cx="10515600" cy="610821"/>
          </a:xfrm>
        </p:spPr>
        <p:txBody>
          <a:bodyPr rtlCol="0">
            <a:normAutofit fontScale="90000"/>
          </a:bodyPr>
          <a:lstStyle/>
          <a:p>
            <a:pPr rtl="0"/>
            <a:r>
              <a:rPr lang="tr-TR" sz="4000" dirty="0"/>
              <a:t>BELİRSİZLİĞİN MATEMATİKSEL TEMELLERİ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053975"/>
            <a:ext cx="10515600" cy="5302374"/>
          </a:xfrm>
        </p:spPr>
        <p:txBody>
          <a:bodyPr>
            <a:noAutofit/>
          </a:bodyPr>
          <a:lstStyle/>
          <a:p>
            <a:pPr marL="0" lvl="1" algn="just">
              <a:lnSpc>
                <a:spcPts val="2500"/>
              </a:lnSpc>
              <a:spcBef>
                <a:spcPts val="0"/>
              </a:spcBef>
              <a:spcAft>
                <a:spcPts val="1200"/>
              </a:spcAft>
            </a:pPr>
            <a:r>
              <a:rPr lang="tr-TR" sz="2200" dirty="0">
                <a:solidFill>
                  <a:schemeClr val="accent2"/>
                </a:solidFill>
                <a:latin typeface="Times New Roman" panose="02020603050405020304" pitchFamily="18" charset="0"/>
              </a:rPr>
              <a:t>İnsan Mantığı olarak Bulanık Mantık</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 insan mantığını mühendislik problemlerinin çözümüne uygulamak için, bir matematik model gereklidir.</a:t>
            </a:r>
          </a:p>
          <a:p>
            <a:pPr marL="457200" lvl="2" algn="just">
              <a:lnSpc>
                <a:spcPts val="2500"/>
              </a:lnSpc>
              <a:spcBef>
                <a:spcPts val="0"/>
              </a:spcBef>
              <a:spcAft>
                <a:spcPts val="1200"/>
              </a:spcAft>
            </a:pPr>
            <a:r>
              <a:rPr lang="tr-TR" sz="2200" dirty="0">
                <a:solidFill>
                  <a:schemeClr val="tx2"/>
                </a:solidFill>
                <a:latin typeface="Times New Roman" panose="02020603050405020304" pitchFamily="18" charset="0"/>
              </a:rPr>
              <a:t>Bulanık Mantık bu matematik model için geliştirilmiştir.</a:t>
            </a:r>
          </a:p>
          <a:p>
            <a:pPr marL="457200" lvl="2" algn="just">
              <a:lnSpc>
                <a:spcPts val="2500"/>
              </a:lnSpc>
              <a:spcBef>
                <a:spcPts val="0"/>
              </a:spcBef>
              <a:spcAft>
                <a:spcPts val="1200"/>
              </a:spcAft>
            </a:pPr>
            <a:r>
              <a:rPr lang="tr-TR" sz="2200" dirty="0">
                <a:solidFill>
                  <a:srgbClr val="FF0000"/>
                </a:solidFill>
                <a:latin typeface="Times New Roman" panose="02020603050405020304" pitchFamily="18" charset="0"/>
              </a:rPr>
              <a:t>Bulanık Mantık insanın karar verme ve değerlendirme süreçlerini algoritmik biçimde temsil etmeyi sağlamaktadır.</a:t>
            </a:r>
          </a:p>
        </p:txBody>
      </p:sp>
    </p:spTree>
    <p:extLst>
      <p:ext uri="{BB962C8B-B14F-4D97-AF65-F5344CB8AC3E}">
        <p14:creationId xmlns:p14="http://schemas.microsoft.com/office/powerpoint/2010/main" val="553796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45</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1FEC0-CB71-968F-95F3-171B5CDB6169}"/>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9D99AE1C-51E5-5B2C-A833-3B3D61C254F6}"/>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C230FDD4-F8F9-7685-EBE4-6B60C401EC26}"/>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3: Bulanık İlişkiler ve Bileşimler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Kartezyen çarpımı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Keskin ve Bulanık ilişkiler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Bilesim operatörleri</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Farklı Çarpım Uzayında İlişkiler ve Bileşimler</a:t>
            </a:r>
          </a:p>
          <a:p>
            <a:pPr marL="342900" indent="-342900" algn="just" rtl="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8" name="Resim Yer Tutucusu 7" descr="şafaktan hemen önce, karanlık gökyüzünün altındaki dağlar">
            <a:extLst>
              <a:ext uri="{FF2B5EF4-FFF2-40B4-BE49-F238E27FC236}">
                <a16:creationId xmlns:a16="http://schemas.microsoft.com/office/drawing/2014/main" id="{E8F730EB-67AA-2EC1-82B9-D68F9F59300C}"/>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402FF3EB-6692-5B19-A476-B5337353D45A}"/>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1339004E-F89A-8874-9077-E0297EA8F2FF}"/>
              </a:ext>
            </a:extLst>
          </p:cNvPr>
          <p:cNvSpPr>
            <a:spLocks noGrp="1"/>
          </p:cNvSpPr>
          <p:nvPr>
            <p:ph type="sldNum" sz="quarter" idx="12"/>
          </p:nvPr>
        </p:nvSpPr>
        <p:spPr/>
        <p:txBody>
          <a:bodyPr rtlCol="0"/>
          <a:lstStyle/>
          <a:p>
            <a:pPr rtl="0"/>
            <a:fld id="{D8DA9DAA-006C-4F4B-980E-E3DF019B24E2}" type="slidenum">
              <a:rPr lang="tr-TR" smtClean="0"/>
              <a:pPr rtl="0"/>
              <a:t>5</a:t>
            </a:fld>
            <a:endParaRPr lang="tr-TR"/>
          </a:p>
        </p:txBody>
      </p:sp>
    </p:spTree>
    <p:extLst>
      <p:ext uri="{BB962C8B-B14F-4D97-AF65-F5344CB8AC3E}">
        <p14:creationId xmlns:p14="http://schemas.microsoft.com/office/powerpoint/2010/main" val="80203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0D2AF-C080-EF25-5F9B-8A8FB5F2E2CD}"/>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A270E8D1-0B44-A2AC-99E9-58930CF24011}"/>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35B60DD6-1660-7576-124A-3CB54BD7E192}"/>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4: Bulanık Çıkarım</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İki değerli mantık</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Çoklu değerli mantık</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Sözel değişkenler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kurallar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Bileşim Operatörleri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Çıkarım-Anlamlandırma Fonksiyonları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Kural Tabanı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muhakeme</a:t>
            </a:r>
          </a:p>
        </p:txBody>
      </p:sp>
      <p:pic>
        <p:nvPicPr>
          <p:cNvPr id="8" name="Resim Yer Tutucusu 7" descr="şafaktan hemen önce, karanlık gökyüzünün altındaki dağlar">
            <a:extLst>
              <a:ext uri="{FF2B5EF4-FFF2-40B4-BE49-F238E27FC236}">
                <a16:creationId xmlns:a16="http://schemas.microsoft.com/office/drawing/2014/main" id="{2EECCF80-8C4F-6165-A65D-0B453C3D115B}"/>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0DCA975F-2CDD-C649-D774-FB2814245A98}"/>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A47E7903-1E45-4248-C22D-3FA778B87FE1}"/>
              </a:ext>
            </a:extLst>
          </p:cNvPr>
          <p:cNvSpPr>
            <a:spLocks noGrp="1"/>
          </p:cNvSpPr>
          <p:nvPr>
            <p:ph type="sldNum" sz="quarter" idx="12"/>
          </p:nvPr>
        </p:nvSpPr>
        <p:spPr/>
        <p:txBody>
          <a:bodyPr rtlCol="0"/>
          <a:lstStyle/>
          <a:p>
            <a:pPr rtl="0"/>
            <a:fld id="{D8DA9DAA-006C-4F4B-980E-E3DF019B24E2}" type="slidenum">
              <a:rPr lang="tr-TR" smtClean="0"/>
              <a:pPr rtl="0"/>
              <a:t>6</a:t>
            </a:fld>
            <a:endParaRPr lang="tr-TR"/>
          </a:p>
        </p:txBody>
      </p:sp>
    </p:spTree>
    <p:extLst>
      <p:ext uri="{BB962C8B-B14F-4D97-AF65-F5344CB8AC3E}">
        <p14:creationId xmlns:p14="http://schemas.microsoft.com/office/powerpoint/2010/main" val="17063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C29EF-3937-372F-C836-E6B158A72037}"/>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EC392324-06E5-770E-A876-1D3FD2ED51D3}"/>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F22EE42C-FB64-DE46-274A-ABC97B6A9DFC}"/>
              </a:ext>
            </a:extLst>
          </p:cNvPr>
          <p:cNvSpPr>
            <a:spLocks noGrp="1"/>
          </p:cNvSpPr>
          <p:nvPr>
            <p:ph idx="1"/>
          </p:nvPr>
        </p:nvSpPr>
        <p:spPr>
          <a:xfrm>
            <a:off x="282968" y="986917"/>
            <a:ext cx="8554916" cy="5253160"/>
          </a:xfrm>
        </p:spPr>
        <p:txBody>
          <a:bodyPr rtlCol="0">
            <a:normAutofit fontScale="92500" lnSpcReduction="20000"/>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5: Bulanık Mantık Denetleyicileri</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Denetim Sistemlerine Giriş</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Denetimine Neden İhtiyaç Duyulur</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Denetim Sistemi Konfigürasyonu</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Denetleyici Elemanları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Denetim İşlemleri</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Bulanıklaştırma</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Bilgi Tabanı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Çıkarım Mekanizması</a:t>
            </a:r>
          </a:p>
          <a:p>
            <a:pPr marL="342900" indent="-342900" algn="just">
              <a:buFont typeface="Arial" panose="020B0604020202020204" pitchFamily="34" charset="0"/>
              <a:buChar char="•"/>
            </a:pPr>
            <a:r>
              <a:rPr lang="tr-TR" sz="2000" dirty="0" err="1">
                <a:latin typeface="Times New Roman" panose="02020603050405020304" pitchFamily="18" charset="0"/>
                <a:ea typeface="Calibri" panose="020F0502020204030204" pitchFamily="34" charset="0"/>
                <a:cs typeface="Times New Roman" panose="02020603050405020304" pitchFamily="18" charset="0"/>
              </a:rPr>
              <a:t>Mamdani</a:t>
            </a:r>
            <a:r>
              <a:rPr lang="tr-TR" sz="2000" dirty="0">
                <a:latin typeface="Times New Roman" panose="02020603050405020304" pitchFamily="18" charset="0"/>
                <a:ea typeface="Calibri" panose="020F0502020204030204" pitchFamily="34" charset="0"/>
                <a:cs typeface="Times New Roman" panose="02020603050405020304" pitchFamily="18" charset="0"/>
              </a:rPr>
              <a:t> Çıkarım Mekanizması</a:t>
            </a:r>
          </a:p>
          <a:p>
            <a:pPr marL="342900" indent="-342900" algn="just">
              <a:buFont typeface="Arial" panose="020B0604020202020204" pitchFamily="34" charset="0"/>
              <a:buChar char="•"/>
            </a:pPr>
            <a:r>
              <a:rPr lang="tr-TR" dirty="0">
                <a:latin typeface="Times New Roman" panose="02020603050405020304" pitchFamily="18" charset="0"/>
                <a:ea typeface="Calibri" panose="020F0502020204030204" pitchFamily="34" charset="0"/>
                <a:cs typeface="Times New Roman" panose="02020603050405020304" pitchFamily="18" charset="0"/>
              </a:rPr>
              <a:t>Larsen </a:t>
            </a:r>
            <a:r>
              <a:rPr lang="tr-TR" dirty="0" err="1">
                <a:latin typeface="Times New Roman" panose="02020603050405020304" pitchFamily="18" charset="0"/>
                <a:ea typeface="Calibri" panose="020F0502020204030204" pitchFamily="34" charset="0"/>
                <a:cs typeface="Times New Roman" panose="02020603050405020304" pitchFamily="18" charset="0"/>
              </a:rPr>
              <a:t>Max</a:t>
            </a:r>
            <a:r>
              <a:rPr lang="tr-TR" dirty="0">
                <a:latin typeface="Times New Roman" panose="02020603050405020304" pitchFamily="18" charset="0"/>
                <a:ea typeface="Calibri" panose="020F0502020204030204" pitchFamily="34" charset="0"/>
                <a:cs typeface="Times New Roman" panose="02020603050405020304" pitchFamily="18" charset="0"/>
              </a:rPr>
              <a:t>-Çarpım </a:t>
            </a:r>
            <a:r>
              <a:rPr lang="tr-TR" sz="2000" dirty="0">
                <a:latin typeface="Times New Roman" panose="02020603050405020304" pitchFamily="18" charset="0"/>
                <a:ea typeface="Calibri" panose="020F0502020204030204" pitchFamily="34" charset="0"/>
                <a:cs typeface="Times New Roman" panose="02020603050405020304" pitchFamily="18" charset="0"/>
              </a:rPr>
              <a:t>Çıkarım Mekanizması</a:t>
            </a:r>
          </a:p>
          <a:p>
            <a:pPr marL="342900" indent="-342900" algn="just">
              <a:buFont typeface="Arial" panose="020B0604020202020204" pitchFamily="34" charset="0"/>
              <a:buChar char="•"/>
            </a:pPr>
            <a:r>
              <a:rPr lang="tr-TR" sz="2100" dirty="0" err="1">
                <a:latin typeface="Times New Roman" panose="02020603050405020304" pitchFamily="18" charset="0"/>
                <a:ea typeface="Calibri" panose="020F0502020204030204" pitchFamily="34" charset="0"/>
                <a:cs typeface="Times New Roman" panose="02020603050405020304" pitchFamily="18" charset="0"/>
              </a:rPr>
              <a:t>Sugeno</a:t>
            </a:r>
            <a:r>
              <a:rPr lang="tr-TR" sz="2100" dirty="0">
                <a:latin typeface="Times New Roman" panose="02020603050405020304" pitchFamily="18" charset="0"/>
                <a:ea typeface="Calibri" panose="020F0502020204030204" pitchFamily="34" charset="0"/>
                <a:cs typeface="Times New Roman" panose="02020603050405020304" pitchFamily="18" charset="0"/>
              </a:rPr>
              <a:t> Çıkarımı</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Durulaştırma</a:t>
            </a:r>
          </a:p>
        </p:txBody>
      </p:sp>
      <p:pic>
        <p:nvPicPr>
          <p:cNvPr id="8" name="Resim Yer Tutucusu 7" descr="şafaktan hemen önce, karanlık gökyüzünün altındaki dağlar">
            <a:extLst>
              <a:ext uri="{FF2B5EF4-FFF2-40B4-BE49-F238E27FC236}">
                <a16:creationId xmlns:a16="http://schemas.microsoft.com/office/drawing/2014/main" id="{011FDEA1-3506-E788-ED8E-C44E6F57D8D0}"/>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B3CDCC45-9E7D-806E-9BEB-484FDD86013D}"/>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7ABD9459-4860-6875-21ED-BB4FB458F8D7}"/>
              </a:ext>
            </a:extLst>
          </p:cNvPr>
          <p:cNvSpPr>
            <a:spLocks noGrp="1"/>
          </p:cNvSpPr>
          <p:nvPr>
            <p:ph type="sldNum" sz="quarter" idx="12"/>
          </p:nvPr>
        </p:nvSpPr>
        <p:spPr/>
        <p:txBody>
          <a:bodyPr rtlCol="0"/>
          <a:lstStyle/>
          <a:p>
            <a:pPr rtl="0"/>
            <a:fld id="{D8DA9DAA-006C-4F4B-980E-E3DF019B24E2}" type="slidenum">
              <a:rPr lang="tr-TR" smtClean="0"/>
              <a:pPr rtl="0"/>
              <a:t>7</a:t>
            </a:fld>
            <a:endParaRPr lang="tr-TR"/>
          </a:p>
        </p:txBody>
      </p:sp>
    </p:spTree>
    <p:extLst>
      <p:ext uri="{BB962C8B-B14F-4D97-AF65-F5344CB8AC3E}">
        <p14:creationId xmlns:p14="http://schemas.microsoft.com/office/powerpoint/2010/main" val="246290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BC9E-6FEE-68AC-42A6-0CAA165D4774}"/>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82683385-57D9-6627-5399-A80C1C6F2F4E}"/>
              </a:ext>
            </a:extLst>
          </p:cNvPr>
          <p:cNvSpPr>
            <a:spLocks noGrp="1"/>
          </p:cNvSpPr>
          <p:nvPr>
            <p:ph type="title"/>
          </p:nvPr>
        </p:nvSpPr>
        <p:spPr>
          <a:xfrm>
            <a:off x="695397" y="231447"/>
            <a:ext cx="6190488" cy="572907"/>
          </a:xfrm>
        </p:spPr>
        <p:txBody>
          <a:bodyPr rtlCol="0">
            <a:normAutofit fontScale="90000"/>
          </a:bodyPr>
          <a:lstStyle/>
          <a:p>
            <a:pPr rtl="0"/>
            <a:r>
              <a:rPr lang="tr-TR" sz="4400" dirty="0"/>
              <a:t>Ders İçeriği Hakkında</a:t>
            </a:r>
          </a:p>
        </p:txBody>
      </p:sp>
      <p:sp>
        <p:nvSpPr>
          <p:cNvPr id="4" name="İçerik Yer Tutucusu 3">
            <a:extLst>
              <a:ext uri="{FF2B5EF4-FFF2-40B4-BE49-F238E27FC236}">
                <a16:creationId xmlns:a16="http://schemas.microsoft.com/office/drawing/2014/main" id="{2DFB77DB-6699-E7E7-40E6-D8E6F9BEBA6D}"/>
              </a:ext>
            </a:extLst>
          </p:cNvPr>
          <p:cNvSpPr>
            <a:spLocks noGrp="1"/>
          </p:cNvSpPr>
          <p:nvPr>
            <p:ph idx="1"/>
          </p:nvPr>
        </p:nvSpPr>
        <p:spPr>
          <a:xfrm>
            <a:off x="282968" y="986917"/>
            <a:ext cx="8554916" cy="5253160"/>
          </a:xfrm>
        </p:spPr>
        <p:txBody>
          <a:bodyPr rtlCol="0">
            <a:normAutofit/>
          </a:bodyPr>
          <a:lstStyle/>
          <a:p>
            <a:pPr algn="just" rtl="0"/>
            <a:r>
              <a:rPr lang="tr-TR" dirty="0">
                <a:solidFill>
                  <a:schemeClr val="accent2"/>
                </a:solidFill>
                <a:latin typeface="Times New Roman" panose="02020603050405020304" pitchFamily="18" charset="0"/>
                <a:cs typeface="Times New Roman" panose="02020603050405020304" pitchFamily="18" charset="0"/>
              </a:rPr>
              <a:t>Bölüm 6: Python Örnek Uygulamalar</a:t>
            </a:r>
          </a:p>
          <a:p>
            <a:pPr marL="342900" indent="-342900" algn="just" rtl="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SkFuzzy</a:t>
            </a:r>
            <a:r>
              <a:rPr lang="tr-TR" dirty="0">
                <a:latin typeface="Times New Roman" panose="02020603050405020304" pitchFamily="18" charset="0"/>
                <a:cs typeface="Times New Roman" panose="02020603050405020304" pitchFamily="18" charset="0"/>
              </a:rPr>
              <a:t> Kütüphanesi</a:t>
            </a:r>
          </a:p>
          <a:p>
            <a:pPr marL="571500" lvl="1" indent="-342900" algn="just"/>
            <a:r>
              <a:rPr lang="tr-TR" sz="2000" dirty="0">
                <a:latin typeface="Times New Roman" panose="02020603050405020304" pitchFamily="18" charset="0"/>
                <a:cs typeface="Times New Roman" panose="02020603050405020304" pitchFamily="18" charset="0"/>
              </a:rPr>
              <a:t>Havalandırma Sistemi Örneği</a:t>
            </a:r>
          </a:p>
          <a:p>
            <a:pPr marL="571500" lvl="1" indent="-342900" algn="just"/>
            <a:r>
              <a:rPr lang="tr-TR" sz="2000" dirty="0">
                <a:latin typeface="Times New Roman" panose="02020603050405020304" pitchFamily="18" charset="0"/>
                <a:cs typeface="Times New Roman" panose="02020603050405020304" pitchFamily="18" charset="0"/>
              </a:rPr>
              <a:t>İkinci El Araç Fiyatı Tahmin Örneği</a:t>
            </a:r>
          </a:p>
          <a:p>
            <a:pPr marL="342900" indent="-342900" algn="just" rtl="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SkFuzzy</a:t>
            </a:r>
            <a:r>
              <a:rPr lang="tr-TR" dirty="0">
                <a:latin typeface="Times New Roman" panose="02020603050405020304" pitchFamily="18" charset="0"/>
                <a:cs typeface="Times New Roman" panose="02020603050405020304" pitchFamily="18" charset="0"/>
              </a:rPr>
              <a:t> Control Kütüphanesi</a:t>
            </a:r>
          </a:p>
          <a:p>
            <a:pPr marL="571500" lvl="1" indent="-342900" algn="just"/>
            <a:r>
              <a:rPr lang="tr-TR" sz="2000" dirty="0">
                <a:latin typeface="Times New Roman" panose="02020603050405020304" pitchFamily="18" charset="0"/>
                <a:cs typeface="Times New Roman" panose="02020603050405020304" pitchFamily="18" charset="0"/>
              </a:rPr>
              <a:t>Bahşiş Verme Problemi Örneği</a:t>
            </a:r>
          </a:p>
          <a:p>
            <a:pPr marL="571500" lvl="1" indent="-342900" algn="just"/>
            <a:r>
              <a:rPr lang="tr-TR" sz="2000" dirty="0">
                <a:latin typeface="Times New Roman" panose="02020603050405020304" pitchFamily="18" charset="0"/>
                <a:cs typeface="Times New Roman" panose="02020603050405020304" pitchFamily="18" charset="0"/>
              </a:rPr>
              <a:t>Havalandırma Sistemi Örneği</a:t>
            </a:r>
          </a:p>
          <a:p>
            <a:pPr marL="571500" lvl="1" indent="-342900" algn="just"/>
            <a:r>
              <a:rPr lang="tr-TR" sz="2000" dirty="0">
                <a:latin typeface="Times New Roman" panose="02020603050405020304" pitchFamily="18" charset="0"/>
                <a:cs typeface="Times New Roman" panose="02020603050405020304" pitchFamily="18" charset="0"/>
              </a:rPr>
              <a:t>Serada Bulanık Kontrol Uygulamaları</a:t>
            </a:r>
          </a:p>
          <a:p>
            <a:pPr marL="285750" lvl="2" indent="-285750" algn="just"/>
            <a:r>
              <a:rPr lang="tr-TR" sz="2000" dirty="0" err="1">
                <a:latin typeface="Times New Roman" panose="02020603050405020304" pitchFamily="18" charset="0"/>
                <a:cs typeface="Times New Roman" panose="02020603050405020304" pitchFamily="18" charset="0"/>
              </a:rPr>
              <a:t>Simpful</a:t>
            </a:r>
            <a:r>
              <a:rPr lang="tr-TR" sz="2000" dirty="0">
                <a:latin typeface="Times New Roman" panose="02020603050405020304" pitchFamily="18" charset="0"/>
                <a:cs typeface="Times New Roman" panose="02020603050405020304" pitchFamily="18" charset="0"/>
              </a:rPr>
              <a:t> Kütüphanesi</a:t>
            </a:r>
          </a:p>
          <a:p>
            <a:pPr marL="514350" lvl="3" indent="-285750" algn="just"/>
            <a:r>
              <a:rPr lang="tr-TR" sz="2000" dirty="0" err="1">
                <a:latin typeface="Times New Roman" panose="02020603050405020304" pitchFamily="18" charset="0"/>
                <a:cs typeface="Times New Roman" panose="02020603050405020304" pitchFamily="18" charset="0"/>
              </a:rPr>
              <a:t>Mamdani</a:t>
            </a:r>
            <a:r>
              <a:rPr lang="tr-TR" sz="2000" dirty="0">
                <a:latin typeface="Times New Roman" panose="02020603050405020304" pitchFamily="18" charset="0"/>
                <a:cs typeface="Times New Roman" panose="02020603050405020304" pitchFamily="18" charset="0"/>
              </a:rPr>
              <a:t> Örnek</a:t>
            </a:r>
          </a:p>
          <a:p>
            <a:pPr marL="514350" lvl="3" indent="-285750" algn="just"/>
            <a:r>
              <a:rPr lang="tr-TR" sz="2000" dirty="0" err="1">
                <a:latin typeface="Times New Roman" panose="02020603050405020304" pitchFamily="18" charset="0"/>
                <a:cs typeface="Times New Roman" panose="02020603050405020304" pitchFamily="18" charset="0"/>
              </a:rPr>
              <a:t>Sugeno</a:t>
            </a:r>
            <a:r>
              <a:rPr lang="tr-TR" sz="2000" dirty="0">
                <a:latin typeface="Times New Roman" panose="02020603050405020304" pitchFamily="18" charset="0"/>
                <a:cs typeface="Times New Roman" panose="02020603050405020304" pitchFamily="18" charset="0"/>
              </a:rPr>
              <a:t> Örnek</a:t>
            </a:r>
          </a:p>
        </p:txBody>
      </p:sp>
      <p:pic>
        <p:nvPicPr>
          <p:cNvPr id="8" name="Resim Yer Tutucusu 7" descr="şafaktan hemen önce, karanlık gökyüzünün altındaki dağlar">
            <a:extLst>
              <a:ext uri="{FF2B5EF4-FFF2-40B4-BE49-F238E27FC236}">
                <a16:creationId xmlns:a16="http://schemas.microsoft.com/office/drawing/2014/main" id="{6CA7CA80-675B-E064-036C-48A2E415AA0E}"/>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AF1D0A05-2601-E761-FB60-E593DD709465}"/>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86812C80-CFEC-D55B-C017-D829C12A316F}"/>
              </a:ext>
            </a:extLst>
          </p:cNvPr>
          <p:cNvSpPr>
            <a:spLocks noGrp="1"/>
          </p:cNvSpPr>
          <p:nvPr>
            <p:ph type="sldNum" sz="quarter" idx="12"/>
          </p:nvPr>
        </p:nvSpPr>
        <p:spPr/>
        <p:txBody>
          <a:bodyPr rtlCol="0"/>
          <a:lstStyle/>
          <a:p>
            <a:pPr rtl="0"/>
            <a:fld id="{D8DA9DAA-006C-4F4B-980E-E3DF019B24E2}" type="slidenum">
              <a:rPr lang="tr-TR" smtClean="0"/>
              <a:pPr rtl="0"/>
              <a:t>8</a:t>
            </a:fld>
            <a:endParaRPr lang="tr-TR"/>
          </a:p>
        </p:txBody>
      </p:sp>
    </p:spTree>
    <p:extLst>
      <p:ext uri="{BB962C8B-B14F-4D97-AF65-F5344CB8AC3E}">
        <p14:creationId xmlns:p14="http://schemas.microsoft.com/office/powerpoint/2010/main" val="28443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0711" y="895408"/>
            <a:ext cx="6190488" cy="572907"/>
          </a:xfrm>
        </p:spPr>
        <p:txBody>
          <a:bodyPr rtlCol="0">
            <a:normAutofit fontScale="90000"/>
          </a:bodyPr>
          <a:lstStyle/>
          <a:p>
            <a:pPr rtl="0"/>
            <a:r>
              <a:rPr lang="tr-TR" sz="4400" dirty="0"/>
              <a:t>Giriş</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468315"/>
            <a:ext cx="8554916" cy="5253160"/>
          </a:xfrm>
        </p:spPr>
        <p:txBody>
          <a:bodyPr rtlCol="0">
            <a:normAutofit fontScale="92500"/>
          </a:bodyPr>
          <a:lstStyle/>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 doğru öncüllerden doğru sonuçlar çıkartma biçimlerini inceleyen bilim dalıdır. </a:t>
            </a:r>
          </a:p>
          <a:p>
            <a:pPr marL="342900" indent="-342900" algn="just" rtl="0">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Mantıklı düşünme; en az iki düşünce arasındaki bir ilişkiyi ortaya koymakta ve birini diğerinin kanıtlayanı yaparak yeni bir yargı öne sürmektir.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Dünyadaki bazı olayları açıklamak için kesin tanımlamalarda bulunabilmek imkansızdır ve olaylar çoğu kere belirsizlikler ve doğrusal olmama özellikleri taşır.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Cismin ısısını kaybetmesi, kapasitörün şarj veya deşarj olayı bu doğrusal olmama özelliklerine birer örnektir.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Belli bir miktar uranyumun bozulması esnasında hangi atomun ne zaman bozulacağının bilinmemesi de belirsizlik taşıyan bir olaydır. Bu nedenle eşya ve olaylar bulanıklık perspektifinde ele alındıkça, çok daha doğru ve verimli sonuçlar elde edilebilir. </a:t>
            </a:r>
          </a:p>
          <a:p>
            <a:pPr marL="342900" indent="-342900" algn="just" rtl="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Bulanık mantık, bu yaklaşım için kullanılabilecek oldukça tesirli bir mantık anlayışıdır.</a:t>
            </a:r>
          </a:p>
        </p:txBody>
      </p:sp>
      <p:pic>
        <p:nvPicPr>
          <p:cNvPr id="8" name="Resim Yer Tutucusu 7" descr="şafaktan hemen önce, karanlık gökyüzünün altındaki dağlar">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a:xfrm>
            <a:off x="8961919" y="1665520"/>
            <a:ext cx="2757006" cy="2757011"/>
          </a:xfrm>
        </p:spPr>
      </p:pic>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tr-TR"/>
              <a:t>Sunu Başlığı</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9</a:t>
            </a:fld>
            <a:endParaRPr lang="tr-TR"/>
          </a:p>
        </p:txBody>
      </p:sp>
    </p:spTree>
    <p:extLst>
      <p:ext uri="{BB962C8B-B14F-4D97-AF65-F5344CB8AC3E}">
        <p14:creationId xmlns:p14="http://schemas.microsoft.com/office/powerpoint/2010/main" val="36533491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1737</TotalTime>
  <Words>4189</Words>
  <Application>Microsoft Office PowerPoint</Application>
  <PresentationFormat>Geniş ekran</PresentationFormat>
  <Paragraphs>409</Paragraphs>
  <Slides>46</Slides>
  <Notes>46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46</vt:i4>
      </vt:variant>
    </vt:vector>
  </HeadingPairs>
  <TitlesOfParts>
    <vt:vector size="51" baseType="lpstr">
      <vt:lpstr>Arial</vt:lpstr>
      <vt:lpstr>Calibri</vt:lpstr>
      <vt:lpstr>Times New Roman</vt:lpstr>
      <vt:lpstr>Univers</vt:lpstr>
      <vt:lpstr>GradientUnivers</vt:lpstr>
      <vt:lpstr>İLERİ BULANIK MANTIK</vt:lpstr>
      <vt:lpstr>İLERİ BULANIK MANTIK</vt:lpstr>
      <vt:lpstr>Ders İçeriği Hakkında</vt:lpstr>
      <vt:lpstr>Ders İçeriği Hakkında</vt:lpstr>
      <vt:lpstr>Ders İçeriği Hakkında</vt:lpstr>
      <vt:lpstr>Ders İçeriği Hakkında</vt:lpstr>
      <vt:lpstr>Ders İçeriği Hakkında</vt:lpstr>
      <vt:lpstr>Ders İçeriği Hakkında</vt:lpstr>
      <vt:lpstr>Giriş</vt:lpstr>
      <vt:lpstr>Bulanık Kelimesi</vt:lpstr>
      <vt:lpstr>Bulanık Kelimesi</vt:lpstr>
      <vt:lpstr>Tarihçe</vt:lpstr>
      <vt:lpstr>Tarihçe</vt:lpstr>
      <vt:lpstr>Tarihçe</vt:lpstr>
      <vt:lpstr>Klasik Mantık</vt:lpstr>
      <vt:lpstr>Klasik Mantık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BULANIK MANTIK</vt:lpstr>
      <vt:lpstr>Bulanıklık ve Olasılık</vt:lpstr>
      <vt:lpstr>Bulanıklık ve Olasılık</vt:lpstr>
      <vt:lpstr>Bulanıklık ve Olasılık</vt:lpstr>
      <vt:lpstr>Bulanıklık ve Olasılık</vt:lpstr>
      <vt:lpstr>Bulanıklık ve Olasılık</vt:lpstr>
      <vt:lpstr>Paradokslar ve Bulanık Mantık</vt:lpstr>
      <vt:lpstr>Paradokslar ve Bulanık Mantık</vt:lpstr>
      <vt:lpstr>Paradokslar ve Bulanık Mantık</vt:lpstr>
      <vt:lpstr>Paradokslar ve Bulanık Mantık</vt:lpstr>
      <vt:lpstr>Paradokslar ve Bulanık Mantık</vt:lpstr>
      <vt:lpstr>Belirsizliğin Matematiksel Temelleri</vt:lpstr>
      <vt:lpstr>BELİRSİZLİĞİN MATEMATİKSEL TEMELLERİ</vt:lpstr>
      <vt:lpstr>BELİRSİZLİĞİN MATEMATİKSEL TEMELLERİ</vt:lpstr>
      <vt:lpstr>BELİRSİZLİĞİN MATEMATİKSEL TEMELLERİ</vt:lpstr>
      <vt:lpstr>BELİRSİZLİĞİN MATEMATİKSEL TEMELLERİ</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116</cp:revision>
  <dcterms:created xsi:type="dcterms:W3CDTF">2022-09-22T13:24:45Z</dcterms:created>
  <dcterms:modified xsi:type="dcterms:W3CDTF">2025-02-16T12:42:13Z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