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90"/>
  </p:notesMasterIdLst>
  <p:handoutMasterIdLst>
    <p:handoutMasterId r:id="rId91"/>
  </p:handoutMasterIdLst>
  <p:sldIdLst>
    <p:sldId id="306" r:id="rId5"/>
    <p:sldId id="307" r:id="rId6"/>
    <p:sldId id="308" r:id="rId7"/>
    <p:sldId id="294" r:id="rId8"/>
    <p:sldId id="315" r:id="rId9"/>
    <p:sldId id="316" r:id="rId10"/>
    <p:sldId id="317" r:id="rId11"/>
    <p:sldId id="318" r:id="rId12"/>
    <p:sldId id="319" r:id="rId13"/>
    <p:sldId id="320" r:id="rId14"/>
    <p:sldId id="321" r:id="rId15"/>
    <p:sldId id="322" r:id="rId16"/>
    <p:sldId id="323"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43" r:id="rId31"/>
    <p:sldId id="338" r:id="rId32"/>
    <p:sldId id="342" r:id="rId33"/>
    <p:sldId id="339" r:id="rId34"/>
    <p:sldId id="340" r:id="rId35"/>
    <p:sldId id="341" r:id="rId36"/>
    <p:sldId id="344" r:id="rId37"/>
    <p:sldId id="345" r:id="rId38"/>
    <p:sldId id="346" r:id="rId39"/>
    <p:sldId id="347" r:id="rId40"/>
    <p:sldId id="348" r:id="rId41"/>
    <p:sldId id="349" r:id="rId42"/>
    <p:sldId id="350" r:id="rId43"/>
    <p:sldId id="351" r:id="rId44"/>
    <p:sldId id="352" r:id="rId45"/>
    <p:sldId id="353" r:id="rId46"/>
    <p:sldId id="355" r:id="rId47"/>
    <p:sldId id="356" r:id="rId48"/>
    <p:sldId id="354"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93"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5" r:id="rId87"/>
    <p:sldId id="312" r:id="rId88"/>
    <p:sldId id="394" r:id="rId8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16.02.2025</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16.02.2025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2348660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265555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1689644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2725399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28863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421556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1128848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68539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245096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91606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257247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661337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4071838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94227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2071855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1713866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2816491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2094907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1429953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1550957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2540929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3191549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2599123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1684034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674547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607073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2427257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3262502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2050204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162314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30591096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4113944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797440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43</a:t>
            </a:fld>
            <a:endParaRPr lang="tr-TR"/>
          </a:p>
        </p:txBody>
      </p:sp>
    </p:spTree>
    <p:extLst>
      <p:ext uri="{BB962C8B-B14F-4D97-AF65-F5344CB8AC3E}">
        <p14:creationId xmlns:p14="http://schemas.microsoft.com/office/powerpoint/2010/main" val="3519488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44</a:t>
            </a:fld>
            <a:endParaRPr lang="tr-TR"/>
          </a:p>
        </p:txBody>
      </p:sp>
    </p:spTree>
    <p:extLst>
      <p:ext uri="{BB962C8B-B14F-4D97-AF65-F5344CB8AC3E}">
        <p14:creationId xmlns:p14="http://schemas.microsoft.com/office/powerpoint/2010/main" val="3190279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45</a:t>
            </a:fld>
            <a:endParaRPr lang="tr-TR"/>
          </a:p>
        </p:txBody>
      </p:sp>
    </p:spTree>
    <p:extLst>
      <p:ext uri="{BB962C8B-B14F-4D97-AF65-F5344CB8AC3E}">
        <p14:creationId xmlns:p14="http://schemas.microsoft.com/office/powerpoint/2010/main" val="1762355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46</a:t>
            </a:fld>
            <a:endParaRPr lang="tr-TR"/>
          </a:p>
        </p:txBody>
      </p:sp>
    </p:spTree>
    <p:extLst>
      <p:ext uri="{BB962C8B-B14F-4D97-AF65-F5344CB8AC3E}">
        <p14:creationId xmlns:p14="http://schemas.microsoft.com/office/powerpoint/2010/main" val="1721077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47</a:t>
            </a:fld>
            <a:endParaRPr lang="tr-TR"/>
          </a:p>
        </p:txBody>
      </p:sp>
    </p:spTree>
    <p:extLst>
      <p:ext uri="{BB962C8B-B14F-4D97-AF65-F5344CB8AC3E}">
        <p14:creationId xmlns:p14="http://schemas.microsoft.com/office/powerpoint/2010/main" val="21681887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48</a:t>
            </a:fld>
            <a:endParaRPr lang="tr-TR"/>
          </a:p>
        </p:txBody>
      </p:sp>
    </p:spTree>
    <p:extLst>
      <p:ext uri="{BB962C8B-B14F-4D97-AF65-F5344CB8AC3E}">
        <p14:creationId xmlns:p14="http://schemas.microsoft.com/office/powerpoint/2010/main" val="3419544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49</a:t>
            </a:fld>
            <a:endParaRPr lang="tr-TR"/>
          </a:p>
        </p:txBody>
      </p:sp>
    </p:spTree>
    <p:extLst>
      <p:ext uri="{BB962C8B-B14F-4D97-AF65-F5344CB8AC3E}">
        <p14:creationId xmlns:p14="http://schemas.microsoft.com/office/powerpoint/2010/main" val="131074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9632441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50</a:t>
            </a:fld>
            <a:endParaRPr lang="tr-TR"/>
          </a:p>
        </p:txBody>
      </p:sp>
    </p:spTree>
    <p:extLst>
      <p:ext uri="{BB962C8B-B14F-4D97-AF65-F5344CB8AC3E}">
        <p14:creationId xmlns:p14="http://schemas.microsoft.com/office/powerpoint/2010/main" val="452197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51</a:t>
            </a:fld>
            <a:endParaRPr lang="tr-TR"/>
          </a:p>
        </p:txBody>
      </p:sp>
    </p:spTree>
    <p:extLst>
      <p:ext uri="{BB962C8B-B14F-4D97-AF65-F5344CB8AC3E}">
        <p14:creationId xmlns:p14="http://schemas.microsoft.com/office/powerpoint/2010/main" val="29583106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52</a:t>
            </a:fld>
            <a:endParaRPr lang="tr-TR"/>
          </a:p>
        </p:txBody>
      </p:sp>
    </p:spTree>
    <p:extLst>
      <p:ext uri="{BB962C8B-B14F-4D97-AF65-F5344CB8AC3E}">
        <p14:creationId xmlns:p14="http://schemas.microsoft.com/office/powerpoint/2010/main" val="3367116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53</a:t>
            </a:fld>
            <a:endParaRPr lang="tr-TR"/>
          </a:p>
        </p:txBody>
      </p:sp>
    </p:spTree>
    <p:extLst>
      <p:ext uri="{BB962C8B-B14F-4D97-AF65-F5344CB8AC3E}">
        <p14:creationId xmlns:p14="http://schemas.microsoft.com/office/powerpoint/2010/main" val="2761665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54</a:t>
            </a:fld>
            <a:endParaRPr lang="tr-TR"/>
          </a:p>
        </p:txBody>
      </p:sp>
    </p:spTree>
    <p:extLst>
      <p:ext uri="{BB962C8B-B14F-4D97-AF65-F5344CB8AC3E}">
        <p14:creationId xmlns:p14="http://schemas.microsoft.com/office/powerpoint/2010/main" val="28347871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55</a:t>
            </a:fld>
            <a:endParaRPr lang="tr-TR"/>
          </a:p>
        </p:txBody>
      </p:sp>
    </p:spTree>
    <p:extLst>
      <p:ext uri="{BB962C8B-B14F-4D97-AF65-F5344CB8AC3E}">
        <p14:creationId xmlns:p14="http://schemas.microsoft.com/office/powerpoint/2010/main" val="27238313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56</a:t>
            </a:fld>
            <a:endParaRPr lang="tr-TR"/>
          </a:p>
        </p:txBody>
      </p:sp>
    </p:spTree>
    <p:extLst>
      <p:ext uri="{BB962C8B-B14F-4D97-AF65-F5344CB8AC3E}">
        <p14:creationId xmlns:p14="http://schemas.microsoft.com/office/powerpoint/2010/main" val="24200800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57</a:t>
            </a:fld>
            <a:endParaRPr lang="tr-TR"/>
          </a:p>
        </p:txBody>
      </p:sp>
    </p:spTree>
    <p:extLst>
      <p:ext uri="{BB962C8B-B14F-4D97-AF65-F5344CB8AC3E}">
        <p14:creationId xmlns:p14="http://schemas.microsoft.com/office/powerpoint/2010/main" val="25567779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58</a:t>
            </a:fld>
            <a:endParaRPr lang="tr-TR"/>
          </a:p>
        </p:txBody>
      </p:sp>
    </p:spTree>
    <p:extLst>
      <p:ext uri="{BB962C8B-B14F-4D97-AF65-F5344CB8AC3E}">
        <p14:creationId xmlns:p14="http://schemas.microsoft.com/office/powerpoint/2010/main" val="2518676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59</a:t>
            </a:fld>
            <a:endParaRPr lang="tr-TR"/>
          </a:p>
        </p:txBody>
      </p:sp>
    </p:spTree>
    <p:extLst>
      <p:ext uri="{BB962C8B-B14F-4D97-AF65-F5344CB8AC3E}">
        <p14:creationId xmlns:p14="http://schemas.microsoft.com/office/powerpoint/2010/main" val="802231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33960016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60</a:t>
            </a:fld>
            <a:endParaRPr lang="tr-TR"/>
          </a:p>
        </p:txBody>
      </p:sp>
    </p:spTree>
    <p:extLst>
      <p:ext uri="{BB962C8B-B14F-4D97-AF65-F5344CB8AC3E}">
        <p14:creationId xmlns:p14="http://schemas.microsoft.com/office/powerpoint/2010/main" val="25051622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61</a:t>
            </a:fld>
            <a:endParaRPr lang="tr-TR"/>
          </a:p>
        </p:txBody>
      </p:sp>
    </p:spTree>
    <p:extLst>
      <p:ext uri="{BB962C8B-B14F-4D97-AF65-F5344CB8AC3E}">
        <p14:creationId xmlns:p14="http://schemas.microsoft.com/office/powerpoint/2010/main" val="3387121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62</a:t>
            </a:fld>
            <a:endParaRPr lang="tr-TR"/>
          </a:p>
        </p:txBody>
      </p:sp>
    </p:spTree>
    <p:extLst>
      <p:ext uri="{BB962C8B-B14F-4D97-AF65-F5344CB8AC3E}">
        <p14:creationId xmlns:p14="http://schemas.microsoft.com/office/powerpoint/2010/main" val="27861710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63</a:t>
            </a:fld>
            <a:endParaRPr lang="tr-TR"/>
          </a:p>
        </p:txBody>
      </p:sp>
    </p:spTree>
    <p:extLst>
      <p:ext uri="{BB962C8B-B14F-4D97-AF65-F5344CB8AC3E}">
        <p14:creationId xmlns:p14="http://schemas.microsoft.com/office/powerpoint/2010/main" val="34537019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64</a:t>
            </a:fld>
            <a:endParaRPr lang="tr-TR"/>
          </a:p>
        </p:txBody>
      </p:sp>
    </p:spTree>
    <p:extLst>
      <p:ext uri="{BB962C8B-B14F-4D97-AF65-F5344CB8AC3E}">
        <p14:creationId xmlns:p14="http://schemas.microsoft.com/office/powerpoint/2010/main" val="17032826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65</a:t>
            </a:fld>
            <a:endParaRPr lang="tr-TR"/>
          </a:p>
        </p:txBody>
      </p:sp>
    </p:spTree>
    <p:extLst>
      <p:ext uri="{BB962C8B-B14F-4D97-AF65-F5344CB8AC3E}">
        <p14:creationId xmlns:p14="http://schemas.microsoft.com/office/powerpoint/2010/main" val="26750809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66</a:t>
            </a:fld>
            <a:endParaRPr lang="tr-TR"/>
          </a:p>
        </p:txBody>
      </p:sp>
    </p:spTree>
    <p:extLst>
      <p:ext uri="{BB962C8B-B14F-4D97-AF65-F5344CB8AC3E}">
        <p14:creationId xmlns:p14="http://schemas.microsoft.com/office/powerpoint/2010/main" val="40009996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67</a:t>
            </a:fld>
            <a:endParaRPr lang="tr-TR"/>
          </a:p>
        </p:txBody>
      </p:sp>
    </p:spTree>
    <p:extLst>
      <p:ext uri="{BB962C8B-B14F-4D97-AF65-F5344CB8AC3E}">
        <p14:creationId xmlns:p14="http://schemas.microsoft.com/office/powerpoint/2010/main" val="23159935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68</a:t>
            </a:fld>
            <a:endParaRPr lang="tr-TR"/>
          </a:p>
        </p:txBody>
      </p:sp>
    </p:spTree>
    <p:extLst>
      <p:ext uri="{BB962C8B-B14F-4D97-AF65-F5344CB8AC3E}">
        <p14:creationId xmlns:p14="http://schemas.microsoft.com/office/powerpoint/2010/main" val="39993884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69</a:t>
            </a:fld>
            <a:endParaRPr lang="tr-TR"/>
          </a:p>
        </p:txBody>
      </p:sp>
    </p:spTree>
    <p:extLst>
      <p:ext uri="{BB962C8B-B14F-4D97-AF65-F5344CB8AC3E}">
        <p14:creationId xmlns:p14="http://schemas.microsoft.com/office/powerpoint/2010/main" val="256807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2453050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70</a:t>
            </a:fld>
            <a:endParaRPr lang="tr-TR"/>
          </a:p>
        </p:txBody>
      </p:sp>
    </p:spTree>
    <p:extLst>
      <p:ext uri="{BB962C8B-B14F-4D97-AF65-F5344CB8AC3E}">
        <p14:creationId xmlns:p14="http://schemas.microsoft.com/office/powerpoint/2010/main" val="18168646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71</a:t>
            </a:fld>
            <a:endParaRPr lang="tr-TR"/>
          </a:p>
        </p:txBody>
      </p:sp>
    </p:spTree>
    <p:extLst>
      <p:ext uri="{BB962C8B-B14F-4D97-AF65-F5344CB8AC3E}">
        <p14:creationId xmlns:p14="http://schemas.microsoft.com/office/powerpoint/2010/main" val="10643315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72</a:t>
            </a:fld>
            <a:endParaRPr lang="tr-TR"/>
          </a:p>
        </p:txBody>
      </p:sp>
    </p:spTree>
    <p:extLst>
      <p:ext uri="{BB962C8B-B14F-4D97-AF65-F5344CB8AC3E}">
        <p14:creationId xmlns:p14="http://schemas.microsoft.com/office/powerpoint/2010/main" val="23543705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73</a:t>
            </a:fld>
            <a:endParaRPr lang="tr-TR"/>
          </a:p>
        </p:txBody>
      </p:sp>
    </p:spTree>
    <p:extLst>
      <p:ext uri="{BB962C8B-B14F-4D97-AF65-F5344CB8AC3E}">
        <p14:creationId xmlns:p14="http://schemas.microsoft.com/office/powerpoint/2010/main" val="34583751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74</a:t>
            </a:fld>
            <a:endParaRPr lang="tr-TR"/>
          </a:p>
        </p:txBody>
      </p:sp>
    </p:spTree>
    <p:extLst>
      <p:ext uri="{BB962C8B-B14F-4D97-AF65-F5344CB8AC3E}">
        <p14:creationId xmlns:p14="http://schemas.microsoft.com/office/powerpoint/2010/main" val="37239238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75</a:t>
            </a:fld>
            <a:endParaRPr lang="tr-TR"/>
          </a:p>
        </p:txBody>
      </p:sp>
    </p:spTree>
    <p:extLst>
      <p:ext uri="{BB962C8B-B14F-4D97-AF65-F5344CB8AC3E}">
        <p14:creationId xmlns:p14="http://schemas.microsoft.com/office/powerpoint/2010/main" val="41874110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76</a:t>
            </a:fld>
            <a:endParaRPr lang="tr-TR"/>
          </a:p>
        </p:txBody>
      </p:sp>
    </p:spTree>
    <p:extLst>
      <p:ext uri="{BB962C8B-B14F-4D97-AF65-F5344CB8AC3E}">
        <p14:creationId xmlns:p14="http://schemas.microsoft.com/office/powerpoint/2010/main" val="24964549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77</a:t>
            </a:fld>
            <a:endParaRPr lang="tr-TR"/>
          </a:p>
        </p:txBody>
      </p:sp>
    </p:spTree>
    <p:extLst>
      <p:ext uri="{BB962C8B-B14F-4D97-AF65-F5344CB8AC3E}">
        <p14:creationId xmlns:p14="http://schemas.microsoft.com/office/powerpoint/2010/main" val="1445109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78</a:t>
            </a:fld>
            <a:endParaRPr lang="tr-TR"/>
          </a:p>
        </p:txBody>
      </p:sp>
    </p:spTree>
    <p:extLst>
      <p:ext uri="{BB962C8B-B14F-4D97-AF65-F5344CB8AC3E}">
        <p14:creationId xmlns:p14="http://schemas.microsoft.com/office/powerpoint/2010/main" val="35173322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79</a:t>
            </a:fld>
            <a:endParaRPr lang="tr-TR"/>
          </a:p>
        </p:txBody>
      </p:sp>
    </p:spTree>
    <p:extLst>
      <p:ext uri="{BB962C8B-B14F-4D97-AF65-F5344CB8AC3E}">
        <p14:creationId xmlns:p14="http://schemas.microsoft.com/office/powerpoint/2010/main" val="337309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6654990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80</a:t>
            </a:fld>
            <a:endParaRPr lang="tr-TR"/>
          </a:p>
        </p:txBody>
      </p:sp>
    </p:spTree>
    <p:extLst>
      <p:ext uri="{BB962C8B-B14F-4D97-AF65-F5344CB8AC3E}">
        <p14:creationId xmlns:p14="http://schemas.microsoft.com/office/powerpoint/2010/main" val="7077779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81</a:t>
            </a:fld>
            <a:endParaRPr lang="tr-TR"/>
          </a:p>
        </p:txBody>
      </p:sp>
    </p:spTree>
    <p:extLst>
      <p:ext uri="{BB962C8B-B14F-4D97-AF65-F5344CB8AC3E}">
        <p14:creationId xmlns:p14="http://schemas.microsoft.com/office/powerpoint/2010/main" val="40455111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82</a:t>
            </a:fld>
            <a:endParaRPr lang="tr-TR"/>
          </a:p>
        </p:txBody>
      </p:sp>
    </p:spTree>
    <p:extLst>
      <p:ext uri="{BB962C8B-B14F-4D97-AF65-F5344CB8AC3E}">
        <p14:creationId xmlns:p14="http://schemas.microsoft.com/office/powerpoint/2010/main" val="25775822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83</a:t>
            </a:fld>
            <a:endParaRPr lang="tr-TR"/>
          </a:p>
        </p:txBody>
      </p:sp>
    </p:spTree>
    <p:extLst>
      <p:ext uri="{BB962C8B-B14F-4D97-AF65-F5344CB8AC3E}">
        <p14:creationId xmlns:p14="http://schemas.microsoft.com/office/powerpoint/2010/main" val="24405367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84</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85</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253451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6.xml"/><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jpeg"/></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image" Target="../media/image71.png"/><Relationship Id="rId4" Type="http://schemas.openxmlformats.org/officeDocument/2006/relationships/image" Target="../media/image70.png"/></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7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6.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4.xml"/><Relationship Id="rId1" Type="http://schemas.openxmlformats.org/officeDocument/2006/relationships/slideLayout" Target="../slideLayouts/slideLayout13.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İLERİ 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a:t>
            </a:r>
            <a:r>
              <a:rPr lang="tr-TR" sz="2200" dirty="0">
                <a:solidFill>
                  <a:schemeClr val="tx2"/>
                </a:solidFill>
                <a:latin typeface="Times New Roman" panose="02020603050405020304" pitchFamily="18" charset="0"/>
                <a:cs typeface="Times New Roman" panose="02020603050405020304" pitchFamily="18" charset="0"/>
              </a:rPr>
              <a:t>: U evrensel kümesi içindeki, 4 silindirli arabaları A kümesi ile tanımlayalım;</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endParaRPr lang="tr-TR" sz="1800" b="0" i="0" u="none" strike="noStrike" baseline="0" dirty="0">
              <a:solidFill>
                <a:srgbClr val="000000"/>
              </a:solidFill>
              <a:latin typeface="Times New Roman" panose="02020603050405020304" pitchFamily="18" charset="0"/>
            </a:endParaRPr>
          </a:p>
          <a:p>
            <a:pPr marR="0" algn="l"/>
            <a:r>
              <a:rPr lang="tr-TR" sz="1800" b="0" i="1" u="none" strike="noStrike" baseline="0" dirty="0">
                <a:solidFill>
                  <a:srgbClr val="000000"/>
                </a:solidFill>
                <a:latin typeface="Times New Roman" panose="02020603050405020304" pitchFamily="18" charset="0"/>
              </a:rPr>
              <a:t>veya</a:t>
            </a: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F8DBA45-719E-5A63-F858-CBF4E56CBC0F}"/>
              </a:ext>
            </a:extLst>
          </p:cNvPr>
          <p:cNvPicPr>
            <a:picLocks noChangeAspect="1"/>
          </p:cNvPicPr>
          <p:nvPr/>
        </p:nvPicPr>
        <p:blipFill>
          <a:blip r:embed="rId3"/>
          <a:stretch>
            <a:fillRect/>
          </a:stretch>
        </p:blipFill>
        <p:spPr>
          <a:xfrm>
            <a:off x="2071687" y="1572358"/>
            <a:ext cx="5911200" cy="720000"/>
          </a:xfrm>
          <a:prstGeom prst="rect">
            <a:avLst/>
          </a:prstGeom>
        </p:spPr>
      </p:pic>
      <p:pic>
        <p:nvPicPr>
          <p:cNvPr id="8" name="Resim 7">
            <a:extLst>
              <a:ext uri="{FF2B5EF4-FFF2-40B4-BE49-F238E27FC236}">
                <a16:creationId xmlns:a16="http://schemas.microsoft.com/office/drawing/2014/main" id="{C3E90CB8-87A9-098D-6F76-91EBA5BF3219}"/>
              </a:ext>
            </a:extLst>
          </p:cNvPr>
          <p:cNvPicPr>
            <a:picLocks noChangeAspect="1"/>
          </p:cNvPicPr>
          <p:nvPr/>
        </p:nvPicPr>
        <p:blipFill>
          <a:blip r:embed="rId4"/>
          <a:stretch>
            <a:fillRect/>
          </a:stretch>
        </p:blipFill>
        <p:spPr>
          <a:xfrm>
            <a:off x="1810115" y="3429000"/>
            <a:ext cx="6625813" cy="1368000"/>
          </a:xfrm>
          <a:prstGeom prst="rect">
            <a:avLst/>
          </a:prstGeom>
        </p:spPr>
      </p:pic>
    </p:spTree>
    <p:extLst>
      <p:ext uri="{BB962C8B-B14F-4D97-AF65-F5344CB8AC3E}">
        <p14:creationId xmlns:p14="http://schemas.microsoft.com/office/powerpoint/2010/main" val="2662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malı arabalar veya olmayanlar şeklinde bir küme oluşturun.</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Amerika'da Üretilmiştir etiketi taşıyorsa,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bakış açısı)</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üretici firması tarafından yapılmışsa,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bakış açısı)</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Herkes bu bakış açısı ile bakıyor mu?</a:t>
            </a:r>
          </a:p>
        </p:txBody>
      </p:sp>
    </p:spTree>
    <p:extLst>
      <p:ext uri="{BB962C8B-B14F-4D97-AF65-F5344CB8AC3E}">
        <p14:creationId xmlns:p14="http://schemas.microsoft.com/office/powerpoint/2010/main" val="362939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HAYIR!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Çünkü bazı Japon arabaları Amerika'da üretilmekte ve Amerika'da Üretilmiştir etiketine sahiptir.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Amerikan üreticilerinin ürettiği arabaların parçalarının çoğu Amerika dışında üretilmektedir.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Hangisi Amerikan arabasıdır?</a:t>
            </a:r>
          </a:p>
        </p:txBody>
      </p:sp>
    </p:spTree>
    <p:extLst>
      <p:ext uri="{BB962C8B-B14F-4D97-AF65-F5344CB8AC3E}">
        <p14:creationId xmlns:p14="http://schemas.microsoft.com/office/powerpoint/2010/main" val="422474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Problemdeki zorluk bazı kümelerin belirgin sınırlarının olmamasıdır.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kuramına göre bir küme iyi tanımlanmış özelliklere sahip olmalıdır(KESKİN SINIRLI)</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ise BULANIK KÜME kuramıdır.</a:t>
            </a:r>
          </a:p>
        </p:txBody>
      </p:sp>
    </p:spTree>
    <p:extLst>
      <p:ext uri="{BB962C8B-B14F-4D97-AF65-F5344CB8AC3E}">
        <p14:creationId xmlns:p14="http://schemas.microsoft.com/office/powerpoint/2010/main" val="121681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teorisi, kesin olmayan, belirsiz tanımlamaların geçtiği problemleri çözmek için geliştirilmiştir.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bir küme, üyelik derecesi 0 ile 1 arasında olan üyelik fonksiyonu ile karakterize edilir.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kuramının amacı; belirsizlik ifade eden, tanımlanması güç veya anlamı zor kavramlara üyelik derecesi atayarak onlara belirlilik getirmektir.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Belirlilik getirme yaklaşımı, iki değerli kümeler kuramının, çok değerli kümeler kuramına dönüşümünden doğmaktadır. </a:t>
            </a:r>
          </a:p>
        </p:txBody>
      </p:sp>
    </p:spTree>
    <p:extLst>
      <p:ext uri="{BB962C8B-B14F-4D97-AF65-F5344CB8AC3E}">
        <p14:creationId xmlns:p14="http://schemas.microsoft.com/office/powerpoint/2010/main" val="340340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günlük hayatta kesin sayılar ve ifadeler kullanamadığımız için ortaya çıkmıştır.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40 yaşı orta yaş olarak kabul edersek, keskin (klasik) kümelerde 30 yaşın altındaki kişiler “genç”, 30-50 arası “orta yaşlı”, 50 yaşın üstü de “yaşlı” kümelerinin üyesi olabilir.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29.5 yasındaki biri “genç” iken 30.5 yaşındaki diğer bir kişi “orta yaşlı” olarak anılacaktır.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klasik mantığın </a:t>
            </a:r>
            <a:r>
              <a:rPr lang="tr-TR" sz="2200" dirty="0">
                <a:solidFill>
                  <a:srgbClr val="FF0000"/>
                </a:solidFill>
                <a:latin typeface="Times New Roman" panose="02020603050405020304" pitchFamily="18" charset="0"/>
                <a:cs typeface="Times New Roman" panose="02020603050405020304" pitchFamily="18" charset="0"/>
              </a:rPr>
              <a:t>açık/kapalı, soğuk/sıcak, hızlı/yavaş</a:t>
            </a:r>
            <a:r>
              <a:rPr lang="tr-TR" sz="2200" dirty="0">
                <a:latin typeface="Times New Roman" panose="02020603050405020304" pitchFamily="18" charset="0"/>
                <a:cs typeface="Times New Roman" panose="02020603050405020304" pitchFamily="18" charset="0"/>
              </a:rPr>
              <a:t> gibi ikili denetim değişkenlerinden oluşan keskin dünyasını, </a:t>
            </a:r>
            <a:r>
              <a:rPr lang="tr-TR" sz="2200" dirty="0">
                <a:solidFill>
                  <a:srgbClr val="FF0000"/>
                </a:solidFill>
                <a:latin typeface="Times New Roman" panose="02020603050405020304" pitchFamily="18" charset="0"/>
                <a:cs typeface="Times New Roman" panose="02020603050405020304" pitchFamily="18" charset="0"/>
              </a:rPr>
              <a:t>az açık/ az kapalı, serin/ılık, biraz hızlı/biraz yavaş</a:t>
            </a:r>
            <a:r>
              <a:rPr lang="tr-TR" sz="2200" dirty="0">
                <a:latin typeface="Times New Roman" panose="02020603050405020304" pitchFamily="18" charset="0"/>
                <a:cs typeface="Times New Roman" panose="02020603050405020304" pitchFamily="18" charset="0"/>
              </a:rPr>
              <a:t> gibi </a:t>
            </a:r>
            <a:r>
              <a:rPr lang="tr-TR" sz="2200" dirty="0" err="1">
                <a:latin typeface="Times New Roman" panose="02020603050405020304" pitchFamily="18" charset="0"/>
                <a:cs typeface="Times New Roman" panose="02020603050405020304" pitchFamily="18" charset="0"/>
              </a:rPr>
              <a:t>nitelendiricilerle</a:t>
            </a:r>
            <a:r>
              <a:rPr lang="tr-TR" sz="2200" dirty="0">
                <a:latin typeface="Times New Roman" panose="02020603050405020304" pitchFamily="18" charset="0"/>
                <a:cs typeface="Times New Roman" panose="02020603050405020304" pitchFamily="18" charset="0"/>
              </a:rPr>
              <a:t> yumuşatır.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kümelerin keskin çizgilerle ayrılmamış olması, aralarında belirli bir örtüşüm olması, 35 yaşın hem orta hem genç olarak düşünülmesine olanak tanımaktadır.</a:t>
            </a:r>
          </a:p>
        </p:txBody>
      </p:sp>
    </p:spTree>
    <p:extLst>
      <p:ext uri="{BB962C8B-B14F-4D97-AF65-F5344CB8AC3E}">
        <p14:creationId xmlns:p14="http://schemas.microsoft.com/office/powerpoint/2010/main" val="1882640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rtlCol="0" anchor="ctr">
            <a:normAutofit/>
          </a:bodyPr>
          <a:lstStyle/>
          <a:p>
            <a:pPr rtl="0"/>
            <a:r>
              <a:rPr lang="tr-TR"/>
              <a:t>Bulanık Kümeler (</a:t>
            </a:r>
            <a:r>
              <a:rPr lang="tr-TR" err="1"/>
              <a:t>FuzzySets</a:t>
            </a:r>
            <a:r>
              <a:rPr lang="tr-TR"/>
              <a:t>)</a:t>
            </a:r>
          </a:p>
        </p:txBody>
      </p:sp>
      <p:pic>
        <p:nvPicPr>
          <p:cNvPr id="5" name="Resim 4">
            <a:extLst>
              <a:ext uri="{FF2B5EF4-FFF2-40B4-BE49-F238E27FC236}">
                <a16:creationId xmlns:a16="http://schemas.microsoft.com/office/drawing/2014/main" id="{96A990B6-DB4D-C69F-380E-96EE61BCB7F7}"/>
              </a:ext>
            </a:extLst>
          </p:cNvPr>
          <p:cNvPicPr>
            <a:picLocks noChangeAspect="1"/>
          </p:cNvPicPr>
          <p:nvPr/>
        </p:nvPicPr>
        <p:blipFill>
          <a:blip r:embed="rId3"/>
          <a:stretch>
            <a:fillRect/>
          </a:stretch>
        </p:blipFill>
        <p:spPr>
          <a:xfrm>
            <a:off x="838200" y="2213642"/>
            <a:ext cx="10515600" cy="3575304"/>
          </a:xfrm>
          <a:prstGeom prst="rect">
            <a:avLst/>
          </a:prstGeom>
          <a:noFill/>
        </p:spPr>
      </p:pic>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tr-TR" b="1" cap="all" spc="100" smtClean="0"/>
              <a:pPr rtl="0">
                <a:spcAft>
                  <a:spcPts val="600"/>
                </a:spcAft>
              </a:pPr>
              <a:t>16</a:t>
            </a:fld>
            <a:endParaRPr lang="tr-TR" b="1" cap="all" spc="100"/>
          </a:p>
        </p:txBody>
      </p:sp>
    </p:spTree>
    <p:extLst>
      <p:ext uri="{BB962C8B-B14F-4D97-AF65-F5344CB8AC3E}">
        <p14:creationId xmlns:p14="http://schemas.microsoft.com/office/powerpoint/2010/main" val="3961639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ct val="100000"/>
              </a:lnSpc>
              <a:spcBef>
                <a:spcPts val="0"/>
              </a:spcBef>
              <a:spcAft>
                <a:spcPts val="1200"/>
              </a:spcAft>
            </a:pPr>
            <a:r>
              <a:rPr lang="tr-TR" sz="2100" dirty="0">
                <a:latin typeface="Times New Roman" panose="02020603050405020304" pitchFamily="18" charset="0"/>
                <a:cs typeface="Times New Roman" panose="02020603050405020304" pitchFamily="18" charset="0"/>
              </a:rPr>
              <a:t>Örneğin “Uzun boylu kime denir?” sorusuna cevap verecek olan bir UZUN alt kümesini her iki mantığa göre tanımlayalım. </a:t>
            </a:r>
          </a:p>
          <a:p>
            <a:pPr algn="just">
              <a:lnSpc>
                <a:spcPct val="100000"/>
              </a:lnSpc>
              <a:spcBef>
                <a:spcPts val="0"/>
              </a:spcBef>
              <a:spcAft>
                <a:spcPts val="1200"/>
              </a:spcAft>
            </a:pPr>
            <a:r>
              <a:rPr lang="tr-TR" sz="2100" dirty="0">
                <a:latin typeface="Times New Roman" panose="02020603050405020304" pitchFamily="18" charset="0"/>
                <a:cs typeface="Times New Roman" panose="02020603050405020304" pitchFamily="18" charset="0"/>
              </a:rPr>
              <a:t>Aşağıdaki şekilde de görüldüğü gibi klasik küme mantığına göre 160 cm boyundaki bir kişi uzun boylu insanlar kümesi içinde değildir. Hatta 169 cm boyundaki bir kişi uzun boylu insanlar kümesi içinde değildir. </a:t>
            </a:r>
          </a:p>
          <a:p>
            <a:pPr algn="just">
              <a:lnSpc>
                <a:spcPct val="100000"/>
              </a:lnSpc>
              <a:spcBef>
                <a:spcPts val="0"/>
              </a:spcBef>
              <a:spcAft>
                <a:spcPts val="1200"/>
              </a:spcAft>
            </a:pPr>
            <a:r>
              <a:rPr lang="tr-TR" sz="2100" dirty="0">
                <a:latin typeface="Times New Roman" panose="02020603050405020304" pitchFamily="18" charset="0"/>
                <a:cs typeface="Times New Roman" panose="02020603050405020304" pitchFamily="18" charset="0"/>
              </a:rPr>
              <a:t>Oysa bulanık mantığa göre 160 cm. boyundaki kişiye kısa denilmez. Çünkü kısmen de olsa uzun boylu insanlar kümesi içindedir. Bulanık mantıkta 160 cm boyundaki biri 0.6 üyelik derecesiyle, 170 cm boyundaki biri 0.7 üyelik derecesiyle, 180 cm. boyundaki biri de 1.0 üyelik derecesiyle uzun boylu olabilir.</a:t>
            </a:r>
          </a:p>
        </p:txBody>
      </p:sp>
      <p:pic>
        <p:nvPicPr>
          <p:cNvPr id="2" name="Resim 1">
            <a:extLst>
              <a:ext uri="{FF2B5EF4-FFF2-40B4-BE49-F238E27FC236}">
                <a16:creationId xmlns:a16="http://schemas.microsoft.com/office/drawing/2014/main" id="{445240B3-12DC-75DA-A33D-DAFF5CFEE955}"/>
              </a:ext>
            </a:extLst>
          </p:cNvPr>
          <p:cNvPicPr>
            <a:picLocks noChangeAspect="1"/>
          </p:cNvPicPr>
          <p:nvPr/>
        </p:nvPicPr>
        <p:blipFill>
          <a:blip r:embed="rId3"/>
          <a:stretch>
            <a:fillRect/>
          </a:stretch>
        </p:blipFill>
        <p:spPr>
          <a:xfrm>
            <a:off x="2732045" y="4205276"/>
            <a:ext cx="6727909" cy="2516199"/>
          </a:xfrm>
          <a:prstGeom prst="rect">
            <a:avLst/>
          </a:prstGeom>
        </p:spPr>
      </p:pic>
    </p:spTree>
    <p:extLst>
      <p:ext uri="{BB962C8B-B14F-4D97-AF65-F5344CB8AC3E}">
        <p14:creationId xmlns:p14="http://schemas.microsoft.com/office/powerpoint/2010/main" val="146456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ct val="1000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Örnek:</a:t>
            </a:r>
            <a:r>
              <a:rPr lang="tr-TR" sz="2200" dirty="0">
                <a:latin typeface="Times New Roman" panose="02020603050405020304" pitchFamily="18" charset="0"/>
                <a:cs typeface="Times New Roman" panose="02020603050405020304" pitchFamily="18" charset="0"/>
              </a:rPr>
              <a:t> Atışlar yapıldıktan sonra hedef incelendiğinde klasik küme teorisine göre a ve e atıcıları dışındaki tüm atıcılar “kötü” atıcı olarak sınıflandırılacaktır. </a:t>
            </a:r>
          </a:p>
          <a:p>
            <a:pPr algn="just">
              <a:lnSpc>
                <a:spcPct val="1000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b ve d atıcıları arasındaki fark göz ardı edilmiş olacaktır. Bulanık küme teorisi ile sonuçlar, atıcıların yaptıkları atışların hedef daireye olan uzaklıkları göz önüne alınarak belirleneceği için daha adil bir değerlendirilme yapılmış olacaktır.</a:t>
            </a:r>
          </a:p>
        </p:txBody>
      </p:sp>
      <p:pic>
        <p:nvPicPr>
          <p:cNvPr id="5" name="Resim 4">
            <a:extLst>
              <a:ext uri="{FF2B5EF4-FFF2-40B4-BE49-F238E27FC236}">
                <a16:creationId xmlns:a16="http://schemas.microsoft.com/office/drawing/2014/main" id="{DAA94DBD-C7B7-2FCF-3EFF-4F1A0309C860}"/>
              </a:ext>
            </a:extLst>
          </p:cNvPr>
          <p:cNvPicPr>
            <a:picLocks noChangeAspect="1"/>
          </p:cNvPicPr>
          <p:nvPr/>
        </p:nvPicPr>
        <p:blipFill>
          <a:blip r:embed="rId3"/>
          <a:stretch>
            <a:fillRect/>
          </a:stretch>
        </p:blipFill>
        <p:spPr>
          <a:xfrm>
            <a:off x="1998760" y="3049685"/>
            <a:ext cx="8012015" cy="2548167"/>
          </a:xfrm>
          <a:prstGeom prst="rect">
            <a:avLst/>
          </a:prstGeom>
        </p:spPr>
      </p:pic>
    </p:spTree>
    <p:extLst>
      <p:ext uri="{BB962C8B-B14F-4D97-AF65-F5344CB8AC3E}">
        <p14:creationId xmlns:p14="http://schemas.microsoft.com/office/powerpoint/2010/main" val="3462149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ct val="1000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kümeler küme elemanlarının kısmi üyeliğine izin verirler.</a:t>
            </a:r>
          </a:p>
          <a:p>
            <a:pPr algn="just">
              <a:lnSpc>
                <a:spcPct val="1000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kümenin elemanlarının alacağı üyelik değerleri [0-1] aralığındadır.</a:t>
            </a:r>
          </a:p>
          <a:p>
            <a:pPr algn="just">
              <a:lnSpc>
                <a:spcPct val="100000"/>
              </a:lnSpc>
              <a:spcBef>
                <a:spcPts val="0"/>
              </a:spcBef>
              <a:spcAft>
                <a:spcPts val="1800"/>
              </a:spcAft>
            </a:pPr>
            <a:r>
              <a:rPr lang="tr-TR" sz="2200" dirty="0">
                <a:latin typeface="Times New Roman" panose="02020603050405020304" pitchFamily="18" charset="0"/>
                <a:cs typeface="Times New Roman" panose="02020603050405020304" pitchFamily="18" charset="0"/>
              </a:rPr>
              <a:t>Bu nedenle, bulanık bir küme her bir elemanının üyeliğinin derecelendirilebildiği keskin bir kümenin genelleştirilmiş halidir.</a:t>
            </a:r>
          </a:p>
          <a:p>
            <a:pPr algn="just">
              <a:lnSpc>
                <a:spcPct val="1000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U evrensel kümesinde F diye tanımlanan bir bulanık küme üyelik fonksiyonu </a:t>
            </a:r>
            <a:r>
              <a:rPr lang="el-GR" sz="2200" dirty="0">
                <a:solidFill>
                  <a:schemeClr val="accent2"/>
                </a:solidFill>
                <a:latin typeface="Times New Roman" panose="02020603050405020304" pitchFamily="18" charset="0"/>
                <a:cs typeface="Times New Roman" panose="02020603050405020304" pitchFamily="18" charset="0"/>
              </a:rPr>
              <a:t>μ</a:t>
            </a:r>
            <a:r>
              <a:rPr lang="tr-TR" sz="2200" dirty="0">
                <a:solidFill>
                  <a:schemeClr val="accent2"/>
                </a:solidFill>
                <a:latin typeface="Times New Roman" panose="02020603050405020304" pitchFamily="18" charset="0"/>
                <a:cs typeface="Times New Roman" panose="02020603050405020304" pitchFamily="18" charset="0"/>
              </a:rPr>
              <a:t>F(x) </a:t>
            </a:r>
            <a:r>
              <a:rPr lang="tr-TR" sz="2200" dirty="0">
                <a:latin typeface="Times New Roman" panose="02020603050405020304" pitchFamily="18" charset="0"/>
                <a:cs typeface="Times New Roman" panose="02020603050405020304" pitchFamily="18" charset="0"/>
              </a:rPr>
              <a:t>tarafından karakterize edilir.</a:t>
            </a:r>
          </a:p>
          <a:p>
            <a:pPr algn="just">
              <a:lnSpc>
                <a:spcPct val="100000"/>
              </a:lnSpc>
              <a:spcBef>
                <a:spcPts val="0"/>
              </a:spcBef>
              <a:spcAft>
                <a:spcPts val="1800"/>
              </a:spcAft>
            </a:pPr>
            <a:r>
              <a:rPr lang="tr-TR" sz="2200" dirty="0">
                <a:latin typeface="Times New Roman" panose="02020603050405020304" pitchFamily="18" charset="0"/>
                <a:cs typeface="Times New Roman" panose="02020603050405020304" pitchFamily="18" charset="0"/>
              </a:rPr>
              <a:t>Bir </a:t>
            </a:r>
            <a:r>
              <a:rPr lang="tr-TR" sz="2200" dirty="0">
                <a:solidFill>
                  <a:schemeClr val="bg2">
                    <a:lumMod val="50000"/>
                  </a:schemeClr>
                </a:solidFill>
                <a:latin typeface="Times New Roman" panose="02020603050405020304" pitchFamily="18" charset="0"/>
                <a:cs typeface="Times New Roman" panose="02020603050405020304" pitchFamily="18" charset="0"/>
              </a:rPr>
              <a:t>üyelik fonksiyonu </a:t>
            </a:r>
            <a:r>
              <a:rPr lang="tr-TR" sz="2200" dirty="0">
                <a:latin typeface="Times New Roman" panose="02020603050405020304" pitchFamily="18" charset="0"/>
                <a:cs typeface="Times New Roman" panose="02020603050405020304" pitchFamily="18" charset="0"/>
              </a:rPr>
              <a:t>ise U evrensel kümesindeki bir elemanın bulanık alt kümesine benzerliğinin derecesinin ölçümünü sağlar.</a:t>
            </a:r>
          </a:p>
          <a:p>
            <a:pPr algn="just">
              <a:lnSpc>
                <a:spcPct val="1000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Üyelik 0’dan 1’e kadardır.</a:t>
            </a:r>
          </a:p>
        </p:txBody>
      </p:sp>
    </p:spTree>
    <p:extLst>
      <p:ext uri="{BB962C8B-B14F-4D97-AF65-F5344CB8AC3E}">
        <p14:creationId xmlns:p14="http://schemas.microsoft.com/office/powerpoint/2010/main" val="394811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normAutofit fontScale="90000"/>
          </a:bodyPr>
          <a:lstStyle/>
          <a:p>
            <a:pPr rtl="0"/>
            <a:r>
              <a:rPr lang="tr-TR" b="1" cap="all" spc="400" dirty="0">
                <a:solidFill>
                  <a:schemeClr val="bg1"/>
                </a:solidFill>
                <a:latin typeface="+mn-lt"/>
              </a:rPr>
              <a:t>İLERİ BULANIK 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 Kümeler ve Bulanık İlişkilerin Esasları</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ct val="100000"/>
              </a:lnSpc>
              <a:spcBef>
                <a:spcPts val="0"/>
              </a:spcBef>
              <a:spcAft>
                <a:spcPts val="1800"/>
              </a:spcAft>
            </a:pPr>
            <a:r>
              <a:rPr lang="tr-TR" sz="2200" dirty="0">
                <a:latin typeface="Times New Roman" panose="02020603050405020304" pitchFamily="18" charset="0"/>
                <a:cs typeface="Times New Roman" panose="02020603050405020304" pitchFamily="18" charset="0"/>
              </a:rPr>
              <a:t>Bir bulanık küme, elemanlarının üyelik değerini belirlemek için üyelik fonksiyonu olarak adlandırılan üçgen, yamuk, çan eğrisi vb. fonksiyonlar kullanılır.</a:t>
            </a:r>
            <a:endParaRPr lang="tr-TR" sz="2200" dirty="0">
              <a:solidFill>
                <a:schemeClr val="accent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4CD81A4A-4AC1-42B6-4277-96486E80274A}"/>
              </a:ext>
            </a:extLst>
          </p:cNvPr>
          <p:cNvPicPr>
            <a:picLocks noChangeAspect="1"/>
          </p:cNvPicPr>
          <p:nvPr/>
        </p:nvPicPr>
        <p:blipFill>
          <a:blip r:embed="rId3"/>
          <a:stretch>
            <a:fillRect/>
          </a:stretch>
        </p:blipFill>
        <p:spPr>
          <a:xfrm>
            <a:off x="2958342" y="2444945"/>
            <a:ext cx="5347458" cy="3055690"/>
          </a:xfrm>
          <a:prstGeom prst="rect">
            <a:avLst/>
          </a:prstGeom>
        </p:spPr>
      </p:pic>
    </p:spTree>
    <p:extLst>
      <p:ext uri="{BB962C8B-B14F-4D97-AF65-F5344CB8AC3E}">
        <p14:creationId xmlns:p14="http://schemas.microsoft.com/office/powerpoint/2010/main" val="960110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Parçaların ABD’de yapılma yüzdelerine göre yerli veya yabancı araba hükmünü vermek daha kabul edilebilirdir.</a:t>
            </a:r>
          </a:p>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Dolayısıyla yerli ve yabancı arabalar için üyelik fonksiyonu ilişkisi aşağıdaki şekilde görüldüğü gibi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 olarak gösterilmiştir. </a:t>
            </a:r>
          </a:p>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Dikkat edilirse belli bir araba her iki alt kümede de yani yerli arabalar ve yabancı arabalar kümesinde de aynı anda bulunmaktadır. Ancak farklı üyelik derecelerine sahiptirler. Şekilde yatay eksen parçaların ABD’de yapılma yüzdelerini göstermektedir.</a:t>
            </a:r>
          </a:p>
        </p:txBody>
      </p:sp>
      <p:pic>
        <p:nvPicPr>
          <p:cNvPr id="6" name="Resim 5">
            <a:extLst>
              <a:ext uri="{FF2B5EF4-FFF2-40B4-BE49-F238E27FC236}">
                <a16:creationId xmlns:a16="http://schemas.microsoft.com/office/drawing/2014/main" id="{4B75F051-2867-6BE9-DB5E-8D9548FD5ED7}"/>
              </a:ext>
            </a:extLst>
          </p:cNvPr>
          <p:cNvPicPr>
            <a:picLocks noChangeAspect="1"/>
          </p:cNvPicPr>
          <p:nvPr/>
        </p:nvPicPr>
        <p:blipFill>
          <a:blip r:embed="rId3"/>
          <a:stretch>
            <a:fillRect/>
          </a:stretch>
        </p:blipFill>
        <p:spPr>
          <a:xfrm>
            <a:off x="2622220" y="3942000"/>
            <a:ext cx="6094704" cy="2916000"/>
          </a:xfrm>
          <a:prstGeom prst="rect">
            <a:avLst/>
          </a:prstGeom>
        </p:spPr>
      </p:pic>
    </p:spTree>
    <p:extLst>
      <p:ext uri="{BB962C8B-B14F-4D97-AF65-F5344CB8AC3E}">
        <p14:creationId xmlns:p14="http://schemas.microsoft.com/office/powerpoint/2010/main" val="378699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 bizim arabamız %75 ABD’de yapılmışsa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D(x)=0,9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F(x)=0,25’tir. Sonuçta bizim arabamız yerli olarak tanımlanır.</a:t>
            </a:r>
          </a:p>
          <a:p>
            <a:pPr algn="just">
              <a:lnSpc>
                <a:spcPct val="100000"/>
              </a:lnSpc>
              <a:spcBef>
                <a:spcPts val="0"/>
              </a:spcBef>
              <a:spcAft>
                <a:spcPts val="1200"/>
              </a:spcAft>
            </a:pPr>
            <a:r>
              <a:rPr lang="tr-TR" sz="2200" dirty="0">
                <a:solidFill>
                  <a:srgbClr val="FF0000"/>
                </a:solidFill>
                <a:latin typeface="Times New Roman" panose="02020603050405020304" pitchFamily="18" charset="0"/>
                <a:cs typeface="Times New Roman" panose="02020603050405020304" pitchFamily="18" charset="0"/>
              </a:rPr>
              <a:t>Bu örnekteki ana nokta şunu göstermektedir ki, bir eleman bulanık mantıkta farklı üyelik derecelerinde birden fazla kümede yer alabilir. Bu durum keskin küme kuramında mümkün değildir.</a:t>
            </a:r>
          </a:p>
        </p:txBody>
      </p:sp>
      <p:pic>
        <p:nvPicPr>
          <p:cNvPr id="5" name="Resim 4">
            <a:extLst>
              <a:ext uri="{FF2B5EF4-FFF2-40B4-BE49-F238E27FC236}">
                <a16:creationId xmlns:a16="http://schemas.microsoft.com/office/drawing/2014/main" id="{C167CA74-351F-1A8B-96C2-076482B1BD30}"/>
              </a:ext>
            </a:extLst>
          </p:cNvPr>
          <p:cNvPicPr>
            <a:picLocks noChangeAspect="1"/>
          </p:cNvPicPr>
          <p:nvPr/>
        </p:nvPicPr>
        <p:blipFill>
          <a:blip r:embed="rId3"/>
          <a:stretch>
            <a:fillRect/>
          </a:stretch>
        </p:blipFill>
        <p:spPr>
          <a:xfrm>
            <a:off x="2679821" y="3055246"/>
            <a:ext cx="6526793" cy="3301104"/>
          </a:xfrm>
          <a:prstGeom prst="rect">
            <a:avLst/>
          </a:prstGeom>
        </p:spPr>
      </p:pic>
    </p:spTree>
    <p:extLst>
      <p:ext uri="{BB962C8B-B14F-4D97-AF65-F5344CB8AC3E}">
        <p14:creationId xmlns:p14="http://schemas.microsoft.com/office/powerpoint/2010/main" val="3151612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kümeyi, u ise bu evrensel küme içerisindeki bir elemanı temsil eder.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kümesinde, F bulanık kümesi üyelik fonksiyonu ile tanımlanır. </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µF : U→[0,1]</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 içerisindeki bir F bulanık kümesi genellikle u elemanlarının ve bu elemanların üyelik derecelerinin sıralı çiftlerinden oluşan bir küme ile temsil edilirler.</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F={(u, µF (u)) | </a:t>
            </a:r>
            <a:r>
              <a:rPr lang="tr-TR" dirty="0" err="1">
                <a:solidFill>
                  <a:srgbClr val="FF0000"/>
                </a:solidFill>
                <a:latin typeface="Times New Roman" panose="02020603050405020304" pitchFamily="18" charset="0"/>
                <a:cs typeface="Times New Roman" panose="02020603050405020304" pitchFamily="18" charset="0"/>
              </a:rPr>
              <a:t>u∈U</a:t>
            </a:r>
            <a:r>
              <a:rPr lang="tr-TR" dirty="0">
                <a:solidFill>
                  <a:srgbClr val="FF0000"/>
                </a:solidFill>
                <a:latin typeface="Times New Roman" panose="02020603050405020304" pitchFamily="18" charset="0"/>
                <a:cs typeface="Times New Roman" panose="02020603050405020304" pitchFamily="18" charset="0"/>
              </a:rPr>
              <a:t>}</a:t>
            </a:r>
          </a:p>
          <a:p>
            <a:pPr algn="just">
              <a:lnSpc>
                <a:spcPts val="2600"/>
              </a:lnSpc>
              <a:spcBef>
                <a:spcPts val="0"/>
              </a:spcBef>
              <a:spcAft>
                <a:spcPts val="1200"/>
              </a:spcAft>
            </a:pPr>
            <a:endParaRPr lang="tr-TR"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06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sürekli ise, F bulanık kümesi şöyle ifade edilebilir: Bu eşitlikte </a:t>
            </a:r>
            <a:r>
              <a:rPr lang="tr-TR" sz="2200" dirty="0">
                <a:solidFill>
                  <a:srgbClr val="FF0000"/>
                </a:solidFill>
                <a:latin typeface="Times New Roman" panose="02020603050405020304" pitchFamily="18" charset="0"/>
                <a:cs typeface="Times New Roman" panose="02020603050405020304" pitchFamily="18" charset="0"/>
              </a:rPr>
              <a:t>integral işareti üyelik fonksiyonu µF(u) ile ilişkilendirilmiş </a:t>
            </a:r>
            <a:r>
              <a:rPr lang="tr-TR" sz="2200" dirty="0" err="1">
                <a:solidFill>
                  <a:srgbClr val="FF0000"/>
                </a:solidFill>
                <a:latin typeface="Times New Roman" panose="02020603050405020304" pitchFamily="18" charset="0"/>
                <a:cs typeface="Times New Roman" panose="02020603050405020304" pitchFamily="18" charset="0"/>
              </a:rPr>
              <a:t>u∈U</a:t>
            </a:r>
            <a:r>
              <a:rPr lang="tr-TR" sz="2200" dirty="0">
                <a:solidFill>
                  <a:srgbClr val="FF0000"/>
                </a:solidFill>
                <a:latin typeface="Times New Roman" panose="02020603050405020304" pitchFamily="18" charset="0"/>
                <a:cs typeface="Times New Roman" panose="02020603050405020304" pitchFamily="18" charset="0"/>
              </a:rPr>
              <a:t> olan bütün noktaların toplamını gösterir</a:t>
            </a:r>
            <a:r>
              <a:rPr lang="tr-TR" sz="2200" dirty="0">
                <a:solidFill>
                  <a:schemeClr val="tx2"/>
                </a:solidFill>
                <a:latin typeface="Times New Roman" panose="02020603050405020304" pitchFamily="18" charset="0"/>
                <a:cs typeface="Times New Roman" panose="02020603050405020304" pitchFamily="18" charset="0"/>
              </a:rPr>
              <a:t>.</a:t>
            </a:r>
          </a:p>
          <a:p>
            <a:pPr marL="0" indent="0" algn="just">
              <a:lnSpc>
                <a:spcPts val="26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ayrık ise, F bulanık kümesi aşağıdaki gibi ifade edilir:</a:t>
            </a: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veya aşağıdaki gibi de gösterilebilir.</a:t>
            </a:r>
          </a:p>
          <a:p>
            <a:pPr marL="0" indent="0" algn="ctr">
              <a:lnSpc>
                <a:spcPts val="2600"/>
              </a:lnSpc>
              <a:spcBef>
                <a:spcPts val="0"/>
              </a:spcBef>
              <a:spcAft>
                <a:spcPts val="1200"/>
              </a:spcAft>
              <a:buNone/>
            </a:pPr>
            <a:r>
              <a:rPr lang="tr-TR" dirty="0">
                <a:solidFill>
                  <a:schemeClr val="tx2"/>
                </a:solidFill>
                <a:latin typeface="Times New Roman" panose="02020603050405020304" pitchFamily="18" charset="0"/>
                <a:cs typeface="Times New Roman" panose="02020603050405020304" pitchFamily="18" charset="0"/>
              </a:rPr>
              <a:t>F={(</a:t>
            </a:r>
            <a:r>
              <a:rPr lang="tr-TR" dirty="0" err="1">
                <a:solidFill>
                  <a:schemeClr val="tx2"/>
                </a:solidFill>
                <a:latin typeface="Times New Roman" panose="02020603050405020304" pitchFamily="18" charset="0"/>
                <a:cs typeface="Times New Roman" panose="02020603050405020304" pitchFamily="18" charset="0"/>
              </a:rPr>
              <a:t>u</a:t>
            </a:r>
            <a:r>
              <a:rPr lang="tr-TR" baseline="-25000" dirty="0" err="1">
                <a:solidFill>
                  <a:schemeClr val="tx2"/>
                </a:solidFill>
                <a:latin typeface="Times New Roman" panose="02020603050405020304" pitchFamily="18" charset="0"/>
                <a:cs typeface="Times New Roman" panose="02020603050405020304" pitchFamily="18" charset="0"/>
              </a:rPr>
              <a:t>I</a:t>
            </a:r>
            <a:r>
              <a:rPr lang="tr-TR" dirty="0">
                <a:solidFill>
                  <a:schemeClr val="tx2"/>
                </a:solidFill>
                <a:latin typeface="Times New Roman" panose="02020603050405020304" pitchFamily="18" charset="0"/>
                <a:cs typeface="Times New Roman" panose="02020603050405020304" pitchFamily="18" charset="0"/>
              </a:rPr>
              <a:t>, µF),.....}</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eşitlikte toplama işareti, üyelik fonksiyonu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F(u) ile ilişkilendirilmiş </a:t>
            </a:r>
            <a:r>
              <a:rPr lang="tr-TR" sz="2200" dirty="0" err="1">
                <a:solidFill>
                  <a:schemeClr val="tx2"/>
                </a:solidFill>
                <a:latin typeface="Times New Roman" panose="02020603050405020304" pitchFamily="18" charset="0"/>
                <a:cs typeface="Times New Roman" panose="02020603050405020304" pitchFamily="18" charset="0"/>
              </a:rPr>
              <a:t>x∈U</a:t>
            </a:r>
            <a:r>
              <a:rPr lang="tr-TR" sz="2200" dirty="0">
                <a:solidFill>
                  <a:schemeClr val="tx2"/>
                </a:solidFill>
                <a:latin typeface="Times New Roman" panose="02020603050405020304" pitchFamily="18" charset="0"/>
                <a:cs typeface="Times New Roman" panose="02020603050405020304" pitchFamily="18" charset="0"/>
              </a:rPr>
              <a:t> olan bütün noktaların toplamını gösterir. </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2CC5C341-56D0-80D0-B64B-0CE22ECFAB62}"/>
              </a:ext>
            </a:extLst>
          </p:cNvPr>
          <p:cNvPicPr>
            <a:picLocks noChangeAspect="1"/>
          </p:cNvPicPr>
          <p:nvPr/>
        </p:nvPicPr>
        <p:blipFill>
          <a:blip r:embed="rId3"/>
          <a:stretch>
            <a:fillRect/>
          </a:stretch>
        </p:blipFill>
        <p:spPr>
          <a:xfrm>
            <a:off x="3878116" y="1805818"/>
            <a:ext cx="2290845" cy="779120"/>
          </a:xfrm>
          <a:prstGeom prst="rect">
            <a:avLst/>
          </a:prstGeom>
        </p:spPr>
      </p:pic>
      <p:pic>
        <p:nvPicPr>
          <p:cNvPr id="5" name="Resim 4">
            <a:extLst>
              <a:ext uri="{FF2B5EF4-FFF2-40B4-BE49-F238E27FC236}">
                <a16:creationId xmlns:a16="http://schemas.microsoft.com/office/drawing/2014/main" id="{22BDB1D4-EABC-04DA-2693-393A58A5C23D}"/>
              </a:ext>
            </a:extLst>
          </p:cNvPr>
          <p:cNvPicPr>
            <a:picLocks noChangeAspect="1"/>
          </p:cNvPicPr>
          <p:nvPr/>
        </p:nvPicPr>
        <p:blipFill>
          <a:blip r:embed="rId4"/>
          <a:stretch>
            <a:fillRect/>
          </a:stretch>
        </p:blipFill>
        <p:spPr>
          <a:xfrm>
            <a:off x="2876542" y="2995975"/>
            <a:ext cx="5644105" cy="1080000"/>
          </a:xfrm>
          <a:prstGeom prst="rect">
            <a:avLst/>
          </a:prstGeom>
        </p:spPr>
      </p:pic>
    </p:spTree>
    <p:extLst>
      <p:ext uri="{BB962C8B-B14F-4D97-AF65-F5344CB8AC3E}">
        <p14:creationId xmlns:p14="http://schemas.microsoft.com/office/powerpoint/2010/main" val="245244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sürekli elemanlı bir evrensel küme ise; X evrensel kümesinde bulanık A kümesi şöyle ifade edilebilir. </a:t>
            </a:r>
          </a:p>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denklemlerde kullanılan </a:t>
            </a:r>
            <a:r>
              <a:rPr lang="el-GR" sz="2200" dirty="0">
                <a:solidFill>
                  <a:schemeClr val="tx2"/>
                </a:solidFill>
                <a:latin typeface="Times New Roman" panose="02020603050405020304" pitchFamily="18" charset="0"/>
                <a:cs typeface="Times New Roman" panose="02020603050405020304" pitchFamily="18" charset="0"/>
              </a:rPr>
              <a:t>Σ </a:t>
            </a:r>
            <a:r>
              <a:rPr lang="tr-TR" sz="2200" dirty="0">
                <a:solidFill>
                  <a:schemeClr val="tx2"/>
                </a:solidFill>
                <a:latin typeface="Times New Roman" panose="02020603050405020304" pitchFamily="18" charset="0"/>
                <a:cs typeface="Times New Roman" panose="02020603050405020304" pitchFamily="18" charset="0"/>
              </a:rPr>
              <a:t>ve ∫ işaretleri toplama ya da integral alma anlamında değil, üyelik fonksiyonlarının birleşimini temsil etmektedirler. Ayrıca bölme çizgisi de bölme yapmak amacıyla değil, sadece bir işaret olarak kullanılmaktadır. Bu eşitliklerde U evrensel kümedir. A bulanık kümedir.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A(x) : x kesin sayılarının A bulanık kümesindeki üyelik dereceleridir.</a:t>
            </a:r>
          </a:p>
        </p:txBody>
      </p:sp>
      <p:pic>
        <p:nvPicPr>
          <p:cNvPr id="6" name="Resim 5">
            <a:extLst>
              <a:ext uri="{FF2B5EF4-FFF2-40B4-BE49-F238E27FC236}">
                <a16:creationId xmlns:a16="http://schemas.microsoft.com/office/drawing/2014/main" id="{4AFC27AD-9537-AE7D-E641-534CA8517E1B}"/>
              </a:ext>
            </a:extLst>
          </p:cNvPr>
          <p:cNvPicPr>
            <a:picLocks noChangeAspect="1"/>
          </p:cNvPicPr>
          <p:nvPr/>
        </p:nvPicPr>
        <p:blipFill>
          <a:blip r:embed="rId3"/>
          <a:stretch>
            <a:fillRect/>
          </a:stretch>
        </p:blipFill>
        <p:spPr>
          <a:xfrm>
            <a:off x="3349607" y="3535975"/>
            <a:ext cx="4013363" cy="828000"/>
          </a:xfrm>
          <a:prstGeom prst="rect">
            <a:avLst/>
          </a:prstGeom>
        </p:spPr>
      </p:pic>
      <p:pic>
        <p:nvPicPr>
          <p:cNvPr id="7" name="Resim 6">
            <a:extLst>
              <a:ext uri="{FF2B5EF4-FFF2-40B4-BE49-F238E27FC236}">
                <a16:creationId xmlns:a16="http://schemas.microsoft.com/office/drawing/2014/main" id="{C26110D5-83B8-ABE9-6548-8EEC95EA6B72}"/>
              </a:ext>
            </a:extLst>
          </p:cNvPr>
          <p:cNvPicPr>
            <a:picLocks noChangeAspect="1"/>
          </p:cNvPicPr>
          <p:nvPr/>
        </p:nvPicPr>
        <p:blipFill>
          <a:blip r:embed="rId4"/>
          <a:stretch>
            <a:fillRect/>
          </a:stretch>
        </p:blipFill>
        <p:spPr>
          <a:xfrm>
            <a:off x="4006916" y="4314510"/>
            <a:ext cx="3356054" cy="1764000"/>
          </a:xfrm>
          <a:prstGeom prst="rect">
            <a:avLst/>
          </a:prstGeom>
        </p:spPr>
      </p:pic>
    </p:spTree>
    <p:extLst>
      <p:ext uri="{BB962C8B-B14F-4D97-AF65-F5344CB8AC3E}">
        <p14:creationId xmlns:p14="http://schemas.microsoft.com/office/powerpoint/2010/main" val="253936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-&gt;SurekliElemanlıKume.py</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a:solidFill>
                  <a:schemeClr val="tx2"/>
                </a:solidFill>
                <a:latin typeface="Times New Roman" panose="02020603050405020304" pitchFamily="18" charset="0"/>
                <a:cs typeface="Times New Roman" panose="02020603050405020304" pitchFamily="18" charset="0"/>
              </a:rPr>
              <a:t>U </a:t>
            </a:r>
            <a:r>
              <a:rPr lang="tr-TR" sz="2200" dirty="0">
                <a:solidFill>
                  <a:schemeClr val="tx2"/>
                </a:solidFill>
                <a:latin typeface="Times New Roman" panose="02020603050405020304" pitchFamily="18" charset="0"/>
                <a:cs typeface="Times New Roman" panose="02020603050405020304" pitchFamily="18" charset="0"/>
              </a:rPr>
              <a:t>evrensel kümesinin grafiği Python programlama dilinde aşağıdaki gibi çizilebilir. Uygulamayı yazarak üstel değeri değiştirin. Grafiğin değişimini kontrol edin.</a:t>
            </a:r>
          </a:p>
        </p:txBody>
      </p:sp>
      <p:pic>
        <p:nvPicPr>
          <p:cNvPr id="12" name="Resim 11">
            <a:extLst>
              <a:ext uri="{FF2B5EF4-FFF2-40B4-BE49-F238E27FC236}">
                <a16:creationId xmlns:a16="http://schemas.microsoft.com/office/drawing/2014/main" id="{0F4F7270-BC11-1B5E-133C-AC50847BBC0F}"/>
              </a:ext>
            </a:extLst>
          </p:cNvPr>
          <p:cNvPicPr>
            <a:picLocks noChangeAspect="1"/>
          </p:cNvPicPr>
          <p:nvPr/>
        </p:nvPicPr>
        <p:blipFill>
          <a:blip r:embed="rId3"/>
          <a:stretch>
            <a:fillRect/>
          </a:stretch>
        </p:blipFill>
        <p:spPr>
          <a:xfrm>
            <a:off x="7250258" y="2060104"/>
            <a:ext cx="4723809" cy="3149206"/>
          </a:xfrm>
          <a:prstGeom prst="rect">
            <a:avLst/>
          </a:prstGeom>
        </p:spPr>
      </p:pic>
      <p:pic>
        <p:nvPicPr>
          <p:cNvPr id="8" name="Resim 7">
            <a:extLst>
              <a:ext uri="{FF2B5EF4-FFF2-40B4-BE49-F238E27FC236}">
                <a16:creationId xmlns:a16="http://schemas.microsoft.com/office/drawing/2014/main" id="{B92C8F30-9DC2-DA5C-9117-AAA40CB74E40}"/>
              </a:ext>
            </a:extLst>
          </p:cNvPr>
          <p:cNvPicPr>
            <a:picLocks noChangeAspect="1"/>
          </p:cNvPicPr>
          <p:nvPr/>
        </p:nvPicPr>
        <p:blipFill>
          <a:blip r:embed="rId4"/>
          <a:stretch>
            <a:fillRect/>
          </a:stretch>
        </p:blipFill>
        <p:spPr>
          <a:xfrm>
            <a:off x="1714500" y="2060104"/>
            <a:ext cx="4381500" cy="3771900"/>
          </a:xfrm>
          <a:prstGeom prst="rect">
            <a:avLst/>
          </a:prstGeom>
        </p:spPr>
      </p:pic>
    </p:spTree>
    <p:extLst>
      <p:ext uri="{BB962C8B-B14F-4D97-AF65-F5344CB8AC3E}">
        <p14:creationId xmlns:p14="http://schemas.microsoft.com/office/powerpoint/2010/main" val="3194711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Bir başka örnek olarak da aşağıdaki gibi sürekli biçimde tanımlanan 5’e yakın sayılar kümesini grafikle gösterelim.</a:t>
            </a:r>
          </a:p>
          <a:p>
            <a:pPr algn="just">
              <a:lnSpc>
                <a:spcPts val="2600"/>
              </a:lnSpc>
              <a:spcBef>
                <a:spcPts val="0"/>
              </a:spcBef>
              <a:spcAft>
                <a:spcPts val="1200"/>
              </a:spcAft>
            </a:pPr>
            <a:r>
              <a:rPr lang="tr-TR" sz="2200" b="1" dirty="0">
                <a:latin typeface="Times New Roman" panose="02020603050405020304" pitchFamily="18" charset="0"/>
                <a:cs typeface="Times New Roman" panose="02020603050405020304" pitchFamily="18" charset="0"/>
              </a:rPr>
              <a:t>Ödev-1:</a:t>
            </a:r>
            <a:r>
              <a:rPr lang="tr-TR" sz="2200" dirty="0">
                <a:latin typeface="Times New Roman" panose="02020603050405020304" pitchFamily="18" charset="0"/>
                <a:cs typeface="Times New Roman" panose="02020603050405020304" pitchFamily="18" charset="0"/>
              </a:rPr>
              <a:t> Aşağıdaki sürekli zamanlı bulanık küme üyelik fonksiyonunu Python programlama dilinde çizdiriniz? Verilen bir X değerinin üyelik derecesini hesaplatıp ekrana yazdırın?</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EF90BA9-6634-7BF3-D07A-42AD9AB4C17B}"/>
              </a:ext>
            </a:extLst>
          </p:cNvPr>
          <p:cNvPicPr>
            <a:picLocks noChangeAspect="1"/>
          </p:cNvPicPr>
          <p:nvPr/>
        </p:nvPicPr>
        <p:blipFill>
          <a:blip r:embed="rId3"/>
          <a:stretch>
            <a:fillRect/>
          </a:stretch>
        </p:blipFill>
        <p:spPr>
          <a:xfrm>
            <a:off x="3629025" y="2855881"/>
            <a:ext cx="4981575" cy="3619500"/>
          </a:xfrm>
          <a:prstGeom prst="rect">
            <a:avLst/>
          </a:prstGeom>
        </p:spPr>
      </p:pic>
    </p:spTree>
    <p:extLst>
      <p:ext uri="{BB962C8B-B14F-4D97-AF65-F5344CB8AC3E}">
        <p14:creationId xmlns:p14="http://schemas.microsoft.com/office/powerpoint/2010/main" val="1798298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 {x</a:t>
            </a:r>
            <a:r>
              <a:rPr lang="tr-TR" sz="2200" baseline="-25000" dirty="0">
                <a:solidFill>
                  <a:schemeClr val="tx2"/>
                </a:solidFill>
                <a:latin typeface="Times New Roman" panose="02020603050405020304" pitchFamily="18" charset="0"/>
                <a:cs typeface="Times New Roman" panose="02020603050405020304" pitchFamily="18" charset="0"/>
              </a:rPr>
              <a:t>1</a:t>
            </a:r>
            <a:r>
              <a:rPr lang="tr-TR" sz="2200" dirty="0">
                <a:solidFill>
                  <a:schemeClr val="tx2"/>
                </a:solidFill>
                <a:latin typeface="Times New Roman" panose="02020603050405020304" pitchFamily="18" charset="0"/>
                <a:cs typeface="Times New Roman" panose="02020603050405020304" pitchFamily="18" charset="0"/>
              </a:rPr>
              <a:t>, x</a:t>
            </a:r>
            <a:r>
              <a:rPr lang="tr-TR" sz="2200" baseline="-25000" dirty="0">
                <a:solidFill>
                  <a:schemeClr val="tx2"/>
                </a:solidFill>
                <a:latin typeface="Times New Roman" panose="02020603050405020304" pitchFamily="18" charset="0"/>
                <a:cs typeface="Times New Roman" panose="02020603050405020304" pitchFamily="18" charset="0"/>
              </a:rPr>
              <a:t>2</a:t>
            </a:r>
            <a:r>
              <a:rPr lang="tr-TR" sz="2200" dirty="0">
                <a:solidFill>
                  <a:schemeClr val="tx2"/>
                </a:solidFill>
                <a:latin typeface="Times New Roman" panose="02020603050405020304" pitchFamily="18" charset="0"/>
                <a:cs typeface="Times New Roman" panose="02020603050405020304" pitchFamily="18" charset="0"/>
              </a:rPr>
              <a:t>, … , </a:t>
            </a:r>
            <a:r>
              <a:rPr lang="tr-TR" sz="2200" dirty="0" err="1">
                <a:solidFill>
                  <a:schemeClr val="tx2"/>
                </a:solidFill>
                <a:latin typeface="Times New Roman" panose="02020603050405020304" pitchFamily="18" charset="0"/>
                <a:cs typeface="Times New Roman" panose="02020603050405020304" pitchFamily="18" charset="0"/>
              </a:rPr>
              <a:t>x</a:t>
            </a:r>
            <a:r>
              <a:rPr lang="tr-TR" sz="2200" baseline="-25000" dirty="0" err="1">
                <a:solidFill>
                  <a:schemeClr val="tx2"/>
                </a:solidFill>
                <a:latin typeface="Times New Roman" panose="02020603050405020304" pitchFamily="18" charset="0"/>
                <a:cs typeface="Times New Roman" panose="02020603050405020304" pitchFamily="18" charset="0"/>
              </a:rPr>
              <a:t>n</a:t>
            </a:r>
            <a:r>
              <a:rPr lang="tr-TR" sz="2200" dirty="0">
                <a:solidFill>
                  <a:schemeClr val="tx2"/>
                </a:solidFill>
                <a:latin typeface="Times New Roman" panose="02020603050405020304" pitchFamily="18" charset="0"/>
                <a:cs typeface="Times New Roman" panose="02020603050405020304" pitchFamily="18" charset="0"/>
              </a:rPr>
              <a:t>} ayrık elemanlı bir evrensel küme ise; X evrensel kümesinde bulanık A kümesi şöyle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Büyük= 0.2/5 + 0.4/6 + 0.7/7 + 0.9/8 + 1/9 +1/10, ve</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Orta= 0.4/3 + 0.8/4 + 1/5 + 0.8/6 + 0.4/7, </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durum aşağıdaki şekildeki gibi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A607227-A722-CC70-2866-2E47C83CD0C7}"/>
              </a:ext>
            </a:extLst>
          </p:cNvPr>
          <p:cNvPicPr>
            <a:picLocks noChangeAspect="1"/>
          </p:cNvPicPr>
          <p:nvPr/>
        </p:nvPicPr>
        <p:blipFill>
          <a:blip r:embed="rId3"/>
          <a:stretch>
            <a:fillRect/>
          </a:stretch>
        </p:blipFill>
        <p:spPr>
          <a:xfrm>
            <a:off x="2436784" y="1788746"/>
            <a:ext cx="7318431" cy="831362"/>
          </a:xfrm>
          <a:prstGeom prst="rect">
            <a:avLst/>
          </a:prstGeom>
        </p:spPr>
      </p:pic>
      <p:pic>
        <p:nvPicPr>
          <p:cNvPr id="5" name="Resim 4">
            <a:extLst>
              <a:ext uri="{FF2B5EF4-FFF2-40B4-BE49-F238E27FC236}">
                <a16:creationId xmlns:a16="http://schemas.microsoft.com/office/drawing/2014/main" id="{DA99FEA5-C59F-09FD-DA45-0E95099954C7}"/>
              </a:ext>
            </a:extLst>
          </p:cNvPr>
          <p:cNvPicPr>
            <a:picLocks noChangeAspect="1"/>
          </p:cNvPicPr>
          <p:nvPr/>
        </p:nvPicPr>
        <p:blipFill>
          <a:blip r:embed="rId4"/>
          <a:stretch>
            <a:fillRect/>
          </a:stretch>
        </p:blipFill>
        <p:spPr>
          <a:xfrm>
            <a:off x="2192337" y="4237893"/>
            <a:ext cx="6973689" cy="2230706"/>
          </a:xfrm>
          <a:prstGeom prst="rect">
            <a:avLst/>
          </a:prstGeom>
        </p:spPr>
      </p:pic>
    </p:spTree>
    <p:extLst>
      <p:ext uri="{BB962C8B-B14F-4D97-AF65-F5344CB8AC3E}">
        <p14:creationId xmlns:p14="http://schemas.microsoft.com/office/powerpoint/2010/main" val="305951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Örnek olarak aşağıdaki gibi ayrık biçimde verilen A bulanık kümesini X={0,1,2,3,4,5,6,7,8,9 } kesin sayı uzay kümesinde grafikle gösterelim.</a:t>
            </a:r>
          </a:p>
        </p:txBody>
      </p:sp>
      <p:pic>
        <p:nvPicPr>
          <p:cNvPr id="7" name="Resim 6">
            <a:extLst>
              <a:ext uri="{FF2B5EF4-FFF2-40B4-BE49-F238E27FC236}">
                <a16:creationId xmlns:a16="http://schemas.microsoft.com/office/drawing/2014/main" id="{275229DB-8659-2B10-45C8-A2E45E476F59}"/>
              </a:ext>
            </a:extLst>
          </p:cNvPr>
          <p:cNvPicPr>
            <a:picLocks noChangeAspect="1"/>
          </p:cNvPicPr>
          <p:nvPr/>
        </p:nvPicPr>
        <p:blipFill>
          <a:blip r:embed="rId3"/>
          <a:stretch>
            <a:fillRect/>
          </a:stretch>
        </p:blipFill>
        <p:spPr>
          <a:xfrm>
            <a:off x="2650193" y="2011381"/>
            <a:ext cx="6506714" cy="4464000"/>
          </a:xfrm>
          <a:prstGeom prst="rect">
            <a:avLst/>
          </a:prstGeom>
        </p:spPr>
      </p:pic>
    </p:spTree>
    <p:extLst>
      <p:ext uri="{BB962C8B-B14F-4D97-AF65-F5344CB8AC3E}">
        <p14:creationId xmlns:p14="http://schemas.microsoft.com/office/powerpoint/2010/main" val="54208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9504" y="209608"/>
            <a:ext cx="6190488" cy="572907"/>
          </a:xfrm>
        </p:spPr>
        <p:txBody>
          <a:bodyPr rtlCol="0">
            <a:normAutofit fontScale="90000"/>
          </a:bodyPr>
          <a:lstStyle/>
          <a:p>
            <a:pPr rtl="0"/>
            <a:r>
              <a:rPr lang="tr-TR" sz="4400" dirty="0"/>
              <a:t>Bölüm 2 : Hedefleri</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099038"/>
            <a:ext cx="10603524" cy="5622437"/>
          </a:xfrm>
        </p:spPr>
        <p:txBody>
          <a:bodyPr rtlCol="0">
            <a:normAutofit/>
          </a:bodyPr>
          <a:lstStyle/>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Mantık Sistemlerinin temelini teşkil eden bulanık kümelerin temel konularını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Genel bulanık işlemleri kullanarak bulanık kümeler üzerinde çalışabilmek.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ilişkilerin ne olduğunu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Sözel değişkenlerin bulanık mantık sistemlerinde nasıl kullanılabileceğini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kuralların ve bulanık bilgi tabanlarının nasıl oluşturulacağını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Gerçekte bulanık muhakeme olan bulanık anlamlandırmada çıkarımın nasıl yapılacağını anlamak.</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a:t>3</a:t>
            </a:fld>
            <a:endParaRPr lang="tr-T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“Aynı karakteristik özelliğe sahip nesnelerin toplamı” olarak tanımlanır.</a:t>
            </a:r>
          </a:p>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Gösterimi : U veya X, bu kümelere ait elemanlar ise u veya x olarak gösterilirler.</a:t>
            </a:r>
          </a:p>
          <a:p>
            <a:pPr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örnekler:</a:t>
            </a:r>
          </a:p>
          <a:p>
            <a:pPr lvl="1"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Hata,</a:t>
            </a:r>
          </a:p>
          <a:p>
            <a:pPr lvl="1" algn="just">
              <a:lnSpc>
                <a:spcPct val="1000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Arabaların hızı,</a:t>
            </a:r>
          </a:p>
          <a:p>
            <a:pPr lvl="1" algn="just">
              <a:lnSpc>
                <a:spcPct val="100000"/>
              </a:lnSpc>
              <a:spcBef>
                <a:spcPts val="0"/>
              </a:spcBef>
              <a:spcAft>
                <a:spcPts val="1200"/>
              </a:spcAft>
            </a:pPr>
            <a:r>
              <a:rPr lang="tr-TR" sz="2200" dirty="0" err="1">
                <a:solidFill>
                  <a:schemeClr val="tx2"/>
                </a:solidFill>
                <a:latin typeface="Times New Roman" panose="02020603050405020304" pitchFamily="18" charset="0"/>
                <a:cs typeface="Times New Roman" panose="02020603050405020304" pitchFamily="18" charset="0"/>
              </a:rPr>
              <a:t>Aktuatörlerin</a:t>
            </a:r>
            <a:r>
              <a:rPr lang="tr-TR" sz="2200" dirty="0">
                <a:solidFill>
                  <a:schemeClr val="tx2"/>
                </a:solidFill>
                <a:latin typeface="Times New Roman" panose="02020603050405020304" pitchFamily="18" charset="0"/>
                <a:cs typeface="Times New Roman" panose="02020603050405020304" pitchFamily="18" charset="0"/>
              </a:rPr>
              <a:t> gerilimleri</a:t>
            </a:r>
          </a:p>
        </p:txBody>
      </p:sp>
    </p:spTree>
    <p:extLst>
      <p:ext uri="{BB962C8B-B14F-4D97-AF65-F5344CB8AC3E}">
        <p14:creationId xmlns:p14="http://schemas.microsoft.com/office/powerpoint/2010/main" val="423288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İnsanların boylarına göre evrensel küme örneği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CF5BBFC6-E8F4-0BA7-00BA-F016AB487251}"/>
              </a:ext>
            </a:extLst>
          </p:cNvPr>
          <p:cNvPicPr>
            <a:picLocks noChangeAspect="1"/>
          </p:cNvPicPr>
          <p:nvPr/>
        </p:nvPicPr>
        <p:blipFill>
          <a:blip r:embed="rId3"/>
          <a:stretch>
            <a:fillRect/>
          </a:stretch>
        </p:blipFill>
        <p:spPr>
          <a:xfrm>
            <a:off x="1781885" y="993440"/>
            <a:ext cx="7839075" cy="5267325"/>
          </a:xfrm>
          <a:prstGeom prst="rect">
            <a:avLst/>
          </a:prstGeom>
        </p:spPr>
      </p:pic>
    </p:spTree>
    <p:extLst>
      <p:ext uri="{BB962C8B-B14F-4D97-AF65-F5344CB8AC3E}">
        <p14:creationId xmlns:p14="http://schemas.microsoft.com/office/powerpoint/2010/main" val="1672520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Örnek Bulanık Kümler: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Evrensel kümede, F ile adlandırılan ‘5 tam sayısına yaklaşık eşit sayılar’ bulanık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F=0.1/2+0.4/3+0.85/4+1.0/5+0.85/6+0.4/7+0.1/8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Benzer şekilde F ile adlandırılan, ‘4 tam sayısına yakın olan sayılar’ bulanık alt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F=0.4/2+0.8/3+1/4+0.8/5+0.4/6+0.1/7+0.0/8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Daha önce belirtildiği gibi F bulanık kümesi aşağıdaki şekilde yazılır: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F={(2,0.4),(3,0.8),(4,1),(5,0.8),(6,0.4),(7,0.1),(8,0)}</a:t>
            </a:r>
          </a:p>
        </p:txBody>
      </p:sp>
    </p:spTree>
    <p:extLst>
      <p:ext uri="{BB962C8B-B14F-4D97-AF65-F5344CB8AC3E}">
        <p14:creationId xmlns:p14="http://schemas.microsoft.com/office/powerpoint/2010/main" val="2992345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 (</a:t>
            </a:r>
            <a:r>
              <a:rPr lang="tr-TR" sz="4000" dirty="0" err="1"/>
              <a:t>LinguisticVariables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Zadeh1965 yılında yayınladığı makalesinde şöyle diyor; “Aşırı karmaşıklıktan kaçınmak için sözel değişkenler kullanılır. </a:t>
            </a:r>
          </a:p>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Sözel değişkenlerin değeri doğal veya suni dillerde sayı değil kelimeler veya cümlelerdir. Kelimelere veya cümlelere sözel karakter atamak sayılara atamaktan daha kolaydır.”</a:t>
            </a:r>
          </a:p>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u’yu sözel bir değişkenin adı kabul edelim (örneğin sıcaklık).</a:t>
            </a:r>
          </a:p>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 sözel değişkeninin sayısal değeri x ile gösterilsin burada </a:t>
            </a:r>
            <a:r>
              <a:rPr lang="tr-TR" sz="2200" dirty="0" err="1">
                <a:solidFill>
                  <a:schemeClr val="tx2"/>
                </a:solidFill>
                <a:latin typeface="Times New Roman" panose="02020603050405020304" pitchFamily="18" charset="0"/>
                <a:cs typeface="Times New Roman" panose="02020603050405020304" pitchFamily="18" charset="0"/>
              </a:rPr>
              <a:t>x∈U’dur</a:t>
            </a:r>
            <a:r>
              <a:rPr lang="tr-TR" sz="2200" dirty="0">
                <a:solidFill>
                  <a:schemeClr val="tx2"/>
                </a:solidFill>
                <a:latin typeface="Times New Roman" panose="02020603050405020304" pitchFamily="18" charset="0"/>
                <a:cs typeface="Times New Roman" panose="02020603050405020304" pitchFamily="18" charset="0"/>
              </a:rPr>
              <a:t>. Bazen x ve u birbiriyle değiştirilerek kullanılabilir. Bazen eğer sözel değişken bir harf ise x ile u birbirinin yerine kullanılabilmektedir. Bu özellikle bazı mühendislik uygulamalarında karşılaşılan bir durumdur. </a:t>
            </a:r>
          </a:p>
          <a:p>
            <a:pPr algn="just">
              <a:lnSpc>
                <a:spcPct val="1000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Bu sözel değişken genellikle evrensel kümeyi kaplayan T(u) bir dizi terimlere ayrıştırılır.</a:t>
            </a:r>
          </a:p>
        </p:txBody>
      </p:sp>
    </p:spTree>
    <p:extLst>
      <p:ext uri="{BB962C8B-B14F-4D97-AF65-F5344CB8AC3E}">
        <p14:creationId xmlns:p14="http://schemas.microsoft.com/office/powerpoint/2010/main" val="270015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Basınç(u)’</a:t>
            </a:r>
            <a:r>
              <a:rPr lang="tr-TR" sz="2200" dirty="0" err="1">
                <a:solidFill>
                  <a:schemeClr val="tx2"/>
                </a:solidFill>
                <a:latin typeface="Times New Roman" panose="02020603050405020304" pitchFamily="18" charset="0"/>
                <a:cs typeface="Times New Roman" panose="02020603050405020304" pitchFamily="18" charset="0"/>
              </a:rPr>
              <a:t>yu</a:t>
            </a:r>
            <a:r>
              <a:rPr lang="tr-TR" sz="2200" dirty="0">
                <a:solidFill>
                  <a:schemeClr val="tx2"/>
                </a:solidFill>
                <a:latin typeface="Times New Roman" panose="02020603050405020304" pitchFamily="18" charset="0"/>
                <a:cs typeface="Times New Roman" panose="02020603050405020304" pitchFamily="18" charset="0"/>
              </a:rPr>
              <a:t> sözel bir değişken olarak kabul edelim.</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 (basınç)={zayıf, düşük, orta, güçlü, yüksek)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T(basınç)’</a:t>
            </a:r>
            <a:r>
              <a:rPr lang="tr-TR" sz="2200" dirty="0" err="1">
                <a:solidFill>
                  <a:schemeClr val="tx2"/>
                </a:solidFill>
                <a:latin typeface="Times New Roman" panose="02020603050405020304" pitchFamily="18" charset="0"/>
                <a:cs typeface="Times New Roman" panose="02020603050405020304" pitchFamily="18" charset="0"/>
              </a:rPr>
              <a:t>ın</a:t>
            </a:r>
            <a:r>
              <a:rPr lang="tr-TR" sz="2200" dirty="0">
                <a:solidFill>
                  <a:schemeClr val="tx2"/>
                </a:solidFill>
                <a:latin typeface="Times New Roman" panose="02020603050405020304" pitchFamily="18" charset="0"/>
                <a:cs typeface="Times New Roman" panose="02020603050405020304" pitchFamily="18" charset="0"/>
              </a:rPr>
              <a:t> içindeki her bir terim U=[100psi,2300psi] evrensel kümesi içindeki bir bulanık küme tarafından tanımlanır.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294844"/>
            <a:ext cx="5035868" cy="2322080"/>
          </a:xfrm>
          <a:prstGeom prst="rect">
            <a:avLst/>
          </a:prstGeom>
        </p:spPr>
      </p:pic>
    </p:spTree>
    <p:extLst>
      <p:ext uri="{BB962C8B-B14F-4D97-AF65-F5344CB8AC3E}">
        <p14:creationId xmlns:p14="http://schemas.microsoft.com/office/powerpoint/2010/main" val="3722356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marR="0" algn="just" rtl="0">
              <a:buFont typeface="Symbol" panose="05050102010706020507" pitchFamily="18" charset="2"/>
              <a:buChar char="·"/>
            </a:pPr>
            <a:r>
              <a:rPr lang="tr-TR" sz="2400" b="0" i="0" u="none" strike="noStrike" baseline="0" dirty="0">
                <a:latin typeface="Times New Roman" panose="02020603050405020304" pitchFamily="18" charset="0"/>
              </a:rPr>
              <a:t>Bu terimler aşağıdaki şekilde üyelik fonksiyonları gösterilen bulanık kümeleri ile tanımlanabilir.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Basıncın ölçülen değerleri (x) yatay eksen boyuncadır.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Örnek olarak x=300 iken bu, zayıf basınç ve düşük basınç kümelerinde farklı üyelik derecelerinde yer almaktadır.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429000"/>
            <a:ext cx="5035868" cy="2322080"/>
          </a:xfrm>
          <a:prstGeom prst="rect">
            <a:avLst/>
          </a:prstGeom>
        </p:spPr>
      </p:pic>
    </p:spTree>
    <p:extLst>
      <p:ext uri="{BB962C8B-B14F-4D97-AF65-F5344CB8AC3E}">
        <p14:creationId xmlns:p14="http://schemas.microsoft.com/office/powerpoint/2010/main" val="928672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cevap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r>
              <a:rPr lang="tr-TR" sz="2000" b="1" u="sng" dirty="0">
                <a:latin typeface="Times New Roman" panose="02020603050405020304" pitchFamily="18" charset="0"/>
              </a:rPr>
              <a:t>Ödev-2 (Odev2.py): </a:t>
            </a:r>
            <a:r>
              <a:rPr lang="tr-TR" sz="2000" u="sng" dirty="0">
                <a:latin typeface="Times New Roman" panose="02020603050405020304" pitchFamily="18" charset="0"/>
              </a:rPr>
              <a:t>Yukarıda verilen mesafe dilsel değişkenine ait YAKIN dilsel teriminin bulanık kümesinin [-500, 500] evrensel kümesi için çizen Python kodunu yazınız?</a:t>
            </a:r>
            <a:endParaRPr lang="tr-TR" sz="2000" i="0" u="sng"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2411730" y="3428510"/>
            <a:ext cx="7368540" cy="1859280"/>
          </a:xfrm>
          <a:prstGeom prst="rect">
            <a:avLst/>
          </a:prstGeom>
        </p:spPr>
      </p:pic>
    </p:spTree>
    <p:extLst>
      <p:ext uri="{BB962C8B-B14F-4D97-AF65-F5344CB8AC3E}">
        <p14:creationId xmlns:p14="http://schemas.microsoft.com/office/powerpoint/2010/main" val="790546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buFont typeface="Symbol" panose="05050102010706020507" pitchFamily="18" charset="2"/>
              <a:buChar char="·"/>
            </a:pPr>
            <a:r>
              <a:rPr lang="tr-TR" altLang="tr-TR" sz="2000" b="1" dirty="0"/>
              <a:t>Tabloda örnek nesneler ve yakınlık dereceleri  verilmektedir :</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1621971" y="1745000"/>
            <a:ext cx="7801721" cy="1968583"/>
          </a:xfrm>
          <a:prstGeom prst="rect">
            <a:avLst/>
          </a:prstGeom>
        </p:spPr>
      </p:pic>
      <p:graphicFrame>
        <p:nvGraphicFramePr>
          <p:cNvPr id="2" name="Group 6">
            <a:extLst>
              <a:ext uri="{FF2B5EF4-FFF2-40B4-BE49-F238E27FC236}">
                <a16:creationId xmlns:a16="http://schemas.microsoft.com/office/drawing/2014/main" id="{956F752A-DA7A-CEBC-25DB-EC6A08F278ED}"/>
              </a:ext>
            </a:extLst>
          </p:cNvPr>
          <p:cNvGraphicFramePr>
            <a:graphicFrameLocks noGrp="1"/>
          </p:cNvGraphicFramePr>
          <p:nvPr>
            <p:extLst>
              <p:ext uri="{D42A27DB-BD31-4B8C-83A1-F6EECF244321}">
                <p14:modId xmlns:p14="http://schemas.microsoft.com/office/powerpoint/2010/main" val="9566928"/>
              </p:ext>
            </p:extLst>
          </p:nvPr>
        </p:nvGraphicFramePr>
        <p:xfrm>
          <a:off x="3569470" y="3978071"/>
          <a:ext cx="4546370" cy="1645972"/>
        </p:xfrm>
        <a:graphic>
          <a:graphicData uri="http://schemas.openxmlformats.org/drawingml/2006/table">
            <a:tbl>
              <a:tblPr>
                <a:tableStyleId>{284E427A-3D55-4303-BF80-6455036E1DE7}</a:tableStyleId>
              </a:tblPr>
              <a:tblGrid>
                <a:gridCol w="982392">
                  <a:extLst>
                    <a:ext uri="{9D8B030D-6E8A-4147-A177-3AD203B41FA5}">
                      <a16:colId xmlns:a16="http://schemas.microsoft.com/office/drawing/2014/main" val="20000"/>
                    </a:ext>
                  </a:extLst>
                </a:gridCol>
                <a:gridCol w="1032800">
                  <a:extLst>
                    <a:ext uri="{9D8B030D-6E8A-4147-A177-3AD203B41FA5}">
                      <a16:colId xmlns:a16="http://schemas.microsoft.com/office/drawing/2014/main" val="20001"/>
                    </a:ext>
                  </a:extLst>
                </a:gridCol>
                <a:gridCol w="2531178">
                  <a:extLst>
                    <a:ext uri="{9D8B030D-6E8A-4147-A177-3AD203B41FA5}">
                      <a16:colId xmlns:a16="http://schemas.microsoft.com/office/drawing/2014/main" val="20002"/>
                    </a:ext>
                  </a:extLst>
                </a:gridCol>
              </a:tblGrid>
              <a:tr h="2743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Nesne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Mesafe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dirty="0">
                          <a:ln>
                            <a:noFill/>
                          </a:ln>
                          <a:solidFill>
                            <a:schemeClr val="tx1"/>
                          </a:solidFill>
                          <a:effectLst/>
                        </a:rPr>
                        <a:t>Yakınlık derecesi, μ( mesafe)</a:t>
                      </a:r>
                      <a:endParaRPr kumimoji="0" lang="tr-TR" altLang="tr-TR" sz="1600" b="1"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0"/>
                  </a:ext>
                </a:extLst>
              </a:tr>
              <a:tr h="84796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4</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800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350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260</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0,8</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4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Dilsel değişkenler ve dilsel terimler gerçek değerleri dilsel değerlere dönüştürürler. </a:t>
            </a:r>
          </a:p>
          <a:p>
            <a:pPr marL="457200" lvl="1" indent="0" eaLnBrk="1" hangingPunct="1">
              <a:lnSpc>
                <a:spcPct val="90000"/>
              </a:lnSpc>
              <a:buNone/>
              <a:defRPr/>
            </a:pPr>
            <a:r>
              <a:rPr lang="tr-TR" altLang="tr-TR" sz="2000" dirty="0">
                <a:latin typeface="Times New Roman" panose="02020603050405020304" pitchFamily="18" charset="0"/>
              </a:rPr>
              <a:t>		Dilsel değişkenlerin değerleri dilsel terimlerdir. </a:t>
            </a:r>
          </a:p>
          <a:p>
            <a:pPr marL="457200" lvl="1" indent="0" eaLnBrk="1" hangingPunct="1">
              <a:lnSpc>
                <a:spcPct val="90000"/>
              </a:lnSpc>
              <a:buNone/>
              <a:defRPr/>
            </a:pPr>
            <a:r>
              <a:rPr lang="tr-TR" altLang="tr-TR" sz="2000" dirty="0">
                <a:latin typeface="Times New Roman" panose="02020603050405020304" pitchFamily="18" charset="0"/>
              </a:rPr>
              <a:t>		Terimler, durum veya sonuçların dilsel yorumlarıdır.</a:t>
            </a:r>
          </a:p>
          <a:p>
            <a:pPr marL="990600" lvl="1" indent="-533400" eaLnBrk="1" hangingPunct="1">
              <a:lnSpc>
                <a:spcPct val="90000"/>
              </a:lnSpc>
              <a:defRPr/>
            </a:pPr>
            <a:endParaRPr lang="tr-TR" altLang="tr-TR" sz="2000" dirty="0">
              <a:latin typeface="Times New Roman" panose="02020603050405020304" pitchFamily="18" charset="0"/>
            </a:endParaRPr>
          </a:p>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Örneğin ölçülebilen mesafe için dilsel yorumlar  çok açık, uzak, normal, yakın, çok yakın vb. olacaktır.</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52325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Örnek: “hız” dilsel degişkeninin terim kümesi şöyle gösterilebilir;</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orta, hızlı, çok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çok veya az hızlı,..}</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daki</a:t>
            </a:r>
            <a:r>
              <a:rPr lang="tr-TR" altLang="tr-TR" sz="2200" dirty="0">
                <a:latin typeface="Times New Roman" panose="02020603050405020304" pitchFamily="18" charset="0"/>
              </a:rPr>
              <a:t> her terim U=[0,100] örnek uzayındaki bulanık küme ile karakterize edilir.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Burada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40 km/h’ in altında bir hız , “orta” terimi 55km/</a:t>
            </a:r>
            <a:r>
              <a:rPr lang="tr-TR" altLang="tr-TR" sz="2200" dirty="0" err="1">
                <a:latin typeface="Times New Roman" panose="02020603050405020304" pitchFamily="18" charset="0"/>
              </a:rPr>
              <a:t>h’e</a:t>
            </a:r>
            <a:r>
              <a:rPr lang="tr-TR" altLang="tr-TR" sz="2200" dirty="0">
                <a:latin typeface="Times New Roman" panose="02020603050405020304" pitchFamily="18" charset="0"/>
              </a:rPr>
              <a:t> yakın bir hız, “hızlı” ise 70 km/h’den fazla bir hız olarak tanımlanabilir.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 terimlerin üyelik fonksiyonu aşağıdaki şekilde gösterilen bulanık küme olarak karakterize edebilir.</a:t>
            </a:r>
          </a:p>
        </p:txBody>
      </p:sp>
      <p:pic>
        <p:nvPicPr>
          <p:cNvPr id="2" name="Resim 1">
            <a:extLst>
              <a:ext uri="{FF2B5EF4-FFF2-40B4-BE49-F238E27FC236}">
                <a16:creationId xmlns:a16="http://schemas.microsoft.com/office/drawing/2014/main" id="{CE38A2A5-2D63-4711-B212-C80EA0576E49}"/>
              </a:ext>
            </a:extLst>
          </p:cNvPr>
          <p:cNvPicPr>
            <a:picLocks noChangeAspect="1"/>
          </p:cNvPicPr>
          <p:nvPr/>
        </p:nvPicPr>
        <p:blipFill>
          <a:blip r:embed="rId3"/>
          <a:stretch>
            <a:fillRect/>
          </a:stretch>
        </p:blipFill>
        <p:spPr>
          <a:xfrm>
            <a:off x="4074307" y="3687098"/>
            <a:ext cx="4252008" cy="2939032"/>
          </a:xfrm>
          <a:prstGeom prst="rect">
            <a:avLst/>
          </a:prstGeom>
        </p:spPr>
      </p:pic>
    </p:spTree>
    <p:extLst>
      <p:ext uri="{BB962C8B-B14F-4D97-AF65-F5344CB8AC3E}">
        <p14:creationId xmlns:p14="http://schemas.microsoft.com/office/powerpoint/2010/main" val="184925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Tanımı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keskin kümeler ile kıyaslanması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gösterimleri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kümelerde işlemler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Temel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fonksiyonlarını değiştirmek için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Bazı ileri bulanık küme işlemleri</a:t>
            </a:r>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ct val="100000"/>
              </a:lnSpc>
              <a:spcBef>
                <a:spcPts val="0"/>
              </a:spcBef>
              <a:spcAft>
                <a:spcPts val="1200"/>
              </a:spcAft>
              <a:buFont typeface="Wingdings" panose="05000000000000000000" pitchFamily="2" charset="2"/>
              <a:buChar char="Ø"/>
              <a:defRPr/>
            </a:pPr>
            <a:r>
              <a:rPr lang="tr-TR" altLang="tr-TR" sz="2200" dirty="0">
                <a:latin typeface="Times New Roman" panose="02020603050405020304" pitchFamily="18" charset="0"/>
              </a:rPr>
              <a:t>Görüldüğü gibi, bulanık ifadenin temsil ettiği sayısal aralıklar kişiden kişiye farklılık gösterebilecek karakterdedirler. </a:t>
            </a:r>
          </a:p>
          <a:p>
            <a:pPr marL="609600" indent="-609600" algn="just" eaLnBrk="1" hangingPunct="1">
              <a:lnSpc>
                <a:spcPct val="100000"/>
              </a:lnSpc>
              <a:spcBef>
                <a:spcPts val="0"/>
              </a:spcBef>
              <a:spcAft>
                <a:spcPts val="1200"/>
              </a:spcAft>
              <a:buFont typeface="Wingdings" panose="05000000000000000000" pitchFamily="2" charset="2"/>
              <a:buChar char="Ø"/>
              <a:defRPr/>
            </a:pPr>
            <a:r>
              <a:rPr lang="tr-TR" altLang="tr-TR" sz="2200" dirty="0">
                <a:latin typeface="Times New Roman" panose="02020603050405020304" pitchFamily="18" charset="0"/>
              </a:rPr>
              <a:t>Sonuç olarak; bulanık kümeler, dildeki belirsiz ve bulanık kavramların matematiksel olarak ifade edilmesine yardımcı olurlar. </a:t>
            </a:r>
          </a:p>
          <a:p>
            <a:pPr marL="609600" indent="-609600" algn="just" eaLnBrk="1" hangingPunct="1">
              <a:lnSpc>
                <a:spcPct val="100000"/>
              </a:lnSpc>
              <a:spcBef>
                <a:spcPts val="0"/>
              </a:spcBef>
              <a:spcAft>
                <a:spcPts val="1200"/>
              </a:spcAft>
              <a:buFont typeface="Wingdings" panose="05000000000000000000" pitchFamily="2" charset="2"/>
              <a:buChar char="Ø"/>
              <a:defRPr/>
            </a:pPr>
            <a:r>
              <a:rPr lang="tr-TR" altLang="tr-TR" sz="2200" dirty="0">
                <a:latin typeface="Times New Roman" panose="02020603050405020304" pitchFamily="18" charset="0"/>
              </a:rPr>
              <a:t>Bulanık küme teorisi, kesin sınırları olmayan problemleri tanımlamak ve çözmek için geliştirilmişlerdir. </a:t>
            </a:r>
          </a:p>
          <a:p>
            <a:pPr marL="609600" indent="-609600" algn="just" eaLnBrk="1" hangingPunct="1">
              <a:lnSpc>
                <a:spcPct val="100000"/>
              </a:lnSpc>
              <a:spcBef>
                <a:spcPts val="0"/>
              </a:spcBef>
              <a:spcAft>
                <a:spcPts val="1200"/>
              </a:spcAft>
              <a:buFont typeface="Wingdings" panose="05000000000000000000" pitchFamily="2" charset="2"/>
              <a:buChar char="Ø"/>
              <a:defRPr/>
            </a:pPr>
            <a:r>
              <a:rPr lang="tr-TR" altLang="tr-TR" sz="2200" dirty="0">
                <a:latin typeface="Times New Roman" panose="02020603050405020304" pitchFamily="18" charset="0"/>
              </a:rPr>
              <a:t>Bulanık kümelerde kullanılan semboller ve ifadeler ile klasik kümelerde kullanılan ifadelerin büyük bir kısmı birbirine benzemektedir.</a:t>
            </a:r>
          </a:p>
        </p:txBody>
      </p:sp>
    </p:spTree>
    <p:extLst>
      <p:ext uri="{BB962C8B-B14F-4D97-AF65-F5344CB8AC3E}">
        <p14:creationId xmlns:p14="http://schemas.microsoft.com/office/powerpoint/2010/main" val="3826911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077925"/>
          </a:xfrm>
        </p:spPr>
        <p:txBody>
          <a:bodyPr/>
          <a:lstStyle/>
          <a:p>
            <a:pPr>
              <a:lnSpc>
                <a:spcPct val="100000"/>
              </a:lnSpc>
            </a:pPr>
            <a:r>
              <a:rPr lang="tr-TR" sz="2100" dirty="0">
                <a:solidFill>
                  <a:schemeClr val="accent2"/>
                </a:solidFill>
                <a:latin typeface="Times New Roman" panose="02020603050405020304" pitchFamily="18" charset="0"/>
              </a:rPr>
              <a:t>Bir girdi değerinin, dilsel değişkenin bir terimine ne derecede ait olduğunu belirleyen değere üyelik derecesi </a:t>
            </a:r>
            <a:r>
              <a:rPr lang="tr-TR" sz="2100" dirty="0">
                <a:latin typeface="Times New Roman" panose="02020603050405020304" pitchFamily="18" charset="0"/>
              </a:rPr>
              <a:t>( </a:t>
            </a:r>
            <a:r>
              <a:rPr lang="tr-TR" sz="2100" dirty="0" err="1">
                <a:latin typeface="Times New Roman" panose="02020603050405020304" pitchFamily="18" charset="0"/>
              </a:rPr>
              <a:t>degree</a:t>
            </a:r>
            <a:r>
              <a:rPr lang="tr-TR" sz="2100" dirty="0">
                <a:latin typeface="Times New Roman" panose="02020603050405020304" pitchFamily="18" charset="0"/>
              </a:rPr>
              <a:t> of </a:t>
            </a:r>
            <a:r>
              <a:rPr lang="tr-TR" sz="2100" dirty="0" err="1">
                <a:latin typeface="Times New Roman" panose="02020603050405020304" pitchFamily="18" charset="0"/>
              </a:rPr>
              <a:t>membership</a:t>
            </a:r>
            <a:r>
              <a:rPr lang="tr-TR" sz="2100" dirty="0">
                <a:latin typeface="Times New Roman" panose="02020603050405020304" pitchFamily="18" charset="0"/>
              </a:rPr>
              <a:t> ) adı verilir. </a:t>
            </a:r>
          </a:p>
          <a:p>
            <a:pPr>
              <a:lnSpc>
                <a:spcPct val="100000"/>
              </a:lnSpc>
            </a:pPr>
            <a:r>
              <a:rPr lang="tr-TR" sz="2100" dirty="0">
                <a:latin typeface="Times New Roman" panose="02020603050405020304" pitchFamily="18" charset="0"/>
              </a:rPr>
              <a:t>Dilsel değerin (terimin) tümü için bu değerler bir fonksiyon olarak üyelik fonksiyonu (</a:t>
            </a:r>
            <a:r>
              <a:rPr lang="tr-TR" sz="2100" dirty="0" err="1">
                <a:latin typeface="Times New Roman" panose="02020603050405020304" pitchFamily="18" charset="0"/>
              </a:rPr>
              <a:t>membership</a:t>
            </a:r>
            <a:r>
              <a:rPr lang="tr-TR" sz="2100" dirty="0">
                <a:latin typeface="Times New Roman" panose="02020603050405020304" pitchFamily="18" charset="0"/>
              </a:rPr>
              <a:t> </a:t>
            </a:r>
            <a:r>
              <a:rPr lang="tr-TR" sz="2100" dirty="0" err="1">
                <a:latin typeface="Times New Roman" panose="02020603050405020304" pitchFamily="18" charset="0"/>
              </a:rPr>
              <a:t>function</a:t>
            </a:r>
            <a:r>
              <a:rPr lang="tr-TR" sz="2100" dirty="0">
                <a:latin typeface="Times New Roman" panose="02020603050405020304" pitchFamily="18" charset="0"/>
              </a:rPr>
              <a:t>) veya bulanık sayı ( </a:t>
            </a:r>
            <a:r>
              <a:rPr lang="tr-TR" sz="2100" dirty="0" err="1">
                <a:latin typeface="Times New Roman" panose="02020603050405020304" pitchFamily="18" charset="0"/>
              </a:rPr>
              <a:t>fuzzy</a:t>
            </a:r>
            <a:r>
              <a:rPr lang="tr-TR" sz="2100" dirty="0">
                <a:latin typeface="Times New Roman" panose="02020603050405020304" pitchFamily="18" charset="0"/>
              </a:rPr>
              <a:t> </a:t>
            </a:r>
            <a:r>
              <a:rPr lang="tr-TR" sz="2100" dirty="0" err="1">
                <a:latin typeface="Times New Roman" panose="02020603050405020304" pitchFamily="18" charset="0"/>
              </a:rPr>
              <a:t>number</a:t>
            </a:r>
            <a:r>
              <a:rPr lang="tr-TR" sz="2100" dirty="0">
                <a:latin typeface="Times New Roman" panose="02020603050405020304" pitchFamily="18" charset="0"/>
              </a:rPr>
              <a:t> ) olarak adlandırılır.</a:t>
            </a:r>
          </a:p>
          <a:p>
            <a:pPr>
              <a:lnSpc>
                <a:spcPct val="100000"/>
              </a:lnSpc>
            </a:pPr>
            <a:r>
              <a:rPr lang="tr-TR" sz="2100" dirty="0">
                <a:latin typeface="Times New Roman" panose="02020603050405020304" pitchFamily="18" charset="0"/>
              </a:rPr>
              <a:t>Örneğin uzaklıkla ilgili olarak;</a:t>
            </a:r>
          </a:p>
          <a:p>
            <a:pPr>
              <a:lnSpc>
                <a:spcPct val="100000"/>
              </a:lnSpc>
            </a:pPr>
            <a:r>
              <a:rPr lang="tr-TR" sz="2100" dirty="0">
                <a:latin typeface="Times New Roman" panose="02020603050405020304" pitchFamily="18" charset="0"/>
              </a:rPr>
              <a:t>Uzaklık dilsel değerlerinin terimleri birbiriyle kesişmiştir. Bu, bulanık kümelerde  örtüşüm olarak adlandırılır. </a:t>
            </a:r>
          </a:p>
          <a:p>
            <a:pPr>
              <a:lnSpc>
                <a:spcPct val="100000"/>
              </a:lnSpc>
            </a:pPr>
            <a:r>
              <a:rPr lang="tr-TR" sz="2100" dirty="0">
                <a:latin typeface="Times New Roman" panose="02020603050405020304" pitchFamily="18" charset="0"/>
              </a:rPr>
              <a:t>Örneğin uzaklık 7 metre ise bu uzaklığın bulanık ifadesi bir derece çok yakın ve bir derece yakındır. </a:t>
            </a:r>
          </a:p>
          <a:p>
            <a:pPr>
              <a:lnSpc>
                <a:spcPct val="100000"/>
              </a:lnSpc>
            </a:pPr>
            <a:r>
              <a:rPr lang="tr-TR" sz="2100" dirty="0">
                <a:latin typeface="Times New Roman" panose="02020603050405020304" pitchFamily="18" charset="0"/>
              </a:rPr>
              <a:t>En çok ve en genel kullanılan üyelik fonksiyonları üçgen ve yamuk üyelik fonksiyonlarıdır. </a:t>
            </a:r>
          </a:p>
          <a:p>
            <a:endParaRPr lang="tr-TR" sz="2200" dirty="0">
              <a:latin typeface="Times New Roman" panose="02020603050405020304" pitchFamily="18" charset="0"/>
            </a:endParaRPr>
          </a:p>
          <a:p>
            <a:endParaRPr lang="tr-TR" dirty="0"/>
          </a:p>
        </p:txBody>
      </p:sp>
      <p:pic>
        <p:nvPicPr>
          <p:cNvPr id="8" name="Picture 6">
            <a:extLst>
              <a:ext uri="{FF2B5EF4-FFF2-40B4-BE49-F238E27FC236}">
                <a16:creationId xmlns:a16="http://schemas.microsoft.com/office/drawing/2014/main" id="{304CEE32-42A7-9D4F-762A-D53F0ED06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94" r="3464" b="23759"/>
          <a:stretch>
            <a:fillRect/>
          </a:stretch>
        </p:blipFill>
        <p:spPr bwMode="auto">
          <a:xfrm>
            <a:off x="4510576" y="5015450"/>
            <a:ext cx="5471624" cy="177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56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63690"/>
            <a:ext cx="10515600" cy="5657785"/>
          </a:xfrm>
        </p:spPr>
        <p:txBody>
          <a:bodyPr>
            <a:normAutofit/>
          </a:bodyPr>
          <a:lstStyle/>
          <a:p>
            <a:pPr>
              <a:lnSpc>
                <a:spcPct val="100000"/>
              </a:lnSpc>
              <a:spcBef>
                <a:spcPts val="0"/>
              </a:spcBef>
              <a:spcAft>
                <a:spcPts val="600"/>
              </a:spcAft>
            </a:pPr>
            <a:r>
              <a:rPr lang="tr-TR" sz="2100" dirty="0">
                <a:latin typeface="Times New Roman" panose="02020603050405020304" pitchFamily="18" charset="0"/>
              </a:rPr>
              <a:t>Bulanık mantığın mühendislik uygulamalarında üyelik fonksiyonları </a:t>
            </a:r>
            <a:r>
              <a:rPr lang="el-GR" sz="2100" dirty="0">
                <a:latin typeface="Times New Roman" panose="02020603050405020304" pitchFamily="18" charset="0"/>
              </a:rPr>
              <a:t>μ</a:t>
            </a:r>
            <a:r>
              <a:rPr lang="tr-TR" sz="2100" dirty="0">
                <a:latin typeface="Times New Roman" panose="02020603050405020304" pitchFamily="18" charset="0"/>
              </a:rPr>
              <a:t>F(x), genellikle </a:t>
            </a:r>
            <a:r>
              <a:rPr lang="tr-TR" sz="2100" dirty="0">
                <a:solidFill>
                  <a:schemeClr val="bg2">
                    <a:lumMod val="50000"/>
                  </a:schemeClr>
                </a:solidFill>
                <a:latin typeface="Times New Roman" panose="02020603050405020304" pitchFamily="18" charset="0"/>
              </a:rPr>
              <a:t>kuralların sebep veya sonucunda bulunan terimlerle </a:t>
            </a:r>
            <a:r>
              <a:rPr lang="tr-TR" sz="2100" dirty="0">
                <a:latin typeface="Times New Roman" panose="02020603050405020304" pitchFamily="18" charset="0"/>
              </a:rPr>
              <a:t>ilişkilidir.</a:t>
            </a:r>
          </a:p>
          <a:p>
            <a:pPr>
              <a:lnSpc>
                <a:spcPct val="100000"/>
              </a:lnSpc>
              <a:spcBef>
                <a:spcPts val="0"/>
              </a:spcBef>
              <a:spcAft>
                <a:spcPts val="600"/>
              </a:spcAft>
            </a:pPr>
            <a:r>
              <a:rPr lang="tr-TR" sz="2100" dirty="0">
                <a:latin typeface="Times New Roman" panose="02020603050405020304" pitchFamily="18" charset="0"/>
              </a:rPr>
              <a:t>Örnek: Bazı kurallar ve ilişkili üyelik fonksiyonları şunlardır:</a:t>
            </a:r>
          </a:p>
          <a:p>
            <a:pPr marL="0" indent="0">
              <a:lnSpc>
                <a:spcPct val="100000"/>
              </a:lnSpc>
              <a:spcBef>
                <a:spcPts val="0"/>
              </a:spcBef>
              <a:spcAft>
                <a:spcPts val="600"/>
              </a:spcAft>
              <a:buNone/>
            </a:pPr>
            <a:r>
              <a:rPr lang="tr-TR" sz="2100" dirty="0">
                <a:latin typeface="Times New Roman" panose="02020603050405020304" pitchFamily="18" charset="0"/>
              </a:rPr>
              <a:t>	EĞER yatay konum pozitif orta ve açısal konum negatif küçük ise O HALDE kontrol açısı pozitiftir büyüktür [µPO(x), µNK(</a:t>
            </a:r>
            <a:r>
              <a:rPr lang="el-GR" sz="2100" dirty="0">
                <a:latin typeface="Times New Roman" panose="02020603050405020304" pitchFamily="18" charset="0"/>
              </a:rPr>
              <a:t>θ), µ</a:t>
            </a:r>
            <a:r>
              <a:rPr lang="tr-TR" sz="2100" dirty="0">
                <a:latin typeface="Times New Roman" panose="02020603050405020304" pitchFamily="18" charset="0"/>
              </a:rPr>
              <a:t>PB(</a:t>
            </a:r>
            <a:r>
              <a:rPr lang="el-GR" sz="2100" dirty="0">
                <a:latin typeface="Times New Roman" panose="02020603050405020304" pitchFamily="18" charset="0"/>
              </a:rPr>
              <a:t>φ]. </a:t>
            </a:r>
            <a:endParaRPr lang="tr-TR" sz="2100" dirty="0">
              <a:latin typeface="Times New Roman" panose="02020603050405020304" pitchFamily="18" charset="0"/>
            </a:endParaRPr>
          </a:p>
          <a:p>
            <a:pPr algn="just">
              <a:lnSpc>
                <a:spcPct val="100000"/>
              </a:lnSpc>
              <a:spcBef>
                <a:spcPts val="0"/>
              </a:spcBef>
              <a:spcAft>
                <a:spcPts val="600"/>
              </a:spcAft>
            </a:pPr>
            <a:r>
              <a:rPr lang="tr-TR" sz="2100" dirty="0">
                <a:latin typeface="Times New Roman" panose="02020603050405020304" pitchFamily="18" charset="0"/>
              </a:rPr>
              <a:t>Üyelik fonksiyonları, sistem parametrelerini tanımlar. </a:t>
            </a:r>
            <a:r>
              <a:rPr lang="tr-TR" sz="2100" b="1" u="sng" dirty="0">
                <a:latin typeface="Times New Roman" panose="02020603050405020304" pitchFamily="18" charset="0"/>
              </a:rPr>
              <a:t>Üyelik fonksiyonlarının sayısına ve şekline ait hiçbir kısıtlama yoktur.  Tamamıyla tasarımcının istek ve tecrübesine bağlıdır. </a:t>
            </a:r>
          </a:p>
          <a:p>
            <a:pPr algn="just">
              <a:lnSpc>
                <a:spcPct val="100000"/>
              </a:lnSpc>
              <a:spcBef>
                <a:spcPts val="0"/>
              </a:spcBef>
              <a:spcAft>
                <a:spcPts val="600"/>
              </a:spcAft>
            </a:pPr>
            <a:r>
              <a:rPr lang="tr-TR" sz="2100" dirty="0">
                <a:latin typeface="Times New Roman" panose="02020603050405020304" pitchFamily="18" charset="0"/>
              </a:rPr>
              <a:t>Bu zamana kadar olan çalışmalarda en çok üçgen, yamuk, çan eğrisi şeklinde üyelik fonksiyonları kullanıldığı görülmektedir. </a:t>
            </a:r>
          </a:p>
          <a:p>
            <a:pPr algn="just">
              <a:lnSpc>
                <a:spcPct val="100000"/>
              </a:lnSpc>
              <a:spcBef>
                <a:spcPts val="0"/>
              </a:spcBef>
              <a:spcAft>
                <a:spcPts val="600"/>
              </a:spcAft>
            </a:pPr>
            <a:r>
              <a:rPr lang="tr-TR" sz="2100" dirty="0">
                <a:latin typeface="Times New Roman" panose="02020603050405020304" pitchFamily="18" charset="0"/>
              </a:rPr>
              <a:t>Üyelik fonksiyonları birçok farklı şekillerde olabilir. Hesaplama açısından getirdiği kolaylıklar göz önüne alınarak istenilen şekilde üyelik fonksiyonun seçilmesi, bulanık küme teorisinin esnekliğinden kaynaklanan bir durumdur. </a:t>
            </a:r>
          </a:p>
          <a:p>
            <a:pPr algn="just">
              <a:lnSpc>
                <a:spcPct val="100000"/>
              </a:lnSpc>
              <a:spcBef>
                <a:spcPts val="0"/>
              </a:spcBef>
              <a:spcAft>
                <a:spcPts val="600"/>
              </a:spcAft>
            </a:pPr>
            <a:r>
              <a:rPr lang="tr-TR" sz="2100" dirty="0">
                <a:latin typeface="Times New Roman" panose="02020603050405020304" pitchFamily="18" charset="0"/>
              </a:rPr>
              <a:t>Çoğu durumda, işlem kolaylığı bakımından parametrik üyelik fonksiyonlarından olan </a:t>
            </a:r>
            <a:r>
              <a:rPr lang="tr-TR" sz="2100" dirty="0">
                <a:solidFill>
                  <a:schemeClr val="bg2">
                    <a:lumMod val="50000"/>
                  </a:schemeClr>
                </a:solidFill>
                <a:latin typeface="Times New Roman" panose="02020603050405020304" pitchFamily="18" charset="0"/>
              </a:rPr>
              <a:t>üçgen ve yamuk üyelik fonksiyonları </a:t>
            </a:r>
            <a:r>
              <a:rPr lang="tr-TR" sz="2100" dirty="0">
                <a:latin typeface="Times New Roman" panose="02020603050405020304" pitchFamily="18" charset="0"/>
              </a:rPr>
              <a:t>tercih edilir.</a:t>
            </a:r>
            <a:endParaRPr lang="el-GR" sz="2100" dirty="0">
              <a:latin typeface="Times New Roman" panose="02020603050405020304" pitchFamily="18" charset="0"/>
            </a:endParaRPr>
          </a:p>
        </p:txBody>
      </p:sp>
    </p:spTree>
    <p:extLst>
      <p:ext uri="{BB962C8B-B14F-4D97-AF65-F5344CB8AC3E}">
        <p14:creationId xmlns:p14="http://schemas.microsoft.com/office/powerpoint/2010/main" val="4062505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Bulanık değer (terim) matematiksel olarak üyelik fonksiyonu ile temsil edilir.</a:t>
            </a:r>
          </a:p>
          <a:p>
            <a:pPr lvl="3">
              <a:lnSpc>
                <a:spcPts val="2800"/>
              </a:lnSpc>
              <a:spcBef>
                <a:spcPts val="0"/>
              </a:spcBef>
              <a:spcAft>
                <a:spcPts val="600"/>
              </a:spcAft>
            </a:pPr>
            <a:r>
              <a:rPr lang="tr-TR" sz="2200" dirty="0">
                <a:latin typeface="Times New Roman" panose="02020603050405020304" pitchFamily="18" charset="0"/>
              </a:rPr>
              <a:t>x A </a:t>
            </a:r>
            <a:r>
              <a:rPr lang="tr-TR" sz="2200" dirty="0" err="1">
                <a:latin typeface="Times New Roman" panose="02020603050405020304" pitchFamily="18" charset="0"/>
              </a:rPr>
              <a:t>dır</a:t>
            </a:r>
            <a:r>
              <a:rPr lang="tr-TR" sz="2200" dirty="0">
                <a:latin typeface="Times New Roman" panose="02020603050405020304" pitchFamily="18" charset="0"/>
              </a:rPr>
              <a:t> (x is A).</a:t>
            </a:r>
          </a:p>
          <a:p>
            <a:pPr lvl="3">
              <a:lnSpc>
                <a:spcPts val="2800"/>
              </a:lnSpc>
              <a:spcBef>
                <a:spcPts val="0"/>
              </a:spcBef>
              <a:spcAft>
                <a:spcPts val="600"/>
              </a:spcAft>
            </a:pPr>
            <a:r>
              <a:rPr lang="tr-TR" sz="2200" dirty="0">
                <a:latin typeface="Times New Roman" panose="02020603050405020304" pitchFamily="18" charset="0"/>
              </a:rPr>
              <a:t>x : bulanık değişken (Mesafe…)</a:t>
            </a:r>
          </a:p>
          <a:p>
            <a:pPr lvl="3">
              <a:lnSpc>
                <a:spcPts val="2800"/>
              </a:lnSpc>
              <a:spcBef>
                <a:spcPts val="0"/>
              </a:spcBef>
              <a:spcAft>
                <a:spcPts val="600"/>
              </a:spcAft>
            </a:pPr>
            <a:r>
              <a:rPr lang="tr-TR" sz="2200" dirty="0">
                <a:latin typeface="Times New Roman" panose="02020603050405020304" pitchFamily="18" charset="0"/>
              </a:rPr>
              <a:t>A : bulanık değer (terim)  (Yakın…)</a:t>
            </a:r>
          </a:p>
        </p:txBody>
      </p:sp>
      <p:pic>
        <p:nvPicPr>
          <p:cNvPr id="2" name="Picture 8">
            <a:extLst>
              <a:ext uri="{FF2B5EF4-FFF2-40B4-BE49-F238E27FC236}">
                <a16:creationId xmlns:a16="http://schemas.microsoft.com/office/drawing/2014/main" id="{E23F5ECC-9882-E289-780E-0F2A74FD4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871" y="2452810"/>
            <a:ext cx="3066683" cy="226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42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Üyelik fonksiyonları kullanılarak gerçek değerler bulanık değerlere (veya tersi) dönüştürülür.</a:t>
            </a:r>
          </a:p>
        </p:txBody>
      </p:sp>
      <p:pic>
        <p:nvPicPr>
          <p:cNvPr id="3" name="Picture 7">
            <a:extLst>
              <a:ext uri="{FF2B5EF4-FFF2-40B4-BE49-F238E27FC236}">
                <a16:creationId xmlns:a16="http://schemas.microsoft.com/office/drawing/2014/main" id="{577CEC7F-6A8C-8EDF-BE16-B2E4C113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65" y="2667635"/>
            <a:ext cx="3640447" cy="213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EF1FB4C8-1DEB-EFE6-0EA5-B5C6785FB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041" y="2510814"/>
            <a:ext cx="3734722" cy="356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17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err="1">
                <a:latin typeface="Times New Roman" panose="02020603050405020304" pitchFamily="18" charset="0"/>
              </a:rPr>
              <a:t>Dah</a:t>
            </a:r>
            <a:r>
              <a:rPr lang="tr-TR" sz="2200" dirty="0">
                <a:latin typeface="Times New Roman" panose="02020603050405020304" pitchFamily="18" charset="0"/>
              </a:rPr>
              <a:t> önce gördüğümüz üzere, bulanık kümeler için üyelik fonksiyonu tanımlamanın iki yolu vardır. Bunlar: sayısal ve fonksiyonel tanımlamadır.</a:t>
            </a:r>
          </a:p>
          <a:p>
            <a:pPr>
              <a:lnSpc>
                <a:spcPts val="2800"/>
              </a:lnSpc>
              <a:spcBef>
                <a:spcPts val="0"/>
              </a:spcBef>
              <a:spcAft>
                <a:spcPts val="1200"/>
              </a:spcAft>
            </a:pPr>
            <a:r>
              <a:rPr lang="tr-TR" sz="2200" dirty="0">
                <a:latin typeface="Times New Roman" panose="02020603050405020304" pitchFamily="18" charset="0"/>
              </a:rPr>
              <a:t>Sayısal tanımlamaya örnek :</a:t>
            </a:r>
          </a:p>
          <a:p>
            <a:pPr lvl="1">
              <a:lnSpc>
                <a:spcPts val="2800"/>
              </a:lnSpc>
              <a:spcBef>
                <a:spcPts val="0"/>
              </a:spcBef>
              <a:spcAft>
                <a:spcPts val="1200"/>
              </a:spcAft>
            </a:pPr>
            <a:r>
              <a:rPr lang="tr-TR" sz="2200" dirty="0">
                <a:latin typeface="Times New Roman" panose="02020603050405020304" pitchFamily="18" charset="0"/>
              </a:rPr>
              <a:t>F = 0.1/2+0.4/3+0.85/4+1.0/5+0.85/6+0.4/7 +0.1/8</a:t>
            </a:r>
          </a:p>
          <a:p>
            <a:pPr>
              <a:lnSpc>
                <a:spcPts val="2800"/>
              </a:lnSpc>
              <a:spcBef>
                <a:spcPts val="0"/>
              </a:spcBef>
              <a:spcAft>
                <a:spcPts val="1200"/>
              </a:spcAft>
            </a:pPr>
            <a:r>
              <a:rPr lang="tr-TR" sz="2200" dirty="0">
                <a:latin typeface="Times New Roman" panose="02020603050405020304" pitchFamily="18" charset="0"/>
              </a:rPr>
              <a:t>Fonksiyonel Tanımlamaya örnek :</a:t>
            </a:r>
          </a:p>
          <a:p>
            <a:pPr marL="0" indent="0">
              <a:lnSpc>
                <a:spcPts val="2800"/>
              </a:lnSpc>
              <a:spcBef>
                <a:spcPts val="0"/>
              </a:spcBef>
              <a:spcAft>
                <a:spcPts val="1200"/>
              </a:spcAft>
              <a:buNone/>
            </a:pP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391C1D29-00D4-C59F-11C3-251572F2CF6F}"/>
              </a:ext>
            </a:extLst>
          </p:cNvPr>
          <p:cNvPicPr>
            <a:picLocks noChangeAspect="1"/>
          </p:cNvPicPr>
          <p:nvPr/>
        </p:nvPicPr>
        <p:blipFill>
          <a:blip r:embed="rId3"/>
          <a:stretch>
            <a:fillRect/>
          </a:stretch>
        </p:blipFill>
        <p:spPr>
          <a:xfrm>
            <a:off x="1542464" y="3569677"/>
            <a:ext cx="2448888" cy="984738"/>
          </a:xfrm>
          <a:prstGeom prst="rect">
            <a:avLst/>
          </a:prstGeom>
        </p:spPr>
      </p:pic>
    </p:spTree>
    <p:extLst>
      <p:ext uri="{BB962C8B-B14F-4D97-AF65-F5344CB8AC3E}">
        <p14:creationId xmlns:p14="http://schemas.microsoft.com/office/powerpoint/2010/main" val="334358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Üyelik Fonksiyonlarının Tipleri</a:t>
            </a:r>
          </a:p>
          <a:p>
            <a:pPr>
              <a:lnSpc>
                <a:spcPts val="2800"/>
              </a:lnSpc>
              <a:spcBef>
                <a:spcPts val="0"/>
              </a:spcBef>
              <a:spcAft>
                <a:spcPts val="1200"/>
              </a:spcAft>
            </a:pPr>
            <a:r>
              <a:rPr lang="tr-TR" sz="2200" dirty="0">
                <a:latin typeface="Times New Roman" panose="02020603050405020304" pitchFamily="18" charset="0"/>
              </a:rPr>
              <a:t>Bulanık kümeleri göstermek için standart fonksiyonlar kullanabiliriz. Pratikte sık kullanılan üyelik fonksiyonları şunlardır:</a:t>
            </a:r>
          </a:p>
          <a:p>
            <a:pPr lvl="2">
              <a:lnSpc>
                <a:spcPts val="2800"/>
              </a:lnSpc>
              <a:spcBef>
                <a:spcPts val="0"/>
              </a:spcBef>
              <a:spcAft>
                <a:spcPts val="1200"/>
              </a:spcAft>
            </a:pPr>
            <a:r>
              <a:rPr lang="tr-TR" sz="2200" dirty="0">
                <a:latin typeface="Times New Roman" panose="02020603050405020304" pitchFamily="18" charset="0"/>
              </a:rPr>
              <a:t>s-fonksiyon</a:t>
            </a:r>
          </a:p>
          <a:p>
            <a:pPr lvl="2">
              <a:lnSpc>
                <a:spcPts val="2800"/>
              </a:lnSpc>
              <a:spcBef>
                <a:spcPts val="0"/>
              </a:spcBef>
              <a:spcAft>
                <a:spcPts val="1200"/>
              </a:spcAft>
            </a:pPr>
            <a:r>
              <a:rPr lang="el-GR" sz="2200" dirty="0">
                <a:latin typeface="Times New Roman" panose="02020603050405020304" pitchFamily="18" charset="0"/>
              </a:rPr>
              <a:t>π-</a:t>
            </a:r>
            <a:r>
              <a:rPr lang="tr-TR" sz="2200" dirty="0">
                <a:latin typeface="Times New Roman" panose="02020603050405020304" pitchFamily="18" charset="0"/>
              </a:rPr>
              <a:t>fonksiyon</a:t>
            </a:r>
          </a:p>
          <a:p>
            <a:pPr lvl="2">
              <a:lnSpc>
                <a:spcPts val="2800"/>
              </a:lnSpc>
              <a:spcBef>
                <a:spcPts val="0"/>
              </a:spcBef>
              <a:spcAft>
                <a:spcPts val="1200"/>
              </a:spcAft>
            </a:pPr>
            <a:r>
              <a:rPr lang="tr-TR" sz="2200" dirty="0">
                <a:latin typeface="Times New Roman" panose="02020603050405020304" pitchFamily="18" charset="0"/>
              </a:rPr>
              <a:t>Üçgen</a:t>
            </a:r>
          </a:p>
          <a:p>
            <a:pPr lvl="2">
              <a:lnSpc>
                <a:spcPts val="2800"/>
              </a:lnSpc>
              <a:spcBef>
                <a:spcPts val="0"/>
              </a:spcBef>
              <a:spcAft>
                <a:spcPts val="1200"/>
              </a:spcAft>
            </a:pPr>
            <a:r>
              <a:rPr lang="tr-TR" sz="2200" dirty="0">
                <a:latin typeface="Times New Roman" panose="02020603050405020304" pitchFamily="18" charset="0"/>
              </a:rPr>
              <a:t>Yamuk</a:t>
            </a:r>
          </a:p>
          <a:p>
            <a:pPr lvl="2">
              <a:lnSpc>
                <a:spcPts val="2800"/>
              </a:lnSpc>
              <a:spcBef>
                <a:spcPts val="0"/>
              </a:spcBef>
              <a:spcAft>
                <a:spcPts val="1200"/>
              </a:spcAft>
            </a:pPr>
            <a:r>
              <a:rPr lang="tr-TR" sz="2200" dirty="0">
                <a:latin typeface="Times New Roman" panose="02020603050405020304" pitchFamily="18" charset="0"/>
              </a:rPr>
              <a:t>Üstel</a:t>
            </a:r>
          </a:p>
          <a:p>
            <a:pPr lvl="2">
              <a:lnSpc>
                <a:spcPts val="2800"/>
              </a:lnSpc>
              <a:spcBef>
                <a:spcPts val="0"/>
              </a:spcBef>
              <a:spcAft>
                <a:spcPts val="1200"/>
              </a:spcAft>
            </a:pPr>
            <a:r>
              <a:rPr lang="tr-TR" sz="2200" dirty="0" err="1">
                <a:latin typeface="Times New Roman" panose="02020603050405020304" pitchFamily="18" charset="0"/>
              </a:rPr>
              <a:t>Gausyen</a:t>
            </a: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spTree>
    <p:extLst>
      <p:ext uri="{BB962C8B-B14F-4D97-AF65-F5344CB8AC3E}">
        <p14:creationId xmlns:p14="http://schemas.microsoft.com/office/powerpoint/2010/main" val="2670278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a:p>
            <a:pPr lvl="1" algn="just">
              <a:lnSpc>
                <a:spcPts val="2800"/>
              </a:lnSpc>
              <a:spcBef>
                <a:spcPts val="0"/>
              </a:spcBef>
              <a:spcAft>
                <a:spcPts val="1200"/>
              </a:spcAft>
            </a:pPr>
            <a:r>
              <a:rPr lang="tr-TR" sz="2200" dirty="0">
                <a:latin typeface="Times New Roman" panose="02020603050405020304" pitchFamily="18" charset="0"/>
              </a:rPr>
              <a:t>Üçgensel üyelik fonksiyonu a1, a2 ve a3 olarak üç parametre ile tanımlanır. Formüle göre küme, A=(a1,a2,a3) olmalıdır. </a:t>
            </a:r>
          </a:p>
          <a:p>
            <a:pPr lvl="1" algn="just">
              <a:lnSpc>
                <a:spcPts val="2800"/>
              </a:lnSpc>
              <a:spcBef>
                <a:spcPts val="0"/>
              </a:spcBef>
              <a:spcAft>
                <a:spcPts val="1200"/>
              </a:spcAft>
            </a:pPr>
            <a:r>
              <a:rPr lang="tr-TR" sz="2200" dirty="0">
                <a:latin typeface="Times New Roman" panose="02020603050405020304" pitchFamily="18" charset="0"/>
              </a:rPr>
              <a:t>Üçgensel üyelik fonksiyonlarında en az bir öğenin üyelik derecesi 1 olmalıdır. Böylece bulanık kümenin normallik özelliği gösterdiği tespit edilir. Aşağıdaki şekilde görülen b normal değerli üyelik olarak tanımlanabilir.</a:t>
            </a: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749A0F0-5E05-E34C-2C0A-B32A46613ED4}"/>
              </a:ext>
            </a:extLst>
          </p:cNvPr>
          <p:cNvPicPr>
            <a:picLocks noChangeAspect="1"/>
          </p:cNvPicPr>
          <p:nvPr/>
        </p:nvPicPr>
        <p:blipFill>
          <a:blip r:embed="rId3"/>
          <a:stretch>
            <a:fillRect/>
          </a:stretch>
        </p:blipFill>
        <p:spPr>
          <a:xfrm>
            <a:off x="1471372" y="3971802"/>
            <a:ext cx="4725469" cy="1692000"/>
          </a:xfrm>
          <a:prstGeom prst="rect">
            <a:avLst/>
          </a:prstGeom>
        </p:spPr>
      </p:pic>
      <p:pic>
        <p:nvPicPr>
          <p:cNvPr id="3" name="Resim 2">
            <a:extLst>
              <a:ext uri="{FF2B5EF4-FFF2-40B4-BE49-F238E27FC236}">
                <a16:creationId xmlns:a16="http://schemas.microsoft.com/office/drawing/2014/main" id="{3594D019-E7E8-6988-D7FF-E1BD1878DAD7}"/>
              </a:ext>
            </a:extLst>
          </p:cNvPr>
          <p:cNvPicPr>
            <a:picLocks noChangeAspect="1"/>
          </p:cNvPicPr>
          <p:nvPr/>
        </p:nvPicPr>
        <p:blipFill>
          <a:blip r:embed="rId4"/>
          <a:stretch>
            <a:fillRect/>
          </a:stretch>
        </p:blipFill>
        <p:spPr>
          <a:xfrm>
            <a:off x="6595520" y="3787164"/>
            <a:ext cx="3386680" cy="2268000"/>
          </a:xfrm>
          <a:prstGeom prst="rect">
            <a:avLst/>
          </a:prstGeom>
        </p:spPr>
      </p:pic>
    </p:spTree>
    <p:extLst>
      <p:ext uri="{BB962C8B-B14F-4D97-AF65-F5344CB8AC3E}">
        <p14:creationId xmlns:p14="http://schemas.microsoft.com/office/powerpoint/2010/main" val="143189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p:txBody>
      </p:sp>
      <p:pic>
        <p:nvPicPr>
          <p:cNvPr id="6" name="Resim 5">
            <a:extLst>
              <a:ext uri="{FF2B5EF4-FFF2-40B4-BE49-F238E27FC236}">
                <a16:creationId xmlns:a16="http://schemas.microsoft.com/office/drawing/2014/main" id="{1A3C2C18-0F49-0781-F04F-217C7C9B99ED}"/>
              </a:ext>
            </a:extLst>
          </p:cNvPr>
          <p:cNvPicPr>
            <a:picLocks noChangeAspect="1"/>
          </p:cNvPicPr>
          <p:nvPr/>
        </p:nvPicPr>
        <p:blipFill>
          <a:blip r:embed="rId3"/>
          <a:stretch>
            <a:fillRect/>
          </a:stretch>
        </p:blipFill>
        <p:spPr>
          <a:xfrm>
            <a:off x="1158387" y="1988257"/>
            <a:ext cx="5445874" cy="2733212"/>
          </a:xfrm>
          <a:prstGeom prst="rect">
            <a:avLst/>
          </a:prstGeom>
        </p:spPr>
      </p:pic>
      <p:pic>
        <p:nvPicPr>
          <p:cNvPr id="8" name="Resim 7">
            <a:extLst>
              <a:ext uri="{FF2B5EF4-FFF2-40B4-BE49-F238E27FC236}">
                <a16:creationId xmlns:a16="http://schemas.microsoft.com/office/drawing/2014/main" id="{53CB1346-B35D-3070-D95A-2FD5D1A0C7BB}"/>
              </a:ext>
            </a:extLst>
          </p:cNvPr>
          <p:cNvPicPr>
            <a:picLocks noChangeAspect="1"/>
          </p:cNvPicPr>
          <p:nvPr/>
        </p:nvPicPr>
        <p:blipFill>
          <a:blip r:embed="rId4"/>
          <a:stretch>
            <a:fillRect/>
          </a:stretch>
        </p:blipFill>
        <p:spPr>
          <a:xfrm>
            <a:off x="6924448" y="2040413"/>
            <a:ext cx="2905125" cy="2628900"/>
          </a:xfrm>
          <a:prstGeom prst="rect">
            <a:avLst/>
          </a:prstGeom>
        </p:spPr>
      </p:pic>
    </p:spTree>
    <p:extLst>
      <p:ext uri="{BB962C8B-B14F-4D97-AF65-F5344CB8AC3E}">
        <p14:creationId xmlns:p14="http://schemas.microsoft.com/office/powerpoint/2010/main" val="1244254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Yamuk Üyelik Fonksiyonu 	 </a:t>
            </a:r>
          </a:p>
          <a:p>
            <a:pPr lvl="1" algn="just">
              <a:lnSpc>
                <a:spcPts val="2800"/>
              </a:lnSpc>
              <a:spcBef>
                <a:spcPts val="0"/>
              </a:spcBef>
              <a:spcAft>
                <a:spcPts val="1200"/>
              </a:spcAft>
            </a:pPr>
            <a:r>
              <a:rPr lang="tr-TR" sz="2200" dirty="0">
                <a:latin typeface="Times New Roman" panose="02020603050405020304" pitchFamily="18" charset="0"/>
              </a:rPr>
              <a:t>Yamuk tipi üyelik fonksiyonunda dört farklı parametre kullanılmaktadır.</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9B921A3A-3E56-119A-5F6A-AC22467F527D}"/>
              </a:ext>
            </a:extLst>
          </p:cNvPr>
          <p:cNvPicPr>
            <a:picLocks noChangeAspect="1"/>
          </p:cNvPicPr>
          <p:nvPr/>
        </p:nvPicPr>
        <p:blipFill>
          <a:blip r:embed="rId3"/>
          <a:stretch>
            <a:fillRect/>
          </a:stretch>
        </p:blipFill>
        <p:spPr>
          <a:xfrm>
            <a:off x="1222299" y="2534260"/>
            <a:ext cx="4873701" cy="1789480"/>
          </a:xfrm>
          <a:prstGeom prst="rect">
            <a:avLst/>
          </a:prstGeom>
        </p:spPr>
      </p:pic>
      <p:pic>
        <p:nvPicPr>
          <p:cNvPr id="5" name="Resim 4">
            <a:extLst>
              <a:ext uri="{FF2B5EF4-FFF2-40B4-BE49-F238E27FC236}">
                <a16:creationId xmlns:a16="http://schemas.microsoft.com/office/drawing/2014/main" id="{CDCC7314-300C-64C6-081B-644D68B07D0B}"/>
              </a:ext>
            </a:extLst>
          </p:cNvPr>
          <p:cNvPicPr>
            <a:picLocks noChangeAspect="1"/>
          </p:cNvPicPr>
          <p:nvPr/>
        </p:nvPicPr>
        <p:blipFill>
          <a:blip r:embed="rId4"/>
          <a:stretch>
            <a:fillRect/>
          </a:stretch>
        </p:blipFill>
        <p:spPr>
          <a:xfrm>
            <a:off x="6707798" y="2300969"/>
            <a:ext cx="4194664" cy="2256062"/>
          </a:xfrm>
          <a:prstGeom prst="rect">
            <a:avLst/>
          </a:prstGeom>
        </p:spPr>
      </p:pic>
    </p:spTree>
    <p:extLst>
      <p:ext uri="{BB962C8B-B14F-4D97-AF65-F5344CB8AC3E}">
        <p14:creationId xmlns:p14="http://schemas.microsoft.com/office/powerpoint/2010/main" val="78984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bu kümeye tam üye olan elemanlardan oluşan bir küme olarak tanımlanabilir.</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Evrendeki her bir eleman ya kümenin içindedir ya da değildir.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E53519EB-656E-3F0D-5313-2027BAB42F32}"/>
              </a:ext>
            </a:extLst>
          </p:cNvPr>
          <p:cNvPicPr>
            <a:picLocks noChangeAspect="1"/>
          </p:cNvPicPr>
          <p:nvPr/>
        </p:nvPicPr>
        <p:blipFill>
          <a:blip r:embed="rId3"/>
          <a:stretch>
            <a:fillRect/>
          </a:stretch>
        </p:blipFill>
        <p:spPr>
          <a:xfrm>
            <a:off x="3624969" y="2932625"/>
            <a:ext cx="4252937" cy="3078993"/>
          </a:xfrm>
          <a:prstGeom prst="rect">
            <a:avLst/>
          </a:prstGeom>
        </p:spPr>
      </p:pic>
    </p:spTree>
    <p:extLst>
      <p:ext uri="{BB962C8B-B14F-4D97-AF65-F5344CB8AC3E}">
        <p14:creationId xmlns:p14="http://schemas.microsoft.com/office/powerpoint/2010/main" val="3553638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S-Üyelik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A1B545E8-280A-E88D-DD1E-2374D92B0A19}"/>
              </a:ext>
            </a:extLst>
          </p:cNvPr>
          <p:cNvPicPr>
            <a:picLocks noChangeAspect="1"/>
          </p:cNvPicPr>
          <p:nvPr/>
        </p:nvPicPr>
        <p:blipFill>
          <a:blip r:embed="rId3"/>
          <a:stretch>
            <a:fillRect/>
          </a:stretch>
        </p:blipFill>
        <p:spPr>
          <a:xfrm>
            <a:off x="1105902" y="2386476"/>
            <a:ext cx="4880513" cy="1523780"/>
          </a:xfrm>
          <a:prstGeom prst="rect">
            <a:avLst/>
          </a:prstGeom>
        </p:spPr>
      </p:pic>
      <p:pic>
        <p:nvPicPr>
          <p:cNvPr id="6" name="Resim 5">
            <a:extLst>
              <a:ext uri="{FF2B5EF4-FFF2-40B4-BE49-F238E27FC236}">
                <a16:creationId xmlns:a16="http://schemas.microsoft.com/office/drawing/2014/main" id="{F657E72E-04D0-5864-39B4-8AA1617238DE}"/>
              </a:ext>
            </a:extLst>
          </p:cNvPr>
          <p:cNvPicPr>
            <a:picLocks noChangeAspect="1"/>
          </p:cNvPicPr>
          <p:nvPr/>
        </p:nvPicPr>
        <p:blipFill>
          <a:blip r:embed="rId4"/>
          <a:stretch>
            <a:fillRect/>
          </a:stretch>
        </p:blipFill>
        <p:spPr>
          <a:xfrm>
            <a:off x="6991238" y="1800151"/>
            <a:ext cx="3858469" cy="3010004"/>
          </a:xfrm>
          <a:prstGeom prst="rect">
            <a:avLst/>
          </a:prstGeom>
        </p:spPr>
      </p:pic>
    </p:spTree>
    <p:extLst>
      <p:ext uri="{BB962C8B-B14F-4D97-AF65-F5344CB8AC3E}">
        <p14:creationId xmlns:p14="http://schemas.microsoft.com/office/powerpoint/2010/main" val="467832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el-GR" sz="2200" b="1" dirty="0">
                <a:latin typeface="Times New Roman" panose="02020603050405020304" pitchFamily="18" charset="0"/>
              </a:rPr>
              <a:t>π-</a:t>
            </a:r>
            <a:r>
              <a:rPr lang="tr-TR" sz="2200" b="1" dirty="0">
                <a:latin typeface="Times New Roman" panose="02020603050405020304" pitchFamily="18" charset="0"/>
              </a:rPr>
              <a:t>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DFE77CD8-6BB3-2914-60A0-45721B02142C}"/>
              </a:ext>
            </a:extLst>
          </p:cNvPr>
          <p:cNvPicPr>
            <a:picLocks noChangeAspect="1"/>
          </p:cNvPicPr>
          <p:nvPr/>
        </p:nvPicPr>
        <p:blipFill>
          <a:blip r:embed="rId3"/>
          <a:stretch>
            <a:fillRect/>
          </a:stretch>
        </p:blipFill>
        <p:spPr>
          <a:xfrm>
            <a:off x="1937189" y="1866655"/>
            <a:ext cx="7269733" cy="1368913"/>
          </a:xfrm>
          <a:prstGeom prst="rect">
            <a:avLst/>
          </a:prstGeom>
        </p:spPr>
      </p:pic>
      <p:pic>
        <p:nvPicPr>
          <p:cNvPr id="5" name="Resim 4">
            <a:extLst>
              <a:ext uri="{FF2B5EF4-FFF2-40B4-BE49-F238E27FC236}">
                <a16:creationId xmlns:a16="http://schemas.microsoft.com/office/drawing/2014/main" id="{3F7C0819-6FF1-CA1C-270F-F87AD3101E9A}"/>
              </a:ext>
            </a:extLst>
          </p:cNvPr>
          <p:cNvPicPr>
            <a:picLocks noChangeAspect="1"/>
          </p:cNvPicPr>
          <p:nvPr/>
        </p:nvPicPr>
        <p:blipFill>
          <a:blip r:embed="rId4"/>
          <a:stretch>
            <a:fillRect/>
          </a:stretch>
        </p:blipFill>
        <p:spPr>
          <a:xfrm>
            <a:off x="4239793" y="3112476"/>
            <a:ext cx="4447858" cy="3175786"/>
          </a:xfrm>
          <a:prstGeom prst="rect">
            <a:avLst/>
          </a:prstGeom>
        </p:spPr>
      </p:pic>
    </p:spTree>
    <p:extLst>
      <p:ext uri="{BB962C8B-B14F-4D97-AF65-F5344CB8AC3E}">
        <p14:creationId xmlns:p14="http://schemas.microsoft.com/office/powerpoint/2010/main" val="72285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Fonksiyonları-&gt;piUyelikFonksiyonu.py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231750" y="1099038"/>
            <a:ext cx="3626140" cy="5622437"/>
          </a:xfrm>
        </p:spPr>
        <p:txBody>
          <a:bodyPr>
            <a:normAutofit/>
          </a:bodyPr>
          <a:lstStyle/>
          <a:p>
            <a:pPr algn="just">
              <a:lnSpc>
                <a:spcPts val="2800"/>
              </a:lnSpc>
              <a:spcBef>
                <a:spcPts val="0"/>
              </a:spcBef>
              <a:spcAft>
                <a:spcPts val="1200"/>
              </a:spcAft>
            </a:pPr>
            <a:r>
              <a:rPr lang="tr-TR" sz="2000" dirty="0">
                <a:latin typeface="Times New Roman" panose="02020603050405020304" pitchFamily="18" charset="0"/>
              </a:rPr>
              <a:t>Yandaki kod pi üyelik fonksiyonunun üyelik derecelerini [1-100] evrensel kümesi için hesaplamakta ve grafiğini ekrana çizmektedir. </a:t>
            </a:r>
          </a:p>
        </p:txBody>
      </p:sp>
      <p:pic>
        <p:nvPicPr>
          <p:cNvPr id="6" name="Resim 5">
            <a:extLst>
              <a:ext uri="{FF2B5EF4-FFF2-40B4-BE49-F238E27FC236}">
                <a16:creationId xmlns:a16="http://schemas.microsoft.com/office/drawing/2014/main" id="{6EA7BB1E-E130-13B1-1FCE-08B8D0038E99}"/>
              </a:ext>
            </a:extLst>
          </p:cNvPr>
          <p:cNvPicPr>
            <a:picLocks noChangeAspect="1"/>
          </p:cNvPicPr>
          <p:nvPr/>
        </p:nvPicPr>
        <p:blipFill>
          <a:blip r:embed="rId3"/>
          <a:stretch>
            <a:fillRect/>
          </a:stretch>
        </p:blipFill>
        <p:spPr>
          <a:xfrm>
            <a:off x="157377" y="1099038"/>
            <a:ext cx="5448018" cy="4428000"/>
          </a:xfrm>
          <a:prstGeom prst="rect">
            <a:avLst/>
          </a:prstGeom>
        </p:spPr>
      </p:pic>
      <p:pic>
        <p:nvPicPr>
          <p:cNvPr id="10" name="Resim 9">
            <a:extLst>
              <a:ext uri="{FF2B5EF4-FFF2-40B4-BE49-F238E27FC236}">
                <a16:creationId xmlns:a16="http://schemas.microsoft.com/office/drawing/2014/main" id="{71E1F19E-6ECA-ED10-9606-37B1FE6D45B0}"/>
              </a:ext>
            </a:extLst>
          </p:cNvPr>
          <p:cNvPicPr>
            <a:picLocks noChangeAspect="1"/>
          </p:cNvPicPr>
          <p:nvPr/>
        </p:nvPicPr>
        <p:blipFill>
          <a:blip r:embed="rId4"/>
          <a:stretch>
            <a:fillRect/>
          </a:stretch>
        </p:blipFill>
        <p:spPr>
          <a:xfrm>
            <a:off x="5605395" y="1099038"/>
            <a:ext cx="2647950" cy="2933700"/>
          </a:xfrm>
          <a:prstGeom prst="rect">
            <a:avLst/>
          </a:prstGeom>
        </p:spPr>
      </p:pic>
      <p:pic>
        <p:nvPicPr>
          <p:cNvPr id="12" name="Resim 11">
            <a:extLst>
              <a:ext uri="{FF2B5EF4-FFF2-40B4-BE49-F238E27FC236}">
                <a16:creationId xmlns:a16="http://schemas.microsoft.com/office/drawing/2014/main" id="{63D19367-6C76-1050-54DA-448B695FF654}"/>
              </a:ext>
            </a:extLst>
          </p:cNvPr>
          <p:cNvPicPr>
            <a:picLocks noChangeAspect="1"/>
          </p:cNvPicPr>
          <p:nvPr/>
        </p:nvPicPr>
        <p:blipFill>
          <a:blip r:embed="rId5"/>
          <a:stretch>
            <a:fillRect/>
          </a:stretch>
        </p:blipFill>
        <p:spPr>
          <a:xfrm>
            <a:off x="5605395" y="4054912"/>
            <a:ext cx="3726000" cy="2484000"/>
          </a:xfrm>
          <a:prstGeom prst="rect">
            <a:avLst/>
          </a:prstGeom>
        </p:spPr>
      </p:pic>
    </p:spTree>
    <p:extLst>
      <p:ext uri="{BB962C8B-B14F-4D97-AF65-F5344CB8AC3E}">
        <p14:creationId xmlns:p14="http://schemas.microsoft.com/office/powerpoint/2010/main" val="540346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Fonksiyonları-&gt;piUyelikoptimize.py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Ödev-3: (Odev3.py)</a:t>
            </a:r>
          </a:p>
          <a:p>
            <a:pPr algn="just">
              <a:lnSpc>
                <a:spcPts val="2800"/>
              </a:lnSpc>
              <a:spcBef>
                <a:spcPts val="0"/>
              </a:spcBef>
              <a:spcAft>
                <a:spcPts val="1200"/>
              </a:spcAft>
            </a:pPr>
            <a:r>
              <a:rPr lang="tr-TR" sz="2200" b="1" dirty="0">
                <a:latin typeface="Times New Roman" panose="02020603050405020304" pitchFamily="18" charset="0"/>
              </a:rPr>
              <a:t>1. </a:t>
            </a:r>
            <a:r>
              <a:rPr lang="tr-TR" sz="2200" dirty="0">
                <a:latin typeface="Times New Roman" panose="02020603050405020304" pitchFamily="18" charset="0"/>
              </a:rPr>
              <a:t>Bir önceki sayfadaki kodu daha</a:t>
            </a:r>
            <a:r>
              <a:rPr lang="tr-TR" sz="2400" dirty="0">
                <a:latin typeface="Times New Roman" panose="02020603050405020304" pitchFamily="18" charset="0"/>
              </a:rPr>
              <a:t> optimize bir şekilde yazın. Bir fonksiyon kullanarak gerekli işlemleri yaptırın. Herhangi bir u değeri verildiğinde bu u değerini ve üyelik derecesini grafikte gösterin. </a:t>
            </a:r>
          </a:p>
          <a:p>
            <a:pPr algn="just">
              <a:lnSpc>
                <a:spcPts val="2800"/>
              </a:lnSpc>
              <a:spcBef>
                <a:spcPts val="0"/>
              </a:spcBef>
              <a:spcAft>
                <a:spcPts val="1200"/>
              </a:spcAft>
            </a:pPr>
            <a:r>
              <a:rPr lang="tr-TR" sz="2400" dirty="0">
                <a:latin typeface="Times New Roman" panose="02020603050405020304" pitchFamily="18" charset="0"/>
              </a:rPr>
              <a:t>İpucu: </a:t>
            </a:r>
            <a:r>
              <a:rPr lang="tr-TR" sz="2400" dirty="0" err="1">
                <a:latin typeface="Times New Roman" panose="02020603050405020304" pitchFamily="18" charset="0"/>
              </a:rPr>
              <a:t>uyelik_hesapla</a:t>
            </a:r>
            <a:r>
              <a:rPr lang="tr-TR" sz="2400" dirty="0">
                <a:latin typeface="Times New Roman" panose="02020603050405020304" pitchFamily="18" charset="0"/>
              </a:rPr>
              <a:t>(</a:t>
            </a:r>
            <a:r>
              <a:rPr lang="tr-TR" sz="2400" dirty="0" err="1">
                <a:latin typeface="Times New Roman" panose="02020603050405020304" pitchFamily="18" charset="0"/>
              </a:rPr>
              <a:t>a,b,c,u</a:t>
            </a:r>
            <a:r>
              <a:rPr lang="tr-TR" sz="2400" dirty="0">
                <a:latin typeface="Times New Roman" panose="02020603050405020304" pitchFamily="18" charset="0"/>
              </a:rPr>
              <a:t>) isimli bir fonksiyon tanımlayın. Bu fonksiyon hem sağ hem de sol omuz için kendisine gönderilen </a:t>
            </a:r>
            <a:r>
              <a:rPr lang="tr-TR" sz="2400" dirty="0" err="1">
                <a:latin typeface="Times New Roman" panose="02020603050405020304" pitchFamily="18" charset="0"/>
              </a:rPr>
              <a:t>a,b,c</a:t>
            </a:r>
            <a:r>
              <a:rPr lang="tr-TR" sz="2400" dirty="0">
                <a:latin typeface="Times New Roman" panose="02020603050405020304" pitchFamily="18" charset="0"/>
              </a:rPr>
              <a:t> ve u parametrelerine göre üyelik derecelerini hesaplasın. Tüm u’lar için bu fonksiyonu çağırmalısınız.</a:t>
            </a:r>
          </a:p>
          <a:p>
            <a:pPr algn="just">
              <a:lnSpc>
                <a:spcPts val="2800"/>
              </a:lnSpc>
              <a:spcBef>
                <a:spcPts val="0"/>
              </a:spcBef>
              <a:spcAft>
                <a:spcPts val="1200"/>
              </a:spcAft>
            </a:pPr>
            <a:r>
              <a:rPr lang="tr-TR" sz="2400" b="1" dirty="0">
                <a:latin typeface="Times New Roman" panose="02020603050405020304" pitchFamily="18" charset="0"/>
              </a:rPr>
              <a:t>2.</a:t>
            </a:r>
            <a:r>
              <a:rPr lang="tr-TR" sz="2400" dirty="0">
                <a:latin typeface="Times New Roman" panose="02020603050405020304" pitchFamily="18" charset="0"/>
              </a:rPr>
              <a:t> Üçgen ve yamuk üyelik fonksiyonları içinde benzer bir program geliştirin.</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spTree>
    <p:extLst>
      <p:ext uri="{BB962C8B-B14F-4D97-AF65-F5344CB8AC3E}">
        <p14:creationId xmlns:p14="http://schemas.microsoft.com/office/powerpoint/2010/main" val="3347814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764931"/>
            <a:ext cx="10515600" cy="5773981"/>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Küme Çekirdeği (Öz): </a:t>
            </a:r>
            <a:r>
              <a:rPr lang="tr-TR" sz="2000" dirty="0">
                <a:latin typeface="Times New Roman" panose="02020603050405020304" pitchFamily="18" charset="0"/>
              </a:rPr>
              <a:t>Üyelik derecesi 1’e eşit olan elemanlara “</a:t>
            </a:r>
            <a:r>
              <a:rPr lang="tr-TR" sz="2000" dirty="0">
                <a:solidFill>
                  <a:schemeClr val="accent2"/>
                </a:solidFill>
                <a:latin typeface="Times New Roman" panose="02020603050405020304" pitchFamily="18" charset="0"/>
              </a:rPr>
              <a:t>öz</a:t>
            </a:r>
            <a:r>
              <a:rPr lang="tr-TR" sz="2000" dirty="0">
                <a:latin typeface="Times New Roman" panose="02020603050405020304" pitchFamily="18" charset="0"/>
              </a:rPr>
              <a:t>” adı verilir. Başka bir ifadeyle Üyelik derecesi 1 olan elemanların oluşturduğu kümeye çekirdek ya da öz denir ve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A(x)=1 </a:t>
            </a:r>
            <a:r>
              <a:rPr lang="tr-TR" sz="2000" dirty="0">
                <a:latin typeface="Times New Roman" panose="02020603050405020304" pitchFamily="18" charset="0"/>
              </a:rPr>
              <a:t>şeklinde gösterilir. </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Dayanak (Destek Kümesi):</a:t>
            </a:r>
            <a:r>
              <a:rPr lang="tr-TR" sz="2000" b="1" dirty="0">
                <a:latin typeface="Times New Roman" panose="02020603050405020304" pitchFamily="18" charset="0"/>
              </a:rPr>
              <a:t> </a:t>
            </a:r>
            <a:r>
              <a:rPr lang="tr-TR" sz="2000" dirty="0">
                <a:latin typeface="Times New Roman" panose="02020603050405020304" pitchFamily="18" charset="0"/>
              </a:rPr>
              <a:t>A bulanık kümesinde 0’dan farklı üyelik derecesine sahip ögeleri içerir. Matematiksel gösterimi </a:t>
            </a:r>
            <a:r>
              <a:rPr lang="el-GR" sz="2000" dirty="0">
                <a:latin typeface="Times New Roman" panose="02020603050405020304" pitchFamily="18" charset="0"/>
              </a:rPr>
              <a:t>μ</a:t>
            </a:r>
            <a:r>
              <a:rPr lang="tr-TR" sz="2000" dirty="0">
                <a:latin typeface="Times New Roman" panose="02020603050405020304" pitchFamily="18" charset="0"/>
              </a:rPr>
              <a:t>A(x)&gt;0 şeklindedir.</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Sınır Kümesi: </a:t>
            </a:r>
            <a:r>
              <a:rPr lang="tr-TR" sz="2000" dirty="0">
                <a:latin typeface="Times New Roman" panose="02020603050405020304" pitchFamily="18" charset="0"/>
              </a:rPr>
              <a:t>Üyelik dereceleri 1’e veya 0’a eşit olmayan ögelerin oluşturduğu kısımlara ise üyelik fonksiyonunun “sınırları” denir. Matematiksel tanımı ise; 0 &lt;</a:t>
            </a:r>
            <a:r>
              <a:rPr lang="el-GR" sz="2000" dirty="0">
                <a:latin typeface="Times New Roman" panose="02020603050405020304" pitchFamily="18" charset="0"/>
              </a:rPr>
              <a:t>μ</a:t>
            </a:r>
            <a:r>
              <a:rPr lang="tr-TR" sz="2000" dirty="0">
                <a:latin typeface="Times New Roman" panose="02020603050405020304" pitchFamily="18" charset="0"/>
              </a:rPr>
              <a:t>A(x)&lt; 1 şeklindedir</a:t>
            </a:r>
          </a:p>
          <a:p>
            <a:pPr marL="0" indent="0" algn="just">
              <a:lnSpc>
                <a:spcPts val="2800"/>
              </a:lnSpc>
              <a:spcBef>
                <a:spcPts val="0"/>
              </a:spcBef>
              <a:spcAft>
                <a:spcPts val="1200"/>
              </a:spcAft>
              <a:buNone/>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6B0293C9-02B8-B90D-F89E-37AD7DBB8347}"/>
              </a:ext>
            </a:extLst>
          </p:cNvPr>
          <p:cNvPicPr>
            <a:picLocks noChangeAspect="1"/>
          </p:cNvPicPr>
          <p:nvPr/>
        </p:nvPicPr>
        <p:blipFill>
          <a:blip r:embed="rId3"/>
          <a:stretch>
            <a:fillRect/>
          </a:stretch>
        </p:blipFill>
        <p:spPr>
          <a:xfrm>
            <a:off x="3683003" y="3429000"/>
            <a:ext cx="3951325" cy="3416678"/>
          </a:xfrm>
          <a:prstGeom prst="rect">
            <a:avLst/>
          </a:prstGeom>
        </p:spPr>
      </p:pic>
    </p:spTree>
    <p:extLst>
      <p:ext uri="{BB962C8B-B14F-4D97-AF65-F5344CB8AC3E}">
        <p14:creationId xmlns:p14="http://schemas.microsoft.com/office/powerpoint/2010/main" val="1778884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Geçiş Noktası: </a:t>
            </a:r>
            <a:r>
              <a:rPr lang="tr-TR" sz="2000" dirty="0">
                <a:latin typeface="Times New Roman" panose="02020603050405020304" pitchFamily="18" charset="0"/>
              </a:rPr>
              <a:t>A kümesi içinde üyelik değeri 0,5’e eşit olan noktaya geçiş noktası denir.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A(u)=0.5</a:t>
            </a:r>
            <a:r>
              <a:rPr lang="tr-TR" sz="2000" dirty="0">
                <a:latin typeface="Times New Roman" panose="02020603050405020304" pitchFamily="18" charset="0"/>
              </a:rPr>
              <a:t>.</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6" name="Resim 5">
            <a:extLst>
              <a:ext uri="{FF2B5EF4-FFF2-40B4-BE49-F238E27FC236}">
                <a16:creationId xmlns:a16="http://schemas.microsoft.com/office/drawing/2014/main" id="{5320E554-0E56-8414-7096-A9A25A52DD40}"/>
              </a:ext>
            </a:extLst>
          </p:cNvPr>
          <p:cNvPicPr>
            <a:picLocks noChangeAspect="1"/>
          </p:cNvPicPr>
          <p:nvPr/>
        </p:nvPicPr>
        <p:blipFill>
          <a:blip r:embed="rId3"/>
          <a:stretch>
            <a:fillRect/>
          </a:stretch>
        </p:blipFill>
        <p:spPr>
          <a:xfrm>
            <a:off x="1567961" y="2299910"/>
            <a:ext cx="4324870" cy="3067549"/>
          </a:xfrm>
          <a:prstGeom prst="rect">
            <a:avLst/>
          </a:prstGeom>
        </p:spPr>
      </p:pic>
      <p:pic>
        <p:nvPicPr>
          <p:cNvPr id="10" name="Resim 9">
            <a:extLst>
              <a:ext uri="{FF2B5EF4-FFF2-40B4-BE49-F238E27FC236}">
                <a16:creationId xmlns:a16="http://schemas.microsoft.com/office/drawing/2014/main" id="{1F498E12-B667-16D2-142B-698A25DF0047}"/>
              </a:ext>
            </a:extLst>
          </p:cNvPr>
          <p:cNvPicPr>
            <a:picLocks noChangeAspect="1"/>
          </p:cNvPicPr>
          <p:nvPr/>
        </p:nvPicPr>
        <p:blipFill>
          <a:blip r:embed="rId4"/>
          <a:stretch>
            <a:fillRect/>
          </a:stretch>
        </p:blipFill>
        <p:spPr>
          <a:xfrm>
            <a:off x="6299171" y="2622078"/>
            <a:ext cx="4762500" cy="2200275"/>
          </a:xfrm>
          <a:prstGeom prst="rect">
            <a:avLst/>
          </a:prstGeom>
        </p:spPr>
      </p:pic>
    </p:spTree>
    <p:extLst>
      <p:ext uri="{BB962C8B-B14F-4D97-AF65-F5344CB8AC3E}">
        <p14:creationId xmlns:p14="http://schemas.microsoft.com/office/powerpoint/2010/main" val="622168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Teklik: </a:t>
            </a:r>
            <a:r>
              <a:rPr lang="tr-TR" sz="2000" dirty="0">
                <a:latin typeface="Times New Roman" panose="02020603050405020304" pitchFamily="18" charset="0"/>
              </a:rPr>
              <a:t>U evrensel kümesi içindeki bir bulanık kümenin destek bölgesi tek nokta ise buna bulanık teklik (</a:t>
            </a:r>
            <a:r>
              <a:rPr lang="tr-TR" sz="2000" dirty="0" err="1">
                <a:latin typeface="Times New Roman" panose="02020603050405020304" pitchFamily="18" charset="0"/>
              </a:rPr>
              <a:t>singleton</a:t>
            </a:r>
            <a:r>
              <a:rPr lang="tr-TR" sz="2000" dirty="0">
                <a:latin typeface="Times New Roman" panose="02020603050405020304" pitchFamily="18" charset="0"/>
              </a:rPr>
              <a:t>) denir. </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263E988C-50B7-1552-9CF8-F80E2903DD15}"/>
              </a:ext>
            </a:extLst>
          </p:cNvPr>
          <p:cNvPicPr>
            <a:picLocks noChangeAspect="1"/>
          </p:cNvPicPr>
          <p:nvPr/>
        </p:nvPicPr>
        <p:blipFill>
          <a:blip r:embed="rId3"/>
          <a:stretch>
            <a:fillRect/>
          </a:stretch>
        </p:blipFill>
        <p:spPr>
          <a:xfrm>
            <a:off x="3328987" y="2125906"/>
            <a:ext cx="4391025" cy="2447925"/>
          </a:xfrm>
          <a:prstGeom prst="rect">
            <a:avLst/>
          </a:prstGeom>
        </p:spPr>
      </p:pic>
    </p:spTree>
    <p:extLst>
      <p:ext uri="{BB962C8B-B14F-4D97-AF65-F5344CB8AC3E}">
        <p14:creationId xmlns:p14="http://schemas.microsoft.com/office/powerpoint/2010/main" val="832279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Bulanık kümenin </a:t>
            </a:r>
            <a:r>
              <a:rPr lang="el-GR" sz="2200" b="1" dirty="0">
                <a:solidFill>
                  <a:schemeClr val="accent2"/>
                </a:solidFill>
                <a:latin typeface="Times New Roman" panose="02020603050405020304" pitchFamily="18" charset="0"/>
              </a:rPr>
              <a:t>α-</a:t>
            </a:r>
            <a:r>
              <a:rPr lang="tr-TR" sz="2200" b="1" dirty="0">
                <a:solidFill>
                  <a:schemeClr val="accent2"/>
                </a:solidFill>
                <a:latin typeface="Times New Roman" panose="02020603050405020304" pitchFamily="18" charset="0"/>
              </a:rPr>
              <a:t>kesim kümesi: </a:t>
            </a:r>
            <a:r>
              <a:rPr lang="tr-TR" sz="2200" dirty="0">
                <a:latin typeface="Times New Roman" panose="02020603050405020304" pitchFamily="18" charset="0"/>
              </a:rPr>
              <a:t>A kümesi içindeki elemanlardan üyelik derecesi </a:t>
            </a:r>
            <a:r>
              <a:rPr lang="el-GR" sz="2200" dirty="0">
                <a:latin typeface="Times New Roman" panose="02020603050405020304" pitchFamily="18" charset="0"/>
              </a:rPr>
              <a:t>α</a:t>
            </a:r>
            <a:r>
              <a:rPr lang="tr-TR" sz="2200" dirty="0">
                <a:latin typeface="Times New Roman" panose="02020603050405020304" pitchFamily="18" charset="0"/>
              </a:rPr>
              <a:t> dan büyük olanların oluşturduğu küme </a:t>
            </a:r>
            <a:r>
              <a:rPr lang="el-GR" sz="2200" dirty="0">
                <a:latin typeface="Times New Roman" panose="02020603050405020304" pitchFamily="18" charset="0"/>
              </a:rPr>
              <a:t>α-</a:t>
            </a:r>
            <a:r>
              <a:rPr lang="tr-TR" sz="2200" dirty="0">
                <a:latin typeface="Times New Roman" panose="02020603050405020304" pitchFamily="18" charset="0"/>
              </a:rPr>
              <a:t>kesim kümesidir. </a:t>
            </a:r>
            <a:r>
              <a:rPr lang="el-GR" sz="2200" dirty="0">
                <a:latin typeface="Times New Roman" panose="02020603050405020304" pitchFamily="18" charset="0"/>
              </a:rPr>
              <a:t>μ</a:t>
            </a:r>
            <a:r>
              <a:rPr lang="tr-TR" sz="2200" dirty="0">
                <a:latin typeface="Times New Roman" panose="02020603050405020304" pitchFamily="18" charset="0"/>
              </a:rPr>
              <a:t>A(u) ≥</a:t>
            </a:r>
            <a:r>
              <a:rPr lang="el-GR" sz="2200" dirty="0">
                <a:latin typeface="Times New Roman" panose="02020603050405020304" pitchFamily="18" charset="0"/>
              </a:rPr>
              <a:t>α</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99DD7B1-1EDE-7DC8-1B3D-9406DA05C8E8}"/>
              </a:ext>
            </a:extLst>
          </p:cNvPr>
          <p:cNvPicPr>
            <a:picLocks noChangeAspect="1"/>
          </p:cNvPicPr>
          <p:nvPr/>
        </p:nvPicPr>
        <p:blipFill>
          <a:blip r:embed="rId3"/>
          <a:stretch>
            <a:fillRect/>
          </a:stretch>
        </p:blipFill>
        <p:spPr>
          <a:xfrm>
            <a:off x="3657477" y="2080077"/>
            <a:ext cx="5167516" cy="2697846"/>
          </a:xfrm>
          <a:prstGeom prst="rect">
            <a:avLst/>
          </a:prstGeom>
        </p:spPr>
      </p:pic>
    </p:spTree>
    <p:extLst>
      <p:ext uri="{BB962C8B-B14F-4D97-AF65-F5344CB8AC3E}">
        <p14:creationId xmlns:p14="http://schemas.microsoft.com/office/powerpoint/2010/main" val="1943442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266092"/>
            <a:ext cx="10515600" cy="5272820"/>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Destek (</a:t>
            </a:r>
            <a:r>
              <a:rPr lang="tr-TR" sz="2200" b="1" dirty="0" err="1">
                <a:latin typeface="Times New Roman" panose="02020603050405020304" pitchFamily="18" charset="0"/>
              </a:rPr>
              <a:t>Support</a:t>
            </a:r>
            <a:r>
              <a:rPr lang="tr-TR" sz="2200" b="1" dirty="0">
                <a:latin typeface="Times New Roman" panose="02020603050405020304" pitchFamily="18" charset="0"/>
              </a:rPr>
              <a:t>) ve Alfa (</a:t>
            </a:r>
            <a:r>
              <a:rPr lang="el-GR" sz="2200" b="1" dirty="0">
                <a:latin typeface="Times New Roman" panose="02020603050405020304" pitchFamily="18" charset="0"/>
              </a:rPr>
              <a:t>α) </a:t>
            </a:r>
            <a:r>
              <a:rPr lang="tr-TR" sz="2200" b="1" dirty="0">
                <a:latin typeface="Times New Roman" panose="02020603050405020304" pitchFamily="18" charset="0"/>
              </a:rPr>
              <a:t>Seviye Kesimler Örnek:</a:t>
            </a: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12" name="Resim 11">
            <a:extLst>
              <a:ext uri="{FF2B5EF4-FFF2-40B4-BE49-F238E27FC236}">
                <a16:creationId xmlns:a16="http://schemas.microsoft.com/office/drawing/2014/main" id="{740B633B-AA94-43E1-0098-4B480413FC84}"/>
              </a:ext>
            </a:extLst>
          </p:cNvPr>
          <p:cNvPicPr>
            <a:picLocks noChangeAspect="1"/>
          </p:cNvPicPr>
          <p:nvPr/>
        </p:nvPicPr>
        <p:blipFill>
          <a:blip r:embed="rId3"/>
          <a:stretch>
            <a:fillRect/>
          </a:stretch>
        </p:blipFill>
        <p:spPr>
          <a:xfrm>
            <a:off x="2742072" y="1877693"/>
            <a:ext cx="5448757" cy="2916000"/>
          </a:xfrm>
          <a:prstGeom prst="rect">
            <a:avLst/>
          </a:prstGeom>
        </p:spPr>
      </p:pic>
    </p:spTree>
    <p:extLst>
      <p:ext uri="{BB962C8B-B14F-4D97-AF65-F5344CB8AC3E}">
        <p14:creationId xmlns:p14="http://schemas.microsoft.com/office/powerpoint/2010/main" val="1791545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Normalizasyon: </a:t>
            </a:r>
          </a:p>
          <a:p>
            <a:pPr algn="just">
              <a:lnSpc>
                <a:spcPts val="2800"/>
              </a:lnSpc>
              <a:spcBef>
                <a:spcPts val="0"/>
              </a:spcBef>
              <a:spcAft>
                <a:spcPts val="1200"/>
              </a:spcAft>
            </a:pPr>
            <a:r>
              <a:rPr lang="tr-TR" sz="2200" dirty="0">
                <a:latin typeface="Times New Roman" panose="02020603050405020304" pitchFamily="18" charset="0"/>
              </a:rPr>
              <a:t>Üyelik fonksiyonunun yeniden ölçeklendirilmesidir. </a:t>
            </a: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derecelerinin, kümenin en büyük üyelik derecesine bölünmesiyle küme normalize edilir.</a:t>
            </a:r>
          </a:p>
          <a:p>
            <a:pPr algn="just">
              <a:lnSpc>
                <a:spcPts val="2800"/>
              </a:lnSpc>
              <a:spcBef>
                <a:spcPts val="0"/>
              </a:spcBef>
              <a:spcAft>
                <a:spcPts val="1200"/>
              </a:spcAft>
            </a:pP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NORM</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err="1">
                <a:effectLst/>
                <a:latin typeface="Times New Roman" panose="02020603050405020304" pitchFamily="18" charset="0"/>
                <a:ea typeface="Calibri" panose="020F0502020204030204" pitchFamily="34" charset="0"/>
                <a:cs typeface="Times New Roman" panose="02020603050405020304" pitchFamily="18" charset="0"/>
              </a:rPr>
              <a:t>max</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err="1">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Segoe UI Symbol" panose="020B0502040204020203" pitchFamily="34" charset="0"/>
                <a:cs typeface="Times New Roman" panose="02020603050405020304" pitchFamily="18" charset="0"/>
              </a:rPr>
              <a:t>U</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01CA04A0-60C8-AE24-173C-3B582A0363C0}"/>
              </a:ext>
            </a:extLst>
          </p:cNvPr>
          <p:cNvPicPr>
            <a:picLocks noChangeAspect="1"/>
          </p:cNvPicPr>
          <p:nvPr/>
        </p:nvPicPr>
        <p:blipFill>
          <a:blip r:embed="rId3"/>
          <a:stretch>
            <a:fillRect/>
          </a:stretch>
        </p:blipFill>
        <p:spPr>
          <a:xfrm>
            <a:off x="901260" y="3514912"/>
            <a:ext cx="6898250" cy="3024000"/>
          </a:xfrm>
          <a:prstGeom prst="rect">
            <a:avLst/>
          </a:prstGeom>
        </p:spPr>
      </p:pic>
      <p:pic>
        <p:nvPicPr>
          <p:cNvPr id="8" name="Resim 7">
            <a:extLst>
              <a:ext uri="{FF2B5EF4-FFF2-40B4-BE49-F238E27FC236}">
                <a16:creationId xmlns:a16="http://schemas.microsoft.com/office/drawing/2014/main" id="{1812C55D-3DD0-D6A3-B8D4-634C61A50D8E}"/>
              </a:ext>
            </a:extLst>
          </p:cNvPr>
          <p:cNvPicPr>
            <a:picLocks noChangeAspect="1"/>
          </p:cNvPicPr>
          <p:nvPr/>
        </p:nvPicPr>
        <p:blipFill>
          <a:blip r:embed="rId4"/>
          <a:stretch>
            <a:fillRect/>
          </a:stretch>
        </p:blipFill>
        <p:spPr>
          <a:xfrm>
            <a:off x="7799510" y="3514912"/>
            <a:ext cx="3260194" cy="2016000"/>
          </a:xfrm>
          <a:prstGeom prst="rect">
            <a:avLst/>
          </a:prstGeom>
        </p:spPr>
      </p:pic>
    </p:spTree>
    <p:extLst>
      <p:ext uri="{BB962C8B-B14F-4D97-AF65-F5344CB8AC3E}">
        <p14:creationId xmlns:p14="http://schemas.microsoft.com/office/powerpoint/2010/main" val="390512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ct val="1000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 geliştirilmeden önce, kümeler tanımlanırken kesin ifadeler kullanılmaktadır. </a:t>
            </a:r>
          </a:p>
          <a:p>
            <a:pPr>
              <a:lnSpc>
                <a:spcPct val="1000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X evrensel bir küme olduğunda bir  noktası için “kümeye üye midir?” sorusuna kesin yanıtlar verilmektedir. </a:t>
            </a:r>
          </a:p>
          <a:p>
            <a:pPr>
              <a:lnSpc>
                <a:spcPct val="1000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A kümesinin elemanları, yalnızca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0 ve 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değeri alan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ile ifade edilmekte,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x’in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A kümesinin elemanı olup olmadığı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 →{0,1}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fonksiyonu ile tanımlanmaktadır. </a:t>
            </a:r>
          </a:p>
          <a:p>
            <a:pPr>
              <a:lnSpc>
                <a:spcPct val="1000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bir küme için, bir nesne o kümenin elemanıdır ya da değildir, ortası yoktur. Ait olma ya da olmama durumu nettir.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B19E9BA8-E5A1-CDC9-9F5C-910DB94063E4}"/>
              </a:ext>
            </a:extLst>
          </p:cNvPr>
          <p:cNvPicPr>
            <a:picLocks noChangeAspect="1"/>
          </p:cNvPicPr>
          <p:nvPr/>
        </p:nvPicPr>
        <p:blipFill>
          <a:blip r:embed="rId3"/>
          <a:stretch>
            <a:fillRect/>
          </a:stretch>
        </p:blipFill>
        <p:spPr>
          <a:xfrm>
            <a:off x="4320504" y="4685140"/>
            <a:ext cx="2632226" cy="1086033"/>
          </a:xfrm>
          <a:prstGeom prst="rect">
            <a:avLst/>
          </a:prstGeom>
        </p:spPr>
      </p:pic>
    </p:spTree>
    <p:extLst>
      <p:ext uri="{BB962C8B-B14F-4D97-AF65-F5344CB8AC3E}">
        <p14:creationId xmlns:p14="http://schemas.microsoft.com/office/powerpoint/2010/main" val="16840951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 Bulanık Küme: </a:t>
            </a:r>
          </a:p>
          <a:p>
            <a:pPr algn="just">
              <a:lnSpc>
                <a:spcPts val="2800"/>
              </a:lnSpc>
              <a:spcBef>
                <a:spcPts val="0"/>
              </a:spcBef>
              <a:spcAft>
                <a:spcPts val="1200"/>
              </a:spcAft>
            </a:pPr>
            <a:r>
              <a:rPr lang="tr-TR" sz="2200" dirty="0">
                <a:latin typeface="Times New Roman" panose="02020603050405020304" pitchFamily="18" charset="0"/>
              </a:rPr>
              <a:t>Bulanık bir kümede, üyelik derecesi 1’e eşit olan en az bir tane öge olmalıdır. </a:t>
            </a:r>
          </a:p>
          <a:p>
            <a:pPr algn="just">
              <a:lnSpc>
                <a:spcPts val="2800"/>
              </a:lnSpc>
              <a:spcBef>
                <a:spcPts val="0"/>
              </a:spcBef>
              <a:spcAft>
                <a:spcPts val="1200"/>
              </a:spcAft>
            </a:pPr>
            <a:r>
              <a:rPr lang="tr-TR" sz="2200" dirty="0">
                <a:latin typeface="Times New Roman" panose="02020603050405020304" pitchFamily="18" charset="0"/>
              </a:rPr>
              <a:t>Bulanık bir kümenin alabileceği en büyük üyelik derecesi değeri 1, en küçük üyelik derecesi değeri 0’dır. </a:t>
            </a:r>
          </a:p>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Boş Bulanık Küme: </a:t>
            </a:r>
            <a:endParaRPr lang="tr-TR" sz="2200" dirty="0">
              <a:latin typeface="Times New Roman" panose="02020603050405020304" pitchFamily="18" charset="0"/>
            </a:endParaRP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derecesi 0 olduğunda, "Her x eleman R için µA (x) = 0 ise, A bulanık kümesi boş küme olarak tanımlanır.</a:t>
            </a:r>
          </a:p>
          <a:p>
            <a:pPr algn="just">
              <a:lnSpc>
                <a:spcPts val="2800"/>
              </a:lnSpc>
              <a:spcBef>
                <a:spcPts val="0"/>
              </a:spcBef>
              <a:spcAft>
                <a:spcPts val="1200"/>
              </a:spcAft>
            </a:pPr>
            <a:r>
              <a:rPr lang="tr-TR" sz="2200" b="1" dirty="0">
                <a:solidFill>
                  <a:schemeClr val="accent1"/>
                </a:solidFill>
                <a:latin typeface="Times New Roman" panose="02020603050405020304" pitchFamily="18" charset="0"/>
              </a:rPr>
              <a:t>Bulanık kümenin yüksekliği: </a:t>
            </a:r>
            <a:r>
              <a:rPr lang="tr-TR" sz="2200" dirty="0">
                <a:latin typeface="Times New Roman" panose="02020603050405020304" pitchFamily="18" charset="0"/>
              </a:rPr>
              <a:t>Bir bulanık kümede herhangi bir noktada ulaşılan en büyük üyelik değeridir. Eğer bir bulanık kümenin yüksekliği 1 ise, bu bulanık küme normal bulanık küme olarak adlandırılır.</a:t>
            </a:r>
          </a:p>
        </p:txBody>
      </p:sp>
    </p:spTree>
    <p:extLst>
      <p:ext uri="{BB962C8B-B14F-4D97-AF65-F5344CB8AC3E}">
        <p14:creationId xmlns:p14="http://schemas.microsoft.com/office/powerpoint/2010/main" val="4141355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lvl="1" algn="just">
              <a:lnSpc>
                <a:spcPts val="2800"/>
              </a:lnSpc>
              <a:spcBef>
                <a:spcPts val="0"/>
              </a:spcBef>
              <a:spcAft>
                <a:spcPts val="1200"/>
              </a:spcAft>
            </a:pPr>
            <a:r>
              <a:rPr lang="tr-TR" sz="2200" dirty="0">
                <a:latin typeface="Times New Roman" panose="02020603050405020304" pitchFamily="18" charset="0"/>
              </a:rPr>
              <a:t>Keskin küme işlemleri</a:t>
            </a:r>
          </a:p>
          <a:p>
            <a:pPr lvl="1" algn="just">
              <a:lnSpc>
                <a:spcPts val="2800"/>
              </a:lnSpc>
              <a:spcBef>
                <a:spcPts val="0"/>
              </a:spcBef>
              <a:spcAft>
                <a:spcPts val="1200"/>
              </a:spcAft>
            </a:pPr>
            <a:r>
              <a:rPr lang="tr-TR" sz="2200" dirty="0">
                <a:latin typeface="Times New Roman" panose="02020603050405020304" pitchFamily="18" charset="0"/>
              </a:rPr>
              <a:t>Bulanık küme işlemleri</a:t>
            </a:r>
          </a:p>
          <a:p>
            <a:pPr lvl="1" algn="just">
              <a:lnSpc>
                <a:spcPts val="2800"/>
              </a:lnSpc>
              <a:spcBef>
                <a:spcPts val="0"/>
              </a:spcBef>
              <a:spcAft>
                <a:spcPts val="1200"/>
              </a:spcAft>
            </a:pPr>
            <a:r>
              <a:rPr lang="tr-TR" sz="2200" dirty="0">
                <a:latin typeface="Times New Roman" panose="02020603050405020304" pitchFamily="18" charset="0"/>
              </a:rPr>
              <a:t>Üyelik fonksiyonlarını değiştiren bulanık küme işlemleri</a:t>
            </a:r>
          </a:p>
          <a:p>
            <a:pPr lvl="1" algn="just">
              <a:lnSpc>
                <a:spcPts val="2800"/>
              </a:lnSpc>
              <a:spcBef>
                <a:spcPts val="0"/>
              </a:spcBef>
              <a:spcAft>
                <a:spcPts val="1200"/>
              </a:spcAft>
            </a:pPr>
            <a:r>
              <a:rPr lang="tr-TR" sz="2200" dirty="0">
                <a:latin typeface="Times New Roman" panose="02020603050405020304" pitchFamily="18" charset="0"/>
              </a:rPr>
              <a:t>Bazı ileri bulanık küme işlemleri</a:t>
            </a:r>
          </a:p>
        </p:txBody>
      </p:sp>
    </p:spTree>
    <p:extLst>
      <p:ext uri="{BB962C8B-B14F-4D97-AF65-F5344CB8AC3E}">
        <p14:creationId xmlns:p14="http://schemas.microsoft.com/office/powerpoint/2010/main" val="1859245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354014"/>
            <a:ext cx="10515600" cy="5184897"/>
          </a:xfrm>
        </p:spPr>
        <p:txBody>
          <a:bodyPr>
            <a:normAutofit/>
          </a:bodyPr>
          <a:lstStyle/>
          <a:p>
            <a:pPr marL="0" lvl="1" algn="just">
              <a:lnSpc>
                <a:spcPts val="2800"/>
              </a:lnSpc>
              <a:spcBef>
                <a:spcPts val="0"/>
              </a:spcBef>
              <a:spcAft>
                <a:spcPts val="600"/>
              </a:spcAft>
            </a:pPr>
            <a:r>
              <a:rPr lang="tr-TR" sz="2200" u="sng" dirty="0">
                <a:latin typeface="Times New Roman" panose="02020603050405020304" pitchFamily="18" charset="0"/>
              </a:rPr>
              <a:t>Keskin kümeler üzerinde işlemleri göstermek için </a:t>
            </a:r>
            <a:r>
              <a:rPr lang="tr-TR" sz="2200" u="sng" dirty="0" err="1">
                <a:latin typeface="Times New Roman" panose="02020603050405020304" pitchFamily="18" charset="0"/>
              </a:rPr>
              <a:t>Venn</a:t>
            </a:r>
            <a:r>
              <a:rPr lang="tr-TR" sz="2200" u="sng" dirty="0">
                <a:latin typeface="Times New Roman" panose="02020603050405020304" pitchFamily="18" charset="0"/>
              </a:rPr>
              <a:t> </a:t>
            </a:r>
            <a:r>
              <a:rPr lang="tr-TR" sz="2200" u="sng" dirty="0" err="1">
                <a:latin typeface="Times New Roman" panose="02020603050405020304" pitchFamily="18" charset="0"/>
              </a:rPr>
              <a:t>Diagramları</a:t>
            </a:r>
            <a:r>
              <a:rPr lang="tr-TR" sz="2200" u="sng" dirty="0">
                <a:latin typeface="Times New Roman" panose="02020603050405020304" pitchFamily="18" charset="0"/>
              </a:rPr>
              <a:t> kullanabiliriz.</a:t>
            </a:r>
          </a:p>
          <a:p>
            <a:pPr marL="0" lvl="1" algn="just">
              <a:lnSpc>
                <a:spcPts val="2800"/>
              </a:lnSpc>
              <a:spcBef>
                <a:spcPts val="0"/>
              </a:spcBef>
              <a:spcAft>
                <a:spcPts val="600"/>
              </a:spcAft>
            </a:pPr>
            <a:r>
              <a:rPr lang="tr-TR" sz="2200" u="sng" dirty="0">
                <a:latin typeface="Times New Roman" panose="02020603050405020304" pitchFamily="18" charset="0"/>
              </a:rPr>
              <a:t>A ve B, X evrensel kümesinde iki küme olsun:</a:t>
            </a: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36343C5-FD2A-FEC7-E6F4-825753812BA5}"/>
              </a:ext>
            </a:extLst>
          </p:cNvPr>
          <p:cNvPicPr>
            <a:picLocks noChangeAspect="1"/>
          </p:cNvPicPr>
          <p:nvPr/>
        </p:nvPicPr>
        <p:blipFill>
          <a:blip r:embed="rId3"/>
          <a:stretch>
            <a:fillRect/>
          </a:stretch>
        </p:blipFill>
        <p:spPr>
          <a:xfrm>
            <a:off x="2442429" y="2787527"/>
            <a:ext cx="7096125" cy="2619375"/>
          </a:xfrm>
          <a:prstGeom prst="rect">
            <a:avLst/>
          </a:prstGeom>
        </p:spPr>
      </p:pic>
    </p:spTree>
    <p:extLst>
      <p:ext uri="{BB962C8B-B14F-4D97-AF65-F5344CB8AC3E}">
        <p14:creationId xmlns:p14="http://schemas.microsoft.com/office/powerpoint/2010/main" val="2205616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Birleşme:</a:t>
            </a:r>
            <a:r>
              <a:rPr lang="tr-TR" sz="2200" dirty="0">
                <a:latin typeface="Times New Roman" panose="02020603050405020304" pitchFamily="18" charset="0"/>
              </a:rPr>
              <a:t> A∪B={x| x ∈ A veya x ∈ B}</a:t>
            </a:r>
          </a:p>
          <a:p>
            <a:pPr marL="914400" lvl="3" algn="just">
              <a:lnSpc>
                <a:spcPts val="2800"/>
              </a:lnSpc>
              <a:spcBef>
                <a:spcPts val="0"/>
              </a:spcBef>
              <a:spcAft>
                <a:spcPts val="600"/>
              </a:spcAft>
            </a:pPr>
            <a:r>
              <a:rPr lang="tr-TR" sz="2200" dirty="0">
                <a:latin typeface="Times New Roman" panose="02020603050405020304" pitchFamily="18" charset="0"/>
              </a:rPr>
              <a:t>A ve B’nin birleşimi A∪B şeklinde gösterilir ve A ve B’nin tüm elemanlarını kapsar.</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µA∪B(x)=1 eğer x ∈ A veya x ∈ B ise, </a:t>
            </a:r>
          </a:p>
          <a:p>
            <a:pPr marL="1828800" lvl="5" algn="just">
              <a:lnSpc>
                <a:spcPts val="2800"/>
              </a:lnSpc>
              <a:spcBef>
                <a:spcPts val="0"/>
              </a:spcBef>
              <a:spcAft>
                <a:spcPts val="600"/>
              </a:spcAft>
            </a:pPr>
            <a:r>
              <a:rPr lang="tr-TR" sz="2200" dirty="0">
                <a:latin typeface="Times New Roman" panose="02020603050405020304" pitchFamily="18" charset="0"/>
              </a:rPr>
              <a:t>µA∪B(x)=0 eğer x ∉ A ve x ∉ B ise.</a:t>
            </a:r>
          </a:p>
          <a:p>
            <a:pPr marL="0" lvl="1" algn="just">
              <a:lnSpc>
                <a:spcPts val="2800"/>
              </a:lnSpc>
              <a:spcBef>
                <a:spcPts val="0"/>
              </a:spcBef>
              <a:spcAft>
                <a:spcPts val="600"/>
              </a:spcAft>
            </a:pPr>
            <a:r>
              <a:rPr lang="tr-TR" sz="2200" b="1" u="sng" dirty="0">
                <a:latin typeface="Times New Roman" panose="02020603050405020304" pitchFamily="18" charset="0"/>
              </a:rPr>
              <a:t>Kesişme: </a:t>
            </a:r>
            <a:r>
              <a:rPr lang="tr-TR" sz="2200" dirty="0">
                <a:latin typeface="Times New Roman" panose="02020603050405020304" pitchFamily="18" charset="0"/>
              </a:rPr>
              <a:t>A∩B={x|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a:t>
            </a:r>
          </a:p>
          <a:p>
            <a:pPr marL="914400" lvl="3" algn="just">
              <a:lnSpc>
                <a:spcPts val="2800"/>
              </a:lnSpc>
              <a:spcBef>
                <a:spcPts val="0"/>
              </a:spcBef>
              <a:spcAft>
                <a:spcPts val="600"/>
              </a:spcAft>
            </a:pPr>
            <a:r>
              <a:rPr lang="tr-TR" sz="2200" dirty="0">
                <a:latin typeface="Times New Roman" panose="02020603050405020304" pitchFamily="18" charset="0"/>
              </a:rPr>
              <a:t>A ve B’nin kesişimi  A ∩ B şeklinde gösterilir ve A ve B’ de aynı anda bulunan elemanları kapsar.  </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 (x)=1 eğer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 , </a:t>
            </a:r>
          </a:p>
          <a:p>
            <a:pPr marL="1828800" lvl="5" algn="just">
              <a:lnSpc>
                <a:spcPts val="2800"/>
              </a:lnSpc>
              <a:spcBef>
                <a:spcPts val="0"/>
              </a:spcBef>
              <a:spcAft>
                <a:spcPts val="600"/>
              </a:spcAft>
            </a:pPr>
            <a:r>
              <a:rPr lang="tr-TR" sz="2200" dirty="0">
                <a:latin typeface="Times New Roman" panose="02020603050405020304" pitchFamily="18" charset="0"/>
              </a:rPr>
              <a:t>µA∩B(x)=0 eğer </a:t>
            </a:r>
            <a:r>
              <a:rPr lang="tr-TR" sz="2200" dirty="0" err="1">
                <a:latin typeface="Times New Roman" panose="02020603050405020304" pitchFamily="18" charset="0"/>
              </a:rPr>
              <a:t>x∉A</a:t>
            </a:r>
            <a:r>
              <a:rPr lang="tr-TR" sz="2200" dirty="0">
                <a:latin typeface="Times New Roman" panose="02020603050405020304" pitchFamily="18" charset="0"/>
              </a:rPr>
              <a:t> veya </a:t>
            </a:r>
            <a:r>
              <a:rPr lang="tr-TR" sz="2200" dirty="0" err="1">
                <a:latin typeface="Times New Roman" panose="02020603050405020304" pitchFamily="18" charset="0"/>
              </a:rPr>
              <a:t>x∉B</a:t>
            </a:r>
            <a:r>
              <a:rPr lang="tr-TR" sz="2200" dirty="0">
                <a:latin typeface="Times New Roman" panose="02020603050405020304" pitchFamily="18" charset="0"/>
              </a:rPr>
              <a:t> ise.</a:t>
            </a:r>
          </a:p>
          <a:p>
            <a:pPr marL="0" lvl="1" algn="just">
              <a:lnSpc>
                <a:spcPts val="2800"/>
              </a:lnSpc>
              <a:spcBef>
                <a:spcPts val="0"/>
              </a:spcBef>
              <a:spcAft>
                <a:spcPts val="600"/>
              </a:spcAft>
            </a:pPr>
            <a:r>
              <a:rPr lang="tr-TR" sz="2200" dirty="0">
                <a:latin typeface="Times New Roman" panose="02020603050405020304" pitchFamily="18" charset="0"/>
              </a:rPr>
              <a:t>•Tümleme: A’nın tümleyeni A’nın içinde olmayan bütün elemanları kapsar. </a:t>
            </a:r>
          </a:p>
          <a:p>
            <a:pPr lvl="1" algn="just">
              <a:lnSpc>
                <a:spcPts val="2800"/>
              </a:lnSpc>
              <a:spcBef>
                <a:spcPts val="0"/>
              </a:spcBef>
              <a:spcAft>
                <a:spcPts val="12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6147709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dirty="0">
                <a:latin typeface="Times New Roman" panose="02020603050405020304" pitchFamily="18" charset="0"/>
              </a:rPr>
              <a:t>Tümleme:</a:t>
            </a:r>
            <a:r>
              <a:rPr lang="tr-TR" sz="2200" dirty="0">
                <a:latin typeface="Times New Roman" panose="02020603050405020304" pitchFamily="18" charset="0"/>
              </a:rPr>
              <a:t> A’nın tümleyeni A’nın içinde olmayan bütün elemanları kapsar.</a:t>
            </a: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r>
              <a:rPr lang="tr-TR" sz="2200" b="1" dirty="0">
                <a:latin typeface="Times New Roman" panose="02020603050405020304" pitchFamily="18" charset="0"/>
              </a:rPr>
              <a:t>Kümelerin Fonksiyonlara Aktarımı:</a:t>
            </a:r>
          </a:p>
          <a:p>
            <a:pPr marL="457200" lvl="2" algn="just">
              <a:lnSpc>
                <a:spcPts val="2800"/>
              </a:lnSpc>
              <a:spcBef>
                <a:spcPts val="0"/>
              </a:spcBef>
              <a:spcAft>
                <a:spcPts val="600"/>
              </a:spcAft>
            </a:pPr>
            <a:r>
              <a:rPr lang="tr-TR" sz="2200" dirty="0">
                <a:latin typeface="Times New Roman" panose="02020603050405020304" pitchFamily="18" charset="0"/>
              </a:rPr>
              <a:t>Burada </a:t>
            </a:r>
            <a:r>
              <a:rPr lang="el-GR" sz="2200" dirty="0">
                <a:latin typeface="Times New Roman" panose="02020603050405020304" pitchFamily="18" charset="0"/>
              </a:rPr>
              <a:t>μ</a:t>
            </a:r>
            <a:r>
              <a:rPr lang="tr-TR" sz="2200" dirty="0">
                <a:latin typeface="Times New Roman" panose="02020603050405020304" pitchFamily="18" charset="0"/>
              </a:rPr>
              <a:t>A(x) evrensel kümedeki x elemanının A kümesine olan üyeliğini ifade eder.</a:t>
            </a:r>
          </a:p>
          <a:p>
            <a:pPr marL="457200" lvl="2" algn="just">
              <a:lnSpc>
                <a:spcPts val="2800"/>
              </a:lnSpc>
              <a:spcBef>
                <a:spcPts val="0"/>
              </a:spcBef>
              <a:spcAft>
                <a:spcPts val="600"/>
              </a:spcAft>
            </a:pPr>
            <a:r>
              <a:rPr lang="tr-TR" sz="2200" dirty="0">
                <a:latin typeface="Times New Roman" panose="02020603050405020304" pitchFamily="18" charset="0"/>
              </a:rPr>
              <a:t>Buradan aşağıdaki eşitlikler kolayca yazılabilir;</a:t>
            </a: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lvl="1" algn="just">
              <a:lnSpc>
                <a:spcPts val="2800"/>
              </a:lnSpc>
              <a:spcBef>
                <a:spcPts val="0"/>
              </a:spcBef>
              <a:spcAft>
                <a:spcPts val="12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721FB6E-81D5-CD30-7493-8F0C8A1DC8F9}"/>
              </a:ext>
            </a:extLst>
          </p:cNvPr>
          <p:cNvPicPr>
            <a:picLocks noChangeAspect="1"/>
          </p:cNvPicPr>
          <p:nvPr/>
        </p:nvPicPr>
        <p:blipFill>
          <a:blip r:embed="rId3"/>
          <a:stretch>
            <a:fillRect/>
          </a:stretch>
        </p:blipFill>
        <p:spPr>
          <a:xfrm>
            <a:off x="1737213" y="1516341"/>
            <a:ext cx="6272580" cy="1330547"/>
          </a:xfrm>
          <a:prstGeom prst="rect">
            <a:avLst/>
          </a:prstGeom>
        </p:spPr>
      </p:pic>
      <p:pic>
        <p:nvPicPr>
          <p:cNvPr id="5" name="Resim 4">
            <a:extLst>
              <a:ext uri="{FF2B5EF4-FFF2-40B4-BE49-F238E27FC236}">
                <a16:creationId xmlns:a16="http://schemas.microsoft.com/office/drawing/2014/main" id="{46AF64F7-29F6-19C2-A5B9-557370A5C85F}"/>
              </a:ext>
            </a:extLst>
          </p:cNvPr>
          <p:cNvPicPr>
            <a:picLocks noChangeAspect="1"/>
          </p:cNvPicPr>
          <p:nvPr/>
        </p:nvPicPr>
        <p:blipFill>
          <a:blip r:embed="rId4"/>
          <a:stretch>
            <a:fillRect/>
          </a:stretch>
        </p:blipFill>
        <p:spPr>
          <a:xfrm>
            <a:off x="1465336" y="4628993"/>
            <a:ext cx="4982370" cy="1425331"/>
          </a:xfrm>
          <a:prstGeom prst="rect">
            <a:avLst/>
          </a:prstGeom>
        </p:spPr>
      </p:pic>
    </p:spTree>
    <p:extLst>
      <p:ext uri="{BB962C8B-B14F-4D97-AF65-F5344CB8AC3E}">
        <p14:creationId xmlns:p14="http://schemas.microsoft.com/office/powerpoint/2010/main" val="566315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10" name="Resim 9">
            <a:extLst>
              <a:ext uri="{FF2B5EF4-FFF2-40B4-BE49-F238E27FC236}">
                <a16:creationId xmlns:a16="http://schemas.microsoft.com/office/drawing/2014/main" id="{254FC5BE-1243-392E-345C-EF239899073B}"/>
              </a:ext>
            </a:extLst>
          </p:cNvPr>
          <p:cNvPicPr>
            <a:picLocks noChangeAspect="1"/>
          </p:cNvPicPr>
          <p:nvPr/>
        </p:nvPicPr>
        <p:blipFill>
          <a:blip r:embed="rId3"/>
          <a:stretch>
            <a:fillRect/>
          </a:stretch>
        </p:blipFill>
        <p:spPr>
          <a:xfrm>
            <a:off x="1065710" y="1111582"/>
            <a:ext cx="8384394" cy="3996000"/>
          </a:xfrm>
          <a:prstGeom prst="rect">
            <a:avLst/>
          </a:prstGeom>
        </p:spPr>
      </p:pic>
    </p:spTree>
    <p:extLst>
      <p:ext uri="{BB962C8B-B14F-4D97-AF65-F5344CB8AC3E}">
        <p14:creationId xmlns:p14="http://schemas.microsoft.com/office/powerpoint/2010/main" val="3938042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r>
              <a:rPr lang="tr-TR" sz="2200" b="1" dirty="0" err="1">
                <a:latin typeface="Times New Roman" panose="02020603050405020304" pitchFamily="18" charset="0"/>
              </a:rPr>
              <a:t>Aristotelian</a:t>
            </a:r>
            <a:r>
              <a:rPr lang="tr-TR" sz="2200" b="1" dirty="0">
                <a:latin typeface="Times New Roman" panose="02020603050405020304" pitchFamily="18" charset="0"/>
              </a:rPr>
              <a:t> Kanunları:</a:t>
            </a:r>
          </a:p>
          <a:p>
            <a:pPr marL="457200" lvl="2" algn="just">
              <a:lnSpc>
                <a:spcPts val="2800"/>
              </a:lnSpc>
              <a:spcBef>
                <a:spcPts val="0"/>
              </a:spcBef>
              <a:spcAft>
                <a:spcPts val="1200"/>
              </a:spcAft>
            </a:pPr>
            <a:r>
              <a:rPr lang="tr-TR" sz="2200" b="1" dirty="0">
                <a:latin typeface="Times New Roman" panose="02020603050405020304" pitchFamily="18" charset="0"/>
              </a:rPr>
              <a:t>Ayrıcalıklı orta kanunu:                     </a:t>
            </a:r>
            <a:r>
              <a:rPr lang="tr-TR" sz="2200" dirty="0">
                <a:latin typeface="Times New Roman" panose="02020603050405020304" pitchFamily="18" charset="0"/>
              </a:rPr>
              <a:t>, Burada X evrensel kümedir</a:t>
            </a:r>
          </a:p>
          <a:p>
            <a:pPr marL="457200" lvl="2" algn="just">
              <a:lnSpc>
                <a:spcPts val="2800"/>
              </a:lnSpc>
              <a:spcBef>
                <a:spcPts val="0"/>
              </a:spcBef>
              <a:spcAft>
                <a:spcPts val="1200"/>
              </a:spcAft>
            </a:pPr>
            <a:r>
              <a:rPr lang="tr-TR" sz="2200" b="1" dirty="0">
                <a:latin typeface="Times New Roman" panose="02020603050405020304" pitchFamily="18" charset="0"/>
              </a:rPr>
              <a:t>Zıtlık(çelişme) kanunu:                 </a:t>
            </a:r>
            <a:r>
              <a:rPr lang="tr-TR" sz="2200" dirty="0">
                <a:latin typeface="Times New Roman" panose="02020603050405020304" pitchFamily="18" charset="0"/>
              </a:rPr>
              <a:t>, Burada </a:t>
            </a:r>
            <a:r>
              <a:rPr lang="el-GR" sz="2200" dirty="0">
                <a:latin typeface="Times New Roman" panose="02020603050405020304" pitchFamily="18" charset="0"/>
              </a:rPr>
              <a:t>φ </a:t>
            </a:r>
            <a:r>
              <a:rPr lang="tr-TR" sz="2200" dirty="0">
                <a:latin typeface="Times New Roman" panose="02020603050405020304" pitchFamily="18" charset="0"/>
              </a:rPr>
              <a:t>boş kümedir.</a:t>
            </a:r>
          </a:p>
          <a:p>
            <a:pPr marL="0" lvl="1" algn="just">
              <a:lnSpc>
                <a:spcPts val="2800"/>
              </a:lnSpc>
              <a:spcBef>
                <a:spcPts val="0"/>
              </a:spcBef>
              <a:spcAft>
                <a:spcPts val="1200"/>
              </a:spcAft>
            </a:pPr>
            <a:r>
              <a:rPr lang="tr-TR" sz="2200" b="1" dirty="0">
                <a:latin typeface="Times New Roman" panose="02020603050405020304" pitchFamily="18" charset="0"/>
              </a:rPr>
              <a:t>De Morgan Kanunları: </a:t>
            </a:r>
            <a:r>
              <a:rPr lang="tr-TR" sz="2200" dirty="0">
                <a:latin typeface="Times New Roman" panose="02020603050405020304" pitchFamily="18" charset="0"/>
              </a:rPr>
              <a:t>Bu kanunlar kümelerle ilgili daha karmaşık birçok işlemin ispatlanmasında oldukça kullanışlıdır. De Morgan Kanunları </a:t>
            </a:r>
            <a:r>
              <a:rPr lang="tr-TR" sz="2200" dirty="0" err="1">
                <a:latin typeface="Times New Roman" panose="02020603050405020304" pitchFamily="18" charset="0"/>
              </a:rPr>
              <a:t>Venn</a:t>
            </a:r>
            <a:r>
              <a:rPr lang="tr-TR" sz="2200" dirty="0">
                <a:latin typeface="Times New Roman" panose="02020603050405020304" pitchFamily="18" charset="0"/>
              </a:rPr>
              <a:t> şemaları veya kümeleri fonksiyonlara aktaran işlemler tarafından da ispatlanabilir.</a:t>
            </a:r>
          </a:p>
        </p:txBody>
      </p:sp>
      <p:pic>
        <p:nvPicPr>
          <p:cNvPr id="2" name="Resim 1">
            <a:extLst>
              <a:ext uri="{FF2B5EF4-FFF2-40B4-BE49-F238E27FC236}">
                <a16:creationId xmlns:a16="http://schemas.microsoft.com/office/drawing/2014/main" id="{EC9BD79C-70F8-28DE-54B1-A217E0154499}"/>
              </a:ext>
            </a:extLst>
          </p:cNvPr>
          <p:cNvPicPr>
            <a:picLocks noChangeAspect="1"/>
          </p:cNvPicPr>
          <p:nvPr/>
        </p:nvPicPr>
        <p:blipFill>
          <a:blip r:embed="rId3"/>
          <a:stretch>
            <a:fillRect/>
          </a:stretch>
        </p:blipFill>
        <p:spPr>
          <a:xfrm>
            <a:off x="4371875" y="1481172"/>
            <a:ext cx="1260552" cy="360000"/>
          </a:xfrm>
          <a:prstGeom prst="rect">
            <a:avLst/>
          </a:prstGeom>
        </p:spPr>
      </p:pic>
      <p:pic>
        <p:nvPicPr>
          <p:cNvPr id="3" name="Resim 2">
            <a:extLst>
              <a:ext uri="{FF2B5EF4-FFF2-40B4-BE49-F238E27FC236}">
                <a16:creationId xmlns:a16="http://schemas.microsoft.com/office/drawing/2014/main" id="{95949770-DC28-E60D-CA27-445068AEE3EF}"/>
              </a:ext>
            </a:extLst>
          </p:cNvPr>
          <p:cNvPicPr>
            <a:picLocks noChangeAspect="1"/>
          </p:cNvPicPr>
          <p:nvPr/>
        </p:nvPicPr>
        <p:blipFill>
          <a:blip r:embed="rId4"/>
          <a:stretch>
            <a:fillRect/>
          </a:stretch>
        </p:blipFill>
        <p:spPr>
          <a:xfrm>
            <a:off x="4272357" y="1959515"/>
            <a:ext cx="1092858" cy="360000"/>
          </a:xfrm>
          <a:prstGeom prst="rect">
            <a:avLst/>
          </a:prstGeom>
        </p:spPr>
      </p:pic>
      <p:pic>
        <p:nvPicPr>
          <p:cNvPr id="5" name="Resim 4">
            <a:extLst>
              <a:ext uri="{FF2B5EF4-FFF2-40B4-BE49-F238E27FC236}">
                <a16:creationId xmlns:a16="http://schemas.microsoft.com/office/drawing/2014/main" id="{46A2822C-BC2B-4E3D-C5AF-FF1AA0F30CCD}"/>
              </a:ext>
            </a:extLst>
          </p:cNvPr>
          <p:cNvPicPr>
            <a:picLocks noChangeAspect="1"/>
          </p:cNvPicPr>
          <p:nvPr/>
        </p:nvPicPr>
        <p:blipFill>
          <a:blip r:embed="rId5"/>
          <a:stretch>
            <a:fillRect/>
          </a:stretch>
        </p:blipFill>
        <p:spPr>
          <a:xfrm>
            <a:off x="4371875" y="3918698"/>
            <a:ext cx="2302938" cy="1239576"/>
          </a:xfrm>
          <a:prstGeom prst="rect">
            <a:avLst/>
          </a:prstGeom>
        </p:spPr>
      </p:pic>
    </p:spTree>
    <p:extLst>
      <p:ext uri="{BB962C8B-B14F-4D97-AF65-F5344CB8AC3E}">
        <p14:creationId xmlns:p14="http://schemas.microsoft.com/office/powerpoint/2010/main" val="172569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6" name="Resim 5">
            <a:extLst>
              <a:ext uri="{FF2B5EF4-FFF2-40B4-BE49-F238E27FC236}">
                <a16:creationId xmlns:a16="http://schemas.microsoft.com/office/drawing/2014/main" id="{EBB6DB24-81C0-9A88-0783-F7CF33130C59}"/>
              </a:ext>
            </a:extLst>
          </p:cNvPr>
          <p:cNvPicPr>
            <a:picLocks noChangeAspect="1"/>
          </p:cNvPicPr>
          <p:nvPr/>
        </p:nvPicPr>
        <p:blipFill rotWithShape="1">
          <a:blip r:embed="rId3"/>
          <a:srcRect t="3904" b="3383"/>
          <a:stretch/>
        </p:blipFill>
        <p:spPr bwMode="auto">
          <a:xfrm>
            <a:off x="1664689" y="952500"/>
            <a:ext cx="5822299" cy="2736000"/>
          </a:xfrm>
          <a:prstGeom prst="rect">
            <a:avLst/>
          </a:prstGeom>
          <a:ln>
            <a:noFill/>
          </a:ln>
          <a:extLst>
            <a:ext uri="{53640926-AAD7-44D8-BBD7-CCE9431645EC}">
              <a14:shadowObscured xmlns:a14="http://schemas.microsoft.com/office/drawing/2010/main"/>
            </a:ext>
          </a:extLst>
        </p:spPr>
      </p:pic>
      <p:pic>
        <p:nvPicPr>
          <p:cNvPr id="49" name="Resim 48">
            <a:extLst>
              <a:ext uri="{FF2B5EF4-FFF2-40B4-BE49-F238E27FC236}">
                <a16:creationId xmlns:a16="http://schemas.microsoft.com/office/drawing/2014/main" id="{45DA9D58-C8E4-2B11-6689-CB822F1CAE90}"/>
              </a:ext>
            </a:extLst>
          </p:cNvPr>
          <p:cNvPicPr>
            <a:picLocks noChangeAspect="1"/>
          </p:cNvPicPr>
          <p:nvPr/>
        </p:nvPicPr>
        <p:blipFill>
          <a:blip r:embed="rId4"/>
          <a:stretch>
            <a:fillRect/>
          </a:stretch>
        </p:blipFill>
        <p:spPr>
          <a:xfrm>
            <a:off x="2942493" y="3979706"/>
            <a:ext cx="5340255" cy="2268000"/>
          </a:xfrm>
          <a:prstGeom prst="rect">
            <a:avLst/>
          </a:prstGeom>
        </p:spPr>
      </p:pic>
      <p:cxnSp>
        <p:nvCxnSpPr>
          <p:cNvPr id="51" name="Bağlayıcı: Dirsek 50">
            <a:extLst>
              <a:ext uri="{FF2B5EF4-FFF2-40B4-BE49-F238E27FC236}">
                <a16:creationId xmlns:a16="http://schemas.microsoft.com/office/drawing/2014/main" id="{10F92507-3543-3CCC-588B-B8EF2BCA32B0}"/>
              </a:ext>
            </a:extLst>
          </p:cNvPr>
          <p:cNvCxnSpPr>
            <a:endCxn id="49" idx="3"/>
          </p:cNvCxnSpPr>
          <p:nvPr/>
        </p:nvCxnSpPr>
        <p:spPr>
          <a:xfrm rot="16200000" flipH="1">
            <a:off x="6820340" y="3651298"/>
            <a:ext cx="1974852" cy="949963"/>
          </a:xfrm>
          <a:prstGeom prst="bentConnector4">
            <a:avLst>
              <a:gd name="adj1" fmla="val 1254"/>
              <a:gd name="adj2" fmla="val 124064"/>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78500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dirty="0">
                <a:latin typeface="Times New Roman" panose="02020603050405020304" pitchFamily="18" charset="0"/>
              </a:rPr>
              <a:t>Bulanık küme teorisi, klasik küme teorisinin genelleştirilmiş halidir. </a:t>
            </a:r>
          </a:p>
          <a:p>
            <a:pPr marL="0" lvl="1" algn="just">
              <a:lnSpc>
                <a:spcPts val="2800"/>
              </a:lnSpc>
              <a:spcBef>
                <a:spcPts val="0"/>
              </a:spcBef>
              <a:spcAft>
                <a:spcPts val="600"/>
              </a:spcAft>
            </a:pPr>
            <a:r>
              <a:rPr lang="tr-TR" sz="2200" dirty="0">
                <a:latin typeface="Times New Roman" panose="02020603050405020304" pitchFamily="18" charset="0"/>
              </a:rPr>
              <a:t>Bu nedenle, bulanık küme işlemlerini tanımlarken, U uzayının klasik alt kümeleri arasında var olan ilişkilerin genişletilmesi yeterli olacaktır.</a:t>
            </a:r>
          </a:p>
          <a:p>
            <a:pPr marL="0" lvl="1" algn="just">
              <a:lnSpc>
                <a:spcPts val="2800"/>
              </a:lnSpc>
              <a:spcBef>
                <a:spcPts val="0"/>
              </a:spcBef>
              <a:spcAft>
                <a:spcPts val="600"/>
              </a:spcAft>
            </a:pPr>
            <a:r>
              <a:rPr lang="tr-TR" sz="2200" dirty="0">
                <a:latin typeface="Times New Roman" panose="02020603050405020304" pitchFamily="18" charset="0"/>
              </a:rPr>
              <a:t>Belirsizliklerin sistematik işlenmesinde üyelik fonksiyonlarıyla gerçekleştirilen bulanık küme işlemleri büyük kolaylık sağlarlar.</a:t>
            </a:r>
          </a:p>
          <a:p>
            <a:pPr marL="0" lvl="1" algn="just">
              <a:lnSpc>
                <a:spcPts val="2800"/>
              </a:lnSpc>
              <a:spcBef>
                <a:spcPts val="0"/>
              </a:spcBef>
              <a:spcAft>
                <a:spcPts val="600"/>
              </a:spcAft>
            </a:pPr>
            <a:r>
              <a:rPr lang="tr-TR" sz="2200" dirty="0">
                <a:latin typeface="Times New Roman" panose="02020603050405020304" pitchFamily="18" charset="0"/>
              </a:rPr>
              <a:t>Bulanık mantıkta birleşme, kesişme ve tümleme kümelerin üyelik fonksiyonları terimleri ile tanımlanmaktadır</a:t>
            </a:r>
          </a:p>
          <a:p>
            <a:pPr marL="0" lvl="1" algn="just">
              <a:lnSpc>
                <a:spcPts val="2800"/>
              </a:lnSpc>
              <a:spcBef>
                <a:spcPts val="0"/>
              </a:spcBef>
              <a:spcAft>
                <a:spcPts val="600"/>
              </a:spcAft>
            </a:pPr>
            <a:r>
              <a:rPr lang="tr-TR" sz="2200" dirty="0">
                <a:latin typeface="Times New Roman" panose="02020603050405020304" pitchFamily="18" charset="0"/>
              </a:rPr>
              <a:t>A ve B, U evrensel kümesinde sırasıyla </a:t>
            </a:r>
            <a:r>
              <a:rPr lang="tr-TR" sz="1800" dirty="0">
                <a:effectLst/>
                <a:latin typeface="Times New Roman" panose="02020603050405020304" pitchFamily="18" charset="0"/>
                <a:ea typeface="Calibri" panose="020F0502020204030204" pitchFamily="34" charset="0"/>
              </a:rPr>
              <a:t>µ</a:t>
            </a:r>
            <a:r>
              <a:rPr lang="tr-TR" sz="1800" baseline="-25000" dirty="0">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 </a:t>
            </a:r>
            <a:r>
              <a:rPr lang="tr-TR" sz="2200" dirty="0">
                <a:latin typeface="Times New Roman" panose="02020603050405020304" pitchFamily="18" charset="0"/>
              </a:rPr>
              <a:t>ve </a:t>
            </a:r>
            <a:r>
              <a:rPr lang="tr-TR" sz="1800" dirty="0">
                <a:effectLst/>
                <a:latin typeface="Times New Roman" panose="02020603050405020304" pitchFamily="18" charset="0"/>
                <a:ea typeface="Calibri" panose="020F0502020204030204" pitchFamily="34" charset="0"/>
              </a:rPr>
              <a:t>µ</a:t>
            </a:r>
            <a:r>
              <a:rPr lang="tr-TR" sz="2200" baseline="-25000" dirty="0">
                <a:latin typeface="Times New Roman" panose="02020603050405020304" pitchFamily="18" charset="0"/>
              </a:rPr>
              <a:t>B</a:t>
            </a:r>
            <a:r>
              <a:rPr lang="tr-TR" sz="2200" dirty="0">
                <a:latin typeface="Times New Roman" panose="02020603050405020304" pitchFamily="18" charset="0"/>
              </a:rPr>
              <a:t> üyelik fonksiyonuna sahip iki küme olsunlar.</a:t>
            </a:r>
          </a:p>
        </p:txBody>
      </p:sp>
      <p:pic>
        <p:nvPicPr>
          <p:cNvPr id="3" name="Resim 2">
            <a:extLst>
              <a:ext uri="{FF2B5EF4-FFF2-40B4-BE49-F238E27FC236}">
                <a16:creationId xmlns:a16="http://schemas.microsoft.com/office/drawing/2014/main" id="{1FD6EEF7-2336-5F5F-CA69-CC7FBC5F10C1}"/>
              </a:ext>
            </a:extLst>
          </p:cNvPr>
          <p:cNvPicPr>
            <a:picLocks noChangeAspect="1"/>
          </p:cNvPicPr>
          <p:nvPr/>
        </p:nvPicPr>
        <p:blipFill>
          <a:blip r:embed="rId3"/>
          <a:stretch>
            <a:fillRect/>
          </a:stretch>
        </p:blipFill>
        <p:spPr>
          <a:xfrm>
            <a:off x="2481995" y="4198912"/>
            <a:ext cx="6835690" cy="2340000"/>
          </a:xfrm>
          <a:prstGeom prst="rect">
            <a:avLst/>
          </a:prstGeom>
        </p:spPr>
      </p:pic>
    </p:spTree>
    <p:extLst>
      <p:ext uri="{BB962C8B-B14F-4D97-AF65-F5344CB8AC3E}">
        <p14:creationId xmlns:p14="http://schemas.microsoft.com/office/powerpoint/2010/main" val="1733430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Eşitlik:</a:t>
            </a:r>
            <a:r>
              <a:rPr lang="tr-TR" sz="2200" dirty="0">
                <a:latin typeface="Times New Roman" panose="02020603050405020304" pitchFamily="18" charset="0"/>
              </a:rPr>
              <a:t> İki bulanık küme şayet aynı evrensel kümede iseler ve her ikisi için üyelik fonksiyonları da aynı ise eşittir denir.</a:t>
            </a:r>
          </a:p>
          <a:p>
            <a:pPr marL="0" lvl="1" algn="just">
              <a:lnSpc>
                <a:spcPts val="2800"/>
              </a:lnSpc>
              <a:spcBef>
                <a:spcPts val="0"/>
              </a:spcBef>
              <a:spcAft>
                <a:spcPts val="600"/>
              </a:spcAft>
            </a:pPr>
            <a:endParaRPr lang="tr-TR" sz="2200" dirty="0">
              <a:latin typeface="Times New Roman" panose="02020603050405020304" pitchFamily="18" charset="0"/>
            </a:endParaRPr>
          </a:p>
          <a:p>
            <a:pPr marL="1371600" lvl="4" algn="just">
              <a:lnSpc>
                <a:spcPts val="2800"/>
              </a:lnSpc>
              <a:spcBef>
                <a:spcPts val="0"/>
              </a:spcBef>
              <a:spcAft>
                <a:spcPts val="600"/>
              </a:spcAft>
            </a:pPr>
            <a:r>
              <a:rPr lang="tr-TR" sz="2200" dirty="0">
                <a:latin typeface="Times New Roman" panose="02020603050405020304" pitchFamily="18" charset="0"/>
              </a:rPr>
              <a:t>A = B  eğer µA(u) =µB(u)  ∀u ∈ U</a:t>
            </a:r>
          </a:p>
          <a:p>
            <a:pPr marL="1371600" lvl="4" algn="just">
              <a:lnSpc>
                <a:spcPts val="2800"/>
              </a:lnSpc>
              <a:spcBef>
                <a:spcPts val="0"/>
              </a:spcBef>
              <a:spcAft>
                <a:spcPts val="600"/>
              </a:spcAft>
            </a:pPr>
            <a:r>
              <a:rPr lang="tr-TR" sz="2200" dirty="0">
                <a:latin typeface="Times New Roman" panose="02020603050405020304" pitchFamily="18" charset="0"/>
              </a:rPr>
              <a:t>A=0.3/1 + 0.5/2 + 1/3</a:t>
            </a:r>
          </a:p>
          <a:p>
            <a:pPr marL="1371600" lvl="4" algn="just">
              <a:lnSpc>
                <a:spcPts val="2800"/>
              </a:lnSpc>
              <a:spcBef>
                <a:spcPts val="0"/>
              </a:spcBef>
              <a:spcAft>
                <a:spcPts val="600"/>
              </a:spcAft>
            </a:pPr>
            <a:r>
              <a:rPr lang="tr-TR" sz="2200" dirty="0">
                <a:latin typeface="Times New Roman" panose="02020603050405020304" pitchFamily="18" charset="0"/>
              </a:rPr>
              <a:t>B=0.3/1 + 0.5/2 + 1/3</a:t>
            </a:r>
          </a:p>
          <a:p>
            <a:pPr marL="1371600" lvl="4" algn="just">
              <a:lnSpc>
                <a:spcPts val="2800"/>
              </a:lnSpc>
              <a:spcBef>
                <a:spcPts val="0"/>
              </a:spcBef>
              <a:spcAft>
                <a:spcPts val="600"/>
              </a:spcAft>
            </a:pPr>
            <a:r>
              <a:rPr lang="tr-TR" sz="2200" dirty="0">
                <a:latin typeface="Times New Roman" panose="02020603050405020304" pitchFamily="18" charset="0"/>
              </a:rPr>
              <a:t>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46837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Evrensel Küme: </a:t>
            </a:r>
            <a:r>
              <a:rPr lang="tr-TR" sz="2200" dirty="0">
                <a:latin typeface="Times New Roman" panose="02020603050405020304" pitchFamily="18" charset="0"/>
                <a:cs typeface="Times New Roman" panose="02020603050405020304" pitchFamily="18" charset="0"/>
              </a:rPr>
              <a:t>Belirli bir konu veya uygulamayı ilgilendiren muhtemel bütün elemanları içeren kümeye denir.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Keskin küme üç farklı şekilde tanımlanabilir.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U evrensel kümesi içinde bir küme olsun:</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1. Listeleme Metodu: </a:t>
            </a:r>
            <a:r>
              <a:rPr lang="tr-TR" sz="2200" dirty="0">
                <a:latin typeface="Times New Roman" panose="02020603050405020304" pitchFamily="18" charset="0"/>
                <a:cs typeface="Times New Roman" panose="02020603050405020304" pitchFamily="18" charset="0"/>
              </a:rPr>
              <a:t>Kümenin bütün elemanları listelenir.</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Örnek:</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Evrensel küme(U): 1,2,3,4,5,……,100,…</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Küme(A): 3,4,5,6</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2. Kural Metodu: </a:t>
            </a:r>
            <a:r>
              <a:rPr lang="tr-TR" sz="2200" dirty="0">
                <a:latin typeface="Times New Roman" panose="02020603050405020304" pitchFamily="18" charset="0"/>
                <a:cs typeface="Times New Roman" panose="02020603050405020304" pitchFamily="18" charset="0"/>
              </a:rPr>
              <a:t>Küme elemanları bir kural ile belirtilir. Bu metot daha geneldir.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Örnek: </a:t>
            </a:r>
            <a:r>
              <a:rPr lang="tr-TR" sz="2200" dirty="0" err="1">
                <a:latin typeface="Times New Roman" panose="02020603050405020304" pitchFamily="18" charset="0"/>
                <a:cs typeface="Times New Roman" panose="02020603050405020304" pitchFamily="18" charset="0"/>
              </a:rPr>
              <a:t>Abs</a:t>
            </a:r>
            <a:r>
              <a:rPr lang="tr-TR" sz="2200" dirty="0">
                <a:latin typeface="Times New Roman" panose="02020603050405020304" pitchFamily="18" charset="0"/>
                <a:cs typeface="Times New Roman" panose="02020603050405020304" pitchFamily="18" charset="0"/>
              </a:rPr>
              <a:t>(x)&lt;3 kuralına uyan sadece gerçek x sayıları kümesi</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6517E79-7995-EBD5-590D-D703EF1825F2}"/>
              </a:ext>
            </a:extLst>
          </p:cNvPr>
          <p:cNvPicPr>
            <a:picLocks noChangeAspect="1"/>
          </p:cNvPicPr>
          <p:nvPr/>
        </p:nvPicPr>
        <p:blipFill>
          <a:blip r:embed="rId3"/>
          <a:stretch>
            <a:fillRect/>
          </a:stretch>
        </p:blipFill>
        <p:spPr>
          <a:xfrm>
            <a:off x="3226508" y="5173980"/>
            <a:ext cx="3839845" cy="1547495"/>
          </a:xfrm>
          <a:prstGeom prst="rect">
            <a:avLst/>
          </a:prstGeom>
        </p:spPr>
      </p:pic>
    </p:spTree>
    <p:extLst>
      <p:ext uri="{BB962C8B-B14F-4D97-AF65-F5344CB8AC3E}">
        <p14:creationId xmlns:p14="http://schemas.microsoft.com/office/powerpoint/2010/main" val="24782308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Kapsama: </a:t>
            </a:r>
            <a:r>
              <a:rPr lang="tr-TR" sz="2200" dirty="0">
                <a:latin typeface="Times New Roman" panose="02020603050405020304" pitchFamily="18" charset="0"/>
              </a:rPr>
              <a:t>Bulanık küme A ⊆ X bir başka bulanık küme, B ⊆ X ‘e dahildir.</a:t>
            </a:r>
          </a:p>
          <a:p>
            <a:pPr marL="1371600" lvl="4" indent="0" algn="just">
              <a:lnSpc>
                <a:spcPts val="2800"/>
              </a:lnSpc>
              <a:spcBef>
                <a:spcPts val="0"/>
              </a:spcBef>
              <a:spcAft>
                <a:spcPts val="600"/>
              </a:spcAft>
              <a:buNone/>
            </a:pPr>
            <a:r>
              <a:rPr lang="tr-TR" sz="2200" b="1" dirty="0">
                <a:latin typeface="Times New Roman" panose="02020603050405020304" pitchFamily="18" charset="0"/>
              </a:rPr>
              <a:t>eğer; µA(x) ≤ µB(x), ∀x ∈ X</a:t>
            </a:r>
          </a:p>
          <a:p>
            <a:pPr marL="1371600" lvl="4" indent="0" algn="just">
              <a:lnSpc>
                <a:spcPts val="2800"/>
              </a:lnSpc>
              <a:spcBef>
                <a:spcPts val="0"/>
              </a:spcBef>
              <a:spcAft>
                <a:spcPts val="600"/>
              </a:spcAft>
              <a:buNone/>
            </a:pPr>
            <a:r>
              <a:rPr lang="tr-TR" sz="2200" dirty="0">
                <a:latin typeface="Times New Roman" panose="02020603050405020304" pitchFamily="18" charset="0"/>
              </a:rPr>
              <a:t>X = {1, 2, 3} ve A ve B kümeleri</a:t>
            </a:r>
          </a:p>
          <a:p>
            <a:pPr marL="1371600" lvl="4" indent="0" algn="just">
              <a:lnSpc>
                <a:spcPts val="2800"/>
              </a:lnSpc>
              <a:spcBef>
                <a:spcPts val="0"/>
              </a:spcBef>
              <a:spcAft>
                <a:spcPts val="600"/>
              </a:spcAft>
              <a:buNone/>
            </a:pPr>
            <a:r>
              <a:rPr lang="tr-TR" sz="2200" dirty="0">
                <a:latin typeface="Times New Roman" panose="02020603050405020304" pitchFamily="18" charset="0"/>
              </a:rPr>
              <a:t>A= 0.3/1 + 0.5/2 + 1/3;</a:t>
            </a:r>
          </a:p>
          <a:p>
            <a:pPr marL="1371600" lvl="4" indent="0" algn="just">
              <a:lnSpc>
                <a:spcPts val="2800"/>
              </a:lnSpc>
              <a:spcBef>
                <a:spcPts val="0"/>
              </a:spcBef>
              <a:spcAft>
                <a:spcPts val="600"/>
              </a:spcAft>
              <a:buNone/>
            </a:pPr>
            <a:r>
              <a:rPr lang="tr-TR" sz="2200" dirty="0">
                <a:latin typeface="Times New Roman" panose="02020603050405020304" pitchFamily="18" charset="0"/>
              </a:rPr>
              <a:t>B= 0.5/1 + 0.55/2 + 1/3 olsun;</a:t>
            </a:r>
          </a:p>
          <a:p>
            <a:pPr marL="1371600" lvl="4" indent="0" algn="just">
              <a:lnSpc>
                <a:spcPts val="2800"/>
              </a:lnSpc>
              <a:spcBef>
                <a:spcPts val="0"/>
              </a:spcBef>
              <a:spcAft>
                <a:spcPts val="600"/>
              </a:spcAft>
              <a:buNone/>
            </a:pPr>
            <a:r>
              <a:rPr lang="tr-TR" sz="2200" dirty="0">
                <a:latin typeface="Times New Roman" panose="02020603050405020304" pitchFamily="18" charset="0"/>
              </a:rPr>
              <a:t>Bu durumda A kümesi B kümesinin alt kümesidir, veya 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B97ED349-C7EC-D8CB-748F-622953A78616}"/>
              </a:ext>
            </a:extLst>
          </p:cNvPr>
          <p:cNvPicPr>
            <a:picLocks noChangeAspect="1"/>
          </p:cNvPicPr>
          <p:nvPr/>
        </p:nvPicPr>
        <p:blipFill rotWithShape="1">
          <a:blip r:embed="rId3"/>
          <a:srcRect t="6143" b="5939"/>
          <a:stretch/>
        </p:blipFill>
        <p:spPr bwMode="auto">
          <a:xfrm>
            <a:off x="3317362" y="4008755"/>
            <a:ext cx="4157670" cy="1410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8797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Birleşim (VEYA):</a:t>
            </a:r>
          </a:p>
        </p:txBody>
      </p:sp>
      <p:pic>
        <p:nvPicPr>
          <p:cNvPr id="3" name="Resim 2">
            <a:extLst>
              <a:ext uri="{FF2B5EF4-FFF2-40B4-BE49-F238E27FC236}">
                <a16:creationId xmlns:a16="http://schemas.microsoft.com/office/drawing/2014/main" id="{AA3A73B0-AE68-51E6-DF5E-1754E984068D}"/>
              </a:ext>
            </a:extLst>
          </p:cNvPr>
          <p:cNvPicPr>
            <a:picLocks noChangeAspect="1"/>
          </p:cNvPicPr>
          <p:nvPr/>
        </p:nvPicPr>
        <p:blipFill rotWithShape="1">
          <a:blip r:embed="rId3"/>
          <a:srcRect t="12793"/>
          <a:stretch/>
        </p:blipFill>
        <p:spPr bwMode="auto">
          <a:xfrm>
            <a:off x="1567619" y="1516340"/>
            <a:ext cx="7451766" cy="2245546"/>
          </a:xfrm>
          <a:prstGeom prst="rect">
            <a:avLst/>
          </a:prstGeom>
          <a:ln>
            <a:noFill/>
          </a:ln>
          <a:extLst>
            <a:ext uri="{53640926-AAD7-44D8-BBD7-CCE9431645EC}">
              <a14:shadowObscured xmlns:a14="http://schemas.microsoft.com/office/drawing/2010/main"/>
            </a:ext>
          </a:extLst>
        </p:spPr>
      </p:pic>
      <p:pic>
        <p:nvPicPr>
          <p:cNvPr id="6" name="Resim 5">
            <a:extLst>
              <a:ext uri="{FF2B5EF4-FFF2-40B4-BE49-F238E27FC236}">
                <a16:creationId xmlns:a16="http://schemas.microsoft.com/office/drawing/2014/main" id="{D07F404C-422A-D6BF-27D6-1FD255266A97}"/>
              </a:ext>
            </a:extLst>
          </p:cNvPr>
          <p:cNvPicPr>
            <a:picLocks noChangeAspect="1"/>
          </p:cNvPicPr>
          <p:nvPr/>
        </p:nvPicPr>
        <p:blipFill>
          <a:blip r:embed="rId4"/>
          <a:stretch>
            <a:fillRect/>
          </a:stretch>
        </p:blipFill>
        <p:spPr>
          <a:xfrm>
            <a:off x="2306516" y="4098925"/>
            <a:ext cx="3886200" cy="2257425"/>
          </a:xfrm>
          <a:prstGeom prst="rect">
            <a:avLst/>
          </a:prstGeom>
        </p:spPr>
      </p:pic>
    </p:spTree>
    <p:extLst>
      <p:ext uri="{BB962C8B-B14F-4D97-AF65-F5344CB8AC3E}">
        <p14:creationId xmlns:p14="http://schemas.microsoft.com/office/powerpoint/2010/main" val="236875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Kesişim (VE):</a:t>
            </a:r>
          </a:p>
        </p:txBody>
      </p:sp>
      <p:pic>
        <p:nvPicPr>
          <p:cNvPr id="2" name="Resim 1">
            <a:extLst>
              <a:ext uri="{FF2B5EF4-FFF2-40B4-BE49-F238E27FC236}">
                <a16:creationId xmlns:a16="http://schemas.microsoft.com/office/drawing/2014/main" id="{7D9E43B7-2876-1F60-7587-AB3573109A4F}"/>
              </a:ext>
            </a:extLst>
          </p:cNvPr>
          <p:cNvPicPr>
            <a:picLocks noChangeAspect="1"/>
          </p:cNvPicPr>
          <p:nvPr/>
        </p:nvPicPr>
        <p:blipFill rotWithShape="1">
          <a:blip r:embed="rId3"/>
          <a:srcRect t="11938"/>
          <a:stretch/>
        </p:blipFill>
        <p:spPr bwMode="auto">
          <a:xfrm>
            <a:off x="1931718" y="1516341"/>
            <a:ext cx="7783159" cy="2290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852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Tümleyen:</a:t>
            </a: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Keskin kümelerdeki ayrıcalıklı orta kanunu ve zıtlık(çelişme) kanunu bulanık kümelerde geçerli değildir. Bulanık kümeler için aşağıdaki tanım yapılabilir. Aslında, bulanık küme kuramı ile keskin küme kuramı arasındaki farkı tanımlamanın bir yolu, bu iki kanunun bulanık küme kuramında geçerli olmadığını açıklamaktır.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a:extLst>
              <a:ext uri="{FF2B5EF4-FFF2-40B4-BE49-F238E27FC236}">
                <a16:creationId xmlns:a16="http://schemas.microsoft.com/office/drawing/2014/main" id="{12FA13B9-67E4-DCB7-B10B-4B63276C9495}"/>
              </a:ext>
            </a:extLst>
          </p:cNvPr>
          <p:cNvPicPr>
            <a:picLocks noChangeAspect="1"/>
          </p:cNvPicPr>
          <p:nvPr/>
        </p:nvPicPr>
        <p:blipFill rotWithShape="1">
          <a:blip r:embed="rId3">
            <a:extLst>
              <a:ext uri="{28A0092B-C50C-407E-A947-70E740481C1C}">
                <a14:useLocalDpi xmlns:a14="http://schemas.microsoft.com/office/drawing/2010/main" val="0"/>
              </a:ext>
            </a:extLst>
          </a:blip>
          <a:srcRect t="12422"/>
          <a:stretch/>
        </p:blipFill>
        <p:spPr bwMode="auto">
          <a:xfrm>
            <a:off x="1044648" y="1493034"/>
            <a:ext cx="7912736" cy="2229182"/>
          </a:xfrm>
          <a:prstGeom prst="rect">
            <a:avLst/>
          </a:prstGeom>
          <a:noFill/>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9C3C5ECF-F258-D746-7338-880DCC9455CC}"/>
              </a:ext>
            </a:extLst>
          </p:cNvPr>
          <p:cNvPicPr>
            <a:picLocks noChangeAspect="1"/>
          </p:cNvPicPr>
          <p:nvPr/>
        </p:nvPicPr>
        <p:blipFill rotWithShape="1">
          <a:blip r:embed="rId4"/>
          <a:srcRect t="-1" r="13655" b="11765"/>
          <a:stretch/>
        </p:blipFill>
        <p:spPr bwMode="auto">
          <a:xfrm>
            <a:off x="3623040" y="5612073"/>
            <a:ext cx="3278921" cy="340407"/>
          </a:xfrm>
          <a:prstGeom prst="rect">
            <a:avLst/>
          </a:prstGeom>
          <a:ln>
            <a:noFill/>
          </a:ln>
          <a:extLst>
            <a:ext uri="{53640926-AAD7-44D8-BBD7-CCE9431645EC}">
              <a14:shadowObscured xmlns:a14="http://schemas.microsoft.com/office/drawing/2010/main"/>
            </a:ext>
          </a:extLst>
        </p:spPr>
      </p:pic>
      <p:pic>
        <p:nvPicPr>
          <p:cNvPr id="8" name="Resim 7">
            <a:extLst>
              <a:ext uri="{FF2B5EF4-FFF2-40B4-BE49-F238E27FC236}">
                <a16:creationId xmlns:a16="http://schemas.microsoft.com/office/drawing/2014/main" id="{5F1BFD8E-13FD-980F-7204-A888CCC1A2EA}"/>
              </a:ext>
            </a:extLst>
          </p:cNvPr>
          <p:cNvPicPr>
            <a:picLocks noChangeAspect="1"/>
          </p:cNvPicPr>
          <p:nvPr/>
        </p:nvPicPr>
        <p:blipFill>
          <a:blip r:embed="rId5"/>
          <a:stretch>
            <a:fillRect/>
          </a:stretch>
        </p:blipFill>
        <p:spPr>
          <a:xfrm>
            <a:off x="8697592" y="2016638"/>
            <a:ext cx="2916000" cy="1705577"/>
          </a:xfrm>
          <a:prstGeom prst="rect">
            <a:avLst/>
          </a:prstGeom>
        </p:spPr>
      </p:pic>
    </p:spTree>
    <p:extLst>
      <p:ext uri="{BB962C8B-B14F-4D97-AF65-F5344CB8AC3E}">
        <p14:creationId xmlns:p14="http://schemas.microsoft.com/office/powerpoint/2010/main" val="36697482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Örnek:</a:t>
            </a:r>
          </a:p>
        </p:txBody>
      </p:sp>
      <p:pic>
        <p:nvPicPr>
          <p:cNvPr id="6" name="Resim 5">
            <a:extLst>
              <a:ext uri="{FF2B5EF4-FFF2-40B4-BE49-F238E27FC236}">
                <a16:creationId xmlns:a16="http://schemas.microsoft.com/office/drawing/2014/main" id="{D4BEFE47-48EE-40B9-5A6F-AA355885D81D}"/>
              </a:ext>
            </a:extLst>
          </p:cNvPr>
          <p:cNvPicPr>
            <a:picLocks noChangeAspect="1"/>
          </p:cNvPicPr>
          <p:nvPr/>
        </p:nvPicPr>
        <p:blipFill>
          <a:blip r:embed="rId3"/>
          <a:stretch>
            <a:fillRect/>
          </a:stretch>
        </p:blipFill>
        <p:spPr>
          <a:xfrm>
            <a:off x="3027850" y="1406037"/>
            <a:ext cx="5819775" cy="3905250"/>
          </a:xfrm>
          <a:prstGeom prst="rect">
            <a:avLst/>
          </a:prstGeom>
        </p:spPr>
      </p:pic>
    </p:spTree>
    <p:extLst>
      <p:ext uri="{BB962C8B-B14F-4D97-AF65-F5344CB8AC3E}">
        <p14:creationId xmlns:p14="http://schemas.microsoft.com/office/powerpoint/2010/main" val="3665920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Bulanık kümenin üyelik fonksiyonunun şekli değiştirilebilir.</a:t>
            </a:r>
          </a:p>
          <a:p>
            <a:pPr marL="342900" lvl="1" indent="-342900" algn="just">
              <a:lnSpc>
                <a:spcPts val="2800"/>
              </a:lnSpc>
              <a:spcBef>
                <a:spcPts val="0"/>
              </a:spcBef>
              <a:spcAft>
                <a:spcPts val="600"/>
              </a:spcAft>
            </a:pPr>
            <a:r>
              <a:rPr lang="tr-TR" sz="2200" dirty="0">
                <a:latin typeface="Times New Roman" panose="02020603050405020304" pitchFamily="18" charset="0"/>
              </a:rPr>
              <a:t>Bu, belirli işlemler ile yapılabilir.</a:t>
            </a:r>
          </a:p>
          <a:p>
            <a:pPr marL="342900" lvl="1" indent="-342900" algn="just">
              <a:lnSpc>
                <a:spcPts val="2800"/>
              </a:lnSpc>
              <a:spcBef>
                <a:spcPts val="0"/>
              </a:spcBef>
              <a:spcAft>
                <a:spcPts val="600"/>
              </a:spcAft>
            </a:pPr>
            <a:r>
              <a:rPr lang="tr-TR" sz="2200" b="1" u="sng" dirty="0">
                <a:latin typeface="Times New Roman" panose="02020603050405020304" pitchFamily="18" charset="0"/>
              </a:rPr>
              <a:t>Kuvvet:</a:t>
            </a:r>
            <a:r>
              <a:rPr lang="tr-TR" sz="2200" b="1" dirty="0">
                <a:latin typeface="Times New Roman" panose="02020603050405020304" pitchFamily="18" charset="0"/>
              </a:rPr>
              <a:t> </a:t>
            </a:r>
            <a:r>
              <a:rPr lang="tr-TR" sz="2200" dirty="0">
                <a:latin typeface="Times New Roman" panose="02020603050405020304" pitchFamily="18" charset="0"/>
              </a:rPr>
              <a:t>Şayet p pozitif bir sayı ve A, </a:t>
            </a:r>
            <a:r>
              <a:rPr lang="el-GR" sz="2200" dirty="0">
                <a:latin typeface="Times New Roman" panose="02020603050405020304" pitchFamily="18" charset="0"/>
              </a:rPr>
              <a:t>μ</a:t>
            </a:r>
            <a:r>
              <a:rPr lang="tr-TR" sz="2200" dirty="0">
                <a:latin typeface="Times New Roman" panose="02020603050405020304" pitchFamily="18" charset="0"/>
              </a:rPr>
              <a:t>A(x) üyelik fonksiyonu ile tanımlanan bir bulanık küme ise: A’nın p kuvveti aşağıdaki gibi tanımlanır: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Derişme (</a:t>
            </a:r>
            <a:r>
              <a:rPr lang="tr-TR" sz="2200" b="1" u="sng" dirty="0" err="1">
                <a:latin typeface="Times New Roman" panose="02020603050405020304" pitchFamily="18" charset="0"/>
              </a:rPr>
              <a:t>concentration</a:t>
            </a:r>
            <a:r>
              <a:rPr lang="tr-TR" sz="2200" b="1" u="sng" dirty="0">
                <a:latin typeface="Times New Roman" panose="02020603050405020304" pitchFamily="18" charset="0"/>
              </a:rPr>
              <a:t>)):</a:t>
            </a:r>
            <a:r>
              <a:rPr lang="tr-TR" sz="2200" dirty="0">
                <a:latin typeface="Times New Roman" panose="02020603050405020304" pitchFamily="18" charset="0"/>
              </a:rPr>
              <a:t> Bulanık bir küme üyelik fonksiyonu </a:t>
            </a:r>
            <a:r>
              <a:rPr lang="tr-TR" sz="2200" dirty="0">
                <a:solidFill>
                  <a:schemeClr val="accent1"/>
                </a:solidFill>
                <a:latin typeface="Times New Roman" panose="02020603050405020304" pitchFamily="18" charset="0"/>
              </a:rPr>
              <a:t>daha yüksek üyelik dereceli elemanlarının üyeliği vurgulanarak değiştirilirse yoğunlaşır</a:t>
            </a:r>
            <a:r>
              <a:rPr lang="tr-TR" sz="2200" dirty="0">
                <a:latin typeface="Times New Roman" panose="02020603050405020304" pitchFamily="18" charset="0"/>
              </a:rPr>
              <a:t>.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7A34B0D6-EA2E-7A73-72DB-37BC36FC676E}"/>
              </a:ext>
            </a:extLst>
          </p:cNvPr>
          <p:cNvPicPr>
            <a:picLocks noChangeAspect="1"/>
          </p:cNvPicPr>
          <p:nvPr/>
        </p:nvPicPr>
        <p:blipFill>
          <a:blip r:embed="rId3"/>
          <a:stretch>
            <a:fillRect/>
          </a:stretch>
        </p:blipFill>
        <p:spPr>
          <a:xfrm>
            <a:off x="3168235" y="2596049"/>
            <a:ext cx="5546632" cy="619125"/>
          </a:xfrm>
          <a:prstGeom prst="rect">
            <a:avLst/>
          </a:prstGeom>
        </p:spPr>
      </p:pic>
      <p:pic>
        <p:nvPicPr>
          <p:cNvPr id="3" name="Resim 2">
            <a:extLst>
              <a:ext uri="{FF2B5EF4-FFF2-40B4-BE49-F238E27FC236}">
                <a16:creationId xmlns:a16="http://schemas.microsoft.com/office/drawing/2014/main" id="{C5B317DA-0027-788A-E1D8-997FCBD7FE53}"/>
              </a:ext>
            </a:extLst>
          </p:cNvPr>
          <p:cNvPicPr>
            <a:picLocks noChangeAspect="1"/>
          </p:cNvPicPr>
          <p:nvPr/>
        </p:nvPicPr>
        <p:blipFill rotWithShape="1">
          <a:blip r:embed="rId4"/>
          <a:srcRect t="5291"/>
          <a:stretch/>
        </p:blipFill>
        <p:spPr bwMode="auto">
          <a:xfrm>
            <a:off x="2426432" y="4473703"/>
            <a:ext cx="4866546" cy="43200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D3D8FE2E-7FBB-B75C-3B6E-71D74A13BC47}"/>
              </a:ext>
            </a:extLst>
          </p:cNvPr>
          <p:cNvPicPr>
            <a:picLocks noChangeAspect="1"/>
          </p:cNvPicPr>
          <p:nvPr/>
        </p:nvPicPr>
        <p:blipFill>
          <a:blip r:embed="rId5"/>
          <a:stretch>
            <a:fillRect/>
          </a:stretch>
        </p:blipFill>
        <p:spPr>
          <a:xfrm>
            <a:off x="8083892" y="4300237"/>
            <a:ext cx="2994416" cy="2162728"/>
          </a:xfrm>
          <a:prstGeom prst="rect">
            <a:avLst/>
          </a:prstGeom>
        </p:spPr>
      </p:pic>
    </p:spTree>
    <p:extLst>
      <p:ext uri="{BB962C8B-B14F-4D97-AF65-F5344CB8AC3E}">
        <p14:creationId xmlns:p14="http://schemas.microsoft.com/office/powerpoint/2010/main" val="40233927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Genişleme (</a:t>
            </a:r>
            <a:r>
              <a:rPr lang="tr-TR" sz="2200" b="1" u="sng" dirty="0" err="1">
                <a:latin typeface="Times New Roman" panose="02020603050405020304" pitchFamily="18" charset="0"/>
              </a:rPr>
              <a:t>dilation</a:t>
            </a:r>
            <a:r>
              <a:rPr lang="tr-TR" sz="2200" b="1" u="sng" dirty="0">
                <a:latin typeface="Times New Roman" panose="02020603050405020304" pitchFamily="18" charset="0"/>
              </a:rPr>
              <a:t>):</a:t>
            </a:r>
            <a:r>
              <a:rPr lang="tr-TR" sz="2200" b="1" dirty="0">
                <a:latin typeface="Times New Roman" panose="02020603050405020304" pitchFamily="18" charset="0"/>
              </a:rPr>
              <a:t> </a:t>
            </a:r>
            <a:r>
              <a:rPr lang="tr-TR" sz="2200" dirty="0">
                <a:latin typeface="Times New Roman" panose="02020603050405020304" pitchFamily="18" charset="0"/>
              </a:rPr>
              <a:t>Bulanık bir küme üyelik fonksiyonu daha düşük dereceli elemanların önemi artırılarak değiştirilirse genişler.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Yoğunlaşma (</a:t>
            </a:r>
            <a:r>
              <a:rPr lang="tr-TR" sz="2200" b="1" u="sng" dirty="0" err="1">
                <a:latin typeface="Times New Roman" panose="02020603050405020304" pitchFamily="18" charset="0"/>
              </a:rPr>
              <a:t>intensification</a:t>
            </a:r>
            <a:r>
              <a:rPr lang="tr-TR" sz="2200" b="1" u="sng" dirty="0">
                <a:latin typeface="Times New Roman" panose="02020603050405020304" pitchFamily="18" charset="0"/>
              </a:rPr>
              <a:t>): </a:t>
            </a:r>
            <a:r>
              <a:rPr lang="tr-TR" sz="2200" dirty="0">
                <a:latin typeface="Times New Roman" panose="02020603050405020304" pitchFamily="18" charset="0"/>
              </a:rPr>
              <a:t>Bu işlem normalize edilmiş bir bulanık kümeyi, üyelik değeri 0.5 den yüksek olan değerleri artırarak ve 0.5 den düşük olan değerleri azaltarak keskin küme olmaya yakınlaştırır.</a:t>
            </a:r>
          </a:p>
        </p:txBody>
      </p:sp>
      <p:pic>
        <p:nvPicPr>
          <p:cNvPr id="6" name="Resim 5">
            <a:extLst>
              <a:ext uri="{FF2B5EF4-FFF2-40B4-BE49-F238E27FC236}">
                <a16:creationId xmlns:a16="http://schemas.microsoft.com/office/drawing/2014/main" id="{BE29511A-0A63-4D0C-D7E6-D4683E4D0B57}"/>
              </a:ext>
            </a:extLst>
          </p:cNvPr>
          <p:cNvPicPr>
            <a:picLocks noChangeAspect="1"/>
          </p:cNvPicPr>
          <p:nvPr/>
        </p:nvPicPr>
        <p:blipFill>
          <a:blip r:embed="rId3"/>
          <a:stretch>
            <a:fillRect/>
          </a:stretch>
        </p:blipFill>
        <p:spPr>
          <a:xfrm>
            <a:off x="1916941" y="2019591"/>
            <a:ext cx="5181382" cy="486215"/>
          </a:xfrm>
          <a:prstGeom prst="rect">
            <a:avLst/>
          </a:prstGeom>
        </p:spPr>
      </p:pic>
      <p:pic>
        <p:nvPicPr>
          <p:cNvPr id="8" name="Resim 7">
            <a:extLst>
              <a:ext uri="{FF2B5EF4-FFF2-40B4-BE49-F238E27FC236}">
                <a16:creationId xmlns:a16="http://schemas.microsoft.com/office/drawing/2014/main" id="{60DF07C4-8673-28CA-31FA-F0A407D8AD62}"/>
              </a:ext>
            </a:extLst>
          </p:cNvPr>
          <p:cNvPicPr>
            <a:picLocks noChangeAspect="1"/>
          </p:cNvPicPr>
          <p:nvPr/>
        </p:nvPicPr>
        <p:blipFill>
          <a:blip r:embed="rId4"/>
          <a:stretch>
            <a:fillRect/>
          </a:stretch>
        </p:blipFill>
        <p:spPr>
          <a:xfrm>
            <a:off x="8045264" y="1263928"/>
            <a:ext cx="2116275" cy="1728000"/>
          </a:xfrm>
          <a:prstGeom prst="rect">
            <a:avLst/>
          </a:prstGeom>
        </p:spPr>
      </p:pic>
      <p:pic>
        <p:nvPicPr>
          <p:cNvPr id="10" name="Resim 9">
            <a:extLst>
              <a:ext uri="{FF2B5EF4-FFF2-40B4-BE49-F238E27FC236}">
                <a16:creationId xmlns:a16="http://schemas.microsoft.com/office/drawing/2014/main" id="{992E7617-4F5B-D740-6445-66F86DD0ABCB}"/>
              </a:ext>
            </a:extLst>
          </p:cNvPr>
          <p:cNvPicPr>
            <a:picLocks noChangeAspect="1"/>
          </p:cNvPicPr>
          <p:nvPr/>
        </p:nvPicPr>
        <p:blipFill>
          <a:blip r:embed="rId5"/>
          <a:stretch>
            <a:fillRect/>
          </a:stretch>
        </p:blipFill>
        <p:spPr>
          <a:xfrm>
            <a:off x="1225574" y="4565381"/>
            <a:ext cx="5270201" cy="894642"/>
          </a:xfrm>
          <a:prstGeom prst="rect">
            <a:avLst/>
          </a:prstGeom>
        </p:spPr>
      </p:pic>
      <p:pic>
        <p:nvPicPr>
          <p:cNvPr id="11" name="Resim 10">
            <a:extLst>
              <a:ext uri="{FF2B5EF4-FFF2-40B4-BE49-F238E27FC236}">
                <a16:creationId xmlns:a16="http://schemas.microsoft.com/office/drawing/2014/main" id="{69682A5B-00A9-3831-2E79-38A49A7D970F}"/>
              </a:ext>
            </a:extLst>
          </p:cNvPr>
          <p:cNvPicPr>
            <a:picLocks noChangeAspect="1"/>
          </p:cNvPicPr>
          <p:nvPr/>
        </p:nvPicPr>
        <p:blipFill>
          <a:blip r:embed="rId6"/>
          <a:stretch>
            <a:fillRect/>
          </a:stretch>
        </p:blipFill>
        <p:spPr>
          <a:xfrm>
            <a:off x="7379335" y="4269942"/>
            <a:ext cx="2602865" cy="1619885"/>
          </a:xfrm>
          <a:prstGeom prst="rect">
            <a:avLst/>
          </a:prstGeom>
        </p:spPr>
      </p:pic>
    </p:spTree>
    <p:extLst>
      <p:ext uri="{BB962C8B-B14F-4D97-AF65-F5344CB8AC3E}">
        <p14:creationId xmlns:p14="http://schemas.microsoft.com/office/powerpoint/2010/main" val="251634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Ödev-4:</a:t>
            </a:r>
            <a:r>
              <a:rPr lang="tr-TR" sz="2200" b="1" dirty="0">
                <a:latin typeface="Times New Roman" panose="02020603050405020304" pitchFamily="18" charset="0"/>
              </a:rPr>
              <a:t> </a:t>
            </a:r>
            <a:r>
              <a:rPr lang="tr-TR" sz="2200" dirty="0">
                <a:latin typeface="Times New Roman" panose="02020603050405020304" pitchFamily="18" charset="0"/>
              </a:rPr>
              <a:t>Daha önceki ödevde geliştirmiş olduğunuz PI bulanık kümesine aşağıdaki işlemleri uygulayan yazılımı Python dilinde geliştirin?</a:t>
            </a:r>
          </a:p>
          <a:p>
            <a:pPr marL="1371600" lvl="4" indent="0" algn="just">
              <a:lnSpc>
                <a:spcPts val="2800"/>
              </a:lnSpc>
              <a:spcBef>
                <a:spcPts val="0"/>
              </a:spcBef>
              <a:spcAft>
                <a:spcPts val="600"/>
              </a:spcAft>
              <a:buNone/>
            </a:pPr>
            <a:r>
              <a:rPr lang="tr-TR" sz="2200" b="1" dirty="0">
                <a:latin typeface="Times New Roman" panose="02020603050405020304" pitchFamily="18" charset="0"/>
              </a:rPr>
              <a:t>a-) Kuvvet</a:t>
            </a:r>
          </a:p>
          <a:p>
            <a:pPr marL="1371600" lvl="4" indent="0" algn="just">
              <a:lnSpc>
                <a:spcPts val="2800"/>
              </a:lnSpc>
              <a:spcBef>
                <a:spcPts val="0"/>
              </a:spcBef>
              <a:spcAft>
                <a:spcPts val="600"/>
              </a:spcAft>
              <a:buNone/>
            </a:pPr>
            <a:r>
              <a:rPr lang="tr-TR" sz="2200" b="1" dirty="0">
                <a:latin typeface="Times New Roman" panose="02020603050405020304" pitchFamily="18" charset="0"/>
              </a:rPr>
              <a:t>b-) Derişme</a:t>
            </a:r>
          </a:p>
          <a:p>
            <a:pPr marL="1371600" lvl="4" indent="0" algn="just">
              <a:lnSpc>
                <a:spcPts val="2800"/>
              </a:lnSpc>
              <a:spcBef>
                <a:spcPts val="0"/>
              </a:spcBef>
              <a:spcAft>
                <a:spcPts val="600"/>
              </a:spcAft>
              <a:buNone/>
            </a:pPr>
            <a:r>
              <a:rPr lang="tr-TR" sz="2200" b="1" dirty="0">
                <a:latin typeface="Times New Roman" panose="02020603050405020304" pitchFamily="18" charset="0"/>
              </a:rPr>
              <a:t>c-) Genişleme</a:t>
            </a:r>
          </a:p>
          <a:p>
            <a:pPr marL="1371600" lvl="4" indent="0" algn="just">
              <a:lnSpc>
                <a:spcPts val="2800"/>
              </a:lnSpc>
              <a:spcBef>
                <a:spcPts val="0"/>
              </a:spcBef>
              <a:spcAft>
                <a:spcPts val="600"/>
              </a:spcAft>
              <a:buNone/>
            </a:pPr>
            <a:r>
              <a:rPr lang="tr-TR" sz="2200" b="1" dirty="0">
                <a:latin typeface="Times New Roman" panose="02020603050405020304" pitchFamily="18" charset="0"/>
              </a:rPr>
              <a:t>d-) Yoğunlaşma</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23690378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a:t>
            </a:r>
            <a:r>
              <a:rPr lang="tr-TR" sz="2200" b="1" dirty="0" err="1">
                <a:latin typeface="Times New Roman" panose="02020603050405020304" pitchFamily="18" charset="0"/>
              </a:rPr>
              <a:t>max</a:t>
            </a:r>
            <a:r>
              <a:rPr lang="tr-TR" sz="2200" b="1" dirty="0">
                <a:latin typeface="Times New Roman" panose="02020603050405020304" pitchFamily="18" charset="0"/>
              </a:rPr>
              <a:t>” ve “</a:t>
            </a:r>
            <a:r>
              <a:rPr lang="tr-TR" sz="2200" b="1" dirty="0" err="1">
                <a:latin typeface="Times New Roman" panose="02020603050405020304" pitchFamily="18" charset="0"/>
              </a:rPr>
              <a:t>min</a:t>
            </a:r>
            <a:r>
              <a:rPr lang="tr-TR" sz="2200" b="1" dirty="0">
                <a:latin typeface="Times New Roman" panose="02020603050405020304" pitchFamily="18" charset="0"/>
              </a:rPr>
              <a:t>” </a:t>
            </a:r>
            <a:r>
              <a:rPr lang="tr-TR" sz="2200" dirty="0">
                <a:latin typeface="Times New Roman" panose="02020603050405020304" pitchFamily="18" charset="0"/>
              </a:rPr>
              <a:t>operatörleri </a:t>
            </a:r>
            <a:r>
              <a:rPr lang="tr-TR" sz="2200" b="1" dirty="0">
                <a:latin typeface="Times New Roman" panose="02020603050405020304" pitchFamily="18" charset="0"/>
              </a:rPr>
              <a:t>bulanık birleşme </a:t>
            </a:r>
            <a:r>
              <a:rPr lang="tr-TR" sz="2200" dirty="0">
                <a:latin typeface="Times New Roman" panose="02020603050405020304" pitchFamily="18" charset="0"/>
              </a:rPr>
              <a:t>ve </a:t>
            </a:r>
            <a:r>
              <a:rPr lang="tr-TR" sz="2200" b="1" dirty="0">
                <a:latin typeface="Times New Roman" panose="02020603050405020304" pitchFamily="18" charset="0"/>
              </a:rPr>
              <a:t>bulanık kesişmeyi </a:t>
            </a:r>
            <a:r>
              <a:rPr lang="tr-TR" sz="2200" dirty="0">
                <a:latin typeface="Times New Roman" panose="02020603050405020304" pitchFamily="18" charset="0"/>
              </a:rPr>
              <a:t>modellemek için seçilen tek operatörler değildirler.</a:t>
            </a:r>
          </a:p>
          <a:p>
            <a:pPr marL="342900" lvl="1" indent="-342900" algn="just">
              <a:lnSpc>
                <a:spcPts val="2800"/>
              </a:lnSpc>
              <a:spcBef>
                <a:spcPts val="0"/>
              </a:spcBef>
              <a:spcAft>
                <a:spcPts val="600"/>
              </a:spcAft>
            </a:pPr>
            <a:r>
              <a:rPr lang="tr-TR" sz="2200" dirty="0">
                <a:latin typeface="Times New Roman" panose="02020603050405020304" pitchFamily="18" charset="0"/>
              </a:rPr>
              <a:t>Bulanık birleşme operatörlerine </a:t>
            </a:r>
            <a:r>
              <a:rPr lang="tr-TR" sz="2200" b="1" dirty="0">
                <a:latin typeface="Times New Roman" panose="02020603050405020304" pitchFamily="18" charset="0"/>
              </a:rPr>
              <a:t>t-</a:t>
            </a:r>
            <a:r>
              <a:rPr lang="tr-TR" sz="2200" b="1" dirty="0" err="1">
                <a:latin typeface="Times New Roman" panose="02020603050405020304" pitchFamily="18" charset="0"/>
              </a:rPr>
              <a:t>conorm</a:t>
            </a:r>
            <a:r>
              <a:rPr lang="tr-TR" sz="2200" dirty="0">
                <a:latin typeface="Times New Roman" panose="02020603050405020304" pitchFamily="18" charset="0"/>
              </a:rPr>
              <a:t> (⊕) </a:t>
            </a:r>
            <a:r>
              <a:rPr lang="tr-TR" sz="2200" b="1" dirty="0">
                <a:latin typeface="Times New Roman" panose="02020603050405020304" pitchFamily="18" charset="0"/>
              </a:rPr>
              <a:t>(s-norm ) </a:t>
            </a:r>
            <a:r>
              <a:rPr lang="tr-TR" sz="2200" dirty="0">
                <a:latin typeface="Times New Roman" panose="02020603050405020304" pitchFamily="18" charset="0"/>
              </a:rPr>
              <a:t>operatörü,</a:t>
            </a:r>
          </a:p>
          <a:p>
            <a:pPr marL="342900" lvl="1" indent="-342900" algn="just">
              <a:lnSpc>
                <a:spcPts val="2800"/>
              </a:lnSpc>
              <a:spcBef>
                <a:spcPts val="0"/>
              </a:spcBef>
              <a:spcAft>
                <a:spcPts val="600"/>
              </a:spcAft>
            </a:pPr>
            <a:r>
              <a:rPr lang="tr-TR" sz="2200" dirty="0">
                <a:latin typeface="Times New Roman" panose="02020603050405020304" pitchFamily="18" charset="0"/>
              </a:rPr>
              <a:t>Bulanık kesişme operatörlerine </a:t>
            </a:r>
            <a:r>
              <a:rPr lang="tr-TR" sz="2200" b="1" dirty="0">
                <a:latin typeface="Times New Roman" panose="02020603050405020304" pitchFamily="18" charset="0"/>
              </a:rPr>
              <a:t>t-norm</a:t>
            </a:r>
            <a:r>
              <a:rPr lang="tr-TR" sz="2200" dirty="0">
                <a:latin typeface="Times New Roman" panose="02020603050405020304" pitchFamily="18" charset="0"/>
              </a:rPr>
              <a:t> (  ) operatörü denir.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296FF544-BF60-C774-0888-4344B67993CA}"/>
              </a:ext>
            </a:extLst>
          </p:cNvPr>
          <p:cNvPicPr>
            <a:picLocks noChangeAspect="1"/>
          </p:cNvPicPr>
          <p:nvPr/>
        </p:nvPicPr>
        <p:blipFill>
          <a:blip r:embed="rId3"/>
          <a:stretch>
            <a:fillRect/>
          </a:stretch>
        </p:blipFill>
        <p:spPr>
          <a:xfrm>
            <a:off x="5815573" y="2275277"/>
            <a:ext cx="174275" cy="180000"/>
          </a:xfrm>
          <a:prstGeom prst="rect">
            <a:avLst/>
          </a:prstGeom>
        </p:spPr>
      </p:pic>
    </p:spTree>
    <p:extLst>
      <p:ext uri="{BB962C8B-B14F-4D97-AF65-F5344CB8AC3E}">
        <p14:creationId xmlns:p14="http://schemas.microsoft.com/office/powerpoint/2010/main" val="2242790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a:t>
            </a:r>
            <a:r>
              <a:rPr lang="tr-TR" sz="2200" b="1" dirty="0" err="1">
                <a:latin typeface="Times New Roman" panose="02020603050405020304" pitchFamily="18" charset="0"/>
              </a:rPr>
              <a:t>conorm</a:t>
            </a:r>
            <a:r>
              <a:rPr lang="tr-TR" sz="2200" b="1" dirty="0">
                <a:latin typeface="Times New Roman" panose="02020603050405020304" pitchFamily="18" charset="0"/>
              </a:rPr>
              <a:t>-S-norm bulanık birleşim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Maksimum 	:                 </a:t>
            </a:r>
            <a:r>
              <a:rPr lang="tr-TR" sz="2200" dirty="0" err="1">
                <a:latin typeface="Times New Roman" panose="02020603050405020304" pitchFamily="18" charset="0"/>
              </a:rPr>
              <a:t>max</a:t>
            </a:r>
            <a:r>
              <a:rPr lang="tr-TR" sz="2200" dirty="0">
                <a:latin typeface="Times New Roman" panose="02020603050405020304" pitchFamily="18" charset="0"/>
              </a:rPr>
              <a:t>(</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a:t>
            </a:r>
            <a:r>
              <a:rPr lang="tr-TR" sz="1800" dirty="0">
                <a:effectLst/>
                <a:latin typeface="Times New Roman" panose="02020603050405020304" pitchFamily="18" charset="0"/>
                <a:ea typeface="Calibri" panose="020F0502020204030204" pitchFamily="34" charset="0"/>
              </a:rPr>
              <a:t> </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B</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 a V b</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Toplam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birleşimi aşağıda gösterildiği gibidir.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Toplam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a:t>
            </a:r>
            <a:r>
              <a:rPr lang="tr-TR" sz="2200" dirty="0">
                <a:latin typeface="Times New Roman" panose="02020603050405020304" pitchFamily="18" charset="0"/>
              </a:rPr>
              <a:t>A ve B bulanık kümelerinin üyelik fonksiyonu ile cebirsel toplamı üyelik fonksiyonu aşağıda gösterilen bulanık kümedir: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Toplam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 A ve B bulanık kümelerinin üyelik fonksiyonu ile bulanık birleşimi, üyelik fonksiyonu aşağıda gösterilen bulanık kümedir: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B3E64DD3-5337-80EC-1854-7936D76E6251}"/>
              </a:ext>
            </a:extLst>
          </p:cNvPr>
          <p:cNvPicPr>
            <a:picLocks noChangeAspect="1"/>
          </p:cNvPicPr>
          <p:nvPr/>
        </p:nvPicPr>
        <p:blipFill>
          <a:blip r:embed="rId3"/>
          <a:stretch>
            <a:fillRect/>
          </a:stretch>
        </p:blipFill>
        <p:spPr>
          <a:xfrm>
            <a:off x="2549676" y="2572223"/>
            <a:ext cx="6060924" cy="504000"/>
          </a:xfrm>
          <a:prstGeom prst="rect">
            <a:avLst/>
          </a:prstGeom>
        </p:spPr>
      </p:pic>
      <p:pic>
        <p:nvPicPr>
          <p:cNvPr id="8" name="Resim 7">
            <a:extLst>
              <a:ext uri="{FF2B5EF4-FFF2-40B4-BE49-F238E27FC236}">
                <a16:creationId xmlns:a16="http://schemas.microsoft.com/office/drawing/2014/main" id="{8A82F956-E775-13BB-57B0-4EE7BDFB6862}"/>
              </a:ext>
            </a:extLst>
          </p:cNvPr>
          <p:cNvPicPr>
            <a:picLocks noChangeAspect="1"/>
          </p:cNvPicPr>
          <p:nvPr/>
        </p:nvPicPr>
        <p:blipFill>
          <a:blip r:embed="rId4"/>
          <a:stretch>
            <a:fillRect/>
          </a:stretch>
        </p:blipFill>
        <p:spPr>
          <a:xfrm>
            <a:off x="2549676" y="3973533"/>
            <a:ext cx="5244406" cy="324000"/>
          </a:xfrm>
          <a:prstGeom prst="rect">
            <a:avLst/>
          </a:prstGeom>
        </p:spPr>
      </p:pic>
      <p:pic>
        <p:nvPicPr>
          <p:cNvPr id="6" name="Resim 5">
            <a:extLst>
              <a:ext uri="{FF2B5EF4-FFF2-40B4-BE49-F238E27FC236}">
                <a16:creationId xmlns:a16="http://schemas.microsoft.com/office/drawing/2014/main" id="{8519B7D8-9D0A-3432-028F-B1ABB3D65350}"/>
              </a:ext>
            </a:extLst>
          </p:cNvPr>
          <p:cNvPicPr>
            <a:picLocks noChangeAspect="1"/>
          </p:cNvPicPr>
          <p:nvPr/>
        </p:nvPicPr>
        <p:blipFill>
          <a:blip r:embed="rId5"/>
          <a:stretch>
            <a:fillRect/>
          </a:stretch>
        </p:blipFill>
        <p:spPr>
          <a:xfrm>
            <a:off x="2741006" y="5380892"/>
            <a:ext cx="5129366" cy="1332000"/>
          </a:xfrm>
          <a:prstGeom prst="rect">
            <a:avLst/>
          </a:prstGeom>
        </p:spPr>
      </p:pic>
      <p:pic>
        <p:nvPicPr>
          <p:cNvPr id="11" name="Resim 10">
            <a:extLst>
              <a:ext uri="{FF2B5EF4-FFF2-40B4-BE49-F238E27FC236}">
                <a16:creationId xmlns:a16="http://schemas.microsoft.com/office/drawing/2014/main" id="{2E1B67A6-A147-686A-DE81-BC37602D051C}"/>
              </a:ext>
            </a:extLst>
          </p:cNvPr>
          <p:cNvPicPr>
            <a:picLocks noChangeAspect="1"/>
          </p:cNvPicPr>
          <p:nvPr/>
        </p:nvPicPr>
        <p:blipFill>
          <a:blip r:embed="rId6"/>
          <a:stretch>
            <a:fillRect/>
          </a:stretch>
        </p:blipFill>
        <p:spPr>
          <a:xfrm>
            <a:off x="1408660" y="2599847"/>
            <a:ext cx="1141016" cy="396000"/>
          </a:xfrm>
          <a:prstGeom prst="rect">
            <a:avLst/>
          </a:prstGeom>
        </p:spPr>
      </p:pic>
      <p:pic>
        <p:nvPicPr>
          <p:cNvPr id="12" name="Resim 11">
            <a:extLst>
              <a:ext uri="{FF2B5EF4-FFF2-40B4-BE49-F238E27FC236}">
                <a16:creationId xmlns:a16="http://schemas.microsoft.com/office/drawing/2014/main" id="{1F8274D6-B2F3-9812-6CBE-D280AF6CAA2E}"/>
              </a:ext>
            </a:extLst>
          </p:cNvPr>
          <p:cNvPicPr>
            <a:picLocks noChangeAspect="1"/>
          </p:cNvPicPr>
          <p:nvPr/>
        </p:nvPicPr>
        <p:blipFill>
          <a:blip r:embed="rId6"/>
          <a:stretch>
            <a:fillRect/>
          </a:stretch>
        </p:blipFill>
        <p:spPr>
          <a:xfrm>
            <a:off x="2867929" y="1362884"/>
            <a:ext cx="1141016" cy="396000"/>
          </a:xfrm>
          <a:prstGeom prst="rect">
            <a:avLst/>
          </a:prstGeom>
        </p:spPr>
      </p:pic>
    </p:spTree>
    <p:extLst>
      <p:ext uri="{BB962C8B-B14F-4D97-AF65-F5344CB8AC3E}">
        <p14:creationId xmlns:p14="http://schemas.microsoft.com/office/powerpoint/2010/main" val="106036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1"/>
                </a:solidFill>
                <a:latin typeface="Times New Roman" panose="02020603050405020304" pitchFamily="18" charset="0"/>
                <a:cs typeface="Times New Roman" panose="02020603050405020304" pitchFamily="18" charset="0"/>
              </a:rPr>
              <a:t>3. Üyelik Metodu: </a:t>
            </a:r>
            <a:r>
              <a:rPr lang="tr-TR" sz="2200" dirty="0">
                <a:latin typeface="Times New Roman" panose="02020603050405020304" pitchFamily="18" charset="0"/>
                <a:cs typeface="Times New Roman" panose="02020603050405020304" pitchFamily="18" charset="0"/>
              </a:rPr>
              <a:t>A kümesi için 0-1 üyelik fonksiyonu belirlenir ve </a:t>
            </a:r>
            <a:r>
              <a:rPr lang="el-GR" sz="2200" dirty="0">
                <a:latin typeface="Times New Roman" panose="02020603050405020304" pitchFamily="18" charset="0"/>
                <a:cs typeface="Times New Roman" panose="02020603050405020304" pitchFamily="18" charset="0"/>
              </a:rPr>
              <a:t>μ</a:t>
            </a:r>
            <a:r>
              <a:rPr lang="tr-TR" sz="2200" dirty="0">
                <a:latin typeface="Times New Roman" panose="02020603050405020304" pitchFamily="18" charset="0"/>
                <a:cs typeface="Times New Roman" panose="02020603050405020304" pitchFamily="18" charset="0"/>
              </a:rPr>
              <a:t>A(x) şeklinde ifade edilir.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ayrım (</a:t>
            </a:r>
            <a:r>
              <a:rPr lang="tr-TR" sz="2200" dirty="0" err="1">
                <a:latin typeface="Times New Roman" panose="02020603050405020304" pitchFamily="18" charset="0"/>
                <a:cs typeface="Times New Roman" panose="02020603050405020304" pitchFamily="18" charset="0"/>
              </a:rPr>
              <a:t>discrimination</a:t>
            </a:r>
            <a:r>
              <a:rPr lang="tr-TR" sz="2200" dirty="0">
                <a:latin typeface="Times New Roman" panose="02020603050405020304" pitchFamily="18" charset="0"/>
                <a:cs typeface="Times New Roman" panose="02020603050405020304" pitchFamily="18" charset="0"/>
              </a:rPr>
              <a:t>) fonksiyonu olarak adlandırılır.</a:t>
            </a: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kuramına göre bir küme iyi tanımlanmış özelliklere sahip olmalıdır (KESKİN SINIRLI).</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ise </a:t>
            </a:r>
            <a:r>
              <a:rPr lang="tr-TR" sz="2200" b="1" dirty="0">
                <a:solidFill>
                  <a:schemeClr val="accent1"/>
                </a:solidFill>
                <a:latin typeface="Times New Roman" panose="02020603050405020304" pitchFamily="18" charset="0"/>
                <a:cs typeface="Times New Roman" panose="02020603050405020304" pitchFamily="18" charset="0"/>
              </a:rPr>
              <a:t>BULANIK KÜME </a:t>
            </a:r>
            <a:r>
              <a:rPr lang="tr-TR" sz="2200" dirty="0">
                <a:latin typeface="Times New Roman" panose="02020603050405020304" pitchFamily="18" charset="0"/>
                <a:cs typeface="Times New Roman" panose="02020603050405020304" pitchFamily="18" charset="0"/>
              </a:rPr>
              <a:t>kuramıdır.</a:t>
            </a:r>
          </a:p>
        </p:txBody>
      </p:sp>
      <p:pic>
        <p:nvPicPr>
          <p:cNvPr id="5" name="Resim 4">
            <a:extLst>
              <a:ext uri="{FF2B5EF4-FFF2-40B4-BE49-F238E27FC236}">
                <a16:creationId xmlns:a16="http://schemas.microsoft.com/office/drawing/2014/main" id="{C84C08FD-796C-E2E8-30B8-52ECCF38990C}"/>
              </a:ext>
            </a:extLst>
          </p:cNvPr>
          <p:cNvPicPr>
            <a:picLocks noChangeAspect="1"/>
          </p:cNvPicPr>
          <p:nvPr/>
        </p:nvPicPr>
        <p:blipFill>
          <a:blip r:embed="rId3"/>
          <a:stretch>
            <a:fillRect/>
          </a:stretch>
        </p:blipFill>
        <p:spPr>
          <a:xfrm>
            <a:off x="1792995" y="1605808"/>
            <a:ext cx="2418521" cy="997860"/>
          </a:xfrm>
          <a:prstGeom prst="rect">
            <a:avLst/>
          </a:prstGeom>
        </p:spPr>
      </p:pic>
      <p:pic>
        <p:nvPicPr>
          <p:cNvPr id="6" name="Resim 5">
            <a:extLst>
              <a:ext uri="{FF2B5EF4-FFF2-40B4-BE49-F238E27FC236}">
                <a16:creationId xmlns:a16="http://schemas.microsoft.com/office/drawing/2014/main" id="{C55D6F31-B21C-DF1B-788D-9DC56205B7E4}"/>
              </a:ext>
            </a:extLst>
          </p:cNvPr>
          <p:cNvPicPr>
            <a:picLocks noChangeAspect="1"/>
          </p:cNvPicPr>
          <p:nvPr/>
        </p:nvPicPr>
        <p:blipFill>
          <a:blip r:embed="rId4"/>
          <a:stretch>
            <a:fillRect/>
          </a:stretch>
        </p:blipFill>
        <p:spPr>
          <a:xfrm>
            <a:off x="1659695" y="3170529"/>
            <a:ext cx="2118677" cy="504447"/>
          </a:xfrm>
          <a:prstGeom prst="rect">
            <a:avLst/>
          </a:prstGeom>
        </p:spPr>
      </p:pic>
    </p:spTree>
    <p:extLst>
      <p:ext uri="{BB962C8B-B14F-4D97-AF65-F5344CB8AC3E}">
        <p14:creationId xmlns:p14="http://schemas.microsoft.com/office/powerpoint/2010/main" val="8814100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t-norm bulanık kesişim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Minimum: </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Çarpım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 </a:t>
            </a:r>
            <a:r>
              <a:rPr lang="tr-TR" sz="2200" dirty="0">
                <a:latin typeface="Times New Roman" panose="02020603050405020304" pitchFamily="18" charset="0"/>
              </a:rPr>
              <a:t>A ve B bulanık kümelerinin kesişimi, üyelik fonksiyonlarının aşağıda gösterildiği gibi çarpımından oluşur: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Çarpım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sınırlı çarpımı, üyelik fonksiyonu aşağıda gösterilen bulanık kümedir: </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Çarpım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bulanık kesişimi, üyelik fonksiyonu aşağıda gösterilen bulanık kümedir: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A3647D89-B837-D497-ADEA-2A72981EBDEF}"/>
              </a:ext>
            </a:extLst>
          </p:cNvPr>
          <p:cNvPicPr>
            <a:picLocks noChangeAspect="1"/>
          </p:cNvPicPr>
          <p:nvPr/>
        </p:nvPicPr>
        <p:blipFill>
          <a:blip r:embed="rId3"/>
          <a:stretch>
            <a:fillRect/>
          </a:stretch>
        </p:blipFill>
        <p:spPr>
          <a:xfrm>
            <a:off x="2488590" y="2644980"/>
            <a:ext cx="5074386" cy="432000"/>
          </a:xfrm>
          <a:prstGeom prst="rect">
            <a:avLst/>
          </a:prstGeom>
        </p:spPr>
      </p:pic>
      <p:pic>
        <p:nvPicPr>
          <p:cNvPr id="13" name="Resim 12">
            <a:extLst>
              <a:ext uri="{FF2B5EF4-FFF2-40B4-BE49-F238E27FC236}">
                <a16:creationId xmlns:a16="http://schemas.microsoft.com/office/drawing/2014/main" id="{7433CE55-6256-90BE-BC9C-9965ED4787BC}"/>
              </a:ext>
            </a:extLst>
          </p:cNvPr>
          <p:cNvPicPr>
            <a:picLocks noChangeAspect="1"/>
          </p:cNvPicPr>
          <p:nvPr/>
        </p:nvPicPr>
        <p:blipFill>
          <a:blip r:embed="rId4"/>
          <a:stretch>
            <a:fillRect/>
          </a:stretch>
        </p:blipFill>
        <p:spPr>
          <a:xfrm>
            <a:off x="2673108" y="1268691"/>
            <a:ext cx="4705350" cy="495300"/>
          </a:xfrm>
          <a:prstGeom prst="rect">
            <a:avLst/>
          </a:prstGeom>
        </p:spPr>
      </p:pic>
      <p:pic>
        <p:nvPicPr>
          <p:cNvPr id="15" name="Resim 14">
            <a:extLst>
              <a:ext uri="{FF2B5EF4-FFF2-40B4-BE49-F238E27FC236}">
                <a16:creationId xmlns:a16="http://schemas.microsoft.com/office/drawing/2014/main" id="{A19AC6D9-2B95-8051-DC31-EA2F0F093628}"/>
              </a:ext>
            </a:extLst>
          </p:cNvPr>
          <p:cNvPicPr>
            <a:picLocks noChangeAspect="1"/>
          </p:cNvPicPr>
          <p:nvPr/>
        </p:nvPicPr>
        <p:blipFill>
          <a:blip r:embed="rId5"/>
          <a:stretch>
            <a:fillRect/>
          </a:stretch>
        </p:blipFill>
        <p:spPr>
          <a:xfrm>
            <a:off x="2488590" y="4026162"/>
            <a:ext cx="6294932" cy="468000"/>
          </a:xfrm>
          <a:prstGeom prst="rect">
            <a:avLst/>
          </a:prstGeom>
        </p:spPr>
      </p:pic>
      <p:pic>
        <p:nvPicPr>
          <p:cNvPr id="16" name="Resim 15">
            <a:extLst>
              <a:ext uri="{FF2B5EF4-FFF2-40B4-BE49-F238E27FC236}">
                <a16:creationId xmlns:a16="http://schemas.microsoft.com/office/drawing/2014/main" id="{85302297-808D-BE34-79E0-B143E4CE1616}"/>
              </a:ext>
            </a:extLst>
          </p:cNvPr>
          <p:cNvPicPr>
            <a:picLocks noChangeAspect="1"/>
          </p:cNvPicPr>
          <p:nvPr/>
        </p:nvPicPr>
        <p:blipFill>
          <a:blip r:embed="rId6"/>
          <a:stretch>
            <a:fillRect/>
          </a:stretch>
        </p:blipFill>
        <p:spPr>
          <a:xfrm>
            <a:off x="3459715" y="5430749"/>
            <a:ext cx="4938357" cy="1152000"/>
          </a:xfrm>
          <a:prstGeom prst="rect">
            <a:avLst/>
          </a:prstGeom>
        </p:spPr>
      </p:pic>
    </p:spTree>
    <p:extLst>
      <p:ext uri="{BB962C8B-B14F-4D97-AF65-F5344CB8AC3E}">
        <p14:creationId xmlns:p14="http://schemas.microsoft.com/office/powerpoint/2010/main" val="15195058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gn="ctr">
              <a:lnSpc>
                <a:spcPts val="2800"/>
              </a:lnSpc>
              <a:spcBef>
                <a:spcPts val="0"/>
              </a:spcBef>
              <a:spcAft>
                <a:spcPts val="600"/>
              </a:spcAft>
              <a:buNone/>
            </a:pPr>
            <a:r>
              <a:rPr lang="tr-TR" sz="2200" b="1" dirty="0">
                <a:latin typeface="Times New Roman" panose="02020603050405020304" pitchFamily="18" charset="0"/>
              </a:rPr>
              <a:t>Bulanık kümelerin mühendislik uygulamalarının kullanılan operatörler: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nSpc>
                <a:spcPts val="2800"/>
              </a:lnSpc>
              <a:spcBef>
                <a:spcPts val="0"/>
              </a:spcBef>
              <a:spcAft>
                <a:spcPts val="1200"/>
              </a:spcAft>
              <a:buNone/>
            </a:pPr>
            <a:r>
              <a:rPr lang="tr-TR" sz="2200" dirty="0">
                <a:latin typeface="Times New Roman" panose="02020603050405020304" pitchFamily="18" charset="0"/>
              </a:rPr>
              <a:t>• Bulanık kesişme için </a:t>
            </a:r>
            <a:r>
              <a:rPr lang="tr-TR" sz="2200" dirty="0" err="1">
                <a:solidFill>
                  <a:schemeClr val="accent1"/>
                </a:solidFill>
                <a:latin typeface="Times New Roman" panose="02020603050405020304" pitchFamily="18" charset="0"/>
              </a:rPr>
              <a:t>min</a:t>
            </a:r>
            <a:r>
              <a:rPr lang="tr-TR" sz="2200" dirty="0">
                <a:solidFill>
                  <a:schemeClr val="accent1"/>
                </a:solidFill>
                <a:latin typeface="Times New Roman" panose="02020603050405020304" pitchFamily="18" charset="0"/>
              </a:rPr>
              <a:t> veya cebirsel çarpım </a:t>
            </a:r>
            <a:r>
              <a:rPr lang="tr-TR" sz="2200" dirty="0">
                <a:latin typeface="Times New Roman" panose="02020603050405020304" pitchFamily="18" charset="0"/>
              </a:rPr>
              <a:t>t-</a:t>
            </a:r>
            <a:r>
              <a:rPr lang="tr-TR" sz="2200" dirty="0" err="1">
                <a:latin typeface="Times New Roman" panose="02020603050405020304" pitchFamily="18" charset="0"/>
              </a:rPr>
              <a:t>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birleşme için </a:t>
            </a:r>
            <a:r>
              <a:rPr lang="tr-TR" sz="2200" dirty="0" err="1">
                <a:solidFill>
                  <a:schemeClr val="accent1"/>
                </a:solidFill>
                <a:latin typeface="Times New Roman" panose="02020603050405020304" pitchFamily="18" charset="0"/>
              </a:rPr>
              <a:t>max</a:t>
            </a:r>
            <a:r>
              <a:rPr lang="tr-TR" sz="2200" dirty="0">
                <a:latin typeface="Times New Roman" panose="02020603050405020304" pitchFamily="18" charset="0"/>
              </a:rPr>
              <a:t> t-</a:t>
            </a:r>
            <a:r>
              <a:rPr lang="tr-TR" sz="2200" dirty="0" err="1">
                <a:latin typeface="Times New Roman" panose="02020603050405020304" pitchFamily="18" charset="0"/>
              </a:rPr>
              <a:t>conorm’u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tümleme için </a:t>
            </a:r>
            <a:r>
              <a:rPr lang="tr-TR" sz="2200" dirty="0">
                <a:solidFill>
                  <a:schemeClr val="accent1"/>
                </a:solidFill>
                <a:latin typeface="Times New Roman" panose="02020603050405020304" pitchFamily="18" charset="0"/>
              </a:rPr>
              <a:t>1-µA(x)</a:t>
            </a:r>
            <a:r>
              <a:rPr lang="tr-TR" sz="2200" dirty="0">
                <a:latin typeface="Times New Roman" panose="02020603050405020304" pitchFamily="18" charset="0"/>
              </a:rPr>
              <a:t> üyelik fonksiyonu.</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15242239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Bulanık kümede bazı işlemler (Özet Tablo)</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A8D89A3-7332-79D1-1E9C-7FBB5D58F1A4}"/>
              </a:ext>
            </a:extLst>
          </p:cNvPr>
          <p:cNvPicPr>
            <a:picLocks noChangeAspect="1"/>
          </p:cNvPicPr>
          <p:nvPr/>
        </p:nvPicPr>
        <p:blipFill>
          <a:blip r:embed="rId3"/>
          <a:stretch>
            <a:fillRect/>
          </a:stretch>
        </p:blipFill>
        <p:spPr>
          <a:xfrm>
            <a:off x="2999007" y="1417007"/>
            <a:ext cx="5798172" cy="5304468"/>
          </a:xfrm>
          <a:prstGeom prst="rect">
            <a:avLst/>
          </a:prstGeom>
        </p:spPr>
      </p:pic>
    </p:spTree>
    <p:extLst>
      <p:ext uri="{BB962C8B-B14F-4D97-AF65-F5344CB8AC3E}">
        <p14:creationId xmlns:p14="http://schemas.microsoft.com/office/powerpoint/2010/main" val="26311129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marL="0" lvl="1" indent="0" algn="ctr">
              <a:lnSpc>
                <a:spcPts val="2800"/>
              </a:lnSpc>
              <a:spcBef>
                <a:spcPts val="0"/>
              </a:spcBef>
              <a:spcAft>
                <a:spcPts val="600"/>
              </a:spcAft>
              <a:buNone/>
            </a:pPr>
            <a:r>
              <a:rPr lang="tr-TR" sz="2800" b="1" dirty="0">
                <a:latin typeface="Times New Roman" panose="02020603050405020304" pitchFamily="18" charset="0"/>
              </a:rPr>
              <a:t>Ödev-5</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5632938" cy="5633392"/>
          </a:xfrm>
        </p:spPr>
        <p:txBody>
          <a:bodyPr>
            <a:normAutofit/>
          </a:bodyPr>
          <a:lstStyle/>
          <a:p>
            <a:r>
              <a:rPr lang="tr-TR" sz="2000" b="1" dirty="0">
                <a:latin typeface="Times New Roman" panose="02020603050405020304" pitchFamily="18" charset="0"/>
                <a:cs typeface="Times New Roman" panose="02020603050405020304" pitchFamily="18" charset="0"/>
              </a:rPr>
              <a:t>Girişler: Sıcaklık</a:t>
            </a:r>
          </a:p>
          <a:p>
            <a:r>
              <a:rPr lang="tr-TR" sz="2000" b="1" dirty="0">
                <a:latin typeface="Times New Roman" panose="02020603050405020304" pitchFamily="18" charset="0"/>
                <a:cs typeface="Times New Roman" panose="02020603050405020304" pitchFamily="18" charset="0"/>
              </a:rPr>
              <a:t>Evrensel Küme: </a:t>
            </a:r>
            <a:r>
              <a:rPr lang="tr-TR" sz="2000" b="1" dirty="0" err="1">
                <a:latin typeface="Times New Roman" panose="02020603050405020304" pitchFamily="18" charset="0"/>
                <a:cs typeface="Times New Roman" panose="02020603050405020304" pitchFamily="18" charset="0"/>
              </a:rPr>
              <a:t>np.arange</a:t>
            </a:r>
            <a:r>
              <a:rPr lang="tr-TR" sz="2000" b="1" dirty="0">
                <a:latin typeface="Times New Roman" panose="02020603050405020304" pitchFamily="18" charset="0"/>
                <a:cs typeface="Times New Roman" panose="02020603050405020304" pitchFamily="18" charset="0"/>
              </a:rPr>
              <a:t>(20,81,1)</a:t>
            </a:r>
          </a:p>
          <a:p>
            <a:r>
              <a:rPr lang="tr-TR" sz="2000" b="1" dirty="0" err="1">
                <a:latin typeface="Times New Roman" panose="02020603050405020304" pitchFamily="18" charset="0"/>
                <a:cs typeface="Times New Roman" panose="02020603050405020304" pitchFamily="18" charset="0"/>
              </a:rPr>
              <a:t>Low</a:t>
            </a:r>
            <a:r>
              <a:rPr lang="tr-TR" sz="2000" b="1" dirty="0">
                <a:latin typeface="Times New Roman" panose="02020603050405020304" pitchFamily="18" charset="0"/>
                <a:cs typeface="Times New Roman" panose="02020603050405020304" pitchFamily="18" charset="0"/>
              </a:rPr>
              <a:t>:[20,25,35,40]</a:t>
            </a:r>
          </a:p>
          <a:p>
            <a:r>
              <a:rPr lang="tr-TR" sz="2000" b="1" dirty="0" err="1">
                <a:latin typeface="Times New Roman" panose="02020603050405020304" pitchFamily="18" charset="0"/>
                <a:cs typeface="Times New Roman" panose="02020603050405020304" pitchFamily="18" charset="0"/>
              </a:rPr>
              <a:t>Medium</a:t>
            </a:r>
            <a:r>
              <a:rPr lang="tr-TR" sz="2000" b="1" dirty="0">
                <a:latin typeface="Times New Roman" panose="02020603050405020304" pitchFamily="18" charset="0"/>
                <a:cs typeface="Times New Roman" panose="02020603050405020304" pitchFamily="18" charset="0"/>
              </a:rPr>
              <a:t>:[30,42,55,80]</a:t>
            </a:r>
          </a:p>
          <a:p>
            <a:pPr algn="just"/>
            <a:r>
              <a:rPr lang="tr-TR" sz="2000" dirty="0">
                <a:latin typeface="Times New Roman" panose="02020603050405020304" pitchFamily="18" charset="0"/>
                <a:cs typeface="Times New Roman" panose="02020603050405020304" pitchFamily="18" charset="0"/>
              </a:rPr>
              <a:t>Yukarıdaki bilgilere göre </a:t>
            </a:r>
            <a:r>
              <a:rPr lang="tr-TR" sz="2000" dirty="0" err="1">
                <a:latin typeface="Times New Roman" panose="02020603050405020304" pitchFamily="18" charset="0"/>
                <a:cs typeface="Times New Roman" panose="02020603050405020304" pitchFamily="18" charset="0"/>
              </a:rPr>
              <a:t>Low</a:t>
            </a:r>
            <a:r>
              <a:rPr lang="tr-TR" sz="2000" dirty="0">
                <a:latin typeface="Times New Roman" panose="02020603050405020304" pitchFamily="18" charset="0"/>
                <a:cs typeface="Times New Roman" panose="02020603050405020304" pitchFamily="18" charset="0"/>
              </a:rPr>
              <a:t> ve </a:t>
            </a:r>
            <a:r>
              <a:rPr lang="tr-TR" sz="2000" dirty="0" err="1">
                <a:latin typeface="Times New Roman" panose="02020603050405020304" pitchFamily="18" charset="0"/>
                <a:cs typeface="Times New Roman" panose="02020603050405020304" pitchFamily="18" charset="0"/>
              </a:rPr>
              <a:t>Med</a:t>
            </a:r>
            <a:r>
              <a:rPr lang="tr-TR" sz="2000" dirty="0">
                <a:latin typeface="Times New Roman" panose="02020603050405020304" pitchFamily="18" charset="0"/>
                <a:cs typeface="Times New Roman" panose="02020603050405020304" pitchFamily="18" charset="0"/>
              </a:rPr>
              <a:t> bulanık kümelerinin Birleşimini ve kesişimini tüm t-norm ve s-norm yöntemlerine göre hesaplayıp görselleştiren Python programını yazın. Bu ödev cevabı öğrencilerle paylaşılmayacaktır. Her öğrenci kendisi yapacaktır.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p:txBody>
      </p:sp>
      <p:pic>
        <p:nvPicPr>
          <p:cNvPr id="10" name="Resim 9">
            <a:extLst>
              <a:ext uri="{FF2B5EF4-FFF2-40B4-BE49-F238E27FC236}">
                <a16:creationId xmlns:a16="http://schemas.microsoft.com/office/drawing/2014/main" id="{B71D06C4-E5A4-DB2E-A34A-AD4051CD0EE5}"/>
              </a:ext>
            </a:extLst>
          </p:cNvPr>
          <p:cNvPicPr>
            <a:picLocks noChangeAspect="1"/>
          </p:cNvPicPr>
          <p:nvPr/>
        </p:nvPicPr>
        <p:blipFill>
          <a:blip r:embed="rId3"/>
          <a:stretch>
            <a:fillRect/>
          </a:stretch>
        </p:blipFill>
        <p:spPr>
          <a:xfrm>
            <a:off x="6550136" y="1334836"/>
            <a:ext cx="5422588" cy="3651947"/>
          </a:xfrm>
          <a:prstGeom prst="rect">
            <a:avLst/>
          </a:prstGeom>
        </p:spPr>
      </p:pic>
    </p:spTree>
    <p:extLst>
      <p:ext uri="{BB962C8B-B14F-4D97-AF65-F5344CB8AC3E}">
        <p14:creationId xmlns:p14="http://schemas.microsoft.com/office/powerpoint/2010/main" val="1641901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84</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 </a:t>
            </a:r>
            <a:r>
              <a:rPr lang="tr-TR" sz="2200" dirty="0">
                <a:solidFill>
                  <a:schemeClr val="tx2"/>
                </a:solidFill>
                <a:latin typeface="Times New Roman" panose="02020603050405020304" pitchFamily="18" charset="0"/>
                <a:cs typeface="Times New Roman" panose="02020603050405020304" pitchFamily="18" charset="0"/>
              </a:rPr>
              <a:t>Amerika'daki bütün otomobillerin kümesini düşünelim. Bu U evrensel kümesidir.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kümesinin elemanları tek tek arabalardır.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 oluşturmak için farklı tiplerde çok sayıda alt küme tanımlanabilir.</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a) renklerine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b) yerli ve yabancı olmalarına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c) silindir sayılarına göre alt kümelere ayrılması</a:t>
            </a:r>
          </a:p>
        </p:txBody>
      </p:sp>
      <p:pic>
        <p:nvPicPr>
          <p:cNvPr id="7" name="Resim 6">
            <a:extLst>
              <a:ext uri="{FF2B5EF4-FFF2-40B4-BE49-F238E27FC236}">
                <a16:creationId xmlns:a16="http://schemas.microsoft.com/office/drawing/2014/main" id="{26D58A69-9619-59D4-BD76-F863421CE557}"/>
              </a:ext>
            </a:extLst>
          </p:cNvPr>
          <p:cNvPicPr>
            <a:picLocks noChangeAspect="1"/>
          </p:cNvPicPr>
          <p:nvPr/>
        </p:nvPicPr>
        <p:blipFill>
          <a:blip r:embed="rId3"/>
          <a:stretch>
            <a:fillRect/>
          </a:stretch>
        </p:blipFill>
        <p:spPr>
          <a:xfrm>
            <a:off x="1386253" y="2525990"/>
            <a:ext cx="6792086" cy="2196000"/>
          </a:xfrm>
          <a:prstGeom prst="rect">
            <a:avLst/>
          </a:prstGeom>
        </p:spPr>
      </p:pic>
    </p:spTree>
    <p:extLst>
      <p:ext uri="{BB962C8B-B14F-4D97-AF65-F5344CB8AC3E}">
        <p14:creationId xmlns:p14="http://schemas.microsoft.com/office/powerpoint/2010/main" val="129663874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5814</TotalTime>
  <Words>4809</Words>
  <Application>Microsoft Office PowerPoint</Application>
  <PresentationFormat>Geniş ekran</PresentationFormat>
  <Paragraphs>615</Paragraphs>
  <Slides>85</Slides>
  <Notes>85</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85</vt:i4>
      </vt:variant>
    </vt:vector>
  </HeadingPairs>
  <TitlesOfParts>
    <vt:vector size="93" baseType="lpstr">
      <vt:lpstr>Arial</vt:lpstr>
      <vt:lpstr>Calibri</vt:lpstr>
      <vt:lpstr>Cambria Math</vt:lpstr>
      <vt:lpstr>Symbol</vt:lpstr>
      <vt:lpstr>Times New Roman</vt:lpstr>
      <vt:lpstr>Univers</vt:lpstr>
      <vt:lpstr>Wingdings</vt:lpstr>
      <vt:lpstr>GradientUnivers</vt:lpstr>
      <vt:lpstr>İLERİ BULANIK MANTIK</vt:lpstr>
      <vt:lpstr>İLERİ BULANIK MANTIK</vt:lpstr>
      <vt:lpstr>Bölüm 2 : Hedefleri</vt:lpstr>
      <vt:lpstr>Bölüm 2 : Ana Başlıkları</vt:lpstr>
      <vt:lpstr>KESKİN KÜMELER</vt:lpstr>
      <vt:lpstr>KESKİN KÜMELER</vt:lpstr>
      <vt:lpstr>KESKİN KÜMELER</vt:lpstr>
      <vt:lpstr>KESKİN KÜMELER</vt:lpstr>
      <vt:lpstr>KESKİN KÜMELER</vt:lpstr>
      <vt:lpstr>KESKİN KÜMELER</vt:lpstr>
      <vt:lpstr>SORU 1?</vt:lpstr>
      <vt:lpstr>HAYIR!</vt:lpstr>
      <vt:lpstr>PowerPoint Sunusu</vt:lpstr>
      <vt:lpstr>Bulanık Kümeler (FuzzySets)</vt:lpstr>
      <vt:lpstr>Bulanık Kümeler (FuzzySets)</vt:lpstr>
      <vt:lpstr>Bulanık Kümeler (FuzzySets)</vt:lpstr>
      <vt:lpstr>Bulanık Kümeler (FuzzySets)</vt:lpstr>
      <vt:lpstr>Bulanık Kümeler (FuzzySets)</vt:lpstr>
      <vt:lpstr>Bulanık Kümeler (FuzzySets)</vt:lpstr>
      <vt:lpstr>Bulanık Kümeler (FuzzySets)</vt:lpstr>
      <vt:lpstr>Soru 1 Cevabı(devam):</vt:lpstr>
      <vt:lpstr>Soru 1 Cevabı(devam):</vt:lpstr>
      <vt:lpstr>Bulanık Küme Gösterimleri</vt:lpstr>
      <vt:lpstr>Bulanık Küme Gösterimleri</vt:lpstr>
      <vt:lpstr>Bulanık Küme Gösterimleri</vt:lpstr>
      <vt:lpstr>Bulanık Küme Gösterimleri-&gt;SurekliElemanlıKume.py</vt:lpstr>
      <vt:lpstr>Bulanık Küme Gösterimleri-</vt:lpstr>
      <vt:lpstr>Ayrık Evrensel Küme</vt:lpstr>
      <vt:lpstr>Ayrık Evrensel Küme</vt:lpstr>
      <vt:lpstr>Evrensel Küme</vt:lpstr>
      <vt:lpstr>İnsanların boylarına göre evrensel küme örneği </vt:lpstr>
      <vt:lpstr>Örnek Bulanık Kümler:</vt:lpstr>
      <vt:lpstr>SÖZEL DEĞİŞKENLER (LinguisticVariables)</vt:lpstr>
      <vt:lpstr>SÖZEL DEĞİŞKENLER-Örnek</vt:lpstr>
      <vt:lpstr>SÖZEL DEĞİŞKENLER-Örnek</vt:lpstr>
      <vt:lpstr>SÖZEL DEĞİŞKENLER-Örnek</vt:lpstr>
      <vt:lpstr>SÖZEL DEĞİŞKENLER-Örnek</vt:lpstr>
      <vt:lpstr>SÖZEL DEĞİŞKENLER-Örnek</vt:lpstr>
      <vt:lpstr>SÖZEL DEĞİŞKENLER-Örnek</vt:lpstr>
      <vt:lpstr>SÖZEL DEĞİŞKENLER-Örnek</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Fonksiyonları-&gt;piUyelikFonksiyonu.py</vt:lpstr>
      <vt:lpstr>Üyelik Dereceleri ve Üyelik Fonksiyonları-&gt;piUyelikoptimize.py</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Küme İşlemleri</vt:lpstr>
      <vt:lpstr>Keskin küme işlemleri</vt:lpstr>
      <vt:lpstr>Keskin küme işlemleri</vt:lpstr>
      <vt:lpstr>Keskin küme işlemleri</vt:lpstr>
      <vt:lpstr>Keskin küme işlemleri</vt:lpstr>
      <vt:lpstr>Diğer keskin küme işlemleri</vt:lpstr>
      <vt:lpstr>Diğer keskin küme işlemleri</vt:lpstr>
      <vt:lpstr>Bulanık Küme İşlemleri</vt:lpstr>
      <vt:lpstr>Bulanık Küme İşlemleri</vt:lpstr>
      <vt:lpstr>Bulanık Küme İşlemleri</vt:lpstr>
      <vt:lpstr>Bulanık Küme İşlemleri</vt:lpstr>
      <vt:lpstr>Bulanık Küme İşlemleri</vt:lpstr>
      <vt:lpstr>Bulanık Küme İşlemleri</vt:lpstr>
      <vt:lpstr>Bulanık Küme İşlemleri</vt:lpstr>
      <vt:lpstr>Üyelik Fonksiyonlarını Değiştiren Bulanık Küme İşlemleri</vt:lpstr>
      <vt:lpstr>Üyelik Fonksiyonlarını Değiştiren Bulanık Küme İşlemleri</vt:lpstr>
      <vt:lpstr>Üyelik Fonksiyonlarını Değiştiren Bulanık Küme İşlemleri</vt:lpstr>
      <vt:lpstr>Bazı İleri Bulanık Küme İşlemleri</vt:lpstr>
      <vt:lpstr>Bazı İleri Bulanık Küme İşlemleri</vt:lpstr>
      <vt:lpstr>Bazı İleri Bulanık Küme İşlemleri</vt:lpstr>
      <vt:lpstr>Bazı İleri Bulanık Küme İşlemleri</vt:lpstr>
      <vt:lpstr>Bazı İleri Bulanık Küme İşlemleri</vt:lpstr>
      <vt:lpstr>Ödev-5</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261</cp:revision>
  <dcterms:created xsi:type="dcterms:W3CDTF">2022-09-22T13:24:45Z</dcterms:created>
  <dcterms:modified xsi:type="dcterms:W3CDTF">2025-02-16T16:27:18Z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