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35"/>
  </p:notesMasterIdLst>
  <p:handoutMasterIdLst>
    <p:handoutMasterId r:id="rId36"/>
  </p:handoutMasterIdLst>
  <p:sldIdLst>
    <p:sldId id="306" r:id="rId5"/>
    <p:sldId id="294" r:id="rId6"/>
    <p:sldId id="314" r:id="rId7"/>
    <p:sldId id="315" r:id="rId8"/>
    <p:sldId id="395" r:id="rId9"/>
    <p:sldId id="397" r:id="rId10"/>
    <p:sldId id="398" r:id="rId11"/>
    <p:sldId id="406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417" r:id="rId30"/>
    <p:sldId id="419" r:id="rId31"/>
    <p:sldId id="420" r:id="rId32"/>
    <p:sldId id="312" r:id="rId33"/>
    <p:sldId id="394" r:id="rId34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ema Uygulanmış Stil 1 - Vurgu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3D540216-9055-4C93-87A4-D0531F063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8AA5119-4B0E-448B-AC3C-D056BBBC97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6ADF-3EC2-4D6F-9F7F-1F88E3288139}" type="datetime1">
              <a:rPr lang="tr-TR" smtClean="0"/>
              <a:t>16.02.2025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487CF48-2790-4843-BDF8-2D1DCCB4B3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8CE5D44-D9F9-426F-84AB-A62A927CA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90FA1-7FBD-4C37-BCAF-01F3D049D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6621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214D3A-912A-4866-90B4-0232CEDB2416}" type="datetime1">
              <a:rPr lang="tr-TR" noProof="0" smtClean="0"/>
              <a:t>16.02.2025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3263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1624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4124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2605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259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0922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132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32736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0769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36503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0958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6253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93076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1439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16319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7432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7216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06962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39012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05367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52A7A-893A-6D5B-7E21-160506561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>
            <a:extLst>
              <a:ext uri="{FF2B5EF4-FFF2-40B4-BE49-F238E27FC236}">
                <a16:creationId xmlns:a16="http://schemas.microsoft.com/office/drawing/2014/main" id="{B7558FF4-CD1C-14AB-16FB-A3417E91D6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492FB453-BADD-291E-7FAE-30C60C3F08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4F4C55D-FDE4-A87E-E3FA-63222D6188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62230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7186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56542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9906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3244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6973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5894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243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6895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343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5" name="Metin Yer Tutucusu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7" name="İçerik Yer Tutucus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Resim Yer Tutucusu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1" name="Resim Yer Tutucusu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sim Yer Tutucusu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2" name="Resim Yer Tutucusu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1" name="Resim Yer Tutucusu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0" name="Resim Yer Tutucusu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2 Slay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sim Yer Tutucusu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tr-TR" noProof="0"/>
              <a:t>Esas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ölüm Üst Bilgisi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Başlık ve İçeri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deep-learning-turkiye/python-ile-bulan%C4%B1k-mant%C4%B1k-modellemesi-74459dc27308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sz="5400" spc="400" dirty="0">
                <a:solidFill>
                  <a:schemeClr val="bg1"/>
                </a:solidFill>
              </a:rPr>
              <a:t>İLERİ BULANIK MANTIK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/>
              <a:t>Doçent Dr. Abdulkadir KARACI</a:t>
            </a:r>
            <a:endParaRPr lang="tr-TR" sz="2000" dirty="0">
              <a:solidFill>
                <a:schemeClr val="bg1"/>
              </a:solidFill>
            </a:endParaRPr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Çıkarım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10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mantık çıkarım motoru aşağıdaki gibidir.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282F956-32F6-EF9C-4C4F-A900A46F5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656" y="1428505"/>
            <a:ext cx="8669146" cy="46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50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Çıkarım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11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49CE5E7-6526-5471-A98F-B6E4DED4C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822" y="1358167"/>
            <a:ext cx="9302355" cy="313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81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Çıkarım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12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Mantık kullanımı aşağıdaki özellikte sistemlerin geliştirilmesini kolaylaştırır.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Karmaşık bilgi ve zengin insan tecrübesi bulanık bilgi tabanlı sisteme doğal dile yakın bir şekilde dahil edilir.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İçerilen bilginin kesin ve tamam olmasına gerek yoktur.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Değerlendirilecek giriş bilgilerinin net olması veya bilgiyle tam uyumlu olması gerekmez.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Oluşturulan bulanık bilgi tabanından ve bulanık olgulardan kısmen uyumlu sonuç elde edilebilir.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82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Çıkarım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13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Tipik bir bulanık çıkarım aşağıdaki gibi gerçekleştirilir.</a:t>
            </a:r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Bilgi : Eğer su sıcaksa bol soğuk su ilave edilir.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Gerçek : Su biraz sıcaktır.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Sonuç: Çok az soğuk su ilave et</a:t>
            </a:r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Bilgi : Eğer domates kırmızı ise olgundur.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Gerçek : Domates çok kırmızıdır.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Sonuç: Domates çok olgundur.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75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Çıkarım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14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Buradan birçok sonuç çıkarılabilir: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çıkarımın insan muhakemesine benzerliğine dikkat etmek gerekir.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Bilgi, “çok” ve “oldukça” gibi belirsiz kanaatlerle ifade edilebilir.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Olgular “kısmen” gibi bulanık kanaatler gerektirebilir.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Sonuç “biraz” gibi bulanık terimlerle ifade edilebilir.</a:t>
            </a:r>
          </a:p>
          <a:p>
            <a:pPr lvl="2">
              <a:lnSpc>
                <a:spcPts val="2800"/>
              </a:lnSpc>
              <a:spcBef>
                <a:spcPts val="0"/>
              </a:spcBef>
              <a:spcAft>
                <a:spcPts val="18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bize geleneksel mantıktan çok daha esnek bir yaklaşım sağlar.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834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Bileşim Operatörleri (</a:t>
            </a:r>
            <a:r>
              <a:rPr lang="tr-TR" sz="4000" dirty="0" err="1"/>
              <a:t>composition</a:t>
            </a:r>
            <a:r>
              <a:rPr lang="tr-TR" sz="4000" dirty="0"/>
              <a:t> </a:t>
            </a:r>
            <a:r>
              <a:rPr lang="tr-TR" sz="4000" dirty="0" err="1"/>
              <a:t>operators</a:t>
            </a:r>
            <a:r>
              <a:rPr lang="tr-TR" sz="4000" dirty="0"/>
              <a:t>)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15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İki işlemi birleştirerek bulanık küme ve bulanık ilişki problemlerini çözebiliriz.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Aşağıdaki işlemler kontrol uygulamalarında işlem kolaylıkları ve etkinliklerinden dolayı en sık kullanılanlardır.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kurallarda VE, VEYA bağlaçları kullanılabilir. Öncüldeki iki öncül, VE bağlacı varsa MİN, VEYA bağlacı varsa MAX kullanılarak çıkarım yapılır.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 kural için öncülden elde edilen değer çıkış kümesine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ya da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ile etki ettirilebilir. Kurallardan elde edilen çıkışları birleştirmek için ise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kullanılır. Böylece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 da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Max-product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yöntemleri elde edilmiş olur.</a:t>
            </a:r>
          </a:p>
          <a:p>
            <a:pPr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İşlemi:</a:t>
            </a:r>
          </a:p>
          <a:p>
            <a:pPr lvl="1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B'= A'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	 </a:t>
            </a:r>
          </a:p>
          <a:p>
            <a:pPr lvl="1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µA' </a:t>
            </a: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[µA' (u), µR(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)]}</a:t>
            </a:r>
          </a:p>
          <a:p>
            <a:pPr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-Product İşlemi:</a:t>
            </a:r>
          </a:p>
          <a:p>
            <a:pPr lvl="1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B'= A'*R	</a:t>
            </a:r>
          </a:p>
          <a:p>
            <a:pPr lvl="1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µA'*R =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{µA' (u).µR (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1726897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Muhakeme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16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Keskin mantık çıkarımı ile bulanık mantık çıkarımının kıyaslanması:</a:t>
            </a: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A855E72-016C-B3DD-76AB-7EC01DADF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36" y="1295687"/>
            <a:ext cx="5324143" cy="147600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DBA39AC3-5FA7-24FC-46F9-9321AE7E6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910" y="1318516"/>
            <a:ext cx="4457013" cy="1620000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F7D787C1-EEE1-32A1-C146-F1FCE8062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509687"/>
            <a:ext cx="4798317" cy="1332000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C9AB7E65-8D26-CA83-4457-6E23250FAE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2924"/>
          <a:stretch/>
        </p:blipFill>
        <p:spPr>
          <a:xfrm>
            <a:off x="5636517" y="3549337"/>
            <a:ext cx="6254846" cy="137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02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Çıkarım-Anlamlandırma Fonksiyonları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17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8C9C98B-EC41-14A1-F44C-1C8199739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1138604"/>
            <a:ext cx="81724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15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Anlamlandırma Fonksiyonları: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18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bilgi tabanındaki her kural bir bulanık ilişkiye karşılık gelir. (</a:t>
            </a:r>
            <a:r>
              <a:rPr lang="tr-TR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Rk</a:t>
            </a:r>
            <a:r>
              <a:rPr lang="tr-TR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tr-TR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Ak→Bk</a:t>
            </a:r>
            <a:r>
              <a:rPr lang="tr-TR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Rk</a:t>
            </a:r>
            <a:r>
              <a:rPr lang="tr-TR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bulanık kural tabanındaki, </a:t>
            </a:r>
            <a:r>
              <a:rPr lang="tr-TR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k’nıncı</a:t>
            </a:r>
            <a:r>
              <a:rPr lang="tr-TR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kurala karşılık gelen ilişkiyi vermektedir. 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kural tabanı toplam ilişkisi (R) bütün kuralların (R1, R2,…,</a:t>
            </a:r>
            <a:r>
              <a:rPr lang="tr-TR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Rk</a:t>
            </a:r>
            <a:r>
              <a:rPr lang="tr-TR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 RN.) birleşim işlemi ile elde edilir. 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Herhangi bir bulanık kuralın ilişkisini elde edebilmek için değişik yaklaşımlar kullanılabilir. 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 bulanık geliştirme gereci, kullanıcıya hangi yaklaşımı kullanacağına dair seçenek verir veya bir metodu otomatik olarak seçer. 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Tablo 1’de bulanık kurallar için sık kullanılan bazı anlamlandırma fonksiyonları (</a:t>
            </a:r>
            <a:r>
              <a:rPr lang="tr-TR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implication</a:t>
            </a:r>
            <a:r>
              <a:rPr lang="tr-TR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r>
              <a:rPr lang="tr-TR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verilmektedir. 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kurallar;</a:t>
            </a: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EĞER x=A İSE, y=B şeklindedir. Burada da; A∈U, B∈V, </a:t>
            </a:r>
            <a:r>
              <a:rPr lang="tr-TR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y∈V’dir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6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186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Anlamlandırma Fonksiyonları: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19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732585"/>
          </a:xfrm>
        </p:spPr>
        <p:txBody>
          <a:bodyPr>
            <a:norm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Şimdi N kurallı çok girişli tek çıkışlı (MISO) bir sistemi ele alalım. Bunun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k’nıncı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bulanık kuralı aşağıda verilmektedir.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EĞER A</a:t>
            </a:r>
            <a:r>
              <a:rPr lang="tr-TR" sz="2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k1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 … VE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 … VE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İSE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Burada; i= 1….n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k’nıncı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bulanık kuraldaki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i’ninci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giriş değişkeni x</a:t>
            </a:r>
            <a:r>
              <a:rPr lang="tr-TR" sz="2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için bulanık kümedir.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ise yine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k’nıncı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kuraldaki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çıkış değişkeni için bulanık kümedir. Genel olarak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k’nıncı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kuralın bulanık ilişkisi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şöyle gösterilir.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A</a:t>
            </a:r>
            <a:r>
              <a:rPr lang="tr-TR" sz="2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→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endParaRPr lang="tr-TR" sz="2200" baseline="-25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k1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 … VE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 … VE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öncüllerinin kesişmesi iki şekilde ifade edilebilir.</a:t>
            </a:r>
          </a:p>
          <a:p>
            <a:pPr lvl="2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Nokta değer kesişmesi (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pointvaluedintersection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Aralık değer kesişmesi(interval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valued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intersection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Yani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k’nıncı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kuralın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ilişkisi, kullanılan yorumlamaya göre değişik anlamlara gelebilir. Yoruma göre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→B</a:t>
            </a:r>
            <a:r>
              <a:rPr lang="tr-TR" sz="22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daki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bulanık küme A</a:t>
            </a:r>
            <a:r>
              <a:rPr lang="tr-TR" sz="22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hem nokta değer kümesi hem de aralık değer kümesi olabilir.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10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 dirty="0"/>
              <a:t>Bölüm 4 : Bulanık Çıkarım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Hedefler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kuralların ve bulanık bilgi tabanlarının nasıl oluşturulacağını anlamak.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Gerçekte bulanık muhakeme olan bulanık anlamlandırmada çıkarımın nasıl yapılacağını anlamak.</a:t>
            </a: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330" y="409086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Anlamlandırma Fonksiyonları: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20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pic>
        <p:nvPicPr>
          <p:cNvPr id="2" name="İçerik Yer Tutucusu 1">
            <a:extLst>
              <a:ext uri="{FF2B5EF4-FFF2-40B4-BE49-F238E27FC236}">
                <a16:creationId xmlns:a16="http://schemas.microsoft.com/office/drawing/2014/main" id="{292C4F31-3ECC-880B-7DF8-07254ABE3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1575" y="1204119"/>
            <a:ext cx="10182225" cy="459105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AA2D323-5BE9-1C25-8060-3C69A7DFFBEC}"/>
              </a:ext>
            </a:extLst>
          </p:cNvPr>
          <p:cNvSpPr txBox="1"/>
          <p:nvPr/>
        </p:nvSpPr>
        <p:spPr>
          <a:xfrm>
            <a:off x="3309205" y="2233859"/>
            <a:ext cx="2743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min(</a:t>
            </a:r>
            <a:r>
              <a:rPr lang="tr-TR" sz="2000" b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tr-TR" sz="2000" b="1" baseline="-250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(u), </a:t>
            </a:r>
            <a:r>
              <a:rPr lang="tr-TR" sz="2000" b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tr-TR" sz="2000" b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(u)</a:t>
            </a: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tr-TR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2A2CBDEE-FB47-03D2-C5AC-3AD807749560}"/>
              </a:ext>
            </a:extLst>
          </p:cNvPr>
          <p:cNvSpPr txBox="1"/>
          <p:nvPr/>
        </p:nvSpPr>
        <p:spPr>
          <a:xfrm>
            <a:off x="3875210" y="3299589"/>
            <a:ext cx="16111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tr-TR" sz="2000" b="1" baseline="-250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(u)*</a:t>
            </a:r>
            <a:r>
              <a:rPr lang="tr-TR" sz="2000" b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tr-TR" sz="2000" b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(u)</a:t>
            </a:r>
            <a:endParaRPr lang="tr-TR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47D684D9-69BB-C014-2E51-A4B65E96C400}"/>
              </a:ext>
            </a:extLst>
          </p:cNvPr>
          <p:cNvSpPr txBox="1"/>
          <p:nvPr/>
        </p:nvSpPr>
        <p:spPr>
          <a:xfrm>
            <a:off x="2597028" y="4224032"/>
            <a:ext cx="2743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min(1,1-</a:t>
            </a:r>
            <a:r>
              <a:rPr lang="tr-TR" sz="2000" b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tr-TR" sz="2000" b="1" baseline="-250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(u)</a:t>
            </a: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2000" b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tr-TR" sz="2000" b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(u)</a:t>
            </a: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tr-TR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358A936-0A2C-C0B0-3010-323CD5E32D53}"/>
              </a:ext>
            </a:extLst>
          </p:cNvPr>
          <p:cNvSpPr txBox="1"/>
          <p:nvPr/>
        </p:nvSpPr>
        <p:spPr>
          <a:xfrm>
            <a:off x="2022231" y="5253771"/>
            <a:ext cx="33179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tr-TR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</a:t>
            </a: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tr-TR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tr-TR" sz="2000" b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tr-TR" sz="2000" b="1" baseline="-25000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(u), </a:t>
            </a:r>
            <a:r>
              <a:rPr lang="tr-TR" sz="2000" b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</a:t>
            </a:r>
            <a:r>
              <a:rPr lang="tr-TR" sz="2000" b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tr-TR" sz="2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(u)</a:t>
            </a: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tr-TR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a-DK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017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Kural Tabanı: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21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732585"/>
          </a:xfrm>
        </p:spPr>
        <p:txBody>
          <a:bodyPr>
            <a:norm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Şimdiye kadar sadece bulanık kurallara baktık.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bulanık bilgi tabanı daima birçok bulanık kuralları içerir.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kuralların yapısı kesin katı kuralları içermez.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Günümüzde birçok mühendislik uygulamalarında bulanık kurallar IF-THEN yapısı ile ifade edilirler.</a:t>
            </a: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&lt;KOŞULLAR&gt; THEN &lt;EYLEM&gt;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esas olarak:</a:t>
            </a:r>
          </a:p>
          <a:p>
            <a:pPr lvl="1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Uzman insanların kolay bir yoldan tecrübe ve bilgilerini aktarması,</a:t>
            </a:r>
          </a:p>
          <a:p>
            <a:pPr lvl="1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tasarımcısının bulanık kuralları kolay bir şekilde programlaması,</a:t>
            </a:r>
          </a:p>
          <a:p>
            <a:pPr lvl="1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Tasarım maliyetini düşürmek ve iyi bulanık çıkarım etkinliği, arzulandığında yapılır.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505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Kural Tabanı: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22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732585"/>
          </a:xfrm>
        </p:spPr>
        <p:txBody>
          <a:bodyPr>
            <a:norm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Şimdiye kadar sadece bulanık kurallara baktık.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bulanık bilgi tabanı daima birçok bulanık kuralları içerir.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kuralların yapısı kesin katı kuralları içermez.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Günümüzde birçok mühendislik uygulamalarında bulanık kurallar IF-THEN yapısı ile ifade edilirler.</a:t>
            </a:r>
          </a:p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&lt;KOŞULLAR&gt; THEN &lt;EYLEM&gt;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esas olarak:</a:t>
            </a:r>
          </a:p>
          <a:p>
            <a:pPr lvl="1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Uzman insanların kolay bir yoldan tecrübe ve bilgilerini aktarması,</a:t>
            </a:r>
          </a:p>
          <a:p>
            <a:pPr lvl="1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tasarımcısının bulanık kuralları kolay bir şekilde programlaması,</a:t>
            </a:r>
          </a:p>
          <a:p>
            <a:pPr lvl="1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Tasarım maliyetini düşürmek ve iyi bulanık çıkarım etkinliği, arzulandığında yapılır.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370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Anlamlandırma: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23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732585"/>
          </a:xfrm>
        </p:spPr>
        <p:txBody>
          <a:bodyPr>
            <a:norm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bilgi tabanında her bir kural bir bulanık ilişkiye dayanır.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Daha önce gösterilen bulanık kural tabanı ilişkili olduğu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k’ıncı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kuralı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olarak çağırır.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kural tabanının tüm ilişkisi R; R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…R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bileşim işleminin sonucunda elde edilir.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Örnek: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max-product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bileşim operatörleriyle bulanık anlamlandırmayı anlamak için aşağıdaki kural tabanı verilmiş olsun.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 1: IF x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x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y is B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 2: IF x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x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y is B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Burada iki örnek verilmiştir: </a:t>
            </a:r>
          </a:p>
          <a:p>
            <a:pPr lvl="1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max-min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max-product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Sistemin iki belirteci vardır. x=A’ ve buna bağlı sonucu y=B’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Bulanık kontrol mühendisliğinde asıl girdiler her zaman ‘keskin’ yapıdadır.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385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Anlamlandırma: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24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732585"/>
          </a:xfrm>
        </p:spPr>
        <p:txBody>
          <a:bodyPr>
            <a:norm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Max-min</a:t>
            </a:r>
            <a:r>
              <a:rPr lang="tr-TR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operatörü kullanarak bulanık çıkarım örneği :</a:t>
            </a:r>
            <a:endParaRPr lang="tr-T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D98F8734-2646-6FFD-39FB-4E7883264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204" y="1274559"/>
            <a:ext cx="6890458" cy="532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45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Anlamlandırma: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25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732585"/>
          </a:xfrm>
        </p:spPr>
        <p:txBody>
          <a:bodyPr>
            <a:norm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tr-T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-çarpım (</a:t>
            </a:r>
            <a:r>
              <a:rPr lang="tr-TR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max-dot</a:t>
            </a:r>
            <a:r>
              <a:rPr lang="tr-TR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operatörü kullanarak bulanık çıkarım örneği:</a:t>
            </a:r>
          </a:p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Giri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değerleri ait olduğu üyelik fonksiyonunu yeniden ölçeklendirir. Bu ölçeklendirmeye göre çıkı bulanık kümesi de yeniden ölçeklenir. Çıkıştaki bu bulanık kümelerden en büyük olan seçilerek çıkı belirlenir.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E677212-B319-C098-3A2D-0B87950D2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394" y="2062145"/>
            <a:ext cx="5971514" cy="449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03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/>
          </a:bodyPr>
          <a:lstStyle/>
          <a:p>
            <a:pPr marL="0" indent="0" algn="ctr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Anlamlandırma: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26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732585"/>
          </a:xfrm>
        </p:spPr>
        <p:txBody>
          <a:bodyPr>
            <a:normAutofit/>
          </a:bodyPr>
          <a:lstStyle/>
          <a:p>
            <a:pPr algn="just">
              <a:lnSpc>
                <a:spcPts val="27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tr-TR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-çarpım (</a:t>
            </a:r>
            <a:r>
              <a:rPr lang="tr-TR" sz="2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max-dot</a:t>
            </a:r>
            <a:r>
              <a:rPr lang="tr-TR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operatörü kullanarak bulanık çıkarım örneği:</a:t>
            </a: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740B3A62-43F4-888C-BB20-B73B49D31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318" y="1522534"/>
            <a:ext cx="8983364" cy="432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2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699"/>
            <a:ext cx="10515600" cy="610821"/>
          </a:xfrm>
        </p:spPr>
        <p:txBody>
          <a:bodyPr rtlCol="0">
            <a:noAutofit/>
          </a:bodyPr>
          <a:lstStyle/>
          <a:p>
            <a:pPr marL="0" lvl="1" indent="0" algn="ctr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800" b="1">
                <a:latin typeface="Times New Roman" panose="02020603050405020304" pitchFamily="18" charset="0"/>
              </a:rPr>
              <a:t>Ödev-6</a:t>
            </a:r>
            <a:endParaRPr lang="tr-TR" sz="2800" b="1" dirty="0">
              <a:latin typeface="Times New Roman" panose="02020603050405020304" pitchFamily="18" charset="0"/>
            </a:endParaRP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27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93522BE1-E6EE-F54D-32F4-40BA2DCC5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520"/>
            <a:ext cx="5632938" cy="5633392"/>
          </a:xfrm>
        </p:spPr>
        <p:txBody>
          <a:bodyPr>
            <a:normAutofit/>
          </a:bodyPr>
          <a:lstStyle/>
          <a:p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Çıkış: Sıcaklık</a:t>
            </a:r>
          </a:p>
          <a:p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Evrensel Küme: </a:t>
            </a:r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(20,81,1)</a:t>
            </a:r>
          </a:p>
          <a:p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:[20,25,35,40]</a:t>
            </a:r>
          </a:p>
          <a:p>
            <a:r>
              <a:rPr lang="tr-T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:[30,42,55,80]</a:t>
            </a:r>
            <a:endParaRPr lang="tr-T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 1: Öncül çıkışı:0.4 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-&gt;22)</a:t>
            </a:r>
          </a:p>
          <a:p>
            <a:pPr marL="1371600" lvl="3" indent="0">
              <a:buNone/>
            </a:pP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Çıkış Kümesi: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olacak şekilde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mamdani’ye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göre çıkış kümesini elde edip görselleştirin.</a:t>
            </a:r>
          </a:p>
          <a:p>
            <a:pPr marL="342900" lvl="3" indent="-342900"/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 2: Öncül Çıkışı:0.75 (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-&gt;39)</a:t>
            </a:r>
          </a:p>
          <a:p>
            <a:pPr marL="1257300" lvl="5" indent="-342900"/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Çıkış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Kümesi:Med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olacak şekilde </a:t>
            </a:r>
            <a:r>
              <a:rPr lang="tr-T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mamdaniye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göre çıkış kümesini elde edip görselleştirin.</a:t>
            </a:r>
          </a:p>
          <a:p>
            <a:pPr marL="0" lvl="5" indent="-342900"/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Yukarıdaki benzer işlemleri Larsen’e göre de gerçekleştirip ayrı bir görsel olarak çizdirin.</a:t>
            </a:r>
          </a:p>
          <a:p>
            <a:pPr marL="1371600" lvl="3" indent="0">
              <a:buNone/>
            </a:pPr>
            <a:endParaRPr lang="tr-T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B71D06C4-E5A4-DB2E-A34A-AD4051CD0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136" y="1334836"/>
            <a:ext cx="5422588" cy="365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01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43CD2-F374-5D60-60CD-6D5CEC0F7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259B8E62-4A14-CDE6-C76E-279516F38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699"/>
            <a:ext cx="10515600" cy="610821"/>
          </a:xfrm>
        </p:spPr>
        <p:txBody>
          <a:bodyPr rtlCol="0">
            <a:noAutofit/>
          </a:bodyPr>
          <a:lstStyle/>
          <a:p>
            <a:pPr marL="0" lvl="1" indent="0" algn="ctr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sz="2800" b="1">
                <a:latin typeface="Times New Roman" panose="02020603050405020304" pitchFamily="18" charset="0"/>
              </a:rPr>
              <a:t>Ödev-6</a:t>
            </a:r>
            <a:endParaRPr lang="tr-TR" sz="2800" b="1" dirty="0">
              <a:latin typeface="Times New Roman" panose="02020603050405020304" pitchFamily="18" charset="0"/>
            </a:endParaRP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93660B49-FC94-5F15-1AD3-B319F8F0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28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229F1631-4503-3563-B4F6-1B56C2AB3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2958"/>
            <a:ext cx="5632938" cy="5633392"/>
          </a:xfrm>
        </p:spPr>
        <p:txBody>
          <a:bodyPr>
            <a:normAutofit/>
          </a:bodyPr>
          <a:lstStyle/>
          <a:p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Aşağıdaki gibi bir çıktı elde etmelisiniz.</a:t>
            </a:r>
            <a:endParaRPr lang="tr-T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A3A5550-3F80-5F83-D118-2156A8324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905" y="1251174"/>
            <a:ext cx="7212564" cy="539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14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ayt Numarası Yer Tutucusu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29</a:t>
            </a:fld>
            <a:endParaRPr lang="tr-TR"/>
          </a:p>
        </p:txBody>
      </p:sp>
      <p:sp>
        <p:nvSpPr>
          <p:cNvPr id="23" name="Alt Bilgi Yer Tutucusu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dirty="0"/>
              <a:t>Bulanık Mantık</a:t>
            </a:r>
          </a:p>
        </p:txBody>
      </p:sp>
      <p:pic>
        <p:nvPicPr>
          <p:cNvPr id="9" name="Resim Yer Tutucusu 8" descr="gün batımı sırasında dağlar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41" b="41"/>
          <a:stretch/>
        </p:blipFill>
        <p:spPr/>
      </p:pic>
      <p:pic>
        <p:nvPicPr>
          <p:cNvPr id="11" name="Resim Yer Tutucusu 10" descr="gün batımı sırasında dağlar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t="347" b="347"/>
          <a:stretch/>
        </p:blipFill>
        <p:spPr/>
      </p:pic>
      <p:sp>
        <p:nvSpPr>
          <p:cNvPr id="6" name="Başlık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SORULAR…</a:t>
            </a:r>
          </a:p>
        </p:txBody>
      </p:sp>
      <p:pic>
        <p:nvPicPr>
          <p:cNvPr id="15" name="Resim Yer Tutucusu 14" descr="alacakaranlık gökyüzünün altındaki dağlar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/>
          <a:srcRect l="16" r="16"/>
          <a:stretch/>
        </p:blipFill>
        <p:spPr/>
      </p:pic>
      <p:pic>
        <p:nvPicPr>
          <p:cNvPr id="13" name="Resim Yer Tutucusu 12" descr="şafaktan hemen önce, karanlık gökyüzünün altındaki dağlar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/>
          <a:srcRect t="108" b="108"/>
          <a:stretch/>
        </p:blipFill>
        <p:spPr/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000"/>
              <a:t>Bulanık </a:t>
            </a:r>
            <a:r>
              <a:rPr lang="tr-TR" sz="4000" dirty="0"/>
              <a:t>Çıkarım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3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Çıkarım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İki değerli mantık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Çoklu değerli mantık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mantık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Sözel değişkenler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kurallar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çıkarım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muhakeme</a:t>
            </a:r>
          </a:p>
        </p:txBody>
      </p:sp>
    </p:spTree>
    <p:extLst>
      <p:ext uri="{BB962C8B-B14F-4D97-AF65-F5344CB8AC3E}">
        <p14:creationId xmlns:p14="http://schemas.microsoft.com/office/powerpoint/2010/main" val="3106277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699"/>
            <a:ext cx="10515600" cy="610821"/>
          </a:xfrm>
        </p:spPr>
        <p:txBody>
          <a:bodyPr rtlCol="0">
            <a:noAutofit/>
          </a:bodyPr>
          <a:lstStyle/>
          <a:p>
            <a:pPr algn="ctr" rtl="0"/>
            <a:r>
              <a:rPr lang="tr-TR" sz="2800" dirty="0"/>
              <a:t>Kaynakça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30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93522BE1-E6EE-F54D-32F4-40BA2DCC5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520"/>
            <a:ext cx="10515600" cy="5633392"/>
          </a:xfrm>
        </p:spPr>
        <p:txBody>
          <a:bodyPr>
            <a:normAutofit fontScale="85000" lnSpcReduction="10000"/>
          </a:bodyPr>
          <a:lstStyle/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Bay, Ö. F., Bulanık Mantık Ders Notları, Gazi Üniversitesi, Teknoloji Fakültesi.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Elmas, Ç., 2003a, “Bulanık Mantık Denetleyiciler”, Seçkin Yayıncılık, 1. Baskı, Ankara, Türkiye.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Baykal, N.,, Timur Beyan: Bulanık Mantık İlke ve Temelleri, Ankara, Bıçaklar Kitabevi, 2004, s.9.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ÇOBANOĞLU, B., Ders Notları, http://www.cobanoglu.fws1.com/bulanik.htm 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Sen, Z., Modern Mantık, _</a:t>
            </a:r>
            <a:r>
              <a:rPr lang="tr-TR" sz="2200" dirty="0" err="1">
                <a:latin typeface="Times New Roman" panose="02020603050405020304" pitchFamily="18" charset="0"/>
              </a:rPr>
              <a:t>stanbul</a:t>
            </a:r>
            <a:r>
              <a:rPr lang="tr-TR" sz="2200" dirty="0">
                <a:latin typeface="Times New Roman" panose="02020603050405020304" pitchFamily="18" charset="0"/>
              </a:rPr>
              <a:t>, Bilge Kültür Sanat Yayıncılık,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 err="1">
                <a:latin typeface="Times New Roman" panose="02020603050405020304" pitchFamily="18" charset="0"/>
              </a:rPr>
              <a:t>Daş</a:t>
            </a:r>
            <a:r>
              <a:rPr lang="tr-TR" sz="2200" dirty="0">
                <a:latin typeface="Times New Roman" panose="02020603050405020304" pitchFamily="18" charset="0"/>
              </a:rPr>
              <a:t>, İ., 2003. Matematikte Bulanık Sayılar. (Yüksek Lisans Tezi), Yıldız Teknik 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Üniversitesi Fen Bilimleri Enstitüsü, İstanbul.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https://websitem.karatekin.edu.tr/user_files/zafercivelek/files/20190216_187604f5aaae4f89be554bbd63451325.pdf</a:t>
            </a: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  <a:hlinkClick r:id="rId3"/>
              </a:rPr>
              <a:t>https://medium.com/deep-learning-turkiye/python-ile-bulan%C4%B1k-mant%C4%B1k-modellemesi-74459dc27308</a:t>
            </a:r>
            <a:endParaRPr lang="tr-TR" sz="2200" dirty="0">
              <a:latin typeface="Times New Roman" panose="02020603050405020304" pitchFamily="18" charset="0"/>
            </a:endParaRPr>
          </a:p>
          <a:p>
            <a:pPr marL="342900" lvl="1" indent="-342900" algn="just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200" dirty="0">
                <a:latin typeface="Times New Roman" panose="02020603050405020304" pitchFamily="18" charset="0"/>
              </a:rPr>
              <a:t>https://ahmetatasoglu98.medium.com/bulan%C4%B1k-mant%C4%B1k-3-bulan%C4%B1k-kurallar-ve-%C3%A7%C4%B1kar%C4%B1m-8f9d411080c</a:t>
            </a:r>
          </a:p>
          <a:p>
            <a:pPr marL="0" lvl="1" indent="0" algn="ctr">
              <a:lnSpc>
                <a:spcPts val="28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36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4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8833"/>
            <a:ext cx="10515600" cy="3367544"/>
          </a:xfrm>
        </p:spPr>
        <p:txBody>
          <a:bodyPr>
            <a:noAutofit/>
          </a:bodyPr>
          <a:lstStyle/>
          <a:p>
            <a:pPr marL="0" indent="0" algn="ctr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İki-Değerli Mantık</a:t>
            </a: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Genellikle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mantık, ikili mantık veya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mantık olarak adlandırılır. </a:t>
            </a: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Geleneksel mantıkta ve küme kuramında doğru ve yanlış, 1 ve 0, siyah ve beyaz olarak yaygın şekilde kullanılır. </a:t>
            </a: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İyi tanımlanmış problemlerin çözülmesinde faydalı ve etkin bir yaklaşım sağlar. </a:t>
            </a: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Bunun yanında esnek değildir.</a:t>
            </a: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3FFF9D2C-A115-D9E0-03D3-F7E9CED89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535" y="3230806"/>
            <a:ext cx="42957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3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Çok-Değerli Mantık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5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179"/>
            <a:ext cx="10515600" cy="4895850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1930 yılında 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Lukasiewicz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tarafından geliştirilen N-değerli mantık, çok-değerli mantığa bir örnektir. 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Burada N, 2 den büyük veya eşit rastgele bir tam sayıdır. 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N-değerli mantıkta, doğruluk değerlerinin oluşturduğu T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kümesinin [0,1] kapalı aralığına bölündüğü varsayılır. 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Örneğin T4 için (0/3, 1/3, 2/3 ve 3/3) doğruluk değerleri olur. Yani (0, 1/3, 2/3, 1) şeklinde doğruluk değerleri verilebilir.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69CE2583-E3DC-E788-8524-EFC197A5F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942" y="4057497"/>
            <a:ext cx="3409315" cy="32385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D401D80-DBEB-211E-E369-3A0ECEBFF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450" y="4585432"/>
            <a:ext cx="1708150" cy="100774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6792139D-8C01-BC70-2C35-D11578416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5469" y="4057497"/>
            <a:ext cx="2221440" cy="184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Kurallar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6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Genel olarak herhangi bir sözel değişken için bulanık kuralların üç genel biçimi vardır. Bunlar: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Atama cümleleri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Şart cümleleri</a:t>
            </a:r>
          </a:p>
          <a:p>
            <a:pPr lvl="2"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Şartsız cümleler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Atama cümleleri bir değişkenin değerini belirli bir miktar ile sınırlar.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Şartsız cümleler, IF şartlı cümlesinin şartının, giriş şartının evrensel kümesi için her zaman doğru olduğu gibi düşünülebilir.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üç genel biçime örnekler aşağıdadır: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3F7DA48-50C3-CD80-7D2A-DD56DF5EE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799" y="3672204"/>
            <a:ext cx="3061896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5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Kurallar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7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kurallar (ii) de verilen şart cümleleri kümesidir.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nedenle şartlı kısıtlayıcı cümleler olarak kabul edilebilirler.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kontrol kuralları, bulanık IF THEN kuralları topluluğu ile temsil edilirler.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Bulanık kontrol kuralları topluluğu sistemin basit giriş-çıkış ilişkisini belirler.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1200"/>
              </a:spcBef>
              <a:spcAft>
                <a:spcPts val="1200"/>
              </a:spcAft>
            </a:pPr>
            <a:r>
              <a:rPr lang="tr-TR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Bulanık kontrol kurallarının genel formu çok-girişli tek-çıkışlı (MISO) sistemde olduğu gibidir.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1D3D2D68-38B8-6229-26D2-C9861C521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630" y="2869752"/>
            <a:ext cx="3506928" cy="808252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F3BD099C-FEDC-6850-2618-E62A74C5E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630" y="4494774"/>
            <a:ext cx="4534772" cy="80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96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Kurallar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8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Aşağıda örnek kurallar verilmektedir. Burada model ve kilometre giriş değişkenleridir. Düşük, Orta ve Yüksek ise bulanık kümelerdir.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 1: EĞER model Düşük VE kilometre Yüksek ise, O HALDE fiyat Düşüktür.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 2: EĞER model Orta VE kilometre Orta ise, O HALDE fiyat Ortadır.</a:t>
            </a:r>
          </a:p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KURAL 3: EĞER model Yüksek VEYA kilometre Düşük ise, O HALDE fiyat Yüksektir.</a:t>
            </a:r>
          </a:p>
        </p:txBody>
      </p:sp>
    </p:spTree>
    <p:extLst>
      <p:ext uri="{BB962C8B-B14F-4D97-AF65-F5344CB8AC3E}">
        <p14:creationId xmlns:p14="http://schemas.microsoft.com/office/powerpoint/2010/main" val="720300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10821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tr-TR" sz="4000" dirty="0"/>
              <a:t>Bulanık Çıkarım</a:t>
            </a:r>
          </a:p>
        </p:txBody>
      </p:sp>
      <p:sp>
        <p:nvSpPr>
          <p:cNvPr id="9" name="Slayt Numarası Yer Tutucusu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tr-TR" b="1" cap="all" spc="100" smtClean="0">
                <a:solidFill>
                  <a:schemeClr val="accent2"/>
                </a:solidFill>
              </a:rPr>
              <a:t>9</a:t>
            </a:fld>
            <a:endParaRPr lang="tr-TR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B2505-A752-6959-A64F-4ADB0FD1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524683"/>
          </a:xfrm>
        </p:spPr>
        <p:txBody>
          <a:bodyPr>
            <a:normAutofit/>
          </a:bodyPr>
          <a:lstStyle/>
          <a:p>
            <a:pPr>
              <a:lnSpc>
                <a:spcPts val="2300"/>
              </a:lnSpc>
              <a:spcBef>
                <a:spcPts val="0"/>
              </a:spcBef>
              <a:spcAft>
                <a:spcPts val="1200"/>
              </a:spcAft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F89E199-9908-AE7B-A7AD-A3DBDA2C8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1068" y="903729"/>
            <a:ext cx="7537378" cy="505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0085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5_TF89338750_Win32.potx" id="{7F167A53-1BFB-47B1-B18D-80965C855A21}" vid="{3E5DCE5D-3C45-4BA8-AE8E-27C7B8135B92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{B9600D50-79FC-4702-97E9-0C6F6FCBBC9D}tf89338750_win32</Template>
  <TotalTime>7312</TotalTime>
  <Words>1795</Words>
  <Application>Microsoft Office PowerPoint</Application>
  <PresentationFormat>Geniş ekran</PresentationFormat>
  <Paragraphs>246</Paragraphs>
  <Slides>30</Slides>
  <Notes>30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5" baseType="lpstr">
      <vt:lpstr>Arial</vt:lpstr>
      <vt:lpstr>Calibri</vt:lpstr>
      <vt:lpstr>Times New Roman</vt:lpstr>
      <vt:lpstr>Univers</vt:lpstr>
      <vt:lpstr>GradientUnivers</vt:lpstr>
      <vt:lpstr>İLERİ BULANIK MANTIK</vt:lpstr>
      <vt:lpstr>Bölüm 4 : Bulanık Çıkarım</vt:lpstr>
      <vt:lpstr>Bulanık Çıkarım</vt:lpstr>
      <vt:lpstr>PowerPoint Sunusu</vt:lpstr>
      <vt:lpstr>Çok-Değerli Mantık</vt:lpstr>
      <vt:lpstr>Bulanık Kurallar</vt:lpstr>
      <vt:lpstr>Bulanık Kurallar</vt:lpstr>
      <vt:lpstr>Bulanık Kurallar</vt:lpstr>
      <vt:lpstr>Bulanık Çıkarım</vt:lpstr>
      <vt:lpstr>Bulanık Çıkarım</vt:lpstr>
      <vt:lpstr>Bulanık Çıkarım</vt:lpstr>
      <vt:lpstr>Bulanık Çıkarım</vt:lpstr>
      <vt:lpstr>Bulanık Çıkarım</vt:lpstr>
      <vt:lpstr>Bulanık Çıkarım</vt:lpstr>
      <vt:lpstr>Bileşim Operatörleri (composition operators)</vt:lpstr>
      <vt:lpstr>Bulanık Muhakeme</vt:lpstr>
      <vt:lpstr>Bulanık Çıkarım-Anlamlandırma Fonksiyonları</vt:lpstr>
      <vt:lpstr>Anlamlandırma Fonksiyonları:</vt:lpstr>
      <vt:lpstr>Anlamlandırma Fonksiyonları:</vt:lpstr>
      <vt:lpstr>Anlamlandırma Fonksiyonları:</vt:lpstr>
      <vt:lpstr>Bulanık Kural Tabanı:</vt:lpstr>
      <vt:lpstr>Bulanık Kural Tabanı:</vt:lpstr>
      <vt:lpstr>Bulanık Anlamlandırma:</vt:lpstr>
      <vt:lpstr>Bulanık Anlamlandırma:</vt:lpstr>
      <vt:lpstr>Bulanık Anlamlandırma:</vt:lpstr>
      <vt:lpstr>Bulanık Anlamlandırma:</vt:lpstr>
      <vt:lpstr>Ödev-6</vt:lpstr>
      <vt:lpstr>Ödev-6</vt:lpstr>
      <vt:lpstr>SORULAR…</vt:lpstr>
      <vt:lpstr>Kaynakça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BULANIK MANTIK</dc:title>
  <dc:creator>Abdulkadir Karacı</dc:creator>
  <cp:lastModifiedBy>Abdulkadir Karacı</cp:lastModifiedBy>
  <cp:revision>308</cp:revision>
  <dcterms:created xsi:type="dcterms:W3CDTF">2022-09-22T13:24:45Z</dcterms:created>
  <dcterms:modified xsi:type="dcterms:W3CDTF">2025-02-16T17:40:13Z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