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7"/>
  </p:notesMasterIdLst>
  <p:handoutMasterIdLst>
    <p:handoutMasterId r:id="rId38"/>
  </p:handoutMasterIdLst>
  <p:sldIdLst>
    <p:sldId id="306" r:id="rId5"/>
    <p:sldId id="308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34" r:id="rId22"/>
    <p:sldId id="336" r:id="rId23"/>
    <p:sldId id="337" r:id="rId24"/>
    <p:sldId id="328" r:id="rId25"/>
    <p:sldId id="329" r:id="rId26"/>
    <p:sldId id="330" r:id="rId27"/>
    <p:sldId id="331" r:id="rId28"/>
    <p:sldId id="332" r:id="rId29"/>
    <p:sldId id="335" r:id="rId30"/>
    <p:sldId id="338" r:id="rId31"/>
    <p:sldId id="339" r:id="rId32"/>
    <p:sldId id="340" r:id="rId33"/>
    <p:sldId id="333" r:id="rId34"/>
    <p:sldId id="341" r:id="rId35"/>
    <p:sldId id="342" r:id="rId36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80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14.02.2024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14.02.2024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5877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282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081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4435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438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917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40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593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30462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09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3276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6536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34656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011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64051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58686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9876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5363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10239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49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40409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35371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3365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040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7090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899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16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379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597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576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blocks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atting.as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www.w3schools.com/html/html_styles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/>
          </a:bodyPr>
          <a:lstStyle/>
          <a:p>
            <a:pPr rtl="0"/>
            <a:r>
              <a:rPr lang="tr-TR" sz="6000" spc="400" dirty="0" smtClean="0">
                <a:solidFill>
                  <a:schemeClr val="bg1"/>
                </a:solidFill>
              </a:rPr>
              <a:t>TEMEL KAVRAMLAR</a:t>
            </a:r>
            <a:endParaRPr lang="tr-TR" sz="60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Table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698" y="1224571"/>
            <a:ext cx="2758679" cy="454953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85" y="1404337"/>
            <a:ext cx="3375953" cy="202709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487" y="3798872"/>
            <a:ext cx="3086367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25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Ordered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List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and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Unordered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List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44" y="1428636"/>
            <a:ext cx="3139712" cy="262912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74" y="1326939"/>
            <a:ext cx="2339543" cy="262150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221" y="4313617"/>
            <a:ext cx="1828958" cy="160033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9483" y="4313617"/>
            <a:ext cx="1661304" cy="1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Display</a:t>
            </a:r>
            <a:r>
              <a:rPr lang="tr-TR" sz="2800" dirty="0" smtClean="0">
                <a:solidFill>
                  <a:schemeClr val="accent1"/>
                </a:solidFill>
              </a:rPr>
              <a:t>-&gt;</a:t>
            </a:r>
            <a:r>
              <a:rPr lang="tr-TR" sz="2800" dirty="0" err="1" smtClean="0">
                <a:solidFill>
                  <a:schemeClr val="accent1"/>
                </a:solidFill>
              </a:rPr>
              <a:t>Block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dirty="0" err="1" smtClean="0">
                <a:solidFill>
                  <a:schemeClr val="accent1"/>
                </a:solidFill>
              </a:rPr>
              <a:t>Inline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3"/>
              </a:rPr>
              <a:t>https://</a:t>
            </a:r>
            <a:r>
              <a:rPr lang="tr-TR" sz="1600" dirty="0" smtClean="0">
                <a:hlinkClick r:id="rId3"/>
              </a:rPr>
              <a:t>www.w3schools.com/html/html_blocks.asp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62" y="1566044"/>
            <a:ext cx="990685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Display</a:t>
            </a:r>
            <a:r>
              <a:rPr lang="tr-TR" sz="2800" dirty="0" smtClean="0">
                <a:solidFill>
                  <a:schemeClr val="accent1"/>
                </a:solidFill>
              </a:rPr>
              <a:t>-&gt;</a:t>
            </a:r>
            <a:r>
              <a:rPr lang="tr-TR" sz="2800" dirty="0" err="1" smtClean="0">
                <a:solidFill>
                  <a:schemeClr val="accent1"/>
                </a:solidFill>
              </a:rPr>
              <a:t>Block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dirty="0" err="1" smtClean="0">
                <a:solidFill>
                  <a:schemeClr val="accent1"/>
                </a:solidFill>
              </a:rPr>
              <a:t>Inline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3"/>
              </a:rPr>
              <a:t>https://</a:t>
            </a:r>
            <a:r>
              <a:rPr lang="tr-TR" sz="1600" dirty="0" smtClean="0">
                <a:hlinkClick r:id="rId3"/>
              </a:rPr>
              <a:t>www.w3schools.com/html/html_blocks.asp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956" y="1712087"/>
            <a:ext cx="8923793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Display</a:t>
            </a:r>
            <a:r>
              <a:rPr lang="tr-TR" sz="2800" dirty="0" smtClean="0">
                <a:solidFill>
                  <a:schemeClr val="accent1"/>
                </a:solidFill>
              </a:rPr>
              <a:t>-&gt;</a:t>
            </a:r>
            <a:r>
              <a:rPr lang="tr-TR" sz="2800" dirty="0" err="1" smtClean="0">
                <a:solidFill>
                  <a:schemeClr val="accent1"/>
                </a:solidFill>
              </a:rPr>
              <a:t>Block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dirty="0" err="1" smtClean="0">
                <a:solidFill>
                  <a:schemeClr val="accent1"/>
                </a:solidFill>
              </a:rPr>
              <a:t>Inline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3"/>
              </a:rPr>
              <a:t>https://</a:t>
            </a:r>
            <a:r>
              <a:rPr lang="tr-TR" sz="1600" dirty="0" smtClean="0">
                <a:hlinkClick r:id="rId3"/>
              </a:rPr>
              <a:t>www.w3schools.com/html/html_blocks.asp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500" y="1552940"/>
            <a:ext cx="4953429" cy="172989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83" y="3648974"/>
            <a:ext cx="9007621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3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Display</a:t>
            </a:r>
            <a:r>
              <a:rPr lang="tr-TR" sz="2800" dirty="0" smtClean="0">
                <a:solidFill>
                  <a:schemeClr val="accent1"/>
                </a:solidFill>
              </a:rPr>
              <a:t>-&gt;</a:t>
            </a:r>
            <a:r>
              <a:rPr lang="tr-TR" sz="2800" dirty="0" err="1" smtClean="0">
                <a:solidFill>
                  <a:schemeClr val="accent1"/>
                </a:solidFill>
              </a:rPr>
              <a:t>Block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dirty="0" err="1" smtClean="0">
                <a:solidFill>
                  <a:schemeClr val="accent1"/>
                </a:solidFill>
              </a:rPr>
              <a:t>Inline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06" y="1014738"/>
            <a:ext cx="7826418" cy="271295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5733" y="2664522"/>
            <a:ext cx="3109229" cy="309398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87" y="4013867"/>
            <a:ext cx="7332846" cy="21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Div</a:t>
            </a:r>
            <a:r>
              <a:rPr lang="tr-TR" sz="2800" dirty="0" smtClean="0">
                <a:solidFill>
                  <a:schemeClr val="accent1"/>
                </a:solidFill>
              </a:rPr>
              <a:t> ve </a:t>
            </a:r>
            <a:r>
              <a:rPr lang="tr-TR" sz="2800" dirty="0" err="1" smtClean="0">
                <a:solidFill>
                  <a:schemeClr val="accent1"/>
                </a:solidFill>
              </a:rPr>
              <a:t>Span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Div</a:t>
            </a:r>
            <a:r>
              <a:rPr lang="tr-TR" sz="1600" dirty="0" smtClean="0"/>
              <a:t>-&gt;</a:t>
            </a:r>
            <a:r>
              <a:rPr lang="tr-TR" sz="1600" dirty="0" err="1" smtClean="0"/>
              <a:t>block</a:t>
            </a:r>
            <a:r>
              <a:rPr lang="tr-TR" sz="1600" dirty="0" smtClean="0"/>
              <a:t> element,   </a:t>
            </a:r>
            <a:r>
              <a:rPr lang="tr-TR" sz="1600" dirty="0" err="1" smtClean="0"/>
              <a:t>Span</a:t>
            </a:r>
            <a:r>
              <a:rPr lang="tr-TR" sz="1600" dirty="0" smtClean="0"/>
              <a:t>-&gt;inline element</a:t>
            </a: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7" y="1551252"/>
            <a:ext cx="7369179" cy="19966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828" y="1551252"/>
            <a:ext cx="3962743" cy="34445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492" y="3888168"/>
            <a:ext cx="4801016" cy="191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Element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778" y="1566904"/>
            <a:ext cx="7948349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80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Element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Formda </a:t>
            </a:r>
            <a:r>
              <a:rPr lang="tr-TR" sz="1600" dirty="0" err="1" smtClean="0"/>
              <a:t>method</a:t>
            </a:r>
            <a:r>
              <a:rPr lang="tr-TR" sz="1600" dirty="0" smtClean="0"/>
              <a:t> verilmezse varsayılan </a:t>
            </a:r>
            <a:r>
              <a:rPr lang="tr-TR" sz="1600" dirty="0" err="1" smtClean="0"/>
              <a:t>get</a:t>
            </a:r>
            <a:r>
              <a:rPr lang="tr-TR" sz="1600" dirty="0" smtClean="0"/>
              <a:t> ‘</a:t>
            </a:r>
            <a:r>
              <a:rPr lang="tr-TR" sz="1600" dirty="0" err="1" smtClean="0"/>
              <a:t>dir</a:t>
            </a:r>
            <a:r>
              <a:rPr lang="tr-TR" sz="1600" dirty="0" smtClean="0"/>
              <a:t>. Bu durumda adres satırından form </a:t>
            </a:r>
            <a:r>
              <a:rPr lang="tr-TR" sz="1600" dirty="0" err="1" smtClean="0"/>
              <a:t>value’ları</a:t>
            </a:r>
            <a:r>
              <a:rPr lang="tr-TR" sz="1600" dirty="0" smtClean="0"/>
              <a:t> </a:t>
            </a:r>
            <a:r>
              <a:rPr lang="tr-TR" sz="1600" dirty="0" err="1" smtClean="0"/>
              <a:t>action’da</a:t>
            </a:r>
            <a:r>
              <a:rPr lang="tr-TR" sz="1600" dirty="0" smtClean="0"/>
              <a:t> belirtilen </a:t>
            </a:r>
            <a:r>
              <a:rPr lang="tr-TR" sz="1600" dirty="0" err="1" smtClean="0"/>
              <a:t>route’a</a:t>
            </a:r>
            <a:r>
              <a:rPr lang="tr-TR" sz="1600" dirty="0" smtClean="0"/>
              <a:t> gönderilir. </a:t>
            </a:r>
            <a:r>
              <a:rPr lang="tr-TR" sz="1600" dirty="0" err="1" smtClean="0"/>
              <a:t>Method</a:t>
            </a:r>
            <a:r>
              <a:rPr lang="tr-TR" sz="1600" dirty="0" smtClean="0"/>
              <a:t> post ise adres satırında gönderilmez. </a:t>
            </a:r>
            <a:r>
              <a:rPr lang="tr-TR" sz="1600" dirty="0" smtClean="0"/>
              <a:t>http post </a:t>
            </a:r>
            <a:r>
              <a:rPr lang="tr-TR" sz="1600" dirty="0" err="1" smtClean="0"/>
              <a:t>transaction</a:t>
            </a:r>
            <a:r>
              <a:rPr lang="tr-TR" sz="1600" dirty="0" smtClean="0"/>
              <a:t> ile gönderilir.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975" y="1996905"/>
            <a:ext cx="9593813" cy="259267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305" y="4941226"/>
            <a:ext cx="3848433" cy="114309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861" y="4884780"/>
            <a:ext cx="4976291" cy="115834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593" y="3985545"/>
            <a:ext cx="2865368" cy="205758"/>
          </a:xfrm>
          <a:prstGeom prst="rect">
            <a:avLst/>
          </a:prstGeom>
        </p:spPr>
      </p:pic>
      <p:cxnSp>
        <p:nvCxnSpPr>
          <p:cNvPr id="13" name="Düz Ok Bağlayıcısı 12"/>
          <p:cNvCxnSpPr>
            <a:endCxn id="10" idx="1"/>
          </p:cNvCxnSpPr>
          <p:nvPr/>
        </p:nvCxnSpPr>
        <p:spPr>
          <a:xfrm>
            <a:off x="5002823" y="3985545"/>
            <a:ext cx="1172770" cy="10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18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smtClean="0">
                <a:solidFill>
                  <a:schemeClr val="accent1"/>
                </a:solidFill>
              </a:rPr>
              <a:t>Form-&gt;</a:t>
            </a:r>
            <a:r>
              <a:rPr lang="tr-TR" sz="2800" dirty="0" err="1" smtClean="0">
                <a:solidFill>
                  <a:schemeClr val="accent1"/>
                </a:solidFill>
              </a:rPr>
              <a:t>method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50" y="1191825"/>
            <a:ext cx="9783953" cy="31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8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smtClean="0">
                <a:solidFill>
                  <a:schemeClr val="accent1"/>
                </a:solidFill>
              </a:rPr>
              <a:t>Form-&gt;</a:t>
            </a:r>
            <a:r>
              <a:rPr lang="tr-TR" sz="2800" dirty="0" err="1" smtClean="0">
                <a:solidFill>
                  <a:schemeClr val="accent1"/>
                </a:solidFill>
              </a:rPr>
              <a:t>enctype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Form üzerinden resim gönderilecekse -&gt; </a:t>
            </a:r>
            <a:r>
              <a:rPr lang="tr-TR" sz="1600" dirty="0" err="1" smtClean="0">
                <a:solidFill>
                  <a:schemeClr val="bg2">
                    <a:lumMod val="50000"/>
                  </a:schemeClr>
                </a:solidFill>
              </a:rPr>
              <a:t>enctype</a:t>
            </a:r>
            <a:r>
              <a:rPr lang="tr-TR" sz="1600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tr-TR" sz="1600" dirty="0" err="1" smtClean="0">
                <a:solidFill>
                  <a:schemeClr val="bg2">
                    <a:lumMod val="50000"/>
                  </a:schemeClr>
                </a:solidFill>
              </a:rPr>
              <a:t>multipart</a:t>
            </a:r>
            <a:r>
              <a:rPr lang="tr-TR" sz="1600" dirty="0" smtClean="0">
                <a:solidFill>
                  <a:schemeClr val="bg2">
                    <a:lumMod val="50000"/>
                  </a:schemeClr>
                </a:solidFill>
              </a:rPr>
              <a:t>/form-data"  </a:t>
            </a:r>
            <a:r>
              <a:rPr lang="tr-TR" sz="1600" dirty="0" smtClean="0"/>
              <a:t>şeklinde ayarlanmalıdır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Sadece </a:t>
            </a:r>
            <a:r>
              <a:rPr lang="tr-TR" sz="1600" dirty="0" err="1" smtClean="0"/>
              <a:t>text</a:t>
            </a:r>
            <a:r>
              <a:rPr lang="tr-TR" sz="1600" dirty="0" smtClean="0"/>
              <a:t> </a:t>
            </a:r>
            <a:r>
              <a:rPr lang="tr-TR" sz="1600" dirty="0"/>
              <a:t>bilgi gönderilecekse-&gt; </a:t>
            </a:r>
            <a:r>
              <a:rPr lang="tr-TR" sz="1600" dirty="0" err="1">
                <a:solidFill>
                  <a:schemeClr val="bg2">
                    <a:lumMod val="50000"/>
                  </a:schemeClr>
                </a:solidFill>
              </a:rPr>
              <a:t>enctype</a:t>
            </a:r>
            <a:r>
              <a:rPr lang="tr-TR" sz="1600" dirty="0">
                <a:solidFill>
                  <a:schemeClr val="bg2">
                    <a:lumMod val="50000"/>
                  </a:schemeClr>
                </a:solidFill>
              </a:rPr>
              <a:t>="</a:t>
            </a:r>
            <a:r>
              <a:rPr lang="tr-TR" sz="1600" dirty="0" err="1" smtClean="0">
                <a:solidFill>
                  <a:schemeClr val="bg2">
                    <a:lumMod val="50000"/>
                  </a:schemeClr>
                </a:solidFill>
              </a:rPr>
              <a:t>text</a:t>
            </a:r>
            <a:r>
              <a:rPr lang="tr-TR" sz="1600" dirty="0" smtClean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lang="tr-TR" sz="1600" dirty="0" err="1" smtClean="0">
                <a:solidFill>
                  <a:schemeClr val="bg2">
                    <a:lumMod val="50000"/>
                  </a:schemeClr>
                </a:solidFill>
              </a:rPr>
              <a:t>plain</a:t>
            </a:r>
            <a:r>
              <a:rPr lang="tr-TR" sz="1600" dirty="0" smtClean="0">
                <a:solidFill>
                  <a:schemeClr val="bg2">
                    <a:lumMod val="50000"/>
                  </a:schemeClr>
                </a:solidFill>
              </a:rPr>
              <a:t>" </a:t>
            </a:r>
            <a:r>
              <a:rPr lang="tr-TR" sz="1600" dirty="0" smtClean="0"/>
              <a:t>şeklinde ayarlanmalıdır. </a:t>
            </a:r>
            <a:r>
              <a:rPr lang="tr-TR" sz="1600" dirty="0" err="1" smtClean="0"/>
              <a:t>Default</a:t>
            </a:r>
            <a:r>
              <a:rPr lang="tr-TR" sz="1600" dirty="0" smtClean="0"/>
              <a:t> değeri zaten budur.</a:t>
            </a:r>
            <a:endParaRPr lang="tr-TR" sz="16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70" y="2071745"/>
            <a:ext cx="9518999" cy="37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Element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7" y="1847408"/>
            <a:ext cx="6736664" cy="344453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537" y="5640662"/>
            <a:ext cx="7440063" cy="981212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631" y="1222671"/>
            <a:ext cx="3648584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Element-</a:t>
            </a:r>
            <a:r>
              <a:rPr lang="tr-TR" sz="2800" dirty="0" err="1" smtClean="0">
                <a:solidFill>
                  <a:schemeClr val="accent1"/>
                </a:solidFill>
              </a:rPr>
              <a:t>RadioButton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Name bilgisinin aynı olmasına dikkat edin.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774" y="1716489"/>
            <a:ext cx="6412785" cy="194111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757" y="4252732"/>
            <a:ext cx="6218459" cy="54106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63" y="3993707"/>
            <a:ext cx="2690093" cy="12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6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Element-</a:t>
            </a:r>
            <a:r>
              <a:rPr lang="tr-TR" sz="2800" dirty="0" err="1" smtClean="0">
                <a:solidFill>
                  <a:schemeClr val="accent1"/>
                </a:solidFill>
              </a:rPr>
              <a:t>CheckBox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23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Checkbox’lar</a:t>
            </a:r>
            <a:r>
              <a:rPr lang="tr-TR" sz="1600" dirty="0" smtClean="0"/>
              <a:t> </a:t>
            </a:r>
            <a:r>
              <a:rPr lang="tr-TR" sz="1600" dirty="0" err="1" smtClean="0"/>
              <a:t>birbiryle</a:t>
            </a:r>
            <a:r>
              <a:rPr lang="tr-TR" sz="1600" dirty="0" smtClean="0"/>
              <a:t> ilişkili ise ve tek bir dizi değişken olarak post edilmek isteniyorsa </a:t>
            </a:r>
            <a:r>
              <a:rPr lang="tr-TR" sz="1600" b="1" dirty="0" smtClean="0"/>
              <a:t>name=«a[]» </a:t>
            </a:r>
            <a:r>
              <a:rPr lang="tr-TR" sz="1600" dirty="0" smtClean="0"/>
              <a:t>şeklinde verilmelidir. Bağımsız </a:t>
            </a:r>
            <a:r>
              <a:rPr lang="tr-TR" sz="1600" dirty="0" err="1" smtClean="0"/>
              <a:t>checkbox</a:t>
            </a:r>
            <a:r>
              <a:rPr lang="tr-TR" sz="1600" dirty="0" smtClean="0"/>
              <a:t> ise her birine ayrı isim verilebilir. </a:t>
            </a:r>
            <a:r>
              <a:rPr lang="tr-TR" sz="1600" b="1" dirty="0" smtClean="0"/>
              <a:t>Value</a:t>
            </a:r>
            <a:r>
              <a:rPr lang="tr-TR" sz="1600" dirty="0" smtClean="0"/>
              <a:t> bilgisi verilirse o post edilir verilmezse on bilgisi post edilir. </a:t>
            </a:r>
            <a:r>
              <a:rPr lang="tr-TR" sz="1600" b="1" dirty="0" err="1" smtClean="0"/>
              <a:t>Checked</a:t>
            </a:r>
            <a:r>
              <a:rPr lang="tr-TR" sz="1600" dirty="0" smtClean="0"/>
              <a:t> etiketi eklenirse seçili hale gelir.</a:t>
            </a:r>
            <a:endParaRPr lang="tr-TR" sz="1600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898" y="2063748"/>
            <a:ext cx="9320068" cy="3779848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7578" y="6068678"/>
            <a:ext cx="7529212" cy="46486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426" y="3622924"/>
            <a:ext cx="2682472" cy="207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1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Element-Select (</a:t>
            </a:r>
            <a:r>
              <a:rPr lang="tr-TR" sz="2800" dirty="0" err="1" smtClean="0">
                <a:solidFill>
                  <a:schemeClr val="accent1"/>
                </a:solidFill>
              </a:rPr>
              <a:t>ListBox</a:t>
            </a:r>
            <a:r>
              <a:rPr lang="tr-TR" sz="2800" dirty="0" smtClean="0">
                <a:solidFill>
                  <a:schemeClr val="accent1"/>
                </a:solidFill>
              </a:rPr>
              <a:t>)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Post edildiğinde </a:t>
            </a:r>
            <a:r>
              <a:rPr lang="tr-TR" sz="1600" dirty="0" err="1" smtClean="0"/>
              <a:t>value</a:t>
            </a:r>
            <a:r>
              <a:rPr lang="tr-TR" sz="1600" dirty="0" smtClean="0"/>
              <a:t> bilgisi gönderilir.</a:t>
            </a: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30" y="1462278"/>
            <a:ext cx="4778154" cy="260626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9" y="4183148"/>
            <a:ext cx="3924640" cy="2674852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676" y="5008394"/>
            <a:ext cx="7178662" cy="24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Element-</a:t>
            </a:r>
            <a:r>
              <a:rPr lang="tr-TR" sz="2800" dirty="0" err="1" smtClean="0">
                <a:solidFill>
                  <a:schemeClr val="accent1"/>
                </a:solidFill>
              </a:rPr>
              <a:t>TextArea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&lt;</a:t>
            </a:r>
            <a:r>
              <a:rPr lang="tr-TR" sz="1600" dirty="0" err="1" smtClean="0"/>
              <a:t>textarea</a:t>
            </a:r>
            <a:r>
              <a:rPr lang="tr-TR" sz="1600" dirty="0" smtClean="0"/>
              <a:t>&gt; </a:t>
            </a:r>
            <a:r>
              <a:rPr lang="tr-TR" sz="1600" dirty="0" err="1" smtClean="0"/>
              <a:t>tagları</a:t>
            </a:r>
            <a:r>
              <a:rPr lang="tr-TR" sz="1600" dirty="0" smtClean="0"/>
              <a:t> arasındaki bilgi çok satırlı </a:t>
            </a:r>
            <a:r>
              <a:rPr lang="tr-TR" sz="1600" dirty="0" err="1" smtClean="0"/>
              <a:t>texbox</a:t>
            </a:r>
            <a:r>
              <a:rPr lang="tr-TR" sz="1600" dirty="0" smtClean="0"/>
              <a:t> içine yazılır ve post edilir.</a:t>
            </a:r>
            <a:r>
              <a:rPr lang="tr-TR" sz="1600" dirty="0" smtClean="0"/>
              <a:t>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571" y="1858307"/>
            <a:ext cx="3657917" cy="215664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82" y="1688755"/>
            <a:ext cx="5563082" cy="1790855"/>
          </a:xfrm>
          <a:prstGeom prst="rect">
            <a:avLst/>
          </a:prstGeom>
        </p:spPr>
      </p:pic>
      <p:cxnSp>
        <p:nvCxnSpPr>
          <p:cNvPr id="8" name="Düz Ok Bağlayıcısı 7"/>
          <p:cNvCxnSpPr/>
          <p:nvPr/>
        </p:nvCxnSpPr>
        <p:spPr>
          <a:xfrm flipV="1">
            <a:off x="6251331" y="2171700"/>
            <a:ext cx="2778369" cy="58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515" y="4328347"/>
            <a:ext cx="2788793" cy="200461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467" y="5330656"/>
            <a:ext cx="6805250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7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geçiş-&gt;Form </a:t>
            </a:r>
            <a:r>
              <a:rPr lang="tr-TR" sz="2800" dirty="0" smtClean="0">
                <a:solidFill>
                  <a:schemeClr val="accent1"/>
                </a:solidFill>
              </a:rPr>
              <a:t>Element-</a:t>
            </a:r>
            <a:r>
              <a:rPr lang="tr-TR" sz="2800" dirty="0" err="1" smtClean="0">
                <a:solidFill>
                  <a:schemeClr val="accent1"/>
                </a:solidFill>
              </a:rPr>
              <a:t>Hidden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Input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input</a:t>
            </a:r>
            <a:r>
              <a:rPr lang="tr-TR" sz="1600" dirty="0" smtClean="0"/>
              <a:t> </a:t>
            </a:r>
            <a:r>
              <a:rPr lang="tr-TR" sz="1600" dirty="0" err="1" smtClean="0"/>
              <a:t>element’inin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=«</a:t>
            </a:r>
            <a:r>
              <a:rPr lang="tr-TR" sz="1600" dirty="0" err="1" smtClean="0"/>
              <a:t>hidden</a:t>
            </a:r>
            <a:r>
              <a:rPr lang="tr-TR" sz="1600" dirty="0" smtClean="0"/>
              <a:t>» seçilirse bilgi sayfada görünmez ama post edilir.</a:t>
            </a: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859" y="1899384"/>
            <a:ext cx="7094835" cy="108975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4"/>
          <a:srcRect b="33826"/>
          <a:stretch/>
        </p:blipFill>
        <p:spPr>
          <a:xfrm>
            <a:off x="398584" y="3645547"/>
            <a:ext cx="11354784" cy="5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</a:t>
            </a:r>
            <a:r>
              <a:rPr lang="tr-TR" sz="2400" dirty="0" smtClean="0">
                <a:solidFill>
                  <a:schemeClr val="accent1"/>
                </a:solidFill>
              </a:rPr>
              <a:t>Hızlı bir geçiş-&gt;Form </a:t>
            </a:r>
            <a:r>
              <a:rPr lang="tr-TR" sz="2400" dirty="0" smtClean="0">
                <a:solidFill>
                  <a:schemeClr val="accent1"/>
                </a:solidFill>
              </a:rPr>
              <a:t>Element-</a:t>
            </a:r>
            <a:r>
              <a:rPr lang="tr-TR" sz="2400" dirty="0" err="1" smtClean="0">
                <a:solidFill>
                  <a:schemeClr val="accent1"/>
                </a:solidFill>
              </a:rPr>
              <a:t>fieldset</a:t>
            </a:r>
            <a:r>
              <a:rPr lang="tr-TR" sz="2400" dirty="0" smtClean="0">
                <a:solidFill>
                  <a:schemeClr val="accent1"/>
                </a:solidFill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</a:rPr>
              <a:t>and</a:t>
            </a:r>
            <a:r>
              <a:rPr lang="tr-TR" sz="2400" dirty="0" smtClean="0">
                <a:solidFill>
                  <a:schemeClr val="accent1"/>
                </a:solidFill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</a:rPr>
              <a:t>legend</a:t>
            </a:r>
            <a:endParaRPr lang="tr-TR" sz="24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input</a:t>
            </a:r>
            <a:r>
              <a:rPr lang="tr-TR" sz="1600" dirty="0" smtClean="0"/>
              <a:t> </a:t>
            </a:r>
            <a:r>
              <a:rPr lang="tr-TR" sz="1600" dirty="0" err="1" smtClean="0"/>
              <a:t>element’inin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r>
              <a:rPr lang="tr-TR" sz="1600" dirty="0" smtClean="0"/>
              <a:t>=«</a:t>
            </a:r>
            <a:r>
              <a:rPr lang="tr-TR" sz="1600" dirty="0" err="1" smtClean="0"/>
              <a:t>hidden</a:t>
            </a:r>
            <a:r>
              <a:rPr lang="tr-TR" sz="1600" dirty="0" smtClean="0"/>
              <a:t>» seçilirse bilgi sayfada görünmez ama post edilir.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138" y="4584247"/>
            <a:ext cx="4465707" cy="141744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138" y="1828020"/>
            <a:ext cx="5380186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5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</a:t>
            </a:r>
            <a:r>
              <a:rPr lang="tr-TR" sz="2400" dirty="0" smtClean="0">
                <a:solidFill>
                  <a:schemeClr val="accent1"/>
                </a:solidFill>
              </a:rPr>
              <a:t>Hızlı bir geçiş-&gt;Form </a:t>
            </a:r>
            <a:r>
              <a:rPr lang="tr-TR" sz="2400" dirty="0" smtClean="0">
                <a:solidFill>
                  <a:schemeClr val="accent1"/>
                </a:solidFill>
              </a:rPr>
              <a:t>Element-&gt;</a:t>
            </a:r>
            <a:r>
              <a:rPr lang="tr-TR" sz="2400" dirty="0" err="1" smtClean="0">
                <a:solidFill>
                  <a:schemeClr val="accent1"/>
                </a:solidFill>
              </a:rPr>
              <a:t>Input</a:t>
            </a:r>
            <a:r>
              <a:rPr lang="tr-TR" sz="2400" dirty="0" smtClean="0">
                <a:solidFill>
                  <a:schemeClr val="accent1"/>
                </a:solidFill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</a:rPr>
              <a:t>range</a:t>
            </a:r>
            <a:r>
              <a:rPr lang="tr-TR" sz="2400" dirty="0" smtClean="0">
                <a:solidFill>
                  <a:schemeClr val="accent1"/>
                </a:solidFill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</a:rPr>
              <a:t>and</a:t>
            </a:r>
            <a:r>
              <a:rPr lang="tr-TR" sz="2400" dirty="0" smtClean="0">
                <a:solidFill>
                  <a:schemeClr val="accent1"/>
                </a:solidFill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</a:rPr>
              <a:t>number</a:t>
            </a:r>
            <a:endParaRPr lang="tr-TR" sz="24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933" y="4855332"/>
            <a:ext cx="4168501" cy="1196444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107" y="1513363"/>
            <a:ext cx="6378493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9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</a:t>
            </a:r>
            <a:r>
              <a:rPr lang="tr-TR" sz="2400" dirty="0" smtClean="0">
                <a:solidFill>
                  <a:schemeClr val="accent1"/>
                </a:solidFill>
              </a:rPr>
              <a:t>Hızlı bir geçiş-&gt;Form </a:t>
            </a:r>
            <a:r>
              <a:rPr lang="tr-TR" sz="2400" dirty="0" smtClean="0">
                <a:solidFill>
                  <a:schemeClr val="accent1"/>
                </a:solidFill>
              </a:rPr>
              <a:t>Element-&gt;</a:t>
            </a:r>
            <a:r>
              <a:rPr lang="tr-TR" sz="2400" dirty="0" err="1" smtClean="0">
                <a:solidFill>
                  <a:schemeClr val="accent1"/>
                </a:solidFill>
              </a:rPr>
              <a:t>Input</a:t>
            </a:r>
            <a:r>
              <a:rPr lang="tr-TR" sz="2400" dirty="0" smtClean="0">
                <a:solidFill>
                  <a:schemeClr val="accent1"/>
                </a:solidFill>
              </a:rPr>
              <a:t> </a:t>
            </a:r>
            <a:r>
              <a:rPr lang="tr-TR" sz="2400" dirty="0" err="1" smtClean="0">
                <a:solidFill>
                  <a:schemeClr val="accent1"/>
                </a:solidFill>
              </a:rPr>
              <a:t>fileupload</a:t>
            </a:r>
            <a:endParaRPr lang="tr-TR" sz="24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355" y="3083369"/>
            <a:ext cx="2217612" cy="69348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352" y="1534895"/>
            <a:ext cx="424470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9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&gt;Front </a:t>
            </a:r>
            <a:r>
              <a:rPr lang="tr-TR" sz="2800" dirty="0" err="1" smtClean="0">
                <a:solidFill>
                  <a:schemeClr val="accent1"/>
                </a:solidFill>
              </a:rPr>
              <a:t>End</a:t>
            </a:r>
            <a:r>
              <a:rPr lang="tr-TR" sz="2800" dirty="0" smtClean="0">
                <a:solidFill>
                  <a:schemeClr val="accent1"/>
                </a:solidFill>
              </a:rPr>
              <a:t>, </a:t>
            </a:r>
            <a:r>
              <a:rPr lang="tr-TR" sz="2800" dirty="0" err="1" smtClean="0">
                <a:solidFill>
                  <a:schemeClr val="accent1"/>
                </a:solidFill>
              </a:rPr>
              <a:t>Back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End</a:t>
            </a:r>
            <a:r>
              <a:rPr lang="tr-TR" sz="2800" dirty="0" smtClean="0">
                <a:solidFill>
                  <a:schemeClr val="accent1"/>
                </a:solidFill>
              </a:rPr>
              <a:t> ve Full </a:t>
            </a:r>
            <a:r>
              <a:rPr lang="tr-TR" sz="2800" dirty="0" err="1" smtClean="0">
                <a:solidFill>
                  <a:schemeClr val="accent1"/>
                </a:solidFill>
              </a:rPr>
              <a:t>Stack</a:t>
            </a:r>
            <a:endParaRPr lang="tr-TR" sz="2800" dirty="0"/>
          </a:p>
        </p:txBody>
      </p:sp>
      <p:pic>
        <p:nvPicPr>
          <p:cNvPr id="2" name="İçerik Yer Tutucusu 1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97672" y="1357463"/>
            <a:ext cx="8352244" cy="4709568"/>
          </a:xfrm>
          <a:prstGeom prst="rect">
            <a:avLst/>
          </a:prstGeo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02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</a:t>
            </a:r>
            <a:r>
              <a:rPr lang="tr-TR" sz="2800" dirty="0" smtClean="0">
                <a:solidFill>
                  <a:schemeClr val="accent1"/>
                </a:solidFill>
              </a:rPr>
              <a:t>&gt;</a:t>
            </a:r>
            <a:r>
              <a:rPr lang="tr-TR" sz="2800" dirty="0" err="1" smtClean="0">
                <a:solidFill>
                  <a:schemeClr val="accent1"/>
                </a:solidFill>
              </a:rPr>
              <a:t>Semantic</a:t>
            </a:r>
            <a:r>
              <a:rPr lang="tr-TR" sz="2800" dirty="0" smtClean="0">
                <a:solidFill>
                  <a:schemeClr val="accent1"/>
                </a:solidFill>
              </a:rPr>
              <a:t> Element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30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Semantic</a:t>
            </a:r>
            <a:r>
              <a:rPr lang="tr-TR" sz="1600" dirty="0" smtClean="0"/>
              <a:t> element, anlamsal elemanlardır.</a:t>
            </a: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433" y="1927456"/>
            <a:ext cx="9407863" cy="23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5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</a:t>
            </a:r>
            <a:r>
              <a:rPr lang="tr-TR" sz="2800" dirty="0" smtClean="0">
                <a:solidFill>
                  <a:schemeClr val="accent1"/>
                </a:solidFill>
              </a:rPr>
              <a:t>&gt;</a:t>
            </a:r>
            <a:r>
              <a:rPr lang="tr-TR" sz="2800" dirty="0" err="1" smtClean="0">
                <a:solidFill>
                  <a:schemeClr val="accent1"/>
                </a:solidFill>
              </a:rPr>
              <a:t>Semantic</a:t>
            </a:r>
            <a:r>
              <a:rPr lang="tr-TR" sz="2800" dirty="0" smtClean="0">
                <a:solidFill>
                  <a:schemeClr val="accent1"/>
                </a:solidFill>
              </a:rPr>
              <a:t> Element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31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Sayfa çıktısında herhangi bir değişiklik olmaz. </a:t>
            </a:r>
            <a:r>
              <a:rPr lang="tr-TR" sz="1600" dirty="0" smtClean="0"/>
              <a:t>Biz daha önce div kullanıyorduk ve </a:t>
            </a:r>
            <a:r>
              <a:rPr lang="tr-TR" sz="1600" dirty="0" err="1" smtClean="0"/>
              <a:t>class</a:t>
            </a:r>
            <a:r>
              <a:rPr lang="tr-TR" sz="1600" dirty="0" smtClean="0"/>
              <a:t> ya da </a:t>
            </a:r>
            <a:r>
              <a:rPr lang="tr-TR" sz="1600" dirty="0" err="1" smtClean="0"/>
              <a:t>id</a:t>
            </a:r>
            <a:r>
              <a:rPr lang="tr-TR" sz="1600" dirty="0" smtClean="0"/>
              <a:t> vererek anlamlı hale getiriyorduk. Bunun yerine HTML5 ile daha anlamlı olan aşağıdaki </a:t>
            </a:r>
            <a:r>
              <a:rPr lang="tr-TR" sz="1600" dirty="0" err="1" smtClean="0"/>
              <a:t>element’ler</a:t>
            </a:r>
            <a:r>
              <a:rPr lang="tr-TR" sz="1600" dirty="0" smtClean="0"/>
              <a:t> kullanılabilir. Bu arama motorlarının daha optimize çalışmasına da yardımcı olur.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90" y="2141458"/>
            <a:ext cx="9960203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8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</a:t>
            </a:r>
            <a:r>
              <a:rPr lang="tr-TR" sz="2800" dirty="0" smtClean="0">
                <a:solidFill>
                  <a:schemeClr val="accent1"/>
                </a:solidFill>
              </a:rPr>
              <a:t>&gt;</a:t>
            </a:r>
            <a:r>
              <a:rPr lang="tr-TR" sz="2800" dirty="0" err="1" smtClean="0">
                <a:solidFill>
                  <a:schemeClr val="accent1"/>
                </a:solidFill>
              </a:rPr>
              <a:t>Semantic</a:t>
            </a:r>
            <a:r>
              <a:rPr lang="tr-TR" sz="2800" dirty="0" smtClean="0">
                <a:solidFill>
                  <a:schemeClr val="accent1"/>
                </a:solidFill>
              </a:rPr>
              <a:t> Element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32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925" y="873955"/>
            <a:ext cx="5517738" cy="592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09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&gt;HTML5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/>
              <a:t>HTML5, 2008 yılının Ocak ayında halka açık bir şekilde kullanılmaya başlanmış olsa da W3C (</a:t>
            </a:r>
            <a:r>
              <a:rPr lang="tr-TR" sz="1800" dirty="0" err="1"/>
              <a:t>The</a:t>
            </a:r>
            <a:r>
              <a:rPr lang="tr-TR" sz="1800" dirty="0"/>
              <a:t> World </a:t>
            </a:r>
            <a:r>
              <a:rPr lang="tr-TR" sz="1800" dirty="0" err="1"/>
              <a:t>Wide</a:t>
            </a:r>
            <a:r>
              <a:rPr lang="tr-TR" sz="1800" dirty="0"/>
              <a:t> Web </a:t>
            </a:r>
            <a:r>
              <a:rPr lang="tr-TR" sz="1800" dirty="0" err="1"/>
              <a:t>Consortium</a:t>
            </a:r>
            <a:r>
              <a:rPr lang="tr-TR" sz="1800" dirty="0"/>
              <a:t>) tarafından kararlı bir sürüm olarak tavsiye edilen işaretleme dili olarak duyurulması 2014 yılının Ekim ayında gerçekleşmiştir. </a:t>
            </a:r>
            <a:endParaRPr lang="tr-T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/>
              <a:t>Çoğu kişi </a:t>
            </a:r>
            <a:r>
              <a:rPr lang="tr-TR" sz="1800" dirty="0" err="1"/>
              <a:t>HTML’i</a:t>
            </a:r>
            <a:r>
              <a:rPr lang="tr-TR" sz="1800" dirty="0"/>
              <a:t> bir programlama dili olarak biliyor olsa da HTML aslında geçmişi çok eskilere dayanan bir işaretleme dilidir. </a:t>
            </a:r>
            <a:endParaRPr lang="tr-TR" sz="18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Yani </a:t>
            </a:r>
            <a:r>
              <a:rPr lang="tr-TR" sz="1800" dirty="0"/>
              <a:t>HTML ile bir program ya da uygulama yazılamaz. Bu işaretleme dilinin son sürümü olan HTML5, geçmiş sürümlere göre çok daha dinamik web siteleri hazırlamak için kullanılır</a:t>
            </a:r>
            <a:r>
              <a:rPr lang="tr-TR" sz="18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Browser üzerinde sağ tuş/kaynak ya da </a:t>
            </a:r>
            <a:r>
              <a:rPr lang="tr-TR" sz="1800" dirty="0" err="1" smtClean="0"/>
              <a:t>sağtuş</a:t>
            </a:r>
            <a:r>
              <a:rPr lang="tr-TR" sz="1800" dirty="0" smtClean="0"/>
              <a:t>/incele diyerek </a:t>
            </a:r>
            <a:r>
              <a:rPr lang="tr-TR" sz="1800" dirty="0" err="1" smtClean="0"/>
              <a:t>hmtl</a:t>
            </a:r>
            <a:r>
              <a:rPr lang="tr-TR" sz="1800" dirty="0" smtClean="0"/>
              <a:t> kodlarına ulaşılabilir.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800" dirty="0" smtClean="0"/>
              <a:t>İncele dediğinizde herhangi bir yere çift tıklayarak değişiklik yapabilirsiniz.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18881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geçiş-&gt;HTML5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err="1" smtClean="0"/>
              <a:t>Vscode</a:t>
            </a:r>
            <a:r>
              <a:rPr lang="tr-TR" sz="1600" dirty="0" smtClean="0"/>
              <a:t> üzerinde html5 isimli bir klasör oluşturun ve seçin.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/>
              <a:t>l</a:t>
            </a:r>
            <a:r>
              <a:rPr lang="tr-TR" sz="1600" dirty="0" smtClean="0"/>
              <a:t>ayout.html dosyasını ekleyin.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Temel html yapısını hızlı oluşturmak için ! Yazıp </a:t>
            </a:r>
            <a:r>
              <a:rPr lang="tr-TR" sz="1600" dirty="0" err="1" smtClean="0"/>
              <a:t>tab</a:t>
            </a:r>
            <a:r>
              <a:rPr lang="tr-TR" sz="1600" dirty="0" smtClean="0"/>
              <a:t> tuşuna basın.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Çalıştırmak için F5 tuşuna basabileceğiniz gibi Live Server </a:t>
            </a:r>
            <a:r>
              <a:rPr lang="tr-TR" sz="1600" dirty="0" err="1" smtClean="0"/>
              <a:t>extension’ını</a:t>
            </a:r>
            <a:r>
              <a:rPr lang="tr-TR" sz="1600" dirty="0" smtClean="0"/>
              <a:t> kurarak onunla da çalıştırabilirsiniz.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Live server yapılan değişiklikleri kaydettiğinizde otomatik olarak kod yazarken browser üzerine aktarır.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 smtClean="0"/>
              <a:t>Otomatik kaydedilmesi için File/Auto </a:t>
            </a:r>
            <a:r>
              <a:rPr lang="tr-TR" sz="1600" dirty="0" err="1" smtClean="0"/>
              <a:t>Save</a:t>
            </a:r>
            <a:r>
              <a:rPr lang="tr-TR" sz="1600" dirty="0" smtClean="0"/>
              <a:t> seçeneğiniz kullanabilirsiniz.</a:t>
            </a: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61" y="3637146"/>
            <a:ext cx="6073666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24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geçiş-&gt;Meta Data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082" y="1462288"/>
            <a:ext cx="7957063" cy="413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7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geçiş-&gt;Html5 </a:t>
            </a:r>
            <a:r>
              <a:rPr lang="tr-TR" sz="2800" dirty="0" err="1" smtClean="0">
                <a:solidFill>
                  <a:schemeClr val="accent1"/>
                </a:solidFill>
              </a:rPr>
              <a:t>Styling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and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formating</a:t>
            </a:r>
            <a:r>
              <a:rPr lang="tr-TR" sz="2800" dirty="0" smtClean="0">
                <a:solidFill>
                  <a:schemeClr val="accent1"/>
                </a:solidFill>
              </a:rPr>
              <a:t> </a:t>
            </a:r>
            <a:r>
              <a:rPr lang="tr-TR" sz="2800" dirty="0" err="1" smtClean="0">
                <a:solidFill>
                  <a:schemeClr val="accent1"/>
                </a:solidFill>
              </a:rPr>
              <a:t>tag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3"/>
              </a:rPr>
              <a:t>https://</a:t>
            </a:r>
            <a:r>
              <a:rPr lang="tr-TR" sz="1600" dirty="0" smtClean="0">
                <a:hlinkClick r:id="rId3"/>
              </a:rPr>
              <a:t>www.w3schools.com/html/html_formatting.asp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600" dirty="0">
                <a:hlinkClick r:id="rId4"/>
              </a:rPr>
              <a:t>https://</a:t>
            </a:r>
            <a:r>
              <a:rPr lang="tr-TR" sz="1600" dirty="0" smtClean="0">
                <a:hlinkClick r:id="rId4"/>
              </a:rPr>
              <a:t>www.w3schools.com/html/html_styles.asp</a:t>
            </a:r>
            <a:endParaRPr lang="tr-TR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34" y="2017313"/>
            <a:ext cx="8337002" cy="377984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181" y="4830244"/>
            <a:ext cx="4224754" cy="190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4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geçiş-&gt;Link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77" y="1459059"/>
            <a:ext cx="5883150" cy="393988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20" y="1382851"/>
            <a:ext cx="3429297" cy="409229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228" y="2398823"/>
            <a:ext cx="1165961" cy="2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5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34" y="301048"/>
            <a:ext cx="10696721" cy="572907"/>
          </a:xfrm>
        </p:spPr>
        <p:txBody>
          <a:bodyPr rtlCol="0">
            <a:noAutofit/>
          </a:bodyPr>
          <a:lstStyle/>
          <a:p>
            <a:pPr rtl="0"/>
            <a:r>
              <a:rPr lang="tr-TR" sz="2800" dirty="0" smtClean="0"/>
              <a:t>Temel Kavramlar</a:t>
            </a:r>
            <a:r>
              <a:rPr lang="tr-TR" sz="2800" dirty="0" smtClean="0">
                <a:solidFill>
                  <a:schemeClr val="accent1"/>
                </a:solidFill>
              </a:rPr>
              <a:t>&gt;Hızlı bir geçiş-&gt;</a:t>
            </a:r>
            <a:r>
              <a:rPr lang="tr-TR" sz="2800" dirty="0" err="1" smtClean="0">
                <a:solidFill>
                  <a:schemeClr val="accent1"/>
                </a:solidFill>
              </a:rPr>
              <a:t>Img</a:t>
            </a:r>
            <a:endParaRPr lang="tr-TR" sz="2800" dirty="0"/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idx="1"/>
          </p:nvPr>
        </p:nvSpPr>
        <p:spPr>
          <a:xfrm>
            <a:off x="369277" y="1099037"/>
            <a:ext cx="11183815" cy="533693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tr-TR" sz="16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471" y="1720890"/>
            <a:ext cx="5197290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56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13108</TotalTime>
  <Words>720</Words>
  <Application>Microsoft Office PowerPoint</Application>
  <PresentationFormat>Geniş ekran</PresentationFormat>
  <Paragraphs>127</Paragraphs>
  <Slides>32</Slides>
  <Notes>32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Univers</vt:lpstr>
      <vt:lpstr>GradientUnivers</vt:lpstr>
      <vt:lpstr>TEMEL KAVRAMLAR</vt:lpstr>
      <vt:lpstr>Konular</vt:lpstr>
      <vt:lpstr>Temel Kavramlar&gt;Front End, Back End ve Full Stack</vt:lpstr>
      <vt:lpstr>Temel Kavramlar&gt;HTML5</vt:lpstr>
      <vt:lpstr>Temel Kavramlar&gt;Hızlı bir geçiş-&gt;HTML5</vt:lpstr>
      <vt:lpstr>Temel Kavramlar&gt;Hızlı bir geçiş-&gt;Meta Data</vt:lpstr>
      <vt:lpstr>Temel Kavramlar&gt;Hızlı bir geçiş-&gt;Html5 Styling and formating tag</vt:lpstr>
      <vt:lpstr>Temel Kavramlar&gt;Hızlı bir geçiş-&gt;Link</vt:lpstr>
      <vt:lpstr>Temel Kavramlar&gt;Hızlı bir geçiş-&gt;Img</vt:lpstr>
      <vt:lpstr>Temel Kavramlar&gt;Hızlı bir geçiş-&gt;Table</vt:lpstr>
      <vt:lpstr>Temel Kavramlar&gt;Hızlı bir geçiş-&gt;Ordered List and Unordered List</vt:lpstr>
      <vt:lpstr>Temel Kavramlar&gt;Hızlı bir geçiş-&gt;Display-&gt;Block ve Inline</vt:lpstr>
      <vt:lpstr>Temel Kavramlar&gt;Hızlı bir geçiş-&gt;Display-&gt;Block ve Inline</vt:lpstr>
      <vt:lpstr>Temel Kavramlar&gt;Hızlı bir geçiş-&gt;Display-&gt;Block ve Inline</vt:lpstr>
      <vt:lpstr>Temel Kavramlar&gt;Hızlı bir geçiş-&gt;Display-&gt;Block ve Inline</vt:lpstr>
      <vt:lpstr>Temel Kavramlar&gt;Hızlı bir geçiş-&gt;Div ve Span</vt:lpstr>
      <vt:lpstr>Temel Kavramlar&gt;Hızlı bir geçiş-&gt;Form Element</vt:lpstr>
      <vt:lpstr>Temel Kavramlar&gt;Hızlı bir geçiş-&gt;Form Element</vt:lpstr>
      <vt:lpstr>Temel Kavramlar&gt;Hızlı bir geçiş-&gt;Form-&gt;method</vt:lpstr>
      <vt:lpstr>Temel Kavramlar&gt;Hızlı bir geçiş-&gt;Form-&gt;enctype</vt:lpstr>
      <vt:lpstr>Temel Kavramlar&gt;Hızlı bir geçiş-&gt;Form Element</vt:lpstr>
      <vt:lpstr>Temel Kavramlar&gt;Hızlı bir geçiş-&gt;Form Element-RadioButton</vt:lpstr>
      <vt:lpstr>Temel Kavramlar&gt;Hızlı bir geçiş-&gt;Form Element-CheckBox</vt:lpstr>
      <vt:lpstr>Temel Kavramlar&gt;Hızlı bir geçiş-&gt;Form Element-Select (ListBox)</vt:lpstr>
      <vt:lpstr>Temel Kavramlar&gt;Hızlı bir geçiş-&gt;Form Element-TextArea</vt:lpstr>
      <vt:lpstr>Temel Kavramlar&gt;Hızlı bir geçiş-&gt;Form Element-Hidden Input</vt:lpstr>
      <vt:lpstr>Temel Kavramlar&gt;Hızlı bir geçiş-&gt;Form Element-fieldset and legend</vt:lpstr>
      <vt:lpstr>Temel Kavramlar&gt;Hızlı bir geçiş-&gt;Form Element-&gt;Input range and number</vt:lpstr>
      <vt:lpstr>Temel Kavramlar&gt;Hızlı bir geçiş-&gt;Form Element-&gt;Input fileupload</vt:lpstr>
      <vt:lpstr>Temel Kavramlar&gt;Hızlı bir geçiş-&gt;Semantic Element</vt:lpstr>
      <vt:lpstr>Temel Kavramlar&gt;Hızlı bir geçiş-&gt;Semantic Element</vt:lpstr>
      <vt:lpstr>Temel Kavramlar&gt;Hızlı bir geçiş-&gt;Semantic Element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417</cp:revision>
  <dcterms:created xsi:type="dcterms:W3CDTF">2022-09-22T13:24:45Z</dcterms:created>
  <dcterms:modified xsi:type="dcterms:W3CDTF">2024-02-15T05:44:57Z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