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45"/>
  </p:notesMasterIdLst>
  <p:handoutMasterIdLst>
    <p:handoutMasterId r:id="rId46"/>
  </p:handoutMasterIdLst>
  <p:sldIdLst>
    <p:sldId id="306" r:id="rId5"/>
    <p:sldId id="308" r:id="rId6"/>
    <p:sldId id="314" r:id="rId7"/>
    <p:sldId id="315" r:id="rId8"/>
    <p:sldId id="317" r:id="rId9"/>
    <p:sldId id="316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9" r:id="rId29"/>
    <p:sldId id="340" r:id="rId30"/>
    <p:sldId id="341" r:id="rId31"/>
    <p:sldId id="342" r:id="rId32"/>
    <p:sldId id="343" r:id="rId33"/>
    <p:sldId id="336" r:id="rId34"/>
    <p:sldId id="345" r:id="rId35"/>
    <p:sldId id="346" r:id="rId36"/>
    <p:sldId id="347" r:id="rId37"/>
    <p:sldId id="348" r:id="rId38"/>
    <p:sldId id="349" r:id="rId39"/>
    <p:sldId id="350" r:id="rId40"/>
    <p:sldId id="344" r:id="rId41"/>
    <p:sldId id="337" r:id="rId42"/>
    <p:sldId id="338" r:id="rId43"/>
    <p:sldId id="351" r:id="rId44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80" Type="http://schemas.microsoft.com/office/2018/10/relationships/authors" Target="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3D540216-9055-4C93-87A4-D0531F063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8AA5119-4B0E-448B-AC3C-D056BBBC97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36ADF-3EC2-4D6F-9F7F-1F88E3288139}" type="datetime1">
              <a:rPr lang="tr-TR" smtClean="0"/>
              <a:t>17.02.2024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487CF48-2790-4843-BDF8-2D1DCCB4B3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8CE5D44-D9F9-426F-84AB-A62A927CA2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90FA1-7FBD-4C37-BCAF-01F3D049D1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56621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A214D3A-912A-4866-90B4-0232CEDB2416}" type="datetime1">
              <a:rPr lang="tr-TR" noProof="0" smtClean="0"/>
              <a:t>17.02.2024</a:t>
            </a:fld>
            <a:endParaRPr lang="tr-TR" noProof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3263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2440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7289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0535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3518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97870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11009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29106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17195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27356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0680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29563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73698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11076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0602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11883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17064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50564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13920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88892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72335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7649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70909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72402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742711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24288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33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41009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34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9937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35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85847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36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76281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37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21156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38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09255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39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5755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652733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40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5601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6294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258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1270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0048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0919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5" name="Metin Yer Tutucusu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7" name="İçerik Yer Tutucusu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tr-TR" noProof="0"/>
              <a:t>Başlık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kdörtgen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3" name="Resim Yer Tutucusu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0" name="Resim Yer Tutucusu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1" name="Resim Yer Tutucusu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Yalnızca Başlı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sim Yer Tutucusu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2" name="Resim Yer Tutucusu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1" name="Resim Yer Tutucusu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0" name="Resim Yer Tutucusu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sp>
        <p:nvSpPr>
          <p:cNvPr id="8" name="Grafik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0" name="Grafik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2" name="Grafik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etin Yer Tutucusu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6" name="Düz Bağlayıcı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5" name="Düz Bağlayıcı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2 Slay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fik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21" name="Grafik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23" name="Grafik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Yalnızca Başlı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sim Yer Tutucusu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Başlık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etin Yer Tutucusu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1" name="Grafik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3" name="Grafik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7" name="Grafik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sim Yer Tutucusu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tr-TR" noProof="0"/>
              <a:t>Esas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fik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9" name="Grafik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ölüm Üst Bilgisi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tıklayın</a:t>
            </a:r>
          </a:p>
        </p:txBody>
      </p:sp>
      <p:sp>
        <p:nvSpPr>
          <p:cNvPr id="4" name="Grafik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5" name="Grafik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6" name="Grafik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7" name="Grafik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1" name="Grafik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3" name="Grafik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tıklayın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kdörtgen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3" name="Resim Yer Tutucusu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Başlık ve İçeri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Başlık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sp>
        <p:nvSpPr>
          <p:cNvPr id="9" name="Grafik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1" name="Grafik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fik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2" name="Grafik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4" name="Grafik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0/utilities/flex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atatables.net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atatables.net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3/example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themes.getbootstrap.com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bootstrap.com/?showPro=false&amp;showAngular=false&amp;showVue=false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0/components/carousel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0/examples/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438912"/>
            <a:ext cx="8311896" cy="2843784"/>
          </a:xfrm>
        </p:spPr>
        <p:txBody>
          <a:bodyPr rtlCol="0">
            <a:normAutofit/>
          </a:bodyPr>
          <a:lstStyle/>
          <a:p>
            <a:pPr rtl="0"/>
            <a:r>
              <a:rPr lang="tr-TR" sz="6000" spc="400" dirty="0" smtClean="0">
                <a:solidFill>
                  <a:schemeClr val="bg1"/>
                </a:solidFill>
              </a:rPr>
              <a:t>BOOTSTRAP HIZLI BAKIŞ</a:t>
            </a:r>
            <a:endParaRPr lang="tr-TR" sz="6000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tr-TR" dirty="0"/>
              <a:t>Doçent Dr. Abdulkadir KARACI</a:t>
            </a:r>
            <a:endParaRPr lang="tr-TR" sz="2000" dirty="0">
              <a:solidFill>
                <a:schemeClr val="bg1"/>
              </a:solidFill>
            </a:endParaRPr>
          </a:p>
          <a:p>
            <a:pPr rt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34" y="301048"/>
            <a:ext cx="10696721" cy="572907"/>
          </a:xfrm>
        </p:spPr>
        <p:txBody>
          <a:bodyPr rtlCol="0">
            <a:noAutofit/>
          </a:bodyPr>
          <a:lstStyle/>
          <a:p>
            <a:pPr rtl="0"/>
            <a:r>
              <a:rPr lang="tr-TR" sz="2800" dirty="0" smtClean="0">
                <a:solidFill>
                  <a:schemeClr val="accent1"/>
                </a:solidFill>
              </a:rPr>
              <a:t>BOOTSTRAP&gt;</a:t>
            </a:r>
            <a:r>
              <a:rPr lang="tr-TR" sz="2800" u="sng" dirty="0" err="1" smtClean="0">
                <a:solidFill>
                  <a:schemeClr val="accent1"/>
                </a:solidFill>
              </a:rPr>
              <a:t>Grid</a:t>
            </a:r>
            <a:r>
              <a:rPr lang="tr-TR" sz="2800" u="sng" dirty="0" smtClean="0">
                <a:solidFill>
                  <a:schemeClr val="accent1"/>
                </a:solidFill>
              </a:rPr>
              <a:t> </a:t>
            </a:r>
            <a:r>
              <a:rPr lang="tr-TR" sz="2800" u="sng" dirty="0" err="1" smtClean="0">
                <a:solidFill>
                  <a:schemeClr val="accent1"/>
                </a:solidFill>
              </a:rPr>
              <a:t>System</a:t>
            </a:r>
            <a:r>
              <a:rPr lang="tr-TR" sz="2800" dirty="0" smtClean="0">
                <a:solidFill>
                  <a:schemeClr val="accent1"/>
                </a:solidFill>
              </a:rPr>
              <a:t>, </a:t>
            </a:r>
            <a:r>
              <a:rPr lang="tr-TR" sz="2800" dirty="0" err="1" smtClean="0">
                <a:solidFill>
                  <a:schemeClr val="accent1"/>
                </a:solidFill>
              </a:rPr>
              <a:t>Container,Responsive</a:t>
            </a:r>
            <a:r>
              <a:rPr lang="tr-TR" sz="2800" dirty="0">
                <a:solidFill>
                  <a:schemeClr val="accent1"/>
                </a:solidFill>
              </a:rPr>
              <a:t> </a:t>
            </a:r>
            <a:r>
              <a:rPr lang="tr-TR" sz="2800" dirty="0" smtClean="0">
                <a:solidFill>
                  <a:schemeClr val="accent1"/>
                </a:solidFill>
              </a:rPr>
              <a:t>ve </a:t>
            </a:r>
            <a:r>
              <a:rPr lang="tr-TR" sz="2800" dirty="0" err="1" smtClean="0">
                <a:solidFill>
                  <a:schemeClr val="accent1"/>
                </a:solidFill>
              </a:rPr>
              <a:t>FlexBox</a:t>
            </a:r>
            <a:endParaRPr lang="tr-TR" sz="2800" dirty="0"/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10</a:t>
            </a:fld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>
          <a:xfrm>
            <a:off x="369277" y="1099037"/>
            <a:ext cx="11183815" cy="53369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600" dirty="0" err="1" smtClean="0"/>
              <a:t>Col</a:t>
            </a:r>
            <a:r>
              <a:rPr lang="tr-TR" sz="1600" dirty="0" smtClean="0"/>
              <a:t> olarak verildiğinde ekranı ne kadar küçültürseniz küçültün yan yana durur. Ekran boyutuna göre </a:t>
            </a:r>
            <a:r>
              <a:rPr lang="tr-TR" sz="1600" dirty="0" err="1" smtClean="0"/>
              <a:t>responsive</a:t>
            </a:r>
            <a:r>
              <a:rPr lang="tr-TR" sz="1600" dirty="0" smtClean="0"/>
              <a:t> davranır. Belirli ekranlar boyutundan sonra her bir </a:t>
            </a:r>
            <a:r>
              <a:rPr lang="tr-TR" sz="1600" dirty="0" err="1" smtClean="0"/>
              <a:t>div’in</a:t>
            </a:r>
            <a:r>
              <a:rPr lang="tr-TR" sz="1600" dirty="0" smtClean="0"/>
              <a:t> ekranı kaplaması için </a:t>
            </a:r>
            <a:r>
              <a:rPr lang="tr-TR" sz="1600" dirty="0" err="1" smtClean="0"/>
              <a:t>col-sm</a:t>
            </a:r>
            <a:r>
              <a:rPr lang="tr-TR" sz="1600" dirty="0" smtClean="0"/>
              <a:t>, </a:t>
            </a:r>
            <a:r>
              <a:rPr lang="tr-TR" sz="1600" dirty="0" err="1" smtClean="0"/>
              <a:t>col</a:t>
            </a:r>
            <a:r>
              <a:rPr lang="tr-TR" sz="1600" dirty="0" smtClean="0"/>
              <a:t>-md vb. kullanılır.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600" dirty="0" err="1" smtClean="0"/>
              <a:t>Col-sm</a:t>
            </a:r>
            <a:r>
              <a:rPr lang="tr-TR" sz="1600" dirty="0" smtClean="0"/>
              <a:t> </a:t>
            </a:r>
            <a:r>
              <a:rPr lang="tr-TR" sz="1600" dirty="0" err="1" smtClean="0"/>
              <a:t>small</a:t>
            </a:r>
            <a:r>
              <a:rPr lang="tr-TR" sz="1600" dirty="0" smtClean="0"/>
              <a:t> ekranlarda </a:t>
            </a:r>
            <a:r>
              <a:rPr lang="tr-TR" sz="1600" dirty="0" err="1" smtClean="0"/>
              <a:t>col</a:t>
            </a:r>
            <a:r>
              <a:rPr lang="tr-TR" sz="1600" dirty="0" smtClean="0"/>
              <a:t>-md, </a:t>
            </a:r>
            <a:r>
              <a:rPr lang="tr-TR" sz="1600" dirty="0" err="1" smtClean="0"/>
              <a:t>medium</a:t>
            </a:r>
            <a:r>
              <a:rPr lang="tr-TR" sz="1600" dirty="0" smtClean="0"/>
              <a:t> ekranlarda her bir </a:t>
            </a:r>
            <a:r>
              <a:rPr lang="tr-TR" sz="1600" dirty="0" err="1" smtClean="0"/>
              <a:t>divin</a:t>
            </a:r>
            <a:r>
              <a:rPr lang="tr-TR" sz="1600" dirty="0" smtClean="0"/>
              <a:t> ekranı kaplaması sağlanır. Diğer ekran boyutlarında </a:t>
            </a:r>
            <a:r>
              <a:rPr lang="tr-TR" sz="1600" dirty="0" err="1" smtClean="0"/>
              <a:t>col</a:t>
            </a:r>
            <a:r>
              <a:rPr lang="tr-TR" sz="1600" dirty="0" smtClean="0"/>
              <a:t> gibi davranır.</a:t>
            </a:r>
            <a:endParaRPr lang="tr-TR" sz="160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77" y="2930348"/>
            <a:ext cx="5403505" cy="2916537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170" y="2470873"/>
            <a:ext cx="5130630" cy="2145537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0097" y="4268616"/>
            <a:ext cx="3416776" cy="2032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99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34" y="301048"/>
            <a:ext cx="10696721" cy="572907"/>
          </a:xfrm>
        </p:spPr>
        <p:txBody>
          <a:bodyPr rtlCol="0">
            <a:noAutofit/>
          </a:bodyPr>
          <a:lstStyle/>
          <a:p>
            <a:pPr rtl="0"/>
            <a:r>
              <a:rPr lang="tr-TR" sz="2800" dirty="0" smtClean="0">
                <a:solidFill>
                  <a:schemeClr val="accent1"/>
                </a:solidFill>
              </a:rPr>
              <a:t>BOOTSTRAP&gt;</a:t>
            </a:r>
            <a:r>
              <a:rPr lang="tr-TR" sz="2800" u="sng" dirty="0" err="1" smtClean="0">
                <a:solidFill>
                  <a:schemeClr val="accent1"/>
                </a:solidFill>
              </a:rPr>
              <a:t>Grid</a:t>
            </a:r>
            <a:r>
              <a:rPr lang="tr-TR" sz="2800" u="sng" dirty="0" smtClean="0">
                <a:solidFill>
                  <a:schemeClr val="accent1"/>
                </a:solidFill>
              </a:rPr>
              <a:t> </a:t>
            </a:r>
            <a:r>
              <a:rPr lang="tr-TR" sz="2800" u="sng" dirty="0" err="1" smtClean="0">
                <a:solidFill>
                  <a:schemeClr val="accent1"/>
                </a:solidFill>
              </a:rPr>
              <a:t>System</a:t>
            </a:r>
            <a:r>
              <a:rPr lang="tr-TR" sz="2800" dirty="0" smtClean="0">
                <a:solidFill>
                  <a:schemeClr val="accent1"/>
                </a:solidFill>
              </a:rPr>
              <a:t>, </a:t>
            </a:r>
            <a:r>
              <a:rPr lang="tr-TR" sz="2800" dirty="0" err="1" smtClean="0">
                <a:solidFill>
                  <a:schemeClr val="accent1"/>
                </a:solidFill>
              </a:rPr>
              <a:t>Container,Responsive</a:t>
            </a:r>
            <a:r>
              <a:rPr lang="tr-TR" sz="2800" dirty="0">
                <a:solidFill>
                  <a:schemeClr val="accent1"/>
                </a:solidFill>
              </a:rPr>
              <a:t> </a:t>
            </a:r>
            <a:r>
              <a:rPr lang="tr-TR" sz="2800" dirty="0" smtClean="0">
                <a:solidFill>
                  <a:schemeClr val="accent1"/>
                </a:solidFill>
              </a:rPr>
              <a:t>ve </a:t>
            </a:r>
            <a:r>
              <a:rPr lang="tr-TR" sz="2800" dirty="0" err="1" smtClean="0">
                <a:solidFill>
                  <a:schemeClr val="accent1"/>
                </a:solidFill>
              </a:rPr>
              <a:t>FlexBox</a:t>
            </a:r>
            <a:endParaRPr lang="tr-TR" sz="2800" dirty="0"/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11</a:t>
            </a:fld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>
          <a:xfrm>
            <a:off x="369277" y="1099037"/>
            <a:ext cx="11183815" cy="53369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600" dirty="0" smtClean="0"/>
              <a:t>Aşağıdaki gibi iki tane col-6 col-md-4 </a:t>
            </a:r>
            <a:r>
              <a:rPr lang="tr-TR" sz="1600" dirty="0" err="1" smtClean="0"/>
              <a:t>class</a:t>
            </a:r>
            <a:r>
              <a:rPr lang="tr-TR" sz="1600" dirty="0" smtClean="0"/>
              <a:t> bilgisi verildiğinde </a:t>
            </a:r>
            <a:r>
              <a:rPr lang="tr-TR" sz="1600" dirty="0" err="1" smtClean="0"/>
              <a:t>medium</a:t>
            </a:r>
            <a:r>
              <a:rPr lang="tr-TR" sz="1600" dirty="0" smtClean="0"/>
              <a:t> break </a:t>
            </a:r>
            <a:r>
              <a:rPr lang="tr-TR" sz="1600" dirty="0" err="1" smtClean="0"/>
              <a:t>pointe</a:t>
            </a:r>
            <a:r>
              <a:rPr lang="tr-TR" sz="1600" dirty="0" smtClean="0"/>
              <a:t> kadar col-md-4 geçerlidir. </a:t>
            </a:r>
            <a:r>
              <a:rPr lang="tr-TR" sz="1600" dirty="0" err="1" smtClean="0"/>
              <a:t>Medium</a:t>
            </a:r>
            <a:r>
              <a:rPr lang="tr-TR" sz="1600" dirty="0" smtClean="0"/>
              <a:t> break </a:t>
            </a:r>
            <a:r>
              <a:rPr lang="tr-TR" sz="1600" dirty="0" err="1" smtClean="0"/>
              <a:t>pointe</a:t>
            </a:r>
            <a:r>
              <a:rPr lang="tr-TR" sz="1600" dirty="0" smtClean="0"/>
              <a:t> gelindiğinde alta geçtiği an col-6 geçerli olur. Yani alta geçtiğinde kolonun yarısını kaplar.</a:t>
            </a:r>
            <a:endParaRPr lang="tr-TR" sz="1600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474" y="2263679"/>
            <a:ext cx="4160881" cy="1082134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208" y="4011804"/>
            <a:ext cx="5194343" cy="1808704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2818" y="3712680"/>
            <a:ext cx="3032906" cy="235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93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34" y="301048"/>
            <a:ext cx="10696721" cy="572907"/>
          </a:xfrm>
        </p:spPr>
        <p:txBody>
          <a:bodyPr rtlCol="0">
            <a:noAutofit/>
          </a:bodyPr>
          <a:lstStyle/>
          <a:p>
            <a:pPr rtl="0"/>
            <a:r>
              <a:rPr lang="tr-TR" sz="2800" dirty="0" smtClean="0">
                <a:solidFill>
                  <a:schemeClr val="accent1"/>
                </a:solidFill>
              </a:rPr>
              <a:t>BOOTSTRAP&gt;</a:t>
            </a:r>
            <a:r>
              <a:rPr lang="tr-TR" sz="2800" u="sng" dirty="0" err="1" smtClean="0">
                <a:solidFill>
                  <a:schemeClr val="accent1"/>
                </a:solidFill>
              </a:rPr>
              <a:t>Grid</a:t>
            </a:r>
            <a:r>
              <a:rPr lang="tr-TR" sz="2800" u="sng" dirty="0" smtClean="0">
                <a:solidFill>
                  <a:schemeClr val="accent1"/>
                </a:solidFill>
              </a:rPr>
              <a:t> </a:t>
            </a:r>
            <a:r>
              <a:rPr lang="tr-TR" sz="2800" u="sng" dirty="0" err="1" smtClean="0">
                <a:solidFill>
                  <a:schemeClr val="accent1"/>
                </a:solidFill>
              </a:rPr>
              <a:t>System</a:t>
            </a:r>
            <a:r>
              <a:rPr lang="tr-TR" sz="2800" dirty="0" smtClean="0">
                <a:solidFill>
                  <a:schemeClr val="accent1"/>
                </a:solidFill>
              </a:rPr>
              <a:t>, </a:t>
            </a:r>
            <a:r>
              <a:rPr lang="tr-TR" sz="2800" dirty="0" err="1" smtClean="0">
                <a:solidFill>
                  <a:schemeClr val="accent1"/>
                </a:solidFill>
              </a:rPr>
              <a:t>Container,Responsive</a:t>
            </a:r>
            <a:r>
              <a:rPr lang="tr-TR" sz="2800" dirty="0">
                <a:solidFill>
                  <a:schemeClr val="accent1"/>
                </a:solidFill>
              </a:rPr>
              <a:t> </a:t>
            </a:r>
            <a:r>
              <a:rPr lang="tr-TR" sz="2800" dirty="0" smtClean="0">
                <a:solidFill>
                  <a:schemeClr val="accent1"/>
                </a:solidFill>
              </a:rPr>
              <a:t>ve </a:t>
            </a:r>
            <a:r>
              <a:rPr lang="tr-TR" sz="2800" dirty="0" err="1" smtClean="0">
                <a:solidFill>
                  <a:schemeClr val="accent1"/>
                </a:solidFill>
              </a:rPr>
              <a:t>FlexBox</a:t>
            </a:r>
            <a:endParaRPr lang="tr-TR" sz="2800" dirty="0"/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12</a:t>
            </a:fld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>
          <a:xfrm>
            <a:off x="369277" y="1099037"/>
            <a:ext cx="11183815" cy="5336931"/>
          </a:xfrm>
        </p:spPr>
        <p:txBody>
          <a:bodyPr>
            <a:normAutofit/>
          </a:bodyPr>
          <a:lstStyle/>
          <a:p>
            <a:pPr algn="ctr"/>
            <a:r>
              <a:rPr lang="tr-TR" sz="1600" b="1" u="sng" dirty="0" err="1" smtClean="0"/>
              <a:t>Grid-Alignment</a:t>
            </a:r>
            <a:endParaRPr lang="tr-TR" sz="1600" b="1" u="sng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160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275" y="960197"/>
            <a:ext cx="6759526" cy="2591025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7646" y="3795100"/>
            <a:ext cx="3988777" cy="30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52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34" y="301048"/>
            <a:ext cx="10696721" cy="572907"/>
          </a:xfrm>
        </p:spPr>
        <p:txBody>
          <a:bodyPr rtlCol="0">
            <a:noAutofit/>
          </a:bodyPr>
          <a:lstStyle/>
          <a:p>
            <a:pPr rtl="0"/>
            <a:r>
              <a:rPr lang="tr-TR" sz="2800" dirty="0" smtClean="0">
                <a:solidFill>
                  <a:schemeClr val="accent1"/>
                </a:solidFill>
              </a:rPr>
              <a:t>BOOTSTRAP&gt;</a:t>
            </a:r>
            <a:r>
              <a:rPr lang="tr-TR" sz="2800" u="sng" dirty="0" err="1" smtClean="0">
                <a:solidFill>
                  <a:schemeClr val="accent1"/>
                </a:solidFill>
              </a:rPr>
              <a:t>Grid</a:t>
            </a:r>
            <a:r>
              <a:rPr lang="tr-TR" sz="2800" u="sng" dirty="0" smtClean="0">
                <a:solidFill>
                  <a:schemeClr val="accent1"/>
                </a:solidFill>
              </a:rPr>
              <a:t> </a:t>
            </a:r>
            <a:r>
              <a:rPr lang="tr-TR" sz="2800" u="sng" dirty="0" err="1" smtClean="0">
                <a:solidFill>
                  <a:schemeClr val="accent1"/>
                </a:solidFill>
              </a:rPr>
              <a:t>System</a:t>
            </a:r>
            <a:r>
              <a:rPr lang="tr-TR" sz="2800" dirty="0" smtClean="0">
                <a:solidFill>
                  <a:schemeClr val="accent1"/>
                </a:solidFill>
              </a:rPr>
              <a:t>, </a:t>
            </a:r>
            <a:r>
              <a:rPr lang="tr-TR" sz="2800" dirty="0" err="1" smtClean="0">
                <a:solidFill>
                  <a:schemeClr val="accent1"/>
                </a:solidFill>
              </a:rPr>
              <a:t>Container,Responsive</a:t>
            </a:r>
            <a:r>
              <a:rPr lang="tr-TR" sz="2800" dirty="0">
                <a:solidFill>
                  <a:schemeClr val="accent1"/>
                </a:solidFill>
              </a:rPr>
              <a:t> </a:t>
            </a:r>
            <a:r>
              <a:rPr lang="tr-TR" sz="2800" dirty="0" smtClean="0">
                <a:solidFill>
                  <a:schemeClr val="accent1"/>
                </a:solidFill>
              </a:rPr>
              <a:t>ve </a:t>
            </a:r>
            <a:r>
              <a:rPr lang="tr-TR" sz="2800" dirty="0" err="1" smtClean="0">
                <a:solidFill>
                  <a:schemeClr val="accent1"/>
                </a:solidFill>
              </a:rPr>
              <a:t>FlexBox</a:t>
            </a:r>
            <a:endParaRPr lang="tr-TR" sz="2800" dirty="0"/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13</a:t>
            </a:fld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>
          <a:xfrm>
            <a:off x="369277" y="1099037"/>
            <a:ext cx="11183815" cy="5336931"/>
          </a:xfrm>
        </p:spPr>
        <p:txBody>
          <a:bodyPr>
            <a:normAutofit/>
          </a:bodyPr>
          <a:lstStyle/>
          <a:p>
            <a:pPr algn="ctr"/>
            <a:r>
              <a:rPr lang="tr-TR" sz="1600" b="1" u="sng" dirty="0" err="1" smtClean="0"/>
              <a:t>Grid-Alignment</a:t>
            </a:r>
            <a:endParaRPr lang="tr-TR" sz="1600" b="1" u="sng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1600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147" y="3155135"/>
            <a:ext cx="3873280" cy="2951297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365" y="1781569"/>
            <a:ext cx="6988146" cy="104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83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34" y="301048"/>
            <a:ext cx="10696721" cy="572907"/>
          </a:xfrm>
        </p:spPr>
        <p:txBody>
          <a:bodyPr rtlCol="0">
            <a:noAutofit/>
          </a:bodyPr>
          <a:lstStyle/>
          <a:p>
            <a:pPr rtl="0"/>
            <a:r>
              <a:rPr lang="tr-TR" sz="2800" dirty="0" smtClean="0">
                <a:solidFill>
                  <a:schemeClr val="accent1"/>
                </a:solidFill>
              </a:rPr>
              <a:t>BOOTSTRAP&gt;</a:t>
            </a:r>
            <a:r>
              <a:rPr lang="tr-TR" sz="2800" u="sng" dirty="0" err="1" smtClean="0">
                <a:solidFill>
                  <a:schemeClr val="accent1"/>
                </a:solidFill>
              </a:rPr>
              <a:t>Grid</a:t>
            </a:r>
            <a:r>
              <a:rPr lang="tr-TR" sz="2800" u="sng" dirty="0" smtClean="0">
                <a:solidFill>
                  <a:schemeClr val="accent1"/>
                </a:solidFill>
              </a:rPr>
              <a:t> </a:t>
            </a:r>
            <a:r>
              <a:rPr lang="tr-TR" sz="2800" u="sng" dirty="0" err="1" smtClean="0">
                <a:solidFill>
                  <a:schemeClr val="accent1"/>
                </a:solidFill>
              </a:rPr>
              <a:t>System</a:t>
            </a:r>
            <a:r>
              <a:rPr lang="tr-TR" sz="2800" dirty="0" smtClean="0">
                <a:solidFill>
                  <a:schemeClr val="accent1"/>
                </a:solidFill>
              </a:rPr>
              <a:t>, </a:t>
            </a:r>
            <a:r>
              <a:rPr lang="tr-TR" sz="2800" dirty="0" err="1" smtClean="0">
                <a:solidFill>
                  <a:schemeClr val="accent1"/>
                </a:solidFill>
              </a:rPr>
              <a:t>Container,Responsive</a:t>
            </a:r>
            <a:r>
              <a:rPr lang="tr-TR" sz="2800" dirty="0">
                <a:solidFill>
                  <a:schemeClr val="accent1"/>
                </a:solidFill>
              </a:rPr>
              <a:t> </a:t>
            </a:r>
            <a:r>
              <a:rPr lang="tr-TR" sz="2800" dirty="0" smtClean="0">
                <a:solidFill>
                  <a:schemeClr val="accent1"/>
                </a:solidFill>
              </a:rPr>
              <a:t>ve </a:t>
            </a:r>
            <a:r>
              <a:rPr lang="tr-TR" sz="2800" dirty="0" err="1" smtClean="0">
                <a:solidFill>
                  <a:schemeClr val="accent1"/>
                </a:solidFill>
              </a:rPr>
              <a:t>FlexBox</a:t>
            </a:r>
            <a:endParaRPr lang="tr-TR" sz="2800" dirty="0"/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14</a:t>
            </a:fld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>
          <a:xfrm>
            <a:off x="369277" y="1099037"/>
            <a:ext cx="11183815" cy="5336931"/>
          </a:xfrm>
        </p:spPr>
        <p:txBody>
          <a:bodyPr>
            <a:normAutofit/>
          </a:bodyPr>
          <a:lstStyle/>
          <a:p>
            <a:pPr algn="ctr"/>
            <a:r>
              <a:rPr lang="tr-TR" sz="1600" b="1" u="sng" dirty="0" err="1" smtClean="0"/>
              <a:t>Grid-Alignment</a:t>
            </a:r>
            <a:endParaRPr lang="tr-TR" sz="1600" b="1" u="sng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1600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484" y="3144473"/>
            <a:ext cx="3677418" cy="270724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990" y="1722947"/>
            <a:ext cx="6873836" cy="11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1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34" y="301048"/>
            <a:ext cx="10696721" cy="572907"/>
          </a:xfrm>
        </p:spPr>
        <p:txBody>
          <a:bodyPr rtlCol="0">
            <a:noAutofit/>
          </a:bodyPr>
          <a:lstStyle/>
          <a:p>
            <a:pPr rtl="0"/>
            <a:r>
              <a:rPr lang="tr-TR" sz="2800" dirty="0" smtClean="0">
                <a:solidFill>
                  <a:schemeClr val="accent1"/>
                </a:solidFill>
              </a:rPr>
              <a:t>BOOTSTRAP&gt;</a:t>
            </a:r>
            <a:r>
              <a:rPr lang="tr-TR" sz="2800" u="sng" dirty="0" err="1" smtClean="0">
                <a:solidFill>
                  <a:schemeClr val="accent1"/>
                </a:solidFill>
              </a:rPr>
              <a:t>Grid</a:t>
            </a:r>
            <a:r>
              <a:rPr lang="tr-TR" sz="2800" u="sng" dirty="0" smtClean="0">
                <a:solidFill>
                  <a:schemeClr val="accent1"/>
                </a:solidFill>
              </a:rPr>
              <a:t> </a:t>
            </a:r>
            <a:r>
              <a:rPr lang="tr-TR" sz="2800" u="sng" dirty="0" err="1" smtClean="0">
                <a:solidFill>
                  <a:schemeClr val="accent1"/>
                </a:solidFill>
              </a:rPr>
              <a:t>System</a:t>
            </a:r>
            <a:r>
              <a:rPr lang="tr-TR" sz="2800" dirty="0" smtClean="0">
                <a:solidFill>
                  <a:schemeClr val="accent1"/>
                </a:solidFill>
              </a:rPr>
              <a:t>, </a:t>
            </a:r>
            <a:r>
              <a:rPr lang="tr-TR" sz="2800" dirty="0" err="1" smtClean="0">
                <a:solidFill>
                  <a:schemeClr val="accent1"/>
                </a:solidFill>
              </a:rPr>
              <a:t>Container,Responsive</a:t>
            </a:r>
            <a:r>
              <a:rPr lang="tr-TR" sz="2800" dirty="0">
                <a:solidFill>
                  <a:schemeClr val="accent1"/>
                </a:solidFill>
              </a:rPr>
              <a:t> </a:t>
            </a:r>
            <a:r>
              <a:rPr lang="tr-TR" sz="2800" dirty="0" smtClean="0">
                <a:solidFill>
                  <a:schemeClr val="accent1"/>
                </a:solidFill>
              </a:rPr>
              <a:t>ve </a:t>
            </a:r>
            <a:r>
              <a:rPr lang="tr-TR" sz="2800" dirty="0" err="1" smtClean="0">
                <a:solidFill>
                  <a:schemeClr val="accent1"/>
                </a:solidFill>
              </a:rPr>
              <a:t>FlexBox</a:t>
            </a:r>
            <a:endParaRPr lang="tr-TR" sz="2800" dirty="0"/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15</a:t>
            </a:fld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>
          <a:xfrm>
            <a:off x="369277" y="1099037"/>
            <a:ext cx="11183815" cy="5336931"/>
          </a:xfrm>
        </p:spPr>
        <p:txBody>
          <a:bodyPr>
            <a:normAutofit/>
          </a:bodyPr>
          <a:lstStyle/>
          <a:p>
            <a:pPr algn="ctr"/>
            <a:r>
              <a:rPr lang="tr-TR" sz="1600" b="1" u="sng" dirty="0" err="1" smtClean="0"/>
              <a:t>Grid-Alignment</a:t>
            </a:r>
            <a:endParaRPr lang="tr-TR" sz="1600" b="1" u="sng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1600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951" y="1099037"/>
            <a:ext cx="5654530" cy="2872989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277" y="3564172"/>
            <a:ext cx="4820280" cy="279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62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642" y="240623"/>
            <a:ext cx="10696721" cy="572907"/>
          </a:xfrm>
        </p:spPr>
        <p:txBody>
          <a:bodyPr rtlCol="0">
            <a:noAutofit/>
          </a:bodyPr>
          <a:lstStyle/>
          <a:p>
            <a:pPr rtl="0"/>
            <a:r>
              <a:rPr lang="tr-TR" sz="2800" dirty="0" smtClean="0">
                <a:solidFill>
                  <a:schemeClr val="accent1"/>
                </a:solidFill>
              </a:rPr>
              <a:t>BOOTSTRAP&gt;</a:t>
            </a:r>
            <a:r>
              <a:rPr lang="tr-TR" sz="2800" dirty="0" err="1" smtClean="0">
                <a:solidFill>
                  <a:schemeClr val="accent1"/>
                </a:solidFill>
              </a:rPr>
              <a:t>Grid</a:t>
            </a:r>
            <a:r>
              <a:rPr lang="tr-TR" sz="2800" dirty="0" smtClean="0">
                <a:solidFill>
                  <a:schemeClr val="accent1"/>
                </a:solidFill>
              </a:rPr>
              <a:t> </a:t>
            </a:r>
            <a:r>
              <a:rPr lang="tr-TR" sz="2800" dirty="0" err="1" smtClean="0">
                <a:solidFill>
                  <a:schemeClr val="accent1"/>
                </a:solidFill>
              </a:rPr>
              <a:t>System</a:t>
            </a:r>
            <a:r>
              <a:rPr lang="tr-TR" sz="2800" dirty="0" smtClean="0">
                <a:solidFill>
                  <a:schemeClr val="accent1"/>
                </a:solidFill>
              </a:rPr>
              <a:t>, </a:t>
            </a:r>
            <a:r>
              <a:rPr lang="tr-TR" sz="2800" dirty="0" err="1" smtClean="0">
                <a:solidFill>
                  <a:schemeClr val="accent1"/>
                </a:solidFill>
              </a:rPr>
              <a:t>Container,Responsive</a:t>
            </a:r>
            <a:r>
              <a:rPr lang="tr-TR" sz="2800" dirty="0" smtClean="0">
                <a:solidFill>
                  <a:schemeClr val="accent1"/>
                </a:solidFill>
              </a:rPr>
              <a:t> ve </a:t>
            </a:r>
            <a:r>
              <a:rPr lang="tr-TR" sz="2800" u="sng" dirty="0" err="1" smtClean="0">
                <a:solidFill>
                  <a:schemeClr val="accent1"/>
                </a:solidFill>
              </a:rPr>
              <a:t>FlexBox</a:t>
            </a:r>
            <a:endParaRPr lang="tr-TR" sz="2800" u="sng" dirty="0"/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16</a:t>
            </a:fld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>
          <a:xfrm>
            <a:off x="369277" y="1099037"/>
            <a:ext cx="11183815" cy="53369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600" dirty="0" err="1"/>
              <a:t>Flexbox</a:t>
            </a:r>
            <a:r>
              <a:rPr lang="tr-TR" sz="1600" dirty="0"/>
              <a:t>, temel olarak 2 boyutlu bir hareket alanı içerisinde duyarlı (</a:t>
            </a:r>
            <a:r>
              <a:rPr lang="tr-TR" sz="1600" dirty="0" err="1"/>
              <a:t>responsive</a:t>
            </a:r>
            <a:r>
              <a:rPr lang="tr-TR" sz="1600" dirty="0"/>
              <a:t>) elementlerin ekran boyutuna (</a:t>
            </a:r>
            <a:r>
              <a:rPr lang="tr-TR" sz="1600" dirty="0" err="1"/>
              <a:t>screen</a:t>
            </a:r>
            <a:r>
              <a:rPr lang="tr-TR" sz="1600" dirty="0"/>
              <a:t> size) veya cihaza (</a:t>
            </a:r>
            <a:r>
              <a:rPr lang="tr-TR" sz="1600" dirty="0" err="1"/>
              <a:t>device</a:t>
            </a:r>
            <a:r>
              <a:rPr lang="tr-TR" sz="1600" dirty="0"/>
              <a:t>) bağlı olarak otomatik olarak düzenlenmesini </a:t>
            </a:r>
            <a:r>
              <a:rPr lang="tr-TR" sz="1600" dirty="0" smtClean="0"/>
              <a:t>sağlar.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600" dirty="0" smtClean="0"/>
              <a:t>p-3:padding 3, mb-3:margine </a:t>
            </a:r>
            <a:r>
              <a:rPr lang="tr-TR" sz="1600" dirty="0" err="1" smtClean="0"/>
              <a:t>bottom</a:t>
            </a:r>
            <a:r>
              <a:rPr lang="tr-TR" sz="1600" dirty="0" smtClean="0"/>
              <a:t> 3, </a:t>
            </a:r>
            <a:r>
              <a:rPr lang="tr-TR" sz="1600" dirty="0" err="1" smtClean="0"/>
              <a:t>flex-row</a:t>
            </a:r>
            <a:r>
              <a:rPr lang="tr-TR" sz="1600" dirty="0" smtClean="0"/>
              <a:t>: satırlar halinde yani yatay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600" dirty="0">
                <a:hlinkClick r:id="rId3"/>
              </a:rPr>
              <a:t>https://getbootstrap.com/docs/5.0/utilities/flex</a:t>
            </a:r>
            <a:r>
              <a:rPr lang="tr-TR" sz="1600" dirty="0" smtClean="0">
                <a:hlinkClick r:id="rId3"/>
              </a:rPr>
              <a:t>/</a:t>
            </a:r>
            <a:endParaRPr lang="tr-TR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1600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2363" y="2539771"/>
            <a:ext cx="5303980" cy="2042337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6196" y="4724862"/>
            <a:ext cx="6629975" cy="19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66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642" y="240623"/>
            <a:ext cx="10696721" cy="572907"/>
          </a:xfrm>
        </p:spPr>
        <p:txBody>
          <a:bodyPr rtlCol="0">
            <a:noAutofit/>
          </a:bodyPr>
          <a:lstStyle/>
          <a:p>
            <a:pPr rtl="0"/>
            <a:r>
              <a:rPr lang="tr-TR" sz="2800" dirty="0" smtClean="0">
                <a:solidFill>
                  <a:schemeClr val="accent1"/>
                </a:solidFill>
              </a:rPr>
              <a:t>BOOTSTRAP&gt;</a:t>
            </a:r>
            <a:r>
              <a:rPr lang="tr-TR" sz="2800" dirty="0" err="1" smtClean="0">
                <a:solidFill>
                  <a:schemeClr val="accent1"/>
                </a:solidFill>
              </a:rPr>
              <a:t>Grid</a:t>
            </a:r>
            <a:r>
              <a:rPr lang="tr-TR" sz="2800" dirty="0" smtClean="0">
                <a:solidFill>
                  <a:schemeClr val="accent1"/>
                </a:solidFill>
              </a:rPr>
              <a:t> </a:t>
            </a:r>
            <a:r>
              <a:rPr lang="tr-TR" sz="2800" dirty="0" err="1" smtClean="0">
                <a:solidFill>
                  <a:schemeClr val="accent1"/>
                </a:solidFill>
              </a:rPr>
              <a:t>System</a:t>
            </a:r>
            <a:r>
              <a:rPr lang="tr-TR" sz="2800" dirty="0" smtClean="0">
                <a:solidFill>
                  <a:schemeClr val="accent1"/>
                </a:solidFill>
              </a:rPr>
              <a:t>, </a:t>
            </a:r>
            <a:r>
              <a:rPr lang="tr-TR" sz="2800" dirty="0" err="1" smtClean="0">
                <a:solidFill>
                  <a:schemeClr val="accent1"/>
                </a:solidFill>
              </a:rPr>
              <a:t>Container,Responsive</a:t>
            </a:r>
            <a:r>
              <a:rPr lang="tr-TR" sz="2800" dirty="0" smtClean="0">
                <a:solidFill>
                  <a:schemeClr val="accent1"/>
                </a:solidFill>
              </a:rPr>
              <a:t> ve </a:t>
            </a:r>
            <a:r>
              <a:rPr lang="tr-TR" sz="2800" u="sng" dirty="0" err="1" smtClean="0">
                <a:solidFill>
                  <a:schemeClr val="accent1"/>
                </a:solidFill>
              </a:rPr>
              <a:t>FlexBox</a:t>
            </a:r>
            <a:endParaRPr lang="tr-TR" sz="2800" u="sng" dirty="0"/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17</a:t>
            </a:fld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>
          <a:xfrm>
            <a:off x="369277" y="1099037"/>
            <a:ext cx="11183815" cy="53369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600" dirty="0" err="1" smtClean="0"/>
              <a:t>flex-column</a:t>
            </a:r>
            <a:r>
              <a:rPr lang="tr-TR" sz="1600" dirty="0" smtClean="0"/>
              <a:t>: dikey kullan. ms-1:margine start 1.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1600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3"/>
          <a:srcRect r="26567"/>
          <a:stretch/>
        </p:blipFill>
        <p:spPr>
          <a:xfrm>
            <a:off x="216642" y="4729382"/>
            <a:ext cx="4909273" cy="1486029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201" y="1894960"/>
            <a:ext cx="4389500" cy="2385267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8236" y="1744873"/>
            <a:ext cx="5075360" cy="2453853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 rotWithShape="1">
          <a:blip r:embed="rId6"/>
          <a:srcRect l="23572"/>
          <a:stretch/>
        </p:blipFill>
        <p:spPr>
          <a:xfrm>
            <a:off x="6278440" y="4374680"/>
            <a:ext cx="5075360" cy="198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83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642" y="240623"/>
            <a:ext cx="10696721" cy="572907"/>
          </a:xfrm>
        </p:spPr>
        <p:txBody>
          <a:bodyPr rtlCol="0">
            <a:noAutofit/>
          </a:bodyPr>
          <a:lstStyle/>
          <a:p>
            <a:pPr rtl="0"/>
            <a:r>
              <a:rPr lang="tr-TR" sz="2800" dirty="0" smtClean="0">
                <a:solidFill>
                  <a:schemeClr val="accent1"/>
                </a:solidFill>
              </a:rPr>
              <a:t>BOOTSTRAP&gt;</a:t>
            </a:r>
            <a:r>
              <a:rPr lang="tr-TR" sz="2800" dirty="0" err="1" smtClean="0">
                <a:solidFill>
                  <a:schemeClr val="accent1"/>
                </a:solidFill>
              </a:rPr>
              <a:t>Grid</a:t>
            </a:r>
            <a:r>
              <a:rPr lang="tr-TR" sz="2800" dirty="0" smtClean="0">
                <a:solidFill>
                  <a:schemeClr val="accent1"/>
                </a:solidFill>
              </a:rPr>
              <a:t> </a:t>
            </a:r>
            <a:r>
              <a:rPr lang="tr-TR" sz="2800" dirty="0" err="1" smtClean="0">
                <a:solidFill>
                  <a:schemeClr val="accent1"/>
                </a:solidFill>
              </a:rPr>
              <a:t>System</a:t>
            </a:r>
            <a:r>
              <a:rPr lang="tr-TR" sz="2800" dirty="0" smtClean="0">
                <a:solidFill>
                  <a:schemeClr val="accent1"/>
                </a:solidFill>
              </a:rPr>
              <a:t>, </a:t>
            </a:r>
            <a:r>
              <a:rPr lang="tr-TR" sz="2800" dirty="0" err="1" smtClean="0">
                <a:solidFill>
                  <a:schemeClr val="accent1"/>
                </a:solidFill>
              </a:rPr>
              <a:t>Container,Responsive</a:t>
            </a:r>
            <a:r>
              <a:rPr lang="tr-TR" sz="2800" dirty="0" smtClean="0">
                <a:solidFill>
                  <a:schemeClr val="accent1"/>
                </a:solidFill>
              </a:rPr>
              <a:t> ve </a:t>
            </a:r>
            <a:r>
              <a:rPr lang="tr-TR" sz="2800" u="sng" dirty="0" err="1" smtClean="0">
                <a:solidFill>
                  <a:schemeClr val="accent1"/>
                </a:solidFill>
              </a:rPr>
              <a:t>FlexBox</a:t>
            </a:r>
            <a:endParaRPr lang="tr-TR" sz="2800" u="sng" dirty="0"/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18</a:t>
            </a:fld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>
          <a:xfrm>
            <a:off x="369277" y="1099037"/>
            <a:ext cx="11183815" cy="53369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tr-T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1600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845" y="2102706"/>
            <a:ext cx="6596841" cy="1783494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390" y="1099037"/>
            <a:ext cx="4740051" cy="461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39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642" y="240623"/>
            <a:ext cx="10696721" cy="572907"/>
          </a:xfrm>
        </p:spPr>
        <p:txBody>
          <a:bodyPr rtlCol="0">
            <a:noAutofit/>
          </a:bodyPr>
          <a:lstStyle/>
          <a:p>
            <a:pPr rtl="0"/>
            <a:r>
              <a:rPr lang="tr-TR" sz="2800" dirty="0" smtClean="0">
                <a:solidFill>
                  <a:schemeClr val="accent1"/>
                </a:solidFill>
              </a:rPr>
              <a:t>BOOTSTRAP&gt;</a:t>
            </a:r>
            <a:r>
              <a:rPr lang="tr-TR" sz="2800" dirty="0" err="1" smtClean="0">
                <a:solidFill>
                  <a:schemeClr val="accent1"/>
                </a:solidFill>
              </a:rPr>
              <a:t>Grid</a:t>
            </a:r>
            <a:r>
              <a:rPr lang="tr-TR" sz="2800" dirty="0" smtClean="0">
                <a:solidFill>
                  <a:schemeClr val="accent1"/>
                </a:solidFill>
              </a:rPr>
              <a:t> </a:t>
            </a:r>
            <a:r>
              <a:rPr lang="tr-TR" sz="2800" dirty="0" err="1" smtClean="0">
                <a:solidFill>
                  <a:schemeClr val="accent1"/>
                </a:solidFill>
              </a:rPr>
              <a:t>System</a:t>
            </a:r>
            <a:r>
              <a:rPr lang="tr-TR" sz="2800" dirty="0" smtClean="0">
                <a:solidFill>
                  <a:schemeClr val="accent1"/>
                </a:solidFill>
              </a:rPr>
              <a:t>, </a:t>
            </a:r>
            <a:r>
              <a:rPr lang="tr-TR" sz="2800" dirty="0" err="1" smtClean="0">
                <a:solidFill>
                  <a:schemeClr val="accent1"/>
                </a:solidFill>
              </a:rPr>
              <a:t>Container,Responsive</a:t>
            </a:r>
            <a:r>
              <a:rPr lang="tr-TR" sz="2800" dirty="0" smtClean="0">
                <a:solidFill>
                  <a:schemeClr val="accent1"/>
                </a:solidFill>
              </a:rPr>
              <a:t> ve </a:t>
            </a:r>
            <a:r>
              <a:rPr lang="tr-TR" sz="2800" u="sng" dirty="0" err="1" smtClean="0">
                <a:solidFill>
                  <a:schemeClr val="accent1"/>
                </a:solidFill>
              </a:rPr>
              <a:t>FlexBox</a:t>
            </a:r>
            <a:endParaRPr lang="tr-TR" sz="2800" u="sng" dirty="0"/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19</a:t>
            </a:fld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>
          <a:xfrm>
            <a:off x="369277" y="1099037"/>
            <a:ext cx="11183815" cy="53369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tr-T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1600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3212" y="1590426"/>
            <a:ext cx="4435224" cy="990686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0129" y="3169280"/>
            <a:ext cx="6561389" cy="11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711" y="895408"/>
            <a:ext cx="6190488" cy="572907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4400" dirty="0"/>
              <a:t>Konular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976" y="1468315"/>
            <a:ext cx="8554916" cy="5253160"/>
          </a:xfrm>
        </p:spPr>
        <p:txBody>
          <a:bodyPr rtlCol="0">
            <a:normAutofit/>
          </a:bodyPr>
          <a:lstStyle/>
          <a:p>
            <a:pPr marL="342900" indent="-342900" algn="just" rtl="0">
              <a:buFont typeface="Arial" panose="020B0604020202020204" pitchFamily="34" charset="0"/>
              <a:buChar char="•"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Resim Yer Tutucusu 7" descr="şafaktan hemen önce, karanlık gökyüzünün altındaki dağlar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71" r="71"/>
          <a:stretch/>
        </p:blipFill>
        <p:spPr>
          <a:xfrm>
            <a:off x="8961919" y="1665520"/>
            <a:ext cx="2757006" cy="2757011"/>
          </a:xfrm>
        </p:spPr>
      </p:pic>
      <p:sp>
        <p:nvSpPr>
          <p:cNvPr id="10" name="Alt Bilgi Yer Tutucusu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/>
              <a:t>Sunu Başlığı</a:t>
            </a: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642" y="240623"/>
            <a:ext cx="10696721" cy="572907"/>
          </a:xfrm>
        </p:spPr>
        <p:txBody>
          <a:bodyPr rtlCol="0">
            <a:noAutofit/>
          </a:bodyPr>
          <a:lstStyle/>
          <a:p>
            <a:pPr rtl="0"/>
            <a:r>
              <a:rPr lang="tr-TR" sz="2800" dirty="0" smtClean="0">
                <a:solidFill>
                  <a:schemeClr val="accent1"/>
                </a:solidFill>
              </a:rPr>
              <a:t>BOOTSTRAP&gt;</a:t>
            </a:r>
            <a:r>
              <a:rPr lang="tr-TR" sz="2800" dirty="0" err="1" smtClean="0">
                <a:solidFill>
                  <a:schemeClr val="accent1"/>
                </a:solidFill>
              </a:rPr>
              <a:t>Grid</a:t>
            </a:r>
            <a:r>
              <a:rPr lang="tr-TR" sz="2800" dirty="0" smtClean="0">
                <a:solidFill>
                  <a:schemeClr val="accent1"/>
                </a:solidFill>
              </a:rPr>
              <a:t> </a:t>
            </a:r>
            <a:r>
              <a:rPr lang="tr-TR" sz="2800" dirty="0" err="1" smtClean="0">
                <a:solidFill>
                  <a:schemeClr val="accent1"/>
                </a:solidFill>
              </a:rPr>
              <a:t>System</a:t>
            </a:r>
            <a:r>
              <a:rPr lang="tr-TR" sz="2800" dirty="0" smtClean="0">
                <a:solidFill>
                  <a:schemeClr val="accent1"/>
                </a:solidFill>
              </a:rPr>
              <a:t>, </a:t>
            </a:r>
            <a:r>
              <a:rPr lang="tr-TR" sz="2800" dirty="0" err="1" smtClean="0">
                <a:solidFill>
                  <a:schemeClr val="accent1"/>
                </a:solidFill>
              </a:rPr>
              <a:t>Container,Responsive</a:t>
            </a:r>
            <a:r>
              <a:rPr lang="tr-TR" sz="2800" dirty="0" smtClean="0">
                <a:solidFill>
                  <a:schemeClr val="accent1"/>
                </a:solidFill>
              </a:rPr>
              <a:t> ve </a:t>
            </a:r>
            <a:r>
              <a:rPr lang="tr-TR" sz="2800" u="sng" dirty="0" err="1" smtClean="0">
                <a:solidFill>
                  <a:schemeClr val="accent1"/>
                </a:solidFill>
              </a:rPr>
              <a:t>FlexBox</a:t>
            </a:r>
            <a:endParaRPr lang="tr-TR" sz="2800" u="sng" dirty="0"/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20</a:t>
            </a:fld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>
          <a:xfrm>
            <a:off x="369277" y="1099037"/>
            <a:ext cx="11183815" cy="53369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600" dirty="0" smtClean="0"/>
              <a:t>flex-grow-1: kalan yeri doldur.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600" dirty="0" smtClean="0"/>
              <a:t>Flex-shrink-1:gerekli olduğu durumda içeriği küçült.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600" dirty="0" smtClean="0"/>
              <a:t>Flex-shrink-0: genişlik sabit kalsın küçültme yapma</a:t>
            </a:r>
            <a:endParaRPr lang="tr-TR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1600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416" y="2414110"/>
            <a:ext cx="9906859" cy="1104996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8954" y="3663005"/>
            <a:ext cx="6862484" cy="1147733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8661" y="4913682"/>
            <a:ext cx="3596054" cy="162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642" y="240623"/>
            <a:ext cx="10696721" cy="572907"/>
          </a:xfrm>
        </p:spPr>
        <p:txBody>
          <a:bodyPr rtlCol="0">
            <a:noAutofit/>
          </a:bodyPr>
          <a:lstStyle/>
          <a:p>
            <a:pPr rtl="0"/>
            <a:r>
              <a:rPr lang="tr-TR" sz="2800" dirty="0" smtClean="0">
                <a:solidFill>
                  <a:schemeClr val="accent1"/>
                </a:solidFill>
              </a:rPr>
              <a:t>BOOTSTRAP&gt;</a:t>
            </a:r>
            <a:r>
              <a:rPr lang="tr-TR" sz="2800" dirty="0" err="1" smtClean="0">
                <a:solidFill>
                  <a:schemeClr val="accent1"/>
                </a:solidFill>
              </a:rPr>
              <a:t>Card</a:t>
            </a:r>
            <a:endParaRPr lang="tr-TR" sz="2800" u="sng" dirty="0"/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21</a:t>
            </a:fld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>
          <a:xfrm>
            <a:off x="369277" y="1099037"/>
            <a:ext cx="11183815" cy="53369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600" dirty="0" smtClean="0"/>
              <a:t>Col-xl-3: x </a:t>
            </a:r>
            <a:r>
              <a:rPr lang="tr-TR" sz="1600" dirty="0" err="1" smtClean="0"/>
              <a:t>large</a:t>
            </a:r>
            <a:r>
              <a:rPr lang="tr-TR" sz="1600" dirty="0" smtClean="0"/>
              <a:t> ekranda 3 </a:t>
            </a:r>
            <a:r>
              <a:rPr lang="tr-TR" sz="1600" dirty="0" err="1" smtClean="0"/>
              <a:t>colon</a:t>
            </a:r>
            <a:r>
              <a:rPr lang="tr-TR" sz="1600" dirty="0" smtClean="0"/>
              <a:t> yani 4 </a:t>
            </a:r>
            <a:r>
              <a:rPr lang="tr-TR" sz="1600" dirty="0" err="1" smtClean="0"/>
              <a:t>card</a:t>
            </a:r>
            <a:r>
              <a:rPr lang="tr-TR" sz="1600" dirty="0" smtClean="0"/>
              <a:t> gösterilecek, cold-md-6: </a:t>
            </a:r>
            <a:r>
              <a:rPr lang="tr-TR" sz="1600" dirty="0" err="1" smtClean="0"/>
              <a:t>medium</a:t>
            </a:r>
            <a:r>
              <a:rPr lang="tr-TR" sz="1600" dirty="0" smtClean="0"/>
              <a:t> ekranda 6 kolon yani 2 </a:t>
            </a:r>
            <a:r>
              <a:rPr lang="tr-TR" sz="1600" dirty="0" err="1" smtClean="0"/>
              <a:t>card</a:t>
            </a:r>
            <a:r>
              <a:rPr lang="tr-TR" sz="1600" dirty="0" smtClean="0"/>
              <a:t> gösterilecek.</a:t>
            </a:r>
            <a:endParaRPr lang="tr-TR" sz="160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361" y="1892264"/>
            <a:ext cx="5845047" cy="421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80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642" y="240623"/>
            <a:ext cx="10696721" cy="572907"/>
          </a:xfrm>
        </p:spPr>
        <p:txBody>
          <a:bodyPr rtlCol="0">
            <a:noAutofit/>
          </a:bodyPr>
          <a:lstStyle/>
          <a:p>
            <a:pPr rtl="0"/>
            <a:r>
              <a:rPr lang="tr-TR" sz="2800" dirty="0" smtClean="0">
                <a:solidFill>
                  <a:schemeClr val="accent1"/>
                </a:solidFill>
              </a:rPr>
              <a:t>BOOTSTRAP&gt;</a:t>
            </a:r>
            <a:r>
              <a:rPr lang="tr-TR" sz="2800" dirty="0" err="1" smtClean="0">
                <a:solidFill>
                  <a:schemeClr val="accent1"/>
                </a:solidFill>
              </a:rPr>
              <a:t>Card</a:t>
            </a:r>
            <a:endParaRPr lang="tr-TR" sz="2800" u="sng" dirty="0"/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22</a:t>
            </a:fld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>
          <a:xfrm>
            <a:off x="369277" y="1099037"/>
            <a:ext cx="11183815" cy="53369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tr-TR" sz="1600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64" y="1503053"/>
            <a:ext cx="6073666" cy="329212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9516" y="1579260"/>
            <a:ext cx="3596952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60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642" y="240623"/>
            <a:ext cx="10696721" cy="572907"/>
          </a:xfrm>
        </p:spPr>
        <p:txBody>
          <a:bodyPr rtlCol="0">
            <a:noAutofit/>
          </a:bodyPr>
          <a:lstStyle/>
          <a:p>
            <a:pPr rtl="0"/>
            <a:r>
              <a:rPr lang="tr-TR" sz="2800" dirty="0" smtClean="0">
                <a:solidFill>
                  <a:schemeClr val="accent1"/>
                </a:solidFill>
              </a:rPr>
              <a:t>BOOTSTRAP&gt;</a:t>
            </a:r>
            <a:r>
              <a:rPr lang="tr-TR" sz="2800" dirty="0" err="1" smtClean="0">
                <a:solidFill>
                  <a:schemeClr val="accent1"/>
                </a:solidFill>
              </a:rPr>
              <a:t>Card</a:t>
            </a:r>
            <a:endParaRPr lang="tr-TR" sz="2800" u="sng" dirty="0"/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23</a:t>
            </a:fld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>
          <a:xfrm>
            <a:off x="369277" y="1099037"/>
            <a:ext cx="11183815" cy="53369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tr-TR" sz="160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366" y="2227614"/>
            <a:ext cx="5075360" cy="1470787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0743" y="1907545"/>
            <a:ext cx="3589331" cy="21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775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642" y="240623"/>
            <a:ext cx="10696721" cy="572907"/>
          </a:xfrm>
        </p:spPr>
        <p:txBody>
          <a:bodyPr rtlCol="0">
            <a:noAutofit/>
          </a:bodyPr>
          <a:lstStyle/>
          <a:p>
            <a:pPr rtl="0"/>
            <a:r>
              <a:rPr lang="tr-TR" sz="2800" dirty="0" smtClean="0">
                <a:solidFill>
                  <a:schemeClr val="accent1"/>
                </a:solidFill>
              </a:rPr>
              <a:t>BOOTSTRAP&gt;</a:t>
            </a:r>
            <a:r>
              <a:rPr lang="tr-TR" sz="2800" dirty="0" err="1" smtClean="0">
                <a:solidFill>
                  <a:schemeClr val="accent1"/>
                </a:solidFill>
              </a:rPr>
              <a:t>Card</a:t>
            </a:r>
            <a:endParaRPr lang="tr-TR" sz="2800" u="sng" dirty="0"/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24</a:t>
            </a:fld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>
          <a:xfrm>
            <a:off x="369277" y="1099037"/>
            <a:ext cx="11183815" cy="53369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tr-TR" sz="1600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829" y="1367680"/>
            <a:ext cx="4861981" cy="2522439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8093" y="1904612"/>
            <a:ext cx="2728196" cy="218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8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642" y="240623"/>
            <a:ext cx="10696721" cy="572907"/>
          </a:xfrm>
        </p:spPr>
        <p:txBody>
          <a:bodyPr rtlCol="0">
            <a:noAutofit/>
          </a:bodyPr>
          <a:lstStyle/>
          <a:p>
            <a:pPr rtl="0"/>
            <a:r>
              <a:rPr lang="tr-TR" sz="2800" dirty="0" smtClean="0">
                <a:solidFill>
                  <a:schemeClr val="accent1"/>
                </a:solidFill>
              </a:rPr>
              <a:t>BOOTSTRAP&gt;Listeler</a:t>
            </a:r>
            <a:endParaRPr lang="tr-TR" sz="2800" u="sng" dirty="0"/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25</a:t>
            </a:fld>
            <a:endParaRPr lang="tr-TR"/>
          </a:p>
        </p:txBody>
      </p:sp>
      <p:pic>
        <p:nvPicPr>
          <p:cNvPr id="13" name="İçerik Yer Tutucusu 1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69591" y="4607254"/>
            <a:ext cx="6363251" cy="1577477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1658" y="1642633"/>
            <a:ext cx="4839119" cy="1836579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0111" y="1578724"/>
            <a:ext cx="3254022" cy="2263336"/>
          </a:xfrm>
          <a:prstGeom prst="rect">
            <a:avLst/>
          </a:prstGeom>
        </p:spPr>
      </p:pic>
      <p:cxnSp>
        <p:nvCxnSpPr>
          <p:cNvPr id="9" name="Düz Ok Bağlayıcısı 8"/>
          <p:cNvCxnSpPr/>
          <p:nvPr/>
        </p:nvCxnSpPr>
        <p:spPr>
          <a:xfrm>
            <a:off x="4844562" y="2092569"/>
            <a:ext cx="2901461" cy="32531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Ok Bağlayıcısı 11"/>
          <p:cNvCxnSpPr/>
          <p:nvPr/>
        </p:nvCxnSpPr>
        <p:spPr>
          <a:xfrm>
            <a:off x="5029200" y="2417885"/>
            <a:ext cx="3086100" cy="29250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Resim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6023" y="4915890"/>
            <a:ext cx="3627434" cy="96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09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642" y="240623"/>
            <a:ext cx="10696721" cy="572907"/>
          </a:xfrm>
        </p:spPr>
        <p:txBody>
          <a:bodyPr rtlCol="0">
            <a:noAutofit/>
          </a:bodyPr>
          <a:lstStyle/>
          <a:p>
            <a:pPr rtl="0"/>
            <a:r>
              <a:rPr lang="tr-TR" sz="2800" dirty="0" smtClean="0">
                <a:solidFill>
                  <a:schemeClr val="accent1"/>
                </a:solidFill>
              </a:rPr>
              <a:t>BOOTSTRAP&gt;Listeler</a:t>
            </a:r>
            <a:endParaRPr lang="tr-TR" sz="2800" u="sng" dirty="0"/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26</a:t>
            </a:fld>
            <a:endParaRPr lang="tr-TR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998" y="3802175"/>
            <a:ext cx="3939881" cy="2370025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6209" y="1164753"/>
            <a:ext cx="6485182" cy="22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24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642" y="240623"/>
            <a:ext cx="10696721" cy="572907"/>
          </a:xfrm>
        </p:spPr>
        <p:txBody>
          <a:bodyPr rtlCol="0">
            <a:noAutofit/>
          </a:bodyPr>
          <a:lstStyle/>
          <a:p>
            <a:pPr rtl="0"/>
            <a:r>
              <a:rPr lang="tr-TR" sz="2800" dirty="0" smtClean="0">
                <a:solidFill>
                  <a:schemeClr val="accent1"/>
                </a:solidFill>
              </a:rPr>
              <a:t>BOOTSTRAP&gt;</a:t>
            </a:r>
            <a:r>
              <a:rPr lang="tr-TR" sz="2800" dirty="0" err="1" smtClean="0">
                <a:solidFill>
                  <a:schemeClr val="accent1"/>
                </a:solidFill>
              </a:rPr>
              <a:t>Table</a:t>
            </a:r>
            <a:endParaRPr lang="tr-TR" sz="2800" u="sng" dirty="0"/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27</a:t>
            </a:fld>
            <a:endParaRPr lang="tr-TR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25" y="1175623"/>
            <a:ext cx="5311600" cy="3299746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4810" y="1175623"/>
            <a:ext cx="3635055" cy="3010161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6479" y="4547877"/>
            <a:ext cx="5014395" cy="221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87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642" y="240623"/>
            <a:ext cx="10696721" cy="572907"/>
          </a:xfrm>
        </p:spPr>
        <p:txBody>
          <a:bodyPr rtlCol="0">
            <a:noAutofit/>
          </a:bodyPr>
          <a:lstStyle/>
          <a:p>
            <a:pPr rtl="0"/>
            <a:r>
              <a:rPr lang="tr-TR" sz="2800" dirty="0" smtClean="0">
                <a:solidFill>
                  <a:schemeClr val="accent1"/>
                </a:solidFill>
              </a:rPr>
              <a:t>BOOTSTRAP&gt;</a:t>
            </a:r>
            <a:r>
              <a:rPr lang="tr-TR" sz="2800" dirty="0" err="1" smtClean="0">
                <a:solidFill>
                  <a:schemeClr val="accent1"/>
                </a:solidFill>
              </a:rPr>
              <a:t>DataTable</a:t>
            </a:r>
            <a:endParaRPr lang="tr-TR" sz="2800" u="sng" dirty="0"/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28</a:t>
            </a:fld>
            <a:endParaRPr lang="tr-TR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153" y="2534700"/>
            <a:ext cx="8721054" cy="2472275"/>
          </a:xfrm>
          <a:prstGeom prst="rect">
            <a:avLst/>
          </a:prstGeom>
        </p:spPr>
      </p:pic>
      <p:sp>
        <p:nvSpPr>
          <p:cNvPr id="8" name="Dikdörtgen 7"/>
          <p:cNvSpPr/>
          <p:nvPr/>
        </p:nvSpPr>
        <p:spPr>
          <a:xfrm>
            <a:off x="29308" y="1100204"/>
            <a:ext cx="113244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tr-TR" sz="1400" dirty="0">
                <a:solidFill>
                  <a:srgbClr val="6A9955"/>
                </a:solidFill>
                <a:latin typeface="Consolas" panose="020B0609020204030204" pitchFamily="49" charset="0"/>
              </a:rPr>
              <a:t>&lt;!-- Data </a:t>
            </a:r>
            <a:r>
              <a:rPr lang="tr-TR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table</a:t>
            </a:r>
            <a:r>
              <a:rPr lang="tr-TR" sz="1400" dirty="0">
                <a:solidFill>
                  <a:srgbClr val="6A9955"/>
                </a:solidFill>
                <a:latin typeface="Consolas" panose="020B0609020204030204" pitchFamily="49" charset="0"/>
              </a:rPr>
              <a:t> İçin aşağıdaki kütüphaneleri ekleyin. --&gt;</a:t>
            </a:r>
            <a:endParaRPr lang="tr-T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tr-T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tr-T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tr-T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tr-TR" sz="1400" dirty="0">
                <a:solidFill>
                  <a:srgbClr val="CE9178"/>
                </a:solidFill>
                <a:latin typeface="Consolas" panose="020B0609020204030204" pitchFamily="49" charset="0"/>
              </a:rPr>
              <a:t>"https://ajax.googleapis.com/ajax/libs/jquery/2.1.1/jquery.min.js"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tr-TR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tr-T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tr-TR" sz="1400" dirty="0">
                <a:solidFill>
                  <a:srgbClr val="569CD6"/>
                </a:solidFill>
                <a:latin typeface="Consolas" panose="020B0609020204030204" pitchFamily="49" charset="0"/>
              </a:rPr>
              <a:t>link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rel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=</a:t>
            </a:r>
            <a:r>
              <a:rPr lang="tr-T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tr-TR" sz="1400" dirty="0" err="1">
                <a:solidFill>
                  <a:srgbClr val="CE9178"/>
                </a:solidFill>
                <a:latin typeface="Consolas" panose="020B0609020204030204" pitchFamily="49" charset="0"/>
              </a:rPr>
              <a:t>stylesheet</a:t>
            </a:r>
            <a:r>
              <a:rPr lang="tr-TR" sz="14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=</a:t>
            </a:r>
            <a:r>
              <a:rPr lang="tr-TR" sz="1400" dirty="0">
                <a:solidFill>
                  <a:srgbClr val="CE9178"/>
                </a:solidFill>
                <a:latin typeface="Consolas" panose="020B0609020204030204" pitchFamily="49" charset="0"/>
              </a:rPr>
              <a:t>"https://cdn.datatables.net/1.13.7/css/jquery.dataTables.css"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tr-T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tr-T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tr-TR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tr-T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tr-TR" sz="1400" dirty="0">
                <a:solidFill>
                  <a:srgbClr val="CE9178"/>
                </a:solidFill>
                <a:latin typeface="Consolas" panose="020B0609020204030204" pitchFamily="49" charset="0"/>
              </a:rPr>
              <a:t>"https://cdn.datatables.net/1.13.7/js/jquery.dataTables.js"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tr-TR" sz="14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endParaRPr lang="tr-T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Dikdörtgen 8"/>
          <p:cNvSpPr/>
          <p:nvPr/>
        </p:nvSpPr>
        <p:spPr>
          <a:xfrm>
            <a:off x="4883216" y="407393"/>
            <a:ext cx="38475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hlinkClick r:id="rId4"/>
              </a:rPr>
              <a:t>https://datatables.net</a:t>
            </a:r>
            <a:r>
              <a:rPr lang="tr-TR" dirty="0" smtClean="0">
                <a:hlinkClick r:id="rId4"/>
              </a:rPr>
              <a:t>/</a:t>
            </a:r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7137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642" y="240623"/>
            <a:ext cx="10696721" cy="572907"/>
          </a:xfrm>
        </p:spPr>
        <p:txBody>
          <a:bodyPr rtlCol="0">
            <a:noAutofit/>
          </a:bodyPr>
          <a:lstStyle/>
          <a:p>
            <a:pPr rtl="0"/>
            <a:r>
              <a:rPr lang="tr-TR" sz="2800" dirty="0" smtClean="0">
                <a:solidFill>
                  <a:schemeClr val="accent1"/>
                </a:solidFill>
              </a:rPr>
              <a:t>BOOTSTRAP&gt;</a:t>
            </a:r>
            <a:r>
              <a:rPr lang="tr-TR" sz="2800" dirty="0" err="1" smtClean="0">
                <a:solidFill>
                  <a:schemeClr val="accent1"/>
                </a:solidFill>
              </a:rPr>
              <a:t>DataTable</a:t>
            </a:r>
            <a:endParaRPr lang="tr-TR" sz="2800" u="sng" dirty="0"/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29</a:t>
            </a:fld>
            <a:endParaRPr lang="tr-TR"/>
          </a:p>
        </p:txBody>
      </p:sp>
      <p:sp>
        <p:nvSpPr>
          <p:cNvPr id="8" name="Dikdörtgen 7"/>
          <p:cNvSpPr/>
          <p:nvPr/>
        </p:nvSpPr>
        <p:spPr>
          <a:xfrm>
            <a:off x="29308" y="1100204"/>
            <a:ext cx="113244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</a:t>
            </a:r>
            <a:endParaRPr lang="tr-T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730" y="889797"/>
            <a:ext cx="6606818" cy="5906659"/>
          </a:xfrm>
          <a:prstGeom prst="rect">
            <a:avLst/>
          </a:prstGeom>
        </p:spPr>
      </p:pic>
      <p:sp>
        <p:nvSpPr>
          <p:cNvPr id="9" name="Dikdörtgen 8"/>
          <p:cNvSpPr/>
          <p:nvPr/>
        </p:nvSpPr>
        <p:spPr>
          <a:xfrm>
            <a:off x="4883216" y="407393"/>
            <a:ext cx="38475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hlinkClick r:id="rId4"/>
              </a:rPr>
              <a:t>https://datatables.net</a:t>
            </a:r>
            <a:r>
              <a:rPr lang="tr-TR" dirty="0" smtClean="0">
                <a:hlinkClick r:id="rId4"/>
              </a:rPr>
              <a:t>/</a:t>
            </a:r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6160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34" y="301048"/>
            <a:ext cx="10696721" cy="572907"/>
          </a:xfrm>
        </p:spPr>
        <p:txBody>
          <a:bodyPr rtlCol="0">
            <a:noAutofit/>
          </a:bodyPr>
          <a:lstStyle/>
          <a:p>
            <a:pPr rtl="0"/>
            <a:r>
              <a:rPr lang="tr-TR" sz="2800" dirty="0" smtClean="0"/>
              <a:t>BOOTSTRAP</a:t>
            </a:r>
            <a:r>
              <a:rPr lang="tr-TR" sz="2800" dirty="0" smtClean="0">
                <a:solidFill>
                  <a:schemeClr val="accent1"/>
                </a:solidFill>
              </a:rPr>
              <a:t>&gt;Kurulum </a:t>
            </a:r>
            <a:endParaRPr lang="tr-TR" sz="2800" dirty="0"/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3</a:t>
            </a:fld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>
          <a:xfrm>
            <a:off x="404446" y="873955"/>
            <a:ext cx="11183815" cy="5336931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tr-TR" sz="1400" dirty="0" smtClean="0"/>
              <a:t>Uygulamalarımızda </a:t>
            </a:r>
            <a:r>
              <a:rPr lang="tr-TR" sz="1400" dirty="0" err="1" smtClean="0"/>
              <a:t>front-end</a:t>
            </a:r>
            <a:r>
              <a:rPr lang="tr-TR" sz="1400" dirty="0" smtClean="0"/>
              <a:t> sayfaları yapılandırmak için </a:t>
            </a:r>
            <a:r>
              <a:rPr lang="tr-TR" sz="1400" dirty="0" err="1" smtClean="0"/>
              <a:t>bootstrap</a:t>
            </a:r>
            <a:r>
              <a:rPr lang="tr-TR" sz="1400" dirty="0" smtClean="0"/>
              <a:t> kullanacağız.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tr-TR" sz="1400" dirty="0" err="1"/>
              <a:t>pm</a:t>
            </a:r>
            <a:r>
              <a:rPr lang="tr-TR" sz="1400" dirty="0"/>
              <a:t> </a:t>
            </a:r>
            <a:r>
              <a:rPr lang="tr-TR" sz="1400" dirty="0" err="1"/>
              <a:t>install</a:t>
            </a:r>
            <a:r>
              <a:rPr lang="tr-TR" sz="1400" dirty="0"/>
              <a:t> bootstrap@5.3.2</a:t>
            </a:r>
            <a:endParaRPr lang="tr-TR" sz="1400" dirty="0" smtClean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tr-TR" sz="1400" dirty="0">
                <a:hlinkClick r:id="rId3"/>
              </a:rPr>
              <a:t>https://getbootstrap.com/docs/5.3/examples</a:t>
            </a:r>
            <a:r>
              <a:rPr lang="tr-TR" sz="1400" dirty="0" smtClean="0">
                <a:hlinkClick r:id="rId3"/>
              </a:rPr>
              <a:t>/</a:t>
            </a:r>
            <a:endParaRPr lang="tr-TR" sz="1400" dirty="0" smtClean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tr-TR" sz="1400" dirty="0">
                <a:hlinkClick r:id="rId4"/>
              </a:rPr>
              <a:t>https://themes.getbootstrap.com</a:t>
            </a:r>
            <a:r>
              <a:rPr lang="tr-TR" sz="1400" dirty="0" smtClean="0">
                <a:hlinkClick r:id="rId4"/>
              </a:rPr>
              <a:t>/</a:t>
            </a:r>
            <a:endParaRPr lang="tr-TR" sz="1400" dirty="0" smtClean="0"/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tr-TR" sz="1050" dirty="0"/>
              <a:t>&lt;link </a:t>
            </a:r>
            <a:r>
              <a:rPr lang="tr-TR" sz="1050" dirty="0" err="1"/>
              <a:t>href</a:t>
            </a:r>
            <a:r>
              <a:rPr lang="tr-TR" sz="1050" dirty="0"/>
              <a:t>="https://cdn.jsdelivr.net/npm/bootstrap@5.3.2/dist/css/bootstrap.min.css" </a:t>
            </a:r>
            <a:r>
              <a:rPr lang="tr-TR" sz="1050" dirty="0" err="1"/>
              <a:t>rel</a:t>
            </a:r>
            <a:r>
              <a:rPr lang="tr-TR" sz="1050" dirty="0"/>
              <a:t>="</a:t>
            </a:r>
            <a:r>
              <a:rPr lang="tr-TR" sz="1050" dirty="0" err="1"/>
              <a:t>stylesheet</a:t>
            </a:r>
            <a:r>
              <a:rPr lang="tr-TR" sz="1050" dirty="0"/>
              <a:t>" </a:t>
            </a:r>
            <a:r>
              <a:rPr lang="tr-TR" sz="1050" dirty="0" err="1"/>
              <a:t>integrity</a:t>
            </a:r>
            <a:r>
              <a:rPr lang="tr-TR" sz="1050" dirty="0"/>
              <a:t>="sha384-T3c6CoIi6uLrA9TneNEoa7RxnatzjcDSCmG1MXxSR1GAsXEV/Dwwykc2MPK8M2HN" </a:t>
            </a:r>
            <a:r>
              <a:rPr lang="tr-TR" sz="1050" dirty="0" err="1"/>
              <a:t>crossorigin</a:t>
            </a:r>
            <a:r>
              <a:rPr lang="tr-TR" sz="1050" dirty="0"/>
              <a:t>="</a:t>
            </a:r>
            <a:r>
              <a:rPr lang="tr-TR" sz="1050" dirty="0" err="1"/>
              <a:t>anonymous</a:t>
            </a:r>
            <a:r>
              <a:rPr lang="tr-TR" sz="1050" dirty="0"/>
              <a:t>"&gt;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tr-TR" sz="1050" dirty="0"/>
              <a:t> &lt;</a:t>
            </a:r>
            <a:r>
              <a:rPr lang="tr-TR" sz="1050" dirty="0" err="1"/>
              <a:t>script</a:t>
            </a:r>
            <a:r>
              <a:rPr lang="tr-TR" sz="1050" dirty="0"/>
              <a:t> </a:t>
            </a:r>
            <a:r>
              <a:rPr lang="tr-TR" sz="1050" dirty="0" err="1"/>
              <a:t>src</a:t>
            </a:r>
            <a:r>
              <a:rPr lang="tr-TR" sz="1050" dirty="0"/>
              <a:t>="https://cdn.jsdelivr.net/npm/bootstrap@5.3.2/dist/js/bootstrap.bundle.min.js" </a:t>
            </a:r>
            <a:r>
              <a:rPr lang="tr-TR" sz="1050" dirty="0" err="1"/>
              <a:t>integrity</a:t>
            </a:r>
            <a:r>
              <a:rPr lang="tr-TR" sz="1050" dirty="0"/>
              <a:t>="sha384-C6RzsynM9kWDrMNeT87bh95OGNyZPhcTNXj1NW7RuBCsyN/o0jlpcV8Qyq46cDfL" </a:t>
            </a:r>
            <a:r>
              <a:rPr lang="tr-TR" sz="1050" dirty="0" err="1"/>
              <a:t>crossorigin</a:t>
            </a:r>
            <a:r>
              <a:rPr lang="tr-TR" sz="1050" dirty="0"/>
              <a:t>="</a:t>
            </a:r>
            <a:r>
              <a:rPr lang="tr-TR" sz="1050" dirty="0" err="1"/>
              <a:t>anonymous</a:t>
            </a:r>
            <a:r>
              <a:rPr lang="tr-TR" sz="1050" dirty="0"/>
              <a:t>"&gt;&lt;/</a:t>
            </a:r>
            <a:r>
              <a:rPr lang="tr-TR" sz="1050" dirty="0" err="1"/>
              <a:t>script</a:t>
            </a:r>
            <a:r>
              <a:rPr lang="tr-TR" sz="1050" dirty="0"/>
              <a:t>&gt;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tr-TR" sz="1800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4838" y="3287151"/>
            <a:ext cx="8282518" cy="33739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7319" y="5049072"/>
            <a:ext cx="1234547" cy="8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81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642" y="240623"/>
            <a:ext cx="10696721" cy="572907"/>
          </a:xfrm>
        </p:spPr>
        <p:txBody>
          <a:bodyPr rtlCol="0">
            <a:noAutofit/>
          </a:bodyPr>
          <a:lstStyle/>
          <a:p>
            <a:pPr rtl="0"/>
            <a:r>
              <a:rPr lang="tr-TR" sz="2800" dirty="0" smtClean="0">
                <a:solidFill>
                  <a:schemeClr val="accent1"/>
                </a:solidFill>
              </a:rPr>
              <a:t>BOOTSTRAP&gt;Form</a:t>
            </a:r>
            <a:endParaRPr lang="tr-TR" sz="2800" u="sng" dirty="0"/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30</a:t>
            </a:fld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>
          <a:xfrm>
            <a:off x="369277" y="1099037"/>
            <a:ext cx="11183815" cy="53369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600" dirty="0" smtClean="0"/>
              <a:t>HTML dersinde daha önce form </a:t>
            </a:r>
            <a:r>
              <a:rPr lang="tr-TR" sz="1600" dirty="0" err="1" smtClean="0"/>
              <a:t>control</a:t>
            </a:r>
            <a:r>
              <a:rPr lang="tr-TR" sz="1600" dirty="0" smtClean="0"/>
              <a:t> öğelerini görmüştük. Şimdi formlara </a:t>
            </a:r>
            <a:r>
              <a:rPr lang="tr-TR" sz="1600" dirty="0" err="1" smtClean="0"/>
              <a:t>bootstrap</a:t>
            </a:r>
            <a:r>
              <a:rPr lang="tr-TR" sz="1600" dirty="0" smtClean="0"/>
              <a:t> şekillendirmesi açısından bakacağız.</a:t>
            </a:r>
            <a:endParaRPr lang="tr-TR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1600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699" y="1587716"/>
            <a:ext cx="3698547" cy="527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46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642" y="240623"/>
            <a:ext cx="10696721" cy="572907"/>
          </a:xfrm>
        </p:spPr>
        <p:txBody>
          <a:bodyPr rtlCol="0">
            <a:noAutofit/>
          </a:bodyPr>
          <a:lstStyle/>
          <a:p>
            <a:pPr rtl="0"/>
            <a:r>
              <a:rPr lang="tr-TR" sz="2800" dirty="0" smtClean="0">
                <a:solidFill>
                  <a:schemeClr val="accent1"/>
                </a:solidFill>
              </a:rPr>
              <a:t>BOOTSTRAP&gt;Form</a:t>
            </a:r>
            <a:endParaRPr lang="tr-TR" sz="2800" u="sng" dirty="0"/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31</a:t>
            </a:fld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>
          <a:xfrm>
            <a:off x="369277" y="1099037"/>
            <a:ext cx="11183815" cy="53369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tr-TR" sz="1600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379" y="1476633"/>
            <a:ext cx="7750212" cy="416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642" y="240623"/>
            <a:ext cx="10696721" cy="572907"/>
          </a:xfrm>
        </p:spPr>
        <p:txBody>
          <a:bodyPr rtlCol="0">
            <a:noAutofit/>
          </a:bodyPr>
          <a:lstStyle/>
          <a:p>
            <a:pPr rtl="0"/>
            <a:r>
              <a:rPr lang="tr-TR" sz="2800" dirty="0" smtClean="0">
                <a:solidFill>
                  <a:schemeClr val="accent1"/>
                </a:solidFill>
              </a:rPr>
              <a:t>BOOTSTRAP&gt;Form</a:t>
            </a:r>
            <a:endParaRPr lang="tr-TR" sz="2800" u="sng" dirty="0"/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32</a:t>
            </a:fld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>
          <a:xfrm>
            <a:off x="448407" y="1201981"/>
            <a:ext cx="11183815" cy="53369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tr-TR" sz="1600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682" y="1725211"/>
            <a:ext cx="7687025" cy="326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1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642" y="240623"/>
            <a:ext cx="10696721" cy="572907"/>
          </a:xfrm>
        </p:spPr>
        <p:txBody>
          <a:bodyPr rtlCol="0">
            <a:noAutofit/>
          </a:bodyPr>
          <a:lstStyle/>
          <a:p>
            <a:pPr rtl="0"/>
            <a:r>
              <a:rPr lang="tr-TR" sz="2800" dirty="0" smtClean="0">
                <a:solidFill>
                  <a:schemeClr val="accent1"/>
                </a:solidFill>
              </a:rPr>
              <a:t>BOOTSTRAP&gt;Form</a:t>
            </a:r>
            <a:endParaRPr lang="tr-TR" sz="2800" u="sng" dirty="0"/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33</a:t>
            </a:fld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>
          <a:xfrm>
            <a:off x="448407" y="1201981"/>
            <a:ext cx="11183815" cy="53369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tr-TR" sz="160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948" y="1623420"/>
            <a:ext cx="7681626" cy="333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0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642" y="240623"/>
            <a:ext cx="10696721" cy="572907"/>
          </a:xfrm>
        </p:spPr>
        <p:txBody>
          <a:bodyPr rtlCol="0">
            <a:noAutofit/>
          </a:bodyPr>
          <a:lstStyle/>
          <a:p>
            <a:pPr rtl="0"/>
            <a:r>
              <a:rPr lang="tr-TR" sz="2800" dirty="0" smtClean="0">
                <a:solidFill>
                  <a:schemeClr val="accent1"/>
                </a:solidFill>
              </a:rPr>
              <a:t>BOOTSTRAP&gt;Form</a:t>
            </a:r>
            <a:endParaRPr lang="tr-TR" sz="2800" u="sng" dirty="0"/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34</a:t>
            </a:fld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>
          <a:xfrm>
            <a:off x="448407" y="1201981"/>
            <a:ext cx="11183815" cy="53369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tr-TR" sz="1600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551" y="1405714"/>
            <a:ext cx="8740897" cy="404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00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642" y="240623"/>
            <a:ext cx="10696721" cy="572907"/>
          </a:xfrm>
        </p:spPr>
        <p:txBody>
          <a:bodyPr rtlCol="0">
            <a:noAutofit/>
          </a:bodyPr>
          <a:lstStyle/>
          <a:p>
            <a:pPr rtl="0"/>
            <a:r>
              <a:rPr lang="tr-TR" sz="2800" dirty="0" smtClean="0">
                <a:solidFill>
                  <a:schemeClr val="accent1"/>
                </a:solidFill>
              </a:rPr>
              <a:t>BOOTSTRAP&gt;</a:t>
            </a:r>
            <a:r>
              <a:rPr lang="tr-TR" sz="2800" dirty="0" err="1" smtClean="0">
                <a:solidFill>
                  <a:schemeClr val="accent1"/>
                </a:solidFill>
              </a:rPr>
              <a:t>navigation</a:t>
            </a:r>
            <a:endParaRPr lang="tr-TR" sz="2800" u="sng" dirty="0"/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35</a:t>
            </a:fld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>
          <a:xfrm>
            <a:off x="448407" y="1201981"/>
            <a:ext cx="11183815" cy="53369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tr-TR" sz="160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724" y="1106816"/>
            <a:ext cx="7262489" cy="3132091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554" y="4634414"/>
            <a:ext cx="10486029" cy="15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53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642" y="240623"/>
            <a:ext cx="10696721" cy="572907"/>
          </a:xfrm>
        </p:spPr>
        <p:txBody>
          <a:bodyPr rtlCol="0">
            <a:noAutofit/>
          </a:bodyPr>
          <a:lstStyle/>
          <a:p>
            <a:pPr rtl="0"/>
            <a:r>
              <a:rPr lang="tr-TR" sz="2800" dirty="0" smtClean="0">
                <a:solidFill>
                  <a:schemeClr val="accent1"/>
                </a:solidFill>
              </a:rPr>
              <a:t>BOOTSTRAP&gt;</a:t>
            </a:r>
            <a:r>
              <a:rPr lang="tr-TR" sz="2800" dirty="0" err="1" smtClean="0">
                <a:solidFill>
                  <a:schemeClr val="accent1"/>
                </a:solidFill>
              </a:rPr>
              <a:t>navigation</a:t>
            </a:r>
            <a:endParaRPr lang="tr-TR" sz="2800" u="sng" dirty="0"/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36</a:t>
            </a:fld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>
          <a:xfrm>
            <a:off x="448407" y="1201981"/>
            <a:ext cx="11183815" cy="53369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tr-TR" sz="1600" dirty="0"/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001" y="5046728"/>
            <a:ext cx="6562799" cy="1583466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625" y="1019418"/>
            <a:ext cx="8619258" cy="402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27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642" y="240623"/>
            <a:ext cx="10696721" cy="572907"/>
          </a:xfrm>
        </p:spPr>
        <p:txBody>
          <a:bodyPr rtlCol="0">
            <a:noAutofit/>
          </a:bodyPr>
          <a:lstStyle/>
          <a:p>
            <a:pPr rtl="0"/>
            <a:r>
              <a:rPr lang="tr-TR" sz="2800" dirty="0" smtClean="0">
                <a:solidFill>
                  <a:schemeClr val="accent1"/>
                </a:solidFill>
              </a:rPr>
              <a:t>BOOTSTRAP&gt;</a:t>
            </a:r>
            <a:r>
              <a:rPr lang="tr-TR" sz="2800" dirty="0" err="1" smtClean="0">
                <a:solidFill>
                  <a:schemeClr val="accent1"/>
                </a:solidFill>
              </a:rPr>
              <a:t>Free</a:t>
            </a:r>
            <a:r>
              <a:rPr lang="tr-TR" sz="2800" dirty="0" smtClean="0">
                <a:solidFill>
                  <a:schemeClr val="accent1"/>
                </a:solidFill>
              </a:rPr>
              <a:t> </a:t>
            </a:r>
            <a:r>
              <a:rPr lang="tr-TR" sz="2800" dirty="0" err="1" smtClean="0">
                <a:solidFill>
                  <a:schemeClr val="accent1"/>
                </a:solidFill>
              </a:rPr>
              <a:t>Template</a:t>
            </a:r>
            <a:endParaRPr lang="tr-TR" sz="2800" u="sng" dirty="0"/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37</a:t>
            </a:fld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>
          <a:xfrm>
            <a:off x="369277" y="1099037"/>
            <a:ext cx="11183815" cy="53369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600" dirty="0">
                <a:hlinkClick r:id="rId3"/>
              </a:rPr>
              <a:t>https://startbootstrap.com/?</a:t>
            </a:r>
            <a:r>
              <a:rPr lang="tr-TR" sz="1600" dirty="0" smtClean="0">
                <a:hlinkClick r:id="rId3"/>
              </a:rPr>
              <a:t>showPro=false&amp;showAngular=false&amp;showVue=false</a:t>
            </a:r>
            <a:endParaRPr lang="tr-TR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428353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642" y="240623"/>
            <a:ext cx="10696721" cy="572907"/>
          </a:xfrm>
        </p:spPr>
        <p:txBody>
          <a:bodyPr rtlCol="0">
            <a:noAutofit/>
          </a:bodyPr>
          <a:lstStyle/>
          <a:p>
            <a:r>
              <a:rPr lang="tr-TR" sz="2800" dirty="0">
                <a:solidFill>
                  <a:schemeClr val="accent1"/>
                </a:solidFill>
              </a:rPr>
              <a:t>BOOTSTRAP&gt;Carousel</a:t>
            </a:r>
            <a:endParaRPr lang="tr-TR" sz="2800" u="sng" dirty="0"/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38</a:t>
            </a:fld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>
          <a:xfrm>
            <a:off x="369277" y="1099037"/>
            <a:ext cx="11183815" cy="53369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600" dirty="0" smtClean="0"/>
              <a:t>Carousel </a:t>
            </a:r>
            <a:r>
              <a:rPr lang="tr-TR" sz="1600" dirty="0" err="1" smtClean="0"/>
              <a:t>image</a:t>
            </a:r>
            <a:r>
              <a:rPr lang="tr-TR" sz="1600" dirty="0" smtClean="0"/>
              <a:t> </a:t>
            </a:r>
            <a:r>
              <a:rPr lang="tr-TR" sz="1600" dirty="0" err="1" smtClean="0"/>
              <a:t>slider’dır</a:t>
            </a:r>
            <a:r>
              <a:rPr lang="tr-TR" sz="1600" dirty="0" smtClean="0"/>
              <a:t>. Lütfen bakınız.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600" dirty="0">
                <a:hlinkClick r:id="rId3"/>
              </a:rPr>
              <a:t>https://getbootstrap.com/docs/4.0/components/carousel</a:t>
            </a:r>
            <a:r>
              <a:rPr lang="tr-TR" sz="1600" dirty="0" smtClean="0">
                <a:hlinkClick r:id="rId3"/>
              </a:rPr>
              <a:t>/</a:t>
            </a:r>
            <a:endParaRPr lang="tr-TR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190124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642" y="240623"/>
            <a:ext cx="10696721" cy="572907"/>
          </a:xfrm>
        </p:spPr>
        <p:txBody>
          <a:bodyPr rtlCol="0">
            <a:noAutofit/>
          </a:bodyPr>
          <a:lstStyle/>
          <a:p>
            <a:r>
              <a:rPr lang="tr-TR" sz="2800" dirty="0" smtClean="0">
                <a:solidFill>
                  <a:schemeClr val="accent1"/>
                </a:solidFill>
              </a:rPr>
              <a:t>BOOTSTRAP&gt;</a:t>
            </a:r>
            <a:r>
              <a:rPr lang="tr-TR" sz="2800" dirty="0" err="1" smtClean="0">
                <a:solidFill>
                  <a:schemeClr val="accent1"/>
                </a:solidFill>
              </a:rPr>
              <a:t>ToolTip</a:t>
            </a:r>
            <a:endParaRPr lang="tr-TR" sz="2800" u="sng" dirty="0"/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39</a:t>
            </a:fld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>
          <a:xfrm>
            <a:off x="369277" y="1099037"/>
            <a:ext cx="11183815" cy="5336931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100" dirty="0"/>
              <a:t>&lt;link </a:t>
            </a:r>
            <a:r>
              <a:rPr lang="tr-TR" sz="1100" dirty="0" err="1"/>
              <a:t>href</a:t>
            </a:r>
            <a:r>
              <a:rPr lang="tr-TR" sz="1100" dirty="0"/>
              <a:t>="https://cdn.jsdelivr.net/npm/bootstrap@5.0.2/dist/css/bootstrap.min.css" </a:t>
            </a:r>
            <a:r>
              <a:rPr lang="tr-TR" sz="1100" dirty="0" err="1"/>
              <a:t>rel</a:t>
            </a:r>
            <a:r>
              <a:rPr lang="tr-TR" sz="1100" dirty="0"/>
              <a:t>="</a:t>
            </a:r>
            <a:r>
              <a:rPr lang="tr-TR" sz="1100" dirty="0" err="1"/>
              <a:t>stylesheet</a:t>
            </a:r>
            <a:r>
              <a:rPr lang="tr-TR" sz="1100" dirty="0"/>
              <a:t>" </a:t>
            </a:r>
            <a:r>
              <a:rPr lang="tr-TR" sz="1100" dirty="0" err="1"/>
              <a:t>integrity</a:t>
            </a:r>
            <a:r>
              <a:rPr lang="tr-TR" sz="1100" dirty="0"/>
              <a:t>="sha384-EVSTQN3/azprG1Anm3QDgpJLIm9Nao0Yz1ztcQTwFspd3yD65VohhpuuCOmLASjC" </a:t>
            </a:r>
            <a:r>
              <a:rPr lang="tr-TR" sz="1100" dirty="0" err="1"/>
              <a:t>crossorigin</a:t>
            </a:r>
            <a:r>
              <a:rPr lang="tr-TR" sz="1100" dirty="0"/>
              <a:t>="</a:t>
            </a:r>
            <a:r>
              <a:rPr lang="tr-TR" sz="1100" dirty="0" err="1"/>
              <a:t>anonymous</a:t>
            </a:r>
            <a:r>
              <a:rPr lang="tr-TR" sz="1100" dirty="0"/>
              <a:t>"&gt;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100" dirty="0"/>
              <a:t>    &lt;</a:t>
            </a:r>
            <a:r>
              <a:rPr lang="tr-TR" sz="1100" dirty="0" err="1"/>
              <a:t>script</a:t>
            </a:r>
            <a:r>
              <a:rPr lang="tr-TR" sz="1100" dirty="0"/>
              <a:t> </a:t>
            </a:r>
            <a:r>
              <a:rPr lang="tr-TR" sz="1100" dirty="0" err="1"/>
              <a:t>src</a:t>
            </a:r>
            <a:r>
              <a:rPr lang="tr-TR" sz="1100" dirty="0"/>
              <a:t>="https://code.jquery.com/jquery-3.2.1.slim.min.js" </a:t>
            </a:r>
            <a:r>
              <a:rPr lang="tr-TR" sz="1100" dirty="0" err="1"/>
              <a:t>integrity</a:t>
            </a:r>
            <a:r>
              <a:rPr lang="tr-TR" sz="1100" dirty="0"/>
              <a:t>="sha384-KJ3o2DKtIkvYIK3UENzmM7KCkRr/rE9/Qpg6aAZGJwFDMVNA/GpGFF93hXpG5KkN" </a:t>
            </a:r>
            <a:r>
              <a:rPr lang="tr-TR" sz="1100" dirty="0" err="1"/>
              <a:t>crossorigin</a:t>
            </a:r>
            <a:r>
              <a:rPr lang="tr-TR" sz="1100" dirty="0"/>
              <a:t>="</a:t>
            </a:r>
            <a:r>
              <a:rPr lang="tr-TR" sz="1100" dirty="0" err="1"/>
              <a:t>anonymous</a:t>
            </a:r>
            <a:r>
              <a:rPr lang="tr-TR" sz="1100" dirty="0"/>
              <a:t>"&gt;&lt;/</a:t>
            </a:r>
            <a:r>
              <a:rPr lang="tr-TR" sz="1100" dirty="0" err="1"/>
              <a:t>script</a:t>
            </a:r>
            <a:r>
              <a:rPr lang="tr-TR" sz="1100" dirty="0"/>
              <a:t>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100" dirty="0"/>
              <a:t>    &lt;</a:t>
            </a:r>
            <a:r>
              <a:rPr lang="tr-TR" sz="1100" dirty="0" err="1"/>
              <a:t>script</a:t>
            </a:r>
            <a:r>
              <a:rPr lang="tr-TR" sz="1100" dirty="0"/>
              <a:t> </a:t>
            </a:r>
            <a:r>
              <a:rPr lang="tr-TR" sz="1100" dirty="0" err="1"/>
              <a:t>src</a:t>
            </a:r>
            <a:r>
              <a:rPr lang="tr-TR" sz="1100" dirty="0"/>
              <a:t>="https://cdn.jsdelivr.net/npm/popper.js@1.12.9/dist/umd/popper.min.js" </a:t>
            </a:r>
            <a:r>
              <a:rPr lang="tr-TR" sz="1100" dirty="0" err="1"/>
              <a:t>integrity</a:t>
            </a:r>
            <a:r>
              <a:rPr lang="tr-TR" sz="1100" dirty="0"/>
              <a:t>="sha384-ApNbgh9B+Y1QKtv3Rn7W3mgPxhU9K/ScQsAP7hUibX39j7fakFPskvXusvfa0b4Q" </a:t>
            </a:r>
            <a:r>
              <a:rPr lang="tr-TR" sz="1100" dirty="0" err="1"/>
              <a:t>crossorigin</a:t>
            </a:r>
            <a:r>
              <a:rPr lang="tr-TR" sz="1100" dirty="0"/>
              <a:t>="</a:t>
            </a:r>
            <a:r>
              <a:rPr lang="tr-TR" sz="1100" dirty="0" err="1"/>
              <a:t>anonymous</a:t>
            </a:r>
            <a:r>
              <a:rPr lang="tr-TR" sz="1100" dirty="0"/>
              <a:t>"&gt;&lt;/</a:t>
            </a:r>
            <a:r>
              <a:rPr lang="tr-TR" sz="1100" dirty="0" err="1"/>
              <a:t>script</a:t>
            </a:r>
            <a:r>
              <a:rPr lang="tr-TR" sz="1100" dirty="0"/>
              <a:t>&gt;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100" dirty="0"/>
              <a:t>    &lt;</a:t>
            </a:r>
            <a:r>
              <a:rPr lang="tr-TR" sz="1100" dirty="0" err="1"/>
              <a:t>script</a:t>
            </a:r>
            <a:r>
              <a:rPr lang="tr-TR" sz="1100" dirty="0"/>
              <a:t> </a:t>
            </a:r>
            <a:r>
              <a:rPr lang="tr-TR" sz="1100" dirty="0" err="1"/>
              <a:t>src</a:t>
            </a:r>
            <a:r>
              <a:rPr lang="tr-TR" sz="1100" dirty="0"/>
              <a:t>="https://cdn.jsdelivr.net/npm/bootstrap@4.0.0/dist/js/bootstrap.min.js" </a:t>
            </a:r>
            <a:r>
              <a:rPr lang="tr-TR" sz="1100" dirty="0" err="1"/>
              <a:t>integrity</a:t>
            </a:r>
            <a:r>
              <a:rPr lang="tr-TR" sz="1100" dirty="0"/>
              <a:t>="sha384-JZR6Spejh4U02d8jOt6vLEHfe/JQGiRRSQQxSfFWpi1MquVdAyjUar5+76PVCmYl" </a:t>
            </a:r>
            <a:r>
              <a:rPr lang="tr-TR" sz="1100" dirty="0" err="1"/>
              <a:t>crossorigin</a:t>
            </a:r>
            <a:r>
              <a:rPr lang="tr-TR" sz="1100" dirty="0"/>
              <a:t>="</a:t>
            </a:r>
            <a:r>
              <a:rPr lang="tr-TR" sz="1100" dirty="0" err="1"/>
              <a:t>anonymous</a:t>
            </a:r>
            <a:r>
              <a:rPr lang="tr-TR" sz="1100" dirty="0"/>
              <a:t>"&gt;&lt;/</a:t>
            </a:r>
            <a:r>
              <a:rPr lang="tr-TR" sz="1100" dirty="0" err="1"/>
              <a:t>script</a:t>
            </a:r>
            <a:r>
              <a:rPr lang="tr-TR" sz="1100" dirty="0"/>
              <a:t>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1600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249" y="5156032"/>
            <a:ext cx="1733792" cy="1200318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746" y="3401509"/>
            <a:ext cx="3558848" cy="1074513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0955" y="4691171"/>
            <a:ext cx="7191316" cy="929721"/>
          </a:xfrm>
          <a:prstGeom prst="rect">
            <a:avLst/>
          </a:prstGeom>
        </p:spPr>
      </p:pic>
      <p:cxnSp>
        <p:nvCxnSpPr>
          <p:cNvPr id="8" name="Düz Ok Bağlayıcısı 7"/>
          <p:cNvCxnSpPr/>
          <p:nvPr/>
        </p:nvCxnSpPr>
        <p:spPr>
          <a:xfrm>
            <a:off x="3982915" y="3938765"/>
            <a:ext cx="4114800" cy="958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99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34" y="301048"/>
            <a:ext cx="10696721" cy="572907"/>
          </a:xfrm>
        </p:spPr>
        <p:txBody>
          <a:bodyPr rtlCol="0">
            <a:noAutofit/>
          </a:bodyPr>
          <a:lstStyle/>
          <a:p>
            <a:pPr rtl="0"/>
            <a:r>
              <a:rPr lang="tr-TR" sz="2800" dirty="0" smtClean="0">
                <a:solidFill>
                  <a:schemeClr val="accent1"/>
                </a:solidFill>
              </a:rPr>
              <a:t>BOOTSTRAP&gt;</a:t>
            </a:r>
            <a:r>
              <a:rPr lang="tr-TR" sz="2800" dirty="0" err="1" smtClean="0">
                <a:solidFill>
                  <a:schemeClr val="accent1"/>
                </a:solidFill>
              </a:rPr>
              <a:t>Grid</a:t>
            </a:r>
            <a:r>
              <a:rPr lang="tr-TR" sz="2800" dirty="0" smtClean="0">
                <a:solidFill>
                  <a:schemeClr val="accent1"/>
                </a:solidFill>
              </a:rPr>
              <a:t> </a:t>
            </a:r>
            <a:r>
              <a:rPr lang="tr-TR" sz="2800" dirty="0" err="1" smtClean="0">
                <a:solidFill>
                  <a:schemeClr val="accent1"/>
                </a:solidFill>
              </a:rPr>
              <a:t>System</a:t>
            </a:r>
            <a:r>
              <a:rPr lang="tr-TR" sz="2800" dirty="0" smtClean="0">
                <a:solidFill>
                  <a:schemeClr val="accent1"/>
                </a:solidFill>
              </a:rPr>
              <a:t>, </a:t>
            </a:r>
            <a:r>
              <a:rPr lang="tr-TR" sz="2800" u="sng" dirty="0" err="1" smtClean="0">
                <a:solidFill>
                  <a:schemeClr val="accent1"/>
                </a:solidFill>
              </a:rPr>
              <a:t>Container</a:t>
            </a:r>
            <a:r>
              <a:rPr lang="tr-TR" sz="2800" dirty="0" err="1" smtClean="0">
                <a:solidFill>
                  <a:schemeClr val="accent1"/>
                </a:solidFill>
              </a:rPr>
              <a:t>,Responsive</a:t>
            </a:r>
            <a:r>
              <a:rPr lang="tr-TR" sz="2800" dirty="0">
                <a:solidFill>
                  <a:schemeClr val="accent1"/>
                </a:solidFill>
              </a:rPr>
              <a:t> </a:t>
            </a:r>
            <a:r>
              <a:rPr lang="tr-TR" sz="2800" dirty="0" smtClean="0">
                <a:solidFill>
                  <a:schemeClr val="accent1"/>
                </a:solidFill>
              </a:rPr>
              <a:t>ve </a:t>
            </a:r>
            <a:r>
              <a:rPr lang="tr-TR" sz="2800" dirty="0" err="1" smtClean="0">
                <a:solidFill>
                  <a:schemeClr val="accent1"/>
                </a:solidFill>
              </a:rPr>
              <a:t>FlexBox</a:t>
            </a:r>
            <a:endParaRPr lang="tr-TR" sz="2800" dirty="0"/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4</a:t>
            </a:fld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>
          <a:xfrm>
            <a:off x="369277" y="1099037"/>
            <a:ext cx="11183815" cy="53369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800" dirty="0" err="1" smtClean="0"/>
              <a:t>Container</a:t>
            </a:r>
            <a:r>
              <a:rPr lang="tr-TR" sz="1800" dirty="0" smtClean="0"/>
              <a:t>, içeriğinizi </a:t>
            </a:r>
            <a:r>
              <a:rPr lang="tr-TR" sz="1800" dirty="0"/>
              <a:t>belirli bir cihaz veya görünüm penceresi içinde yerleştirir, dolgular ve </a:t>
            </a:r>
            <a:r>
              <a:rPr lang="tr-TR" sz="1800" dirty="0" smtClean="0"/>
              <a:t>hizalar. Aşağıda ilgili </a:t>
            </a:r>
            <a:r>
              <a:rPr lang="tr-TR" sz="1800" dirty="0" err="1" smtClean="0"/>
              <a:t>class</a:t>
            </a:r>
            <a:r>
              <a:rPr lang="tr-TR" sz="1800" dirty="0" smtClean="0"/>
              <a:t> bilgileri ve ekranlara göre break </a:t>
            </a:r>
            <a:r>
              <a:rPr lang="tr-TR" sz="1800" dirty="0" err="1" smtClean="0"/>
              <a:t>point</a:t>
            </a:r>
            <a:r>
              <a:rPr lang="tr-TR" sz="1800" dirty="0" smtClean="0"/>
              <a:t> noktaları gösterilmektedir. </a:t>
            </a:r>
            <a:r>
              <a:rPr lang="tr-TR" sz="1800" dirty="0" err="1" smtClean="0"/>
              <a:t>Container-fluid</a:t>
            </a:r>
            <a:r>
              <a:rPr lang="tr-TR" sz="1800" dirty="0" smtClean="0"/>
              <a:t> hiçbir break </a:t>
            </a:r>
            <a:r>
              <a:rPr lang="tr-TR" sz="1800" dirty="0" err="1" smtClean="0"/>
              <a:t>point</a:t>
            </a:r>
            <a:r>
              <a:rPr lang="tr-TR" sz="1800" dirty="0" smtClean="0"/>
              <a:t> noktasına sahip değildir. Tüm ekranlarda ekranı kaplamaktadır.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1800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498" y="2408067"/>
            <a:ext cx="7742591" cy="33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38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642" y="240623"/>
            <a:ext cx="10696721" cy="572907"/>
          </a:xfrm>
        </p:spPr>
        <p:txBody>
          <a:bodyPr rtlCol="0">
            <a:noAutofit/>
          </a:bodyPr>
          <a:lstStyle/>
          <a:p>
            <a:r>
              <a:rPr lang="tr-TR" sz="2800" dirty="0" smtClean="0">
                <a:solidFill>
                  <a:schemeClr val="accent1"/>
                </a:solidFill>
              </a:rPr>
              <a:t>BOOTSTRAP&gt;</a:t>
            </a:r>
            <a:r>
              <a:rPr lang="tr-TR" sz="2800" dirty="0" err="1" smtClean="0">
                <a:solidFill>
                  <a:schemeClr val="accent1"/>
                </a:solidFill>
              </a:rPr>
              <a:t>Example</a:t>
            </a:r>
            <a:endParaRPr lang="tr-TR" sz="2800" u="sng" dirty="0"/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40</a:t>
            </a:fld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>
          <a:xfrm>
            <a:off x="369277" y="1099037"/>
            <a:ext cx="11183815" cy="5336931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800" dirty="0">
                <a:hlinkClick r:id="rId3"/>
              </a:rPr>
              <a:t>https://getbootstrap.com/docs/5.0/examples</a:t>
            </a:r>
            <a:r>
              <a:rPr lang="tr-TR" sz="1800" dirty="0" smtClean="0">
                <a:hlinkClick r:id="rId3"/>
              </a:rPr>
              <a:t>/</a:t>
            </a:r>
            <a:endParaRPr lang="tr-TR" sz="18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2800" dirty="0" err="1" smtClean="0"/>
              <a:t>Examples</a:t>
            </a:r>
            <a:r>
              <a:rPr lang="tr-TR" sz="2800" dirty="0" smtClean="0"/>
              <a:t>-</a:t>
            </a:r>
            <a:r>
              <a:rPr lang="tr-TR" sz="2800" smtClean="0"/>
              <a:t>&gt;İnceleyin.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63367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34" y="301048"/>
            <a:ext cx="10696721" cy="572907"/>
          </a:xfrm>
        </p:spPr>
        <p:txBody>
          <a:bodyPr rtlCol="0">
            <a:noAutofit/>
          </a:bodyPr>
          <a:lstStyle/>
          <a:p>
            <a:pPr rtl="0"/>
            <a:r>
              <a:rPr lang="tr-TR" sz="2800" dirty="0" smtClean="0">
                <a:solidFill>
                  <a:schemeClr val="accent1"/>
                </a:solidFill>
              </a:rPr>
              <a:t>BOOTSTRAP&gt;</a:t>
            </a:r>
            <a:r>
              <a:rPr lang="tr-TR" sz="2800" dirty="0" err="1" smtClean="0">
                <a:solidFill>
                  <a:schemeClr val="accent1"/>
                </a:solidFill>
              </a:rPr>
              <a:t>Grid</a:t>
            </a:r>
            <a:r>
              <a:rPr lang="tr-TR" sz="2800" dirty="0" smtClean="0">
                <a:solidFill>
                  <a:schemeClr val="accent1"/>
                </a:solidFill>
              </a:rPr>
              <a:t> </a:t>
            </a:r>
            <a:r>
              <a:rPr lang="tr-TR" sz="2800" dirty="0" err="1" smtClean="0">
                <a:solidFill>
                  <a:schemeClr val="accent1"/>
                </a:solidFill>
              </a:rPr>
              <a:t>System</a:t>
            </a:r>
            <a:r>
              <a:rPr lang="tr-TR" sz="2800" dirty="0" smtClean="0">
                <a:solidFill>
                  <a:schemeClr val="accent1"/>
                </a:solidFill>
              </a:rPr>
              <a:t>, </a:t>
            </a:r>
            <a:r>
              <a:rPr lang="tr-TR" sz="2800" u="sng" dirty="0" err="1" smtClean="0">
                <a:solidFill>
                  <a:schemeClr val="accent1"/>
                </a:solidFill>
              </a:rPr>
              <a:t>Containe</a:t>
            </a:r>
            <a:r>
              <a:rPr lang="tr-TR" sz="2800" dirty="0" err="1" smtClean="0">
                <a:solidFill>
                  <a:schemeClr val="accent1"/>
                </a:solidFill>
              </a:rPr>
              <a:t>r,Responsive</a:t>
            </a:r>
            <a:r>
              <a:rPr lang="tr-TR" sz="2800" dirty="0">
                <a:solidFill>
                  <a:schemeClr val="accent1"/>
                </a:solidFill>
              </a:rPr>
              <a:t> </a:t>
            </a:r>
            <a:r>
              <a:rPr lang="tr-TR" sz="2800" dirty="0" smtClean="0">
                <a:solidFill>
                  <a:schemeClr val="accent1"/>
                </a:solidFill>
              </a:rPr>
              <a:t>ve </a:t>
            </a:r>
            <a:r>
              <a:rPr lang="tr-TR" sz="2800" dirty="0" err="1" smtClean="0">
                <a:solidFill>
                  <a:schemeClr val="accent1"/>
                </a:solidFill>
              </a:rPr>
              <a:t>FlexBox</a:t>
            </a:r>
            <a:endParaRPr lang="tr-TR" sz="2800" dirty="0"/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5</a:t>
            </a:fld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>
          <a:xfrm>
            <a:off x="369277" y="1099037"/>
            <a:ext cx="11183815" cy="53369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tr-TR" sz="1800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373" y="1888524"/>
            <a:ext cx="5600667" cy="167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61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34" y="301048"/>
            <a:ext cx="10696721" cy="572907"/>
          </a:xfrm>
        </p:spPr>
        <p:txBody>
          <a:bodyPr rtlCol="0">
            <a:noAutofit/>
          </a:bodyPr>
          <a:lstStyle/>
          <a:p>
            <a:pPr rtl="0"/>
            <a:r>
              <a:rPr lang="tr-TR" sz="2800" dirty="0" smtClean="0">
                <a:solidFill>
                  <a:schemeClr val="accent1"/>
                </a:solidFill>
              </a:rPr>
              <a:t>BOOTSTRAP&gt;</a:t>
            </a:r>
            <a:r>
              <a:rPr lang="tr-TR" sz="2800" dirty="0" err="1" smtClean="0">
                <a:solidFill>
                  <a:schemeClr val="accent1"/>
                </a:solidFill>
              </a:rPr>
              <a:t>Grid</a:t>
            </a:r>
            <a:r>
              <a:rPr lang="tr-TR" sz="2800" dirty="0" smtClean="0">
                <a:solidFill>
                  <a:schemeClr val="accent1"/>
                </a:solidFill>
              </a:rPr>
              <a:t> </a:t>
            </a:r>
            <a:r>
              <a:rPr lang="tr-TR" sz="2800" dirty="0" err="1" smtClean="0">
                <a:solidFill>
                  <a:schemeClr val="accent1"/>
                </a:solidFill>
              </a:rPr>
              <a:t>System</a:t>
            </a:r>
            <a:r>
              <a:rPr lang="tr-TR" sz="2800" dirty="0" smtClean="0">
                <a:solidFill>
                  <a:schemeClr val="accent1"/>
                </a:solidFill>
              </a:rPr>
              <a:t>, </a:t>
            </a:r>
            <a:r>
              <a:rPr lang="tr-TR" sz="2800" u="sng" dirty="0" err="1" smtClean="0">
                <a:solidFill>
                  <a:schemeClr val="accent1"/>
                </a:solidFill>
              </a:rPr>
              <a:t>Container</a:t>
            </a:r>
            <a:r>
              <a:rPr lang="tr-TR" sz="2800" dirty="0" err="1" smtClean="0">
                <a:solidFill>
                  <a:schemeClr val="accent1"/>
                </a:solidFill>
              </a:rPr>
              <a:t>,Responsive</a:t>
            </a:r>
            <a:r>
              <a:rPr lang="tr-TR" sz="2800" dirty="0">
                <a:solidFill>
                  <a:schemeClr val="accent1"/>
                </a:solidFill>
              </a:rPr>
              <a:t> </a:t>
            </a:r>
            <a:r>
              <a:rPr lang="tr-TR" sz="2800" dirty="0" smtClean="0">
                <a:solidFill>
                  <a:schemeClr val="accent1"/>
                </a:solidFill>
              </a:rPr>
              <a:t>ve </a:t>
            </a:r>
            <a:r>
              <a:rPr lang="tr-TR" sz="2800" dirty="0" err="1" smtClean="0">
                <a:solidFill>
                  <a:schemeClr val="accent1"/>
                </a:solidFill>
              </a:rPr>
              <a:t>FlexBox</a:t>
            </a:r>
            <a:endParaRPr lang="tr-TR" sz="2800" dirty="0"/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6</a:t>
            </a:fld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>
          <a:xfrm>
            <a:off x="369277" y="1099037"/>
            <a:ext cx="11183815" cy="53369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800" dirty="0" smtClean="0"/>
              <a:t>Ekran boyutu küçüldükçe davranış şekli aşağıdaki gibi olmaktadır.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1800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557" y="1493822"/>
            <a:ext cx="9660283" cy="1067769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6809" y="2635140"/>
            <a:ext cx="8185391" cy="1092554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3096" y="3952776"/>
            <a:ext cx="6851773" cy="1197908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8312" y="5411752"/>
            <a:ext cx="4310964" cy="102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94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34" y="301048"/>
            <a:ext cx="10696721" cy="572907"/>
          </a:xfrm>
        </p:spPr>
        <p:txBody>
          <a:bodyPr rtlCol="0">
            <a:noAutofit/>
          </a:bodyPr>
          <a:lstStyle/>
          <a:p>
            <a:pPr rtl="0"/>
            <a:r>
              <a:rPr lang="tr-TR" sz="2800" dirty="0" smtClean="0">
                <a:solidFill>
                  <a:schemeClr val="accent1"/>
                </a:solidFill>
              </a:rPr>
              <a:t>BOOTSTRAP&gt;</a:t>
            </a:r>
            <a:r>
              <a:rPr lang="tr-TR" sz="2800" u="sng" dirty="0" err="1" smtClean="0">
                <a:solidFill>
                  <a:schemeClr val="accent1"/>
                </a:solidFill>
              </a:rPr>
              <a:t>Grid</a:t>
            </a:r>
            <a:r>
              <a:rPr lang="tr-TR" sz="2800" u="sng" dirty="0" smtClean="0">
                <a:solidFill>
                  <a:schemeClr val="accent1"/>
                </a:solidFill>
              </a:rPr>
              <a:t> </a:t>
            </a:r>
            <a:r>
              <a:rPr lang="tr-TR" sz="2800" u="sng" dirty="0" err="1" smtClean="0">
                <a:solidFill>
                  <a:schemeClr val="accent1"/>
                </a:solidFill>
              </a:rPr>
              <a:t>System</a:t>
            </a:r>
            <a:r>
              <a:rPr lang="tr-TR" sz="2800" dirty="0" smtClean="0">
                <a:solidFill>
                  <a:schemeClr val="accent1"/>
                </a:solidFill>
              </a:rPr>
              <a:t>, </a:t>
            </a:r>
            <a:r>
              <a:rPr lang="tr-TR" sz="2800" dirty="0" err="1" smtClean="0">
                <a:solidFill>
                  <a:schemeClr val="accent1"/>
                </a:solidFill>
              </a:rPr>
              <a:t>Container,Responsive</a:t>
            </a:r>
            <a:r>
              <a:rPr lang="tr-TR" sz="2800" dirty="0">
                <a:solidFill>
                  <a:schemeClr val="accent1"/>
                </a:solidFill>
              </a:rPr>
              <a:t> </a:t>
            </a:r>
            <a:r>
              <a:rPr lang="tr-TR" sz="2800" dirty="0" smtClean="0">
                <a:solidFill>
                  <a:schemeClr val="accent1"/>
                </a:solidFill>
              </a:rPr>
              <a:t>ve </a:t>
            </a:r>
            <a:r>
              <a:rPr lang="tr-TR" sz="2800" dirty="0" err="1" smtClean="0">
                <a:solidFill>
                  <a:schemeClr val="accent1"/>
                </a:solidFill>
              </a:rPr>
              <a:t>FlexBox</a:t>
            </a:r>
            <a:endParaRPr lang="tr-TR" sz="2800" dirty="0"/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7</a:t>
            </a:fld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>
          <a:xfrm>
            <a:off x="369277" y="1099037"/>
            <a:ext cx="11183815" cy="53369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800" dirty="0" err="1" smtClean="0"/>
              <a:t>Bootstrap</a:t>
            </a:r>
            <a:r>
              <a:rPr lang="tr-TR" sz="1800" dirty="0" smtClean="0"/>
              <a:t> </a:t>
            </a:r>
            <a:r>
              <a:rPr lang="tr-TR" sz="1800" dirty="0" err="1" smtClean="0"/>
              <a:t>class</a:t>
            </a:r>
            <a:r>
              <a:rPr lang="tr-TR" sz="1800" dirty="0" smtClean="0"/>
              <a:t>=«</a:t>
            </a:r>
            <a:r>
              <a:rPr lang="tr-TR" sz="1800" dirty="0" err="1" smtClean="0"/>
              <a:t>row</a:t>
            </a:r>
            <a:r>
              <a:rPr lang="tr-TR" sz="1800" dirty="0" smtClean="0"/>
              <a:t>» olan her bloğu 12 sütuna böler. Bu sütunları kullanarak tasarım yapabilirsiniz.</a:t>
            </a:r>
            <a:endParaRPr lang="tr-TR" sz="1800" dirty="0"/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 rotWithShape="1">
          <a:blip r:embed="rId3"/>
          <a:srcRect b="24396"/>
          <a:stretch/>
        </p:blipFill>
        <p:spPr>
          <a:xfrm>
            <a:off x="967866" y="4762439"/>
            <a:ext cx="9584299" cy="1898611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 rotWithShape="1">
          <a:blip r:embed="rId4"/>
          <a:srcRect t="22730"/>
          <a:stretch/>
        </p:blipFill>
        <p:spPr>
          <a:xfrm>
            <a:off x="2608843" y="1557770"/>
            <a:ext cx="5639289" cy="297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09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34" y="301048"/>
            <a:ext cx="10696721" cy="572907"/>
          </a:xfrm>
        </p:spPr>
        <p:txBody>
          <a:bodyPr rtlCol="0">
            <a:noAutofit/>
          </a:bodyPr>
          <a:lstStyle/>
          <a:p>
            <a:pPr rtl="0"/>
            <a:r>
              <a:rPr lang="tr-TR" sz="2800" dirty="0" smtClean="0">
                <a:solidFill>
                  <a:schemeClr val="accent1"/>
                </a:solidFill>
              </a:rPr>
              <a:t>BOOTSTRAP&gt;</a:t>
            </a:r>
            <a:r>
              <a:rPr lang="tr-TR" sz="2800" u="sng" dirty="0" err="1" smtClean="0">
                <a:solidFill>
                  <a:schemeClr val="accent1"/>
                </a:solidFill>
              </a:rPr>
              <a:t>Grid</a:t>
            </a:r>
            <a:r>
              <a:rPr lang="tr-TR" sz="2800" u="sng" dirty="0" smtClean="0">
                <a:solidFill>
                  <a:schemeClr val="accent1"/>
                </a:solidFill>
              </a:rPr>
              <a:t> </a:t>
            </a:r>
            <a:r>
              <a:rPr lang="tr-TR" sz="2800" u="sng" dirty="0" err="1" smtClean="0">
                <a:solidFill>
                  <a:schemeClr val="accent1"/>
                </a:solidFill>
              </a:rPr>
              <a:t>System</a:t>
            </a:r>
            <a:r>
              <a:rPr lang="tr-TR" sz="2800" dirty="0" smtClean="0">
                <a:solidFill>
                  <a:schemeClr val="accent1"/>
                </a:solidFill>
              </a:rPr>
              <a:t>, </a:t>
            </a:r>
            <a:r>
              <a:rPr lang="tr-TR" sz="2800" dirty="0" err="1" smtClean="0">
                <a:solidFill>
                  <a:schemeClr val="accent1"/>
                </a:solidFill>
              </a:rPr>
              <a:t>Container,Responsive</a:t>
            </a:r>
            <a:r>
              <a:rPr lang="tr-TR" sz="2800" dirty="0">
                <a:solidFill>
                  <a:schemeClr val="accent1"/>
                </a:solidFill>
              </a:rPr>
              <a:t> </a:t>
            </a:r>
            <a:r>
              <a:rPr lang="tr-TR" sz="2800" dirty="0" smtClean="0">
                <a:solidFill>
                  <a:schemeClr val="accent1"/>
                </a:solidFill>
              </a:rPr>
              <a:t>ve </a:t>
            </a:r>
            <a:r>
              <a:rPr lang="tr-TR" sz="2800" dirty="0" err="1" smtClean="0">
                <a:solidFill>
                  <a:schemeClr val="accent1"/>
                </a:solidFill>
              </a:rPr>
              <a:t>FlexBox</a:t>
            </a:r>
            <a:endParaRPr lang="tr-TR" sz="2800" dirty="0"/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8</a:t>
            </a:fld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>
          <a:xfrm>
            <a:off x="369277" y="1099037"/>
            <a:ext cx="11183815" cy="53369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600" dirty="0" err="1" smtClean="0"/>
              <a:t>Col</a:t>
            </a:r>
            <a:r>
              <a:rPr lang="tr-TR" sz="1600" dirty="0" smtClean="0"/>
              <a:t> olarak verildiğinde ekranı ne kadar küçültürseniz küçültün yan yana durur. Ekran boyutuna göre </a:t>
            </a:r>
            <a:r>
              <a:rPr lang="tr-TR" sz="1600" dirty="0" err="1" smtClean="0"/>
              <a:t>responsive</a:t>
            </a:r>
            <a:r>
              <a:rPr lang="tr-TR" sz="1600" dirty="0" smtClean="0"/>
              <a:t> davranır. Belirli ekranlar boyutundan sonra her bir </a:t>
            </a:r>
            <a:r>
              <a:rPr lang="tr-TR" sz="1600" dirty="0" err="1" smtClean="0"/>
              <a:t>div’in</a:t>
            </a:r>
            <a:r>
              <a:rPr lang="tr-TR" sz="1600" dirty="0" smtClean="0"/>
              <a:t> ekranı kaplaması için </a:t>
            </a:r>
            <a:r>
              <a:rPr lang="tr-TR" sz="1600" dirty="0" err="1" smtClean="0"/>
              <a:t>col-sm</a:t>
            </a:r>
            <a:r>
              <a:rPr lang="tr-TR" sz="1600" dirty="0" smtClean="0"/>
              <a:t>, </a:t>
            </a:r>
            <a:r>
              <a:rPr lang="tr-TR" sz="1600" dirty="0" err="1" smtClean="0"/>
              <a:t>col</a:t>
            </a:r>
            <a:r>
              <a:rPr lang="tr-TR" sz="1600" dirty="0" smtClean="0"/>
              <a:t>-md vb. kullanılır. </a:t>
            </a:r>
            <a:r>
              <a:rPr lang="tr-TR" sz="1600" dirty="0" err="1" smtClean="0"/>
              <a:t>Col-sm</a:t>
            </a:r>
            <a:r>
              <a:rPr lang="tr-TR" sz="1600" dirty="0" smtClean="0"/>
              <a:t> </a:t>
            </a:r>
            <a:r>
              <a:rPr lang="tr-TR" sz="1600" dirty="0" err="1" smtClean="0"/>
              <a:t>small</a:t>
            </a:r>
            <a:r>
              <a:rPr lang="tr-TR" sz="1600" dirty="0" smtClean="0"/>
              <a:t> ekranlarda </a:t>
            </a:r>
            <a:r>
              <a:rPr lang="tr-TR" sz="1600" dirty="0" err="1" smtClean="0"/>
              <a:t>col</a:t>
            </a:r>
            <a:r>
              <a:rPr lang="tr-TR" sz="1600" dirty="0" smtClean="0"/>
              <a:t>-md, </a:t>
            </a:r>
            <a:r>
              <a:rPr lang="tr-TR" sz="1600" dirty="0" err="1" smtClean="0"/>
              <a:t>medium</a:t>
            </a:r>
            <a:r>
              <a:rPr lang="tr-TR" sz="1600" dirty="0" smtClean="0"/>
              <a:t> ekranlarda her bir </a:t>
            </a:r>
            <a:r>
              <a:rPr lang="tr-TR" sz="1600" dirty="0" err="1" smtClean="0"/>
              <a:t>divin</a:t>
            </a:r>
            <a:r>
              <a:rPr lang="tr-TR" sz="1600" dirty="0" smtClean="0"/>
              <a:t> ekranı kaplaması sağlanır. Diğer ekran boyutlarında </a:t>
            </a:r>
            <a:r>
              <a:rPr lang="tr-TR" sz="1600" dirty="0" err="1" smtClean="0"/>
              <a:t>col</a:t>
            </a:r>
            <a:r>
              <a:rPr lang="tr-TR" sz="1600" dirty="0" smtClean="0"/>
              <a:t> gibi davranır.</a:t>
            </a:r>
            <a:endParaRPr lang="tr-TR" sz="1600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287" y="2088685"/>
            <a:ext cx="3665538" cy="1806097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7868" y="4043764"/>
            <a:ext cx="5110344" cy="267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19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34" y="301048"/>
            <a:ext cx="10696721" cy="572907"/>
          </a:xfrm>
        </p:spPr>
        <p:txBody>
          <a:bodyPr rtlCol="0">
            <a:noAutofit/>
          </a:bodyPr>
          <a:lstStyle/>
          <a:p>
            <a:pPr rtl="0"/>
            <a:r>
              <a:rPr lang="tr-TR" sz="2800" dirty="0" smtClean="0">
                <a:solidFill>
                  <a:schemeClr val="accent1"/>
                </a:solidFill>
              </a:rPr>
              <a:t>BOOTSTRAP&gt;</a:t>
            </a:r>
            <a:r>
              <a:rPr lang="tr-TR" sz="2800" u="sng" dirty="0" err="1" smtClean="0">
                <a:solidFill>
                  <a:schemeClr val="accent1"/>
                </a:solidFill>
              </a:rPr>
              <a:t>Grid</a:t>
            </a:r>
            <a:r>
              <a:rPr lang="tr-TR" sz="2800" u="sng" dirty="0" smtClean="0">
                <a:solidFill>
                  <a:schemeClr val="accent1"/>
                </a:solidFill>
              </a:rPr>
              <a:t> </a:t>
            </a:r>
            <a:r>
              <a:rPr lang="tr-TR" sz="2800" u="sng" dirty="0" err="1" smtClean="0">
                <a:solidFill>
                  <a:schemeClr val="accent1"/>
                </a:solidFill>
              </a:rPr>
              <a:t>System</a:t>
            </a:r>
            <a:r>
              <a:rPr lang="tr-TR" sz="2800" dirty="0" smtClean="0">
                <a:solidFill>
                  <a:schemeClr val="accent1"/>
                </a:solidFill>
              </a:rPr>
              <a:t>, </a:t>
            </a:r>
            <a:r>
              <a:rPr lang="tr-TR" sz="2800" dirty="0" err="1" smtClean="0">
                <a:solidFill>
                  <a:schemeClr val="accent1"/>
                </a:solidFill>
              </a:rPr>
              <a:t>Container,Responsive</a:t>
            </a:r>
            <a:r>
              <a:rPr lang="tr-TR" sz="2800" dirty="0">
                <a:solidFill>
                  <a:schemeClr val="accent1"/>
                </a:solidFill>
              </a:rPr>
              <a:t> </a:t>
            </a:r>
            <a:r>
              <a:rPr lang="tr-TR" sz="2800" dirty="0" smtClean="0">
                <a:solidFill>
                  <a:schemeClr val="accent1"/>
                </a:solidFill>
              </a:rPr>
              <a:t>ve </a:t>
            </a:r>
            <a:r>
              <a:rPr lang="tr-TR" sz="2800" dirty="0" err="1" smtClean="0">
                <a:solidFill>
                  <a:schemeClr val="accent1"/>
                </a:solidFill>
              </a:rPr>
              <a:t>FlexBox</a:t>
            </a:r>
            <a:endParaRPr lang="tr-TR" sz="2800" dirty="0"/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9</a:t>
            </a:fld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>
          <a:xfrm>
            <a:off x="369277" y="1099037"/>
            <a:ext cx="11183815" cy="53369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600" dirty="0" err="1" smtClean="0"/>
              <a:t>Col</a:t>
            </a:r>
            <a:r>
              <a:rPr lang="tr-TR" sz="1600" dirty="0" smtClean="0"/>
              <a:t> olarak verildiğinde ekranı ne kadar küçültürseniz küçültün yan yana durur. Ekran boyutuna göre </a:t>
            </a:r>
            <a:r>
              <a:rPr lang="tr-TR" sz="1600" dirty="0" err="1" smtClean="0"/>
              <a:t>responsive</a:t>
            </a:r>
            <a:r>
              <a:rPr lang="tr-TR" sz="1600" dirty="0" smtClean="0"/>
              <a:t> davranır. Belirli ekranlar boyutundan sonra her bir </a:t>
            </a:r>
            <a:r>
              <a:rPr lang="tr-TR" sz="1600" dirty="0" err="1" smtClean="0"/>
              <a:t>div’in</a:t>
            </a:r>
            <a:r>
              <a:rPr lang="tr-TR" sz="1600" dirty="0" smtClean="0"/>
              <a:t> ekranı kaplaması için </a:t>
            </a:r>
            <a:r>
              <a:rPr lang="tr-TR" sz="1600" dirty="0" err="1" smtClean="0"/>
              <a:t>col-sm</a:t>
            </a:r>
            <a:r>
              <a:rPr lang="tr-TR" sz="1600" dirty="0" smtClean="0"/>
              <a:t>, </a:t>
            </a:r>
            <a:r>
              <a:rPr lang="tr-TR" sz="1600" dirty="0" err="1" smtClean="0"/>
              <a:t>col</a:t>
            </a:r>
            <a:r>
              <a:rPr lang="tr-TR" sz="1600" dirty="0" smtClean="0"/>
              <a:t>-md vb. kullanılır. </a:t>
            </a:r>
            <a:r>
              <a:rPr lang="tr-TR" sz="1600" dirty="0" err="1" smtClean="0"/>
              <a:t>Col-sm</a:t>
            </a:r>
            <a:r>
              <a:rPr lang="tr-TR" sz="1600" dirty="0" smtClean="0"/>
              <a:t> </a:t>
            </a:r>
            <a:r>
              <a:rPr lang="tr-TR" sz="1600" dirty="0" err="1" smtClean="0"/>
              <a:t>small</a:t>
            </a:r>
            <a:r>
              <a:rPr lang="tr-TR" sz="1600" dirty="0" smtClean="0"/>
              <a:t> ekranlarda </a:t>
            </a:r>
            <a:r>
              <a:rPr lang="tr-TR" sz="1600" dirty="0" err="1" smtClean="0"/>
              <a:t>col</a:t>
            </a:r>
            <a:r>
              <a:rPr lang="tr-TR" sz="1600" dirty="0" smtClean="0"/>
              <a:t>-md, </a:t>
            </a:r>
            <a:r>
              <a:rPr lang="tr-TR" sz="1600" dirty="0" err="1" smtClean="0"/>
              <a:t>medium</a:t>
            </a:r>
            <a:r>
              <a:rPr lang="tr-TR" sz="1600" dirty="0" smtClean="0"/>
              <a:t> ekranlarda her bir </a:t>
            </a:r>
            <a:r>
              <a:rPr lang="tr-TR" sz="1600" dirty="0" err="1" smtClean="0"/>
              <a:t>divin</a:t>
            </a:r>
            <a:r>
              <a:rPr lang="tr-TR" sz="1600" dirty="0" smtClean="0"/>
              <a:t> ekranı kaplaması sağlanır. Diğer ekran boyutlarında </a:t>
            </a:r>
            <a:r>
              <a:rPr lang="tr-TR" sz="1600" dirty="0" err="1" smtClean="0"/>
              <a:t>col</a:t>
            </a:r>
            <a:r>
              <a:rPr lang="tr-TR" sz="1600" dirty="0" smtClean="0"/>
              <a:t> gibi davranır.</a:t>
            </a:r>
            <a:endParaRPr lang="tr-TR" sz="1600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04" y="2769325"/>
            <a:ext cx="4054191" cy="2606266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3864" y="3436890"/>
            <a:ext cx="3455607" cy="167974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9575" y="2851374"/>
            <a:ext cx="1911517" cy="244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71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85_TF89338750_Win32.potx" id="{7F167A53-1BFB-47B1-B18D-80965C855A21}" vid="{3E5DCE5D-3C45-4BA8-AE8E-27C7B8135B92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{B9600D50-79FC-4702-97E9-0C6F6FCBBC9D}tf89338750_win32</Template>
  <TotalTime>17121</TotalTime>
  <Words>842</Words>
  <Application>Microsoft Office PowerPoint</Application>
  <PresentationFormat>Geniş ekran</PresentationFormat>
  <Paragraphs>167</Paragraphs>
  <Slides>40</Slides>
  <Notes>40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40</vt:i4>
      </vt:variant>
    </vt:vector>
  </HeadingPairs>
  <TitlesOfParts>
    <vt:vector size="46" baseType="lpstr">
      <vt:lpstr>Arial</vt:lpstr>
      <vt:lpstr>Calibri</vt:lpstr>
      <vt:lpstr>Consolas</vt:lpstr>
      <vt:lpstr>Times New Roman</vt:lpstr>
      <vt:lpstr>Univers</vt:lpstr>
      <vt:lpstr>GradientUnivers</vt:lpstr>
      <vt:lpstr>BOOTSTRAP HIZLI BAKIŞ</vt:lpstr>
      <vt:lpstr>Konular</vt:lpstr>
      <vt:lpstr>BOOTSTRAP&gt;Kurulum </vt:lpstr>
      <vt:lpstr>BOOTSTRAP&gt;Grid System, Container,Responsive ve FlexBox</vt:lpstr>
      <vt:lpstr>BOOTSTRAP&gt;Grid System, Container,Responsive ve FlexBox</vt:lpstr>
      <vt:lpstr>BOOTSTRAP&gt;Grid System, Container,Responsive ve FlexBox</vt:lpstr>
      <vt:lpstr>BOOTSTRAP&gt;Grid System, Container,Responsive ve FlexBox</vt:lpstr>
      <vt:lpstr>BOOTSTRAP&gt;Grid System, Container,Responsive ve FlexBox</vt:lpstr>
      <vt:lpstr>BOOTSTRAP&gt;Grid System, Container,Responsive ve FlexBox</vt:lpstr>
      <vt:lpstr>BOOTSTRAP&gt;Grid System, Container,Responsive ve FlexBox</vt:lpstr>
      <vt:lpstr>BOOTSTRAP&gt;Grid System, Container,Responsive ve FlexBox</vt:lpstr>
      <vt:lpstr>BOOTSTRAP&gt;Grid System, Container,Responsive ve FlexBox</vt:lpstr>
      <vt:lpstr>BOOTSTRAP&gt;Grid System, Container,Responsive ve FlexBox</vt:lpstr>
      <vt:lpstr>BOOTSTRAP&gt;Grid System, Container,Responsive ve FlexBox</vt:lpstr>
      <vt:lpstr>BOOTSTRAP&gt;Grid System, Container,Responsive ve FlexBox</vt:lpstr>
      <vt:lpstr>BOOTSTRAP&gt;Grid System, Container,Responsive ve FlexBox</vt:lpstr>
      <vt:lpstr>BOOTSTRAP&gt;Grid System, Container,Responsive ve FlexBox</vt:lpstr>
      <vt:lpstr>BOOTSTRAP&gt;Grid System, Container,Responsive ve FlexBox</vt:lpstr>
      <vt:lpstr>BOOTSTRAP&gt;Grid System, Container,Responsive ve FlexBox</vt:lpstr>
      <vt:lpstr>BOOTSTRAP&gt;Grid System, Container,Responsive ve FlexBox</vt:lpstr>
      <vt:lpstr>BOOTSTRAP&gt;Card</vt:lpstr>
      <vt:lpstr>BOOTSTRAP&gt;Card</vt:lpstr>
      <vt:lpstr>BOOTSTRAP&gt;Card</vt:lpstr>
      <vt:lpstr>BOOTSTRAP&gt;Card</vt:lpstr>
      <vt:lpstr>BOOTSTRAP&gt;Listeler</vt:lpstr>
      <vt:lpstr>BOOTSTRAP&gt;Listeler</vt:lpstr>
      <vt:lpstr>BOOTSTRAP&gt;Table</vt:lpstr>
      <vt:lpstr>BOOTSTRAP&gt;DataTable</vt:lpstr>
      <vt:lpstr>BOOTSTRAP&gt;DataTable</vt:lpstr>
      <vt:lpstr>BOOTSTRAP&gt;Form</vt:lpstr>
      <vt:lpstr>BOOTSTRAP&gt;Form</vt:lpstr>
      <vt:lpstr>BOOTSTRAP&gt;Form</vt:lpstr>
      <vt:lpstr>BOOTSTRAP&gt;Form</vt:lpstr>
      <vt:lpstr>BOOTSTRAP&gt;Form</vt:lpstr>
      <vt:lpstr>BOOTSTRAP&gt;navigation</vt:lpstr>
      <vt:lpstr>BOOTSTRAP&gt;navigation</vt:lpstr>
      <vt:lpstr>BOOTSTRAP&gt;Free Template</vt:lpstr>
      <vt:lpstr>BOOTSTRAP&gt;Carousel</vt:lpstr>
      <vt:lpstr>BOOTSTRAP&gt;ToolTip</vt:lpstr>
      <vt:lpstr>BOOTSTRAP&gt;Example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BULANIK MANTIK</dc:title>
  <dc:creator>Abdulkadir Karacı</dc:creator>
  <cp:lastModifiedBy>Abdulkadir Karacı</cp:lastModifiedBy>
  <cp:revision>477</cp:revision>
  <dcterms:created xsi:type="dcterms:W3CDTF">2022-09-22T13:24:45Z</dcterms:created>
  <dcterms:modified xsi:type="dcterms:W3CDTF">2024-02-18T17:36:39Z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