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4"/>
  </p:notesMasterIdLst>
  <p:handoutMasterIdLst>
    <p:handoutMasterId r:id="rId25"/>
  </p:handoutMasterIdLst>
  <p:sldIdLst>
    <p:sldId id="306" r:id="rId5"/>
    <p:sldId id="308" r:id="rId6"/>
    <p:sldId id="314" r:id="rId7"/>
    <p:sldId id="325" r:id="rId8"/>
    <p:sldId id="316" r:id="rId9"/>
    <p:sldId id="317" r:id="rId10"/>
    <p:sldId id="318" r:id="rId11"/>
    <p:sldId id="319" r:id="rId12"/>
    <p:sldId id="320" r:id="rId13"/>
    <p:sldId id="315" r:id="rId14"/>
    <p:sldId id="321" r:id="rId15"/>
    <p:sldId id="323" r:id="rId16"/>
    <p:sldId id="322" r:id="rId17"/>
    <p:sldId id="324" r:id="rId18"/>
    <p:sldId id="326" r:id="rId19"/>
    <p:sldId id="327" r:id="rId20"/>
    <p:sldId id="328" r:id="rId21"/>
    <p:sldId id="329" r:id="rId22"/>
    <p:sldId id="330" r:id="rId23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80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1.03.2024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1.03.2024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8130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794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2008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9934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4285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1115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082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9737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9383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8730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95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709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2006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990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593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5859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2809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448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usufsezer.com.tr/javascript-es6-promis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438912"/>
            <a:ext cx="8311896" cy="2843784"/>
          </a:xfrm>
        </p:spPr>
        <p:txBody>
          <a:bodyPr rtlCol="0">
            <a:normAutofit/>
          </a:bodyPr>
          <a:lstStyle/>
          <a:p>
            <a:pPr rtl="0"/>
            <a:r>
              <a:rPr lang="tr-TR" sz="6000" spc="400" dirty="0" smtClean="0"/>
              <a:t>Java SCRIPT</a:t>
            </a:r>
            <a:endParaRPr lang="tr-TR" sz="6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Senkron ve Asenkron İşlemler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10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/>
              <a:t>HTML5, 2008 yılının Ocak ayında halka açık bir şekilde kullanılmaya başlanmış olsa da W3C (</a:t>
            </a:r>
            <a:r>
              <a:rPr lang="tr-TR" sz="1800" dirty="0" err="1"/>
              <a:t>The</a:t>
            </a:r>
            <a:r>
              <a:rPr lang="tr-TR" sz="1800" dirty="0"/>
              <a:t> World </a:t>
            </a:r>
            <a:r>
              <a:rPr lang="tr-TR" sz="1800" dirty="0" err="1"/>
              <a:t>Wide</a:t>
            </a:r>
            <a:r>
              <a:rPr lang="tr-TR" sz="1800" dirty="0"/>
              <a:t> Web </a:t>
            </a:r>
            <a:r>
              <a:rPr lang="tr-TR" sz="1800" dirty="0" err="1"/>
              <a:t>Consortium</a:t>
            </a:r>
            <a:r>
              <a:rPr lang="tr-TR" sz="1800" dirty="0"/>
              <a:t>) tarafından kararlı bir sürüm olarak tavsiye edilen işaretleme dili olarak duyurulması 2014 yılının Ekim ayında gerçekleşmiştir. </a:t>
            </a:r>
            <a:endParaRPr lang="tr-T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/>
              <a:t>Çoğu kişi </a:t>
            </a:r>
            <a:r>
              <a:rPr lang="tr-TR" sz="1800" dirty="0" err="1"/>
              <a:t>HTML’i</a:t>
            </a:r>
            <a:r>
              <a:rPr lang="tr-TR" sz="1800" dirty="0"/>
              <a:t> bir programlama dili olarak biliyor olsa da HTML aslında geçmişi çok eskilere dayanan bir işaretleme dilidir. </a:t>
            </a:r>
            <a:endParaRPr lang="tr-T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smtClean="0"/>
              <a:t>Yani </a:t>
            </a:r>
            <a:r>
              <a:rPr lang="tr-TR" sz="1800" dirty="0"/>
              <a:t>HTML ile bir program ya da uygulama yazılamaz. Bu işaretleme dilinin son sürümü olan HTML5, geçmiş sürümlere göre çok daha dinamik web siteleri hazırlamak için kullanılır</a:t>
            </a:r>
            <a:r>
              <a:rPr lang="tr-TR" sz="1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smtClean="0"/>
              <a:t>Browser üzerinde sağ tuş/kaynak ya da </a:t>
            </a:r>
            <a:r>
              <a:rPr lang="tr-TR" sz="1800" dirty="0" err="1" smtClean="0"/>
              <a:t>sağtuş</a:t>
            </a:r>
            <a:r>
              <a:rPr lang="tr-TR" sz="1800" dirty="0" smtClean="0"/>
              <a:t>/incele diyerek </a:t>
            </a:r>
            <a:r>
              <a:rPr lang="tr-TR" sz="1800" dirty="0" err="1" smtClean="0"/>
              <a:t>hmtl</a:t>
            </a:r>
            <a:r>
              <a:rPr lang="tr-TR" sz="1800" dirty="0" smtClean="0"/>
              <a:t> kodlarına ulaşılabilir.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smtClean="0"/>
              <a:t>İncele dediğinizde herhangi bir yere çift tıklayarak değişiklik yapabilirsiniz.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28355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API Nedir?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11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8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308" y="1275620"/>
            <a:ext cx="7522972" cy="42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9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REST API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12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smtClean="0"/>
              <a:t>REST oldukça hızlıdır. Temel yapısı </a:t>
            </a:r>
            <a:r>
              <a:rPr lang="tr-TR" sz="1800" dirty="0" err="1" smtClean="0"/>
              <a:t>stateless</a:t>
            </a:r>
            <a:r>
              <a:rPr lang="tr-TR" sz="1800" dirty="0" err="1" smtClean="0"/>
              <a:t>’dir</a:t>
            </a:r>
            <a:r>
              <a:rPr lang="tr-TR" sz="1800" dirty="0" smtClean="0"/>
              <a:t>. Herhangi bir </a:t>
            </a:r>
            <a:r>
              <a:rPr lang="tr-TR" sz="1800" dirty="0" err="1" smtClean="0"/>
              <a:t>stay</a:t>
            </a:r>
            <a:r>
              <a:rPr lang="tr-TR" sz="1800" dirty="0" smtClean="0"/>
              <a:t> tutmaz. Kullanıcının önceki isteklerini tutmuyor ve kaydetmiyor. Anında dönüş yapıyor. REST </a:t>
            </a:r>
            <a:r>
              <a:rPr lang="tr-TR" sz="1800" dirty="0" err="1" smtClean="0"/>
              <a:t>API’ya</a:t>
            </a:r>
            <a:r>
              <a:rPr lang="tr-TR" sz="1800" dirty="0" smtClean="0"/>
              <a:t>, HTTP istekleri (</a:t>
            </a:r>
            <a:r>
              <a:rPr lang="tr-TR" sz="1800" dirty="0" err="1" smtClean="0"/>
              <a:t>get,post,delete</a:t>
            </a:r>
            <a:r>
              <a:rPr lang="tr-TR" sz="1800" dirty="0" smtClean="0"/>
              <a:t> vb.) yapılır. Geriye genelde JSON döner. Farklı programlama dilleri ile kullanılabilir. API yapıları değişebilir. </a:t>
            </a:r>
            <a:r>
              <a:rPr lang="tr-TR" sz="1800" dirty="0" err="1" smtClean="0"/>
              <a:t>Dökümantasyonuna</a:t>
            </a:r>
            <a:r>
              <a:rPr lang="tr-TR" sz="1800" dirty="0" smtClean="0"/>
              <a:t> bakmak gerekir.</a:t>
            </a:r>
            <a:endParaRPr lang="tr-TR" sz="18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567" y="2969348"/>
            <a:ext cx="5523821" cy="289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3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HTTP REQUEST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13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smtClean="0"/>
              <a:t>Örnek: Daha önce uyguladık.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xhr.open</a:t>
            </a:r>
            <a:r>
              <a:rPr lang="tr-TR" dirty="0"/>
              <a:t>("</a:t>
            </a:r>
            <a:r>
              <a:rPr lang="tr-TR" b="1" u="sng" dirty="0">
                <a:solidFill>
                  <a:schemeClr val="bg2">
                    <a:lumMod val="50000"/>
                  </a:schemeClr>
                </a:solidFill>
              </a:rPr>
              <a:t>GET</a:t>
            </a:r>
            <a:r>
              <a:rPr lang="tr-TR" dirty="0"/>
              <a:t>","https://v6.exchangerate-api.com/v6/385e91c809afc90978ad070a/latest/USD");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8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784" y="2648560"/>
            <a:ext cx="6586563" cy="36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ÖRNEK ENDPOINTS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14</a:t>
            </a:fld>
            <a:endParaRPr lang="tr-TR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2367" y="1519691"/>
            <a:ext cx="8666518" cy="356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CALLBACK CEHENNEMİ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15</a:t>
            </a:fld>
            <a:endParaRPr lang="tr-TR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007" y="1073959"/>
            <a:ext cx="8669923" cy="484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9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PROMISE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16</a:t>
            </a:fld>
            <a:endParaRPr lang="tr-TR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25435" y="1011116"/>
            <a:ext cx="4609130" cy="4870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 smtClean="0"/>
              <a:t>ES6 ile birlikte gelmiştir ve </a:t>
            </a:r>
            <a:r>
              <a:rPr lang="tr-TR" sz="1800" dirty="0" err="1" smtClean="0"/>
              <a:t>callback’lerin</a:t>
            </a:r>
            <a:r>
              <a:rPr lang="tr-TR" sz="1800" dirty="0" smtClean="0"/>
              <a:t> eksik yönlerini gidermek için ortaya çıkmıştır. İç içe </a:t>
            </a:r>
            <a:r>
              <a:rPr lang="tr-TR" sz="1800" dirty="0" err="1" smtClean="0"/>
              <a:t>callback</a:t>
            </a:r>
            <a:r>
              <a:rPr lang="tr-TR" sz="1800" dirty="0" smtClean="0"/>
              <a:t> çağrıldığında hata yönetimi zorlaşmakta ve programın </a:t>
            </a:r>
            <a:r>
              <a:rPr lang="tr-TR" sz="1800" dirty="0" err="1" smtClean="0"/>
              <a:t>anlaşılabilirliği</a:t>
            </a:r>
            <a:r>
              <a:rPr lang="tr-TR" sz="1800" dirty="0" smtClean="0"/>
              <a:t> ve yönetilebilirliği azalmaktadır.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 smtClean="0"/>
              <a:t>Bir fonksiyon aracılığıyla bir </a:t>
            </a:r>
            <a:r>
              <a:rPr lang="tr-TR" sz="1800" dirty="0" err="1" smtClean="0"/>
              <a:t>get</a:t>
            </a:r>
            <a:r>
              <a:rPr lang="tr-TR" sz="1800" dirty="0" smtClean="0"/>
              <a:t> isteğinde bulunduğumuz zaman fonksiyon içinde bir </a:t>
            </a:r>
            <a:r>
              <a:rPr lang="tr-TR" sz="1800" dirty="0" err="1" smtClean="0"/>
              <a:t>Promise</a:t>
            </a:r>
            <a:r>
              <a:rPr lang="tr-TR" sz="1800" dirty="0" smtClean="0"/>
              <a:t> oluşturup isteği gönderebiliriz.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 smtClean="0"/>
              <a:t>Bu durumda 3 </a:t>
            </a:r>
            <a:r>
              <a:rPr lang="tr-TR" sz="1800" dirty="0" err="1" smtClean="0"/>
              <a:t>state</a:t>
            </a:r>
            <a:r>
              <a:rPr lang="tr-TR" sz="1800" dirty="0" smtClean="0"/>
              <a:t> söz </a:t>
            </a:r>
            <a:r>
              <a:rPr lang="tr-TR" sz="1800" dirty="0" err="1" smtClean="0"/>
              <a:t>konusudur:Pending</a:t>
            </a:r>
            <a:r>
              <a:rPr lang="tr-TR" sz="1800" dirty="0" smtClean="0"/>
              <a:t> (bekleme), </a:t>
            </a:r>
            <a:r>
              <a:rPr lang="tr-TR" sz="1800" dirty="0" err="1" smtClean="0"/>
              <a:t>resolve</a:t>
            </a:r>
            <a:r>
              <a:rPr lang="tr-TR" sz="1800" dirty="0" smtClean="0"/>
              <a:t> (başarılı) ve </a:t>
            </a:r>
            <a:r>
              <a:rPr lang="tr-TR" sz="1800" dirty="0" err="1" smtClean="0"/>
              <a:t>reject</a:t>
            </a:r>
            <a:r>
              <a:rPr lang="tr-TR" sz="1800" dirty="0" smtClean="0"/>
              <a:t> (hata).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8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937" y="1322875"/>
            <a:ext cx="6674109" cy="474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0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PROMISE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17</a:t>
            </a:fld>
            <a:endParaRPr lang="tr-TR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25435" y="1011116"/>
            <a:ext cx="4609130" cy="4870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 smtClean="0"/>
              <a:t>Başarılı bir sonuç dönmüşse gelen </a:t>
            </a:r>
            <a:r>
              <a:rPr lang="tr-TR" sz="1800" dirty="0" err="1" smtClean="0"/>
              <a:t>value</a:t>
            </a:r>
            <a:r>
              <a:rPr lang="tr-TR" sz="1800" dirty="0" smtClean="0"/>
              <a:t> </a:t>
            </a:r>
            <a:r>
              <a:rPr lang="tr-TR" sz="1800" dirty="0" err="1" smtClean="0"/>
              <a:t>promise</a:t>
            </a:r>
            <a:r>
              <a:rPr lang="tr-TR" sz="1800" dirty="0" smtClean="0"/>
              <a:t> tarafından </a:t>
            </a:r>
            <a:r>
              <a:rPr lang="tr-TR" sz="1800" dirty="0" err="1" smtClean="0"/>
              <a:t>resolve</a:t>
            </a:r>
            <a:r>
              <a:rPr lang="tr-TR" sz="1800" dirty="0" smtClean="0"/>
              <a:t> fonksiyonu aracılığıyla </a:t>
            </a:r>
            <a:r>
              <a:rPr lang="tr-TR" sz="1800" dirty="0" err="1" smtClean="0"/>
              <a:t>return</a:t>
            </a:r>
            <a:r>
              <a:rPr lang="tr-TR" sz="1800" dirty="0" smtClean="0"/>
              <a:t> edilir ve bu .</a:t>
            </a:r>
            <a:r>
              <a:rPr lang="tr-TR" sz="1800" dirty="0" err="1" smtClean="0"/>
              <a:t>then</a:t>
            </a:r>
            <a:r>
              <a:rPr lang="tr-TR" sz="1800" dirty="0" smtClean="0"/>
              <a:t> </a:t>
            </a:r>
            <a:r>
              <a:rPr lang="tr-TR" sz="1800" dirty="0" err="1" smtClean="0"/>
              <a:t>keyword’ü</a:t>
            </a:r>
            <a:r>
              <a:rPr lang="tr-TR" sz="1800" dirty="0" smtClean="0"/>
              <a:t> ile elde edilir.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 smtClean="0"/>
              <a:t>Hata söz konusu ise bu durum </a:t>
            </a:r>
            <a:r>
              <a:rPr lang="tr-TR" sz="1800" dirty="0" err="1" smtClean="0"/>
              <a:t>promise</a:t>
            </a:r>
            <a:r>
              <a:rPr lang="tr-TR" sz="1800" dirty="0" smtClean="0"/>
              <a:t> tarafından </a:t>
            </a:r>
            <a:r>
              <a:rPr lang="tr-TR" sz="1800" dirty="0" err="1" smtClean="0"/>
              <a:t>reject</a:t>
            </a:r>
            <a:r>
              <a:rPr lang="tr-TR" sz="1800" dirty="0" smtClean="0"/>
              <a:t> </a:t>
            </a:r>
            <a:r>
              <a:rPr lang="tr-TR" sz="1800" dirty="0" err="1" smtClean="0"/>
              <a:t>foksiyonu</a:t>
            </a:r>
            <a:r>
              <a:rPr lang="tr-TR" sz="1800" dirty="0" smtClean="0"/>
              <a:t> ile </a:t>
            </a:r>
            <a:r>
              <a:rPr lang="tr-TR" sz="1800" dirty="0" err="1" smtClean="0"/>
              <a:t>return</a:t>
            </a:r>
            <a:r>
              <a:rPr lang="tr-TR" sz="1800" dirty="0" smtClean="0"/>
              <a:t> edilir ve .</a:t>
            </a:r>
            <a:r>
              <a:rPr lang="tr-TR" sz="1800" dirty="0" err="1" smtClean="0"/>
              <a:t>catch</a:t>
            </a:r>
            <a:r>
              <a:rPr lang="tr-TR" sz="1800" dirty="0" smtClean="0"/>
              <a:t> </a:t>
            </a:r>
            <a:r>
              <a:rPr lang="tr-TR" sz="1800" dirty="0" err="1" smtClean="0"/>
              <a:t>keywordü</a:t>
            </a:r>
            <a:r>
              <a:rPr lang="tr-TR" sz="1800" dirty="0" smtClean="0"/>
              <a:t> ile elde edilebilir.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8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937" y="1322875"/>
            <a:ext cx="6674109" cy="474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PROMISE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18</a:t>
            </a:fld>
            <a:endParaRPr lang="tr-TR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25435" y="1011116"/>
            <a:ext cx="4609130" cy="4870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tr-TR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143" y="1011116"/>
            <a:ext cx="7464379" cy="52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r>
              <a:rPr lang="tr-TR" sz="2800" dirty="0" err="1">
                <a:solidFill>
                  <a:srgbClr val="212529"/>
                </a:solidFill>
                <a:latin typeface="system-ui"/>
              </a:rPr>
              <a:t>async</a:t>
            </a:r>
            <a:r>
              <a:rPr lang="tr-TR" sz="2800" dirty="0">
                <a:solidFill>
                  <a:srgbClr val="212529"/>
                </a:solidFill>
                <a:latin typeface="system-ui"/>
              </a:rPr>
              <a:t> ve </a:t>
            </a:r>
            <a:r>
              <a:rPr lang="tr-TR" sz="2800" dirty="0" err="1">
                <a:solidFill>
                  <a:srgbClr val="212529"/>
                </a:solidFill>
                <a:latin typeface="system-ui"/>
              </a:rPr>
              <a:t>await</a:t>
            </a:r>
            <a:r>
              <a:rPr lang="tr-TR" sz="2800" dirty="0">
                <a:solidFill>
                  <a:srgbClr val="212529"/>
                </a:solidFill>
                <a:latin typeface="system-ui"/>
              </a:rPr>
              <a:t> nedir?</a:t>
            </a:r>
            <a:endParaRPr lang="tr-TR" sz="2800" dirty="0">
              <a:solidFill>
                <a:srgbClr val="212529"/>
              </a:solidFill>
              <a:latin typeface="system-ui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19</a:t>
            </a:fld>
            <a:endParaRPr lang="tr-TR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225434" y="1011116"/>
            <a:ext cx="10967173" cy="48709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 err="1" smtClean="0">
                <a:solidFill>
                  <a:srgbClr val="212529"/>
                </a:solidFill>
                <a:latin typeface="system-ui"/>
              </a:rPr>
              <a:t>async</a:t>
            </a:r>
            <a:r>
              <a:rPr lang="tr-TR" sz="1800" dirty="0" smtClean="0">
                <a:solidFill>
                  <a:srgbClr val="212529"/>
                </a:solidFill>
                <a:latin typeface="system-ui"/>
              </a:rPr>
              <a:t> </a:t>
            </a:r>
            <a:r>
              <a:rPr lang="tr-TR" sz="1800" dirty="0">
                <a:solidFill>
                  <a:srgbClr val="212529"/>
                </a:solidFill>
                <a:latin typeface="system-ui"/>
              </a:rPr>
              <a:t>ve </a:t>
            </a:r>
            <a:r>
              <a:rPr lang="tr-TR" sz="1800" dirty="0" err="1">
                <a:solidFill>
                  <a:srgbClr val="212529"/>
                </a:solidFill>
                <a:latin typeface="system-ui"/>
              </a:rPr>
              <a:t>await</a:t>
            </a:r>
            <a:r>
              <a:rPr lang="tr-TR" sz="1800" dirty="0">
                <a:solidFill>
                  <a:srgbClr val="212529"/>
                </a:solidFill>
                <a:latin typeface="system-ui"/>
              </a:rPr>
              <a:t> ES7 ile birlikte asenkron programlama yapmayı daha da kolay hale getiren anahtar kelimelerdir.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 err="1">
                <a:solidFill>
                  <a:srgbClr val="212529"/>
                </a:solidFill>
                <a:latin typeface="system-ui"/>
              </a:rPr>
              <a:t>async</a:t>
            </a:r>
            <a:r>
              <a:rPr lang="tr-TR" sz="1800" dirty="0">
                <a:solidFill>
                  <a:srgbClr val="212529"/>
                </a:solidFill>
                <a:latin typeface="system-ui"/>
              </a:rPr>
              <a:t> anahtar kelimesi fonksiyon sonucunun bir </a:t>
            </a:r>
            <a:r>
              <a:rPr lang="tr-TR" sz="1800" u="sng" dirty="0" err="1">
                <a:solidFill>
                  <a:srgbClr val="0056B3"/>
                </a:solidFill>
                <a:latin typeface="system-ui"/>
                <a:hlinkClick r:id="rId3"/>
              </a:rPr>
              <a:t>Promise</a:t>
            </a:r>
            <a:r>
              <a:rPr lang="tr-TR" sz="1800" dirty="0">
                <a:solidFill>
                  <a:srgbClr val="212529"/>
                </a:solidFill>
                <a:latin typeface="system-ui"/>
              </a:rPr>
              <a:t> olduğu belirtirken </a:t>
            </a:r>
            <a:r>
              <a:rPr lang="tr-TR" sz="1800" dirty="0" err="1">
                <a:solidFill>
                  <a:srgbClr val="212529"/>
                </a:solidFill>
                <a:latin typeface="system-ui"/>
              </a:rPr>
              <a:t>await</a:t>
            </a:r>
            <a:r>
              <a:rPr lang="tr-TR" sz="1800" dirty="0">
                <a:solidFill>
                  <a:srgbClr val="212529"/>
                </a:solidFill>
                <a:latin typeface="system-ui"/>
              </a:rPr>
              <a:t> ise sonucu </a:t>
            </a:r>
            <a:r>
              <a:rPr lang="tr-TR" sz="1800" dirty="0" err="1">
                <a:solidFill>
                  <a:srgbClr val="212529"/>
                </a:solidFill>
                <a:latin typeface="system-ui"/>
              </a:rPr>
              <a:t>Promise</a:t>
            </a:r>
            <a:r>
              <a:rPr lang="tr-TR" sz="1800" dirty="0">
                <a:solidFill>
                  <a:srgbClr val="212529"/>
                </a:solidFill>
                <a:latin typeface="system-ui"/>
              </a:rPr>
              <a:t> olan fonksiyonun bitmesini bekler.</a:t>
            </a:r>
            <a:endParaRPr lang="tr-TR" sz="1800" dirty="0">
              <a:solidFill>
                <a:srgbClr val="212529"/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79679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11" y="895408"/>
            <a:ext cx="6190488" cy="572907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400" dirty="0"/>
              <a:t>Konular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6" y="1468315"/>
            <a:ext cx="8554916" cy="5253160"/>
          </a:xfrm>
        </p:spPr>
        <p:txBody>
          <a:bodyPr rtlCol="0">
            <a:norm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Yer Tutucusu 7" descr="şafaktan hemen önce, karanlık gökyüzünün altındaki dağlar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>
          <a:xfrm>
            <a:off x="8961919" y="1665520"/>
            <a:ext cx="2757006" cy="2757011"/>
          </a:xfrm>
        </p:spPr>
      </p:pic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Sunu Başlığı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Senkron ve Asenkron İşlemler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smtClean="0"/>
              <a:t>İşlemler sırayla gerçekleşir. </a:t>
            </a:r>
            <a:r>
              <a:rPr lang="tr-TR" sz="1800" dirty="0" err="1" smtClean="0"/>
              <a:t>JS’de</a:t>
            </a:r>
            <a:r>
              <a:rPr lang="tr-TR" sz="1800" dirty="0" smtClean="0"/>
              <a:t> işlemler </a:t>
            </a:r>
            <a:r>
              <a:rPr lang="tr-TR" sz="1800" dirty="0" err="1" smtClean="0"/>
              <a:t>seknron</a:t>
            </a:r>
            <a:r>
              <a:rPr lang="tr-TR" sz="1800" dirty="0" smtClean="0"/>
              <a:t> ve asenkron olarak gerçekleştirilebilir.</a:t>
            </a:r>
            <a:endParaRPr lang="tr-TR" sz="18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467" y="2002912"/>
            <a:ext cx="7737441" cy="333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Senkron ve Asenkron İşlemler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4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smtClean="0"/>
              <a:t>İşlemler sırayla gerçekleşir. </a:t>
            </a:r>
            <a:r>
              <a:rPr lang="tr-TR" sz="1800" dirty="0" err="1" smtClean="0"/>
              <a:t>JS’de</a:t>
            </a:r>
            <a:r>
              <a:rPr lang="tr-TR" sz="1800" dirty="0" smtClean="0"/>
              <a:t> işlemler </a:t>
            </a:r>
            <a:r>
              <a:rPr lang="tr-TR" sz="1800" dirty="0" smtClean="0"/>
              <a:t>senkron </a:t>
            </a:r>
            <a:r>
              <a:rPr lang="tr-TR" sz="1800" dirty="0" smtClean="0"/>
              <a:t>ve asenkron olarak gerçekleştirilebilir.</a:t>
            </a:r>
            <a:endParaRPr lang="tr-TR" sz="18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65" y="1917745"/>
            <a:ext cx="8102547" cy="37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Senkron ve Asenkron İşlemler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5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smtClean="0"/>
              <a:t>İşlemler sırayla gerçekleşmez. Örneğin </a:t>
            </a:r>
            <a:r>
              <a:rPr lang="tr-TR" sz="1800" dirty="0" err="1" smtClean="0"/>
              <a:t>facebook’da</a:t>
            </a:r>
            <a:r>
              <a:rPr lang="tr-TR" sz="1800" dirty="0" smtClean="0"/>
              <a:t> bir kullanıcı bir gönderiyi beğenirken hemen peşine bir yorum yazabilir. Yani beğenme işlemi 3sn sürerse ya da yorumun gönderilmesi 10 </a:t>
            </a:r>
            <a:r>
              <a:rPr lang="tr-TR" sz="1800" dirty="0" err="1" smtClean="0"/>
              <a:t>sn</a:t>
            </a:r>
            <a:r>
              <a:rPr lang="tr-TR" sz="1800" dirty="0" smtClean="0"/>
              <a:t> sürerse diğer işlemler beklemiyor. Node.js asenkron işlemleri destekler.</a:t>
            </a:r>
            <a:endParaRPr lang="tr-TR" sz="18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301" y="2167163"/>
            <a:ext cx="7437765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7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Senkron ve Asenkron İşlemler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6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err="1" smtClean="0"/>
              <a:t>Callback</a:t>
            </a:r>
            <a:r>
              <a:rPr lang="tr-TR" sz="1800" dirty="0" smtClean="0"/>
              <a:t> hala kullanılır ve biz de </a:t>
            </a:r>
            <a:r>
              <a:rPr lang="tr-TR" sz="1800" dirty="0" err="1" smtClean="0"/>
              <a:t>Node.js’de</a:t>
            </a:r>
            <a:r>
              <a:rPr lang="tr-TR" sz="1800" dirty="0" smtClean="0"/>
              <a:t> zaman, zaman kullanacağız. Bunu yanı sıra </a:t>
            </a:r>
            <a:r>
              <a:rPr lang="tr-TR" sz="1800" dirty="0" err="1" smtClean="0"/>
              <a:t>async</a:t>
            </a:r>
            <a:r>
              <a:rPr lang="tr-TR" sz="1800" dirty="0" smtClean="0"/>
              <a:t> ve </a:t>
            </a:r>
            <a:r>
              <a:rPr lang="tr-TR" sz="1800" dirty="0" err="1" smtClean="0"/>
              <a:t>await’ide</a:t>
            </a:r>
            <a:r>
              <a:rPr lang="tr-TR" sz="1800" dirty="0" smtClean="0"/>
              <a:t> sıkça kullanacağız.</a:t>
            </a:r>
            <a:endParaRPr lang="tr-TR" sz="18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04" y="2108271"/>
            <a:ext cx="8282969" cy="370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5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Senkron ve Asenkron İşlemler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7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err="1"/>
              <a:t>Json</a:t>
            </a:r>
            <a:r>
              <a:rPr lang="tr-TR" sz="1600" dirty="0"/>
              <a:t>, </a:t>
            </a:r>
            <a:r>
              <a:rPr lang="tr-TR" sz="1600" dirty="0" err="1"/>
              <a:t>JS’de</a:t>
            </a:r>
            <a:r>
              <a:rPr lang="tr-TR" sz="1600" dirty="0"/>
              <a:t> daha önce oluşturmuş olduğumuz nesnelere benzer. Özellikle </a:t>
            </a:r>
            <a:r>
              <a:rPr lang="tr-TR" sz="1600" dirty="0" err="1"/>
              <a:t>RestAPI’lerde</a:t>
            </a:r>
            <a:r>
              <a:rPr lang="tr-TR" sz="1600" dirty="0"/>
              <a:t> veri genelde JSON formatında taşınır.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err="1"/>
              <a:t>RestAPI</a:t>
            </a:r>
            <a:r>
              <a:rPr lang="tr-TR" sz="1600" dirty="0"/>
              <a:t> özellikle web tabanlı sistemlerde farklı uygulamalar ve platformlar arasındaki veri alışverişi ve işlevsellik için kullanılır.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/>
              <a:t>REST, </a:t>
            </a:r>
            <a:r>
              <a:rPr lang="tr-TR" sz="1600" dirty="0" err="1"/>
              <a:t>client</a:t>
            </a:r>
            <a:r>
              <a:rPr lang="tr-TR" sz="1600" dirty="0"/>
              <a:t>-server arasındaki haberleşmeyi sağlayan HTTP protokolü üzerinden çalışan bir mimaridir. İstemci ve sunucu arasında XML ve JSON verilerini taşıyarak uygulamanın haberleşmesini sağlar. REST mimarisini kullanan servislere ise </a:t>
            </a:r>
            <a:r>
              <a:rPr lang="tr-TR" sz="1600" dirty="0" err="1"/>
              <a:t>RESTful</a:t>
            </a:r>
            <a:r>
              <a:rPr lang="tr-TR" sz="1600" dirty="0"/>
              <a:t> servis (</a:t>
            </a:r>
            <a:r>
              <a:rPr lang="tr-TR" sz="1600" dirty="0" err="1"/>
              <a:t>RESTful</a:t>
            </a:r>
            <a:r>
              <a:rPr lang="tr-TR" sz="1600" dirty="0"/>
              <a:t> API) denir.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113" y="3147926"/>
            <a:ext cx="4237087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0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Senkron ve Asenkron İşlemler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8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Sayfanın tümü yenilenmeden sadece ilgili kısım yenilenerek güncellenebilir.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Veri alma ve gönderme asenkron yapılabilir.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err="1" smtClean="0"/>
              <a:t>Browser’larda</a:t>
            </a:r>
            <a:r>
              <a:rPr lang="tr-TR" sz="1600" dirty="0" smtClean="0"/>
              <a:t> bulunan XHR objesi ile </a:t>
            </a:r>
            <a:r>
              <a:rPr lang="tr-TR" sz="1600" dirty="0" err="1" smtClean="0"/>
              <a:t>askenron</a:t>
            </a:r>
            <a:r>
              <a:rPr lang="tr-TR" sz="1600" dirty="0" smtClean="0"/>
              <a:t> veri gönderme yapılabilir.</a:t>
            </a: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49" y="2642243"/>
            <a:ext cx="5410669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9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Senkron ve Asenkron İşlemler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9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Örneğin bir butona bastığınızda bir veri alıp sunucudan getirmek istiyorsunuz. Bunun için bir </a:t>
            </a:r>
            <a:r>
              <a:rPr lang="tr-TR" sz="1600" dirty="0" err="1" smtClean="0"/>
              <a:t>httpRequest</a:t>
            </a:r>
            <a:r>
              <a:rPr lang="tr-TR" sz="1600" dirty="0" smtClean="0"/>
              <a:t> objesi oluşturup </a:t>
            </a:r>
            <a:r>
              <a:rPr lang="tr-TR" sz="1600" dirty="0" err="1" smtClean="0"/>
              <a:t>send</a:t>
            </a:r>
            <a:r>
              <a:rPr lang="tr-TR" sz="1600" dirty="0" smtClean="0"/>
              <a:t> ediyorsunuz. Bu isteği sunucu değerlendirip </a:t>
            </a:r>
            <a:r>
              <a:rPr lang="tr-TR" sz="1600" dirty="0" err="1" smtClean="0"/>
              <a:t>browser’a</a:t>
            </a:r>
            <a:r>
              <a:rPr lang="tr-TR" sz="1600" dirty="0" smtClean="0"/>
              <a:t> bir </a:t>
            </a:r>
            <a:r>
              <a:rPr lang="tr-TR" sz="1600" dirty="0" err="1" smtClean="0"/>
              <a:t>response</a:t>
            </a:r>
            <a:r>
              <a:rPr lang="tr-TR" sz="1600" dirty="0" smtClean="0"/>
              <a:t> döndürüyor. Browser üzerindeki </a:t>
            </a:r>
            <a:r>
              <a:rPr lang="tr-TR" sz="1600" dirty="0" err="1" smtClean="0"/>
              <a:t>page</a:t>
            </a:r>
            <a:r>
              <a:rPr lang="tr-TR" sz="1600" dirty="0" smtClean="0"/>
              <a:t> </a:t>
            </a:r>
            <a:r>
              <a:rPr lang="tr-TR" sz="1600" dirty="0" err="1" smtClean="0"/>
              <a:t>content</a:t>
            </a:r>
            <a:r>
              <a:rPr lang="tr-TR" sz="1600" dirty="0" smtClean="0"/>
              <a:t> (</a:t>
            </a:r>
            <a:r>
              <a:rPr lang="tr-TR" sz="1600" dirty="0" err="1" smtClean="0"/>
              <a:t>content</a:t>
            </a:r>
            <a:r>
              <a:rPr lang="tr-TR" sz="1600" dirty="0" smtClean="0"/>
              <a:t> </a:t>
            </a:r>
            <a:r>
              <a:rPr lang="tr-TR" sz="1600" dirty="0" err="1" smtClean="0"/>
              <a:t>place</a:t>
            </a:r>
            <a:r>
              <a:rPr lang="tr-TR" sz="1600" dirty="0" smtClean="0"/>
              <a:t> </a:t>
            </a:r>
            <a:r>
              <a:rPr lang="tr-TR" sz="1600" dirty="0" err="1" smtClean="0"/>
              <a:t>holder</a:t>
            </a:r>
            <a:r>
              <a:rPr lang="tr-TR" sz="1600" smtClean="0"/>
              <a:t>) </a:t>
            </a:r>
            <a:r>
              <a:rPr lang="tr-TR" sz="1600" dirty="0" smtClean="0"/>
              <a:t>bu veriye göre güncelleniyor.</a:t>
            </a: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471" y="2378288"/>
            <a:ext cx="6149873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7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14836</TotalTime>
  <Words>644</Words>
  <Application>Microsoft Office PowerPoint</Application>
  <PresentationFormat>Geniş ekran</PresentationFormat>
  <Paragraphs>87</Paragraphs>
  <Slides>19</Slides>
  <Notes>19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Calibri</vt:lpstr>
      <vt:lpstr>system-ui</vt:lpstr>
      <vt:lpstr>Times New Roman</vt:lpstr>
      <vt:lpstr>Univers</vt:lpstr>
      <vt:lpstr>GradientUnivers</vt:lpstr>
      <vt:lpstr>Java SCRIPT</vt:lpstr>
      <vt:lpstr>Konular</vt:lpstr>
      <vt:lpstr>Senkron ve Asenkron İşlemler</vt:lpstr>
      <vt:lpstr>Senkron ve Asenkron İşlemler</vt:lpstr>
      <vt:lpstr>Senkron ve Asenkron İşlemler</vt:lpstr>
      <vt:lpstr>Senkron ve Asenkron İşlemler</vt:lpstr>
      <vt:lpstr>Senkron ve Asenkron İşlemler</vt:lpstr>
      <vt:lpstr>Senkron ve Asenkron İşlemler</vt:lpstr>
      <vt:lpstr>Senkron ve Asenkron İşlemler</vt:lpstr>
      <vt:lpstr>Senkron ve Asenkron İşlemler</vt:lpstr>
      <vt:lpstr>API Nedir?</vt:lpstr>
      <vt:lpstr>REST API</vt:lpstr>
      <vt:lpstr>HTTP REQUEST</vt:lpstr>
      <vt:lpstr>ÖRNEK ENDPOINTS</vt:lpstr>
      <vt:lpstr>CALLBACK CEHENNEMİ</vt:lpstr>
      <vt:lpstr>PROMISE</vt:lpstr>
      <vt:lpstr>PROMISE</vt:lpstr>
      <vt:lpstr>PROMISE</vt:lpstr>
      <vt:lpstr>async ve await nedir?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438</cp:revision>
  <dcterms:created xsi:type="dcterms:W3CDTF">2022-09-22T13:24:45Z</dcterms:created>
  <dcterms:modified xsi:type="dcterms:W3CDTF">2024-03-02T17:32:44Z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