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93" r:id="rId16"/>
    <p:sldId id="294" r:id="rId17"/>
    <p:sldId id="295" r:id="rId18"/>
    <p:sldId id="296" r:id="rId19"/>
    <p:sldId id="297" r:id="rId20"/>
    <p:sldId id="273" r:id="rId21"/>
    <p:sldId id="274" r:id="rId22"/>
    <p:sldId id="275" r:id="rId23"/>
    <p:sldId id="276" r:id="rId24"/>
    <p:sldId id="277" r:id="rId25"/>
    <p:sldId id="298" r:id="rId26"/>
    <p:sldId id="278" r:id="rId27"/>
    <p:sldId id="279" r:id="rId28"/>
    <p:sldId id="280" r:id="rId29"/>
    <p:sldId id="281" r:id="rId30"/>
    <p:sldId id="282" r:id="rId31"/>
    <p:sldId id="283" r:id="rId32"/>
    <p:sldId id="284" r:id="rId33"/>
    <p:sldId id="285" r:id="rId34"/>
    <p:sldId id="299" r:id="rId35"/>
    <p:sldId id="287" r:id="rId36"/>
    <p:sldId id="288" r:id="rId37"/>
    <p:sldId id="289" r:id="rId38"/>
    <p:sldId id="290" r:id="rId39"/>
    <p:sldId id="292" r:id="rId40"/>
  </p:sldIdLst>
  <p:sldSz cx="9144000" cy="5143500" type="screen16x9"/>
  <p:notesSz cx="9144000" cy="51435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7" autoAdjust="0"/>
    <p:restoredTop sz="94678" autoAdjust="0"/>
  </p:normalViewPr>
  <p:slideViewPr>
    <p:cSldViewPr>
      <p:cViewPr varScale="1">
        <p:scale>
          <a:sx n="115" d="100"/>
          <a:sy n="115" d="100"/>
        </p:scale>
        <p:origin x="514" y="77"/>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41959" y="1057402"/>
            <a:ext cx="7460081" cy="5283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chemeClr val="bg1"/>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chemeClr val="bg1"/>
                </a:solidFill>
                <a:latin typeface="Arial Black"/>
                <a:cs typeface="Arial Black"/>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chemeClr val="bg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000000"/>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1047089" y="2021535"/>
            <a:ext cx="7049820" cy="528955"/>
          </a:xfrm>
          <a:prstGeom prst="rect">
            <a:avLst/>
          </a:prstGeom>
        </p:spPr>
        <p:txBody>
          <a:bodyPr wrap="square" lIns="0" tIns="0" rIns="0" bIns="0">
            <a:spAutoFit/>
          </a:bodyPr>
          <a:lstStyle>
            <a:lvl1pPr>
              <a:defRPr sz="3300" b="0" i="0">
                <a:solidFill>
                  <a:schemeClr val="bg1"/>
                </a:solidFill>
                <a:latin typeface="Arial Black"/>
                <a:cs typeface="Arial Black"/>
              </a:defRPr>
            </a:lvl1pPr>
          </a:lstStyle>
          <a:p>
            <a:endParaRPr/>
          </a:p>
        </p:txBody>
      </p:sp>
      <p:sp>
        <p:nvSpPr>
          <p:cNvPr id="3" name="Holder 3"/>
          <p:cNvSpPr>
            <a:spLocks noGrp="1"/>
          </p:cNvSpPr>
          <p:nvPr>
            <p:ph type="body" idx="1"/>
          </p:nvPr>
        </p:nvSpPr>
        <p:spPr>
          <a:xfrm>
            <a:off x="1189736" y="1403350"/>
            <a:ext cx="6764527" cy="10934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9/14/2022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000000"/>
          </a:solidFill>
        </p:spPr>
        <p:txBody>
          <a:bodyPr wrap="square" lIns="0" tIns="0" rIns="0" bIns="0" rtlCol="0"/>
          <a:lstStyle/>
          <a:p>
            <a:endParaRPr/>
          </a:p>
        </p:txBody>
      </p:sp>
      <p:sp>
        <p:nvSpPr>
          <p:cNvPr id="3" name="object 3"/>
          <p:cNvSpPr txBox="1"/>
          <p:nvPr/>
        </p:nvSpPr>
        <p:spPr>
          <a:xfrm>
            <a:off x="421335" y="1306449"/>
            <a:ext cx="8331200" cy="1735347"/>
          </a:xfrm>
          <a:prstGeom prst="rect">
            <a:avLst/>
          </a:prstGeom>
        </p:spPr>
        <p:txBody>
          <a:bodyPr vert="horz" wrap="square" lIns="0" tIns="13335" rIns="0" bIns="0" rtlCol="0">
            <a:spAutoFit/>
          </a:bodyPr>
          <a:lstStyle/>
          <a:p>
            <a:pPr algn="ctr">
              <a:lnSpc>
                <a:spcPts val="3650"/>
              </a:lnSpc>
              <a:spcBef>
                <a:spcPts val="105"/>
              </a:spcBef>
            </a:pPr>
            <a:r>
              <a:rPr sz="3200" dirty="0">
                <a:solidFill>
                  <a:srgbClr val="FFFFFF"/>
                </a:solidFill>
                <a:latin typeface="Arial Black"/>
                <a:cs typeface="Arial Black"/>
              </a:rPr>
              <a:t>Makine </a:t>
            </a:r>
            <a:r>
              <a:rPr sz="3200" spc="5" dirty="0">
                <a:solidFill>
                  <a:srgbClr val="FFFFFF"/>
                </a:solidFill>
                <a:latin typeface="Arial Black"/>
                <a:cs typeface="Arial Black"/>
              </a:rPr>
              <a:t>Öğrenmesinin</a:t>
            </a:r>
            <a:r>
              <a:rPr sz="3200" spc="-50" dirty="0">
                <a:solidFill>
                  <a:srgbClr val="FFFFFF"/>
                </a:solidFill>
                <a:latin typeface="Arial Black"/>
                <a:cs typeface="Arial Black"/>
              </a:rPr>
              <a:t> </a:t>
            </a:r>
            <a:r>
              <a:rPr sz="3200" spc="-20" dirty="0">
                <a:solidFill>
                  <a:srgbClr val="FFFFFF"/>
                </a:solidFill>
                <a:latin typeface="Arial Black"/>
                <a:cs typeface="Arial Black"/>
              </a:rPr>
              <a:t>Temelleri</a:t>
            </a:r>
            <a:endParaRPr sz="3200" dirty="0">
              <a:latin typeface="Arial Black"/>
              <a:cs typeface="Arial Black"/>
            </a:endParaRPr>
          </a:p>
          <a:p>
            <a:pPr marL="1270" algn="ctr">
              <a:lnSpc>
                <a:spcPts val="3650"/>
              </a:lnSpc>
            </a:pPr>
            <a:r>
              <a:rPr sz="3200" dirty="0">
                <a:solidFill>
                  <a:srgbClr val="FFFFFF"/>
                </a:solidFill>
                <a:latin typeface="Arial Black"/>
                <a:cs typeface="Arial Black"/>
              </a:rPr>
              <a:t>| Hafta</a:t>
            </a:r>
            <a:r>
              <a:rPr sz="3200" spc="-30" dirty="0">
                <a:solidFill>
                  <a:srgbClr val="FFFFFF"/>
                </a:solidFill>
                <a:latin typeface="Arial Black"/>
                <a:cs typeface="Arial Black"/>
              </a:rPr>
              <a:t> </a:t>
            </a:r>
            <a:r>
              <a:rPr sz="3200" dirty="0">
                <a:solidFill>
                  <a:srgbClr val="FFFFFF"/>
                </a:solidFill>
                <a:latin typeface="Arial Black"/>
                <a:cs typeface="Arial Black"/>
              </a:rPr>
              <a:t>2</a:t>
            </a:r>
            <a:endParaRPr sz="3200" dirty="0">
              <a:latin typeface="Arial Black"/>
              <a:cs typeface="Arial Black"/>
            </a:endParaRPr>
          </a:p>
          <a:p>
            <a:pPr marL="12700" marR="5080" algn="ctr">
              <a:lnSpc>
                <a:spcPct val="180100"/>
              </a:lnSpc>
            </a:pPr>
            <a:r>
              <a:rPr sz="3200" spc="25" dirty="0" err="1">
                <a:solidFill>
                  <a:srgbClr val="FFFFFF"/>
                </a:solidFill>
                <a:latin typeface="Arial Black"/>
                <a:cs typeface="Arial Black"/>
              </a:rPr>
              <a:t>Araştırma</a:t>
            </a:r>
            <a:r>
              <a:rPr sz="3200" spc="-110" dirty="0">
                <a:solidFill>
                  <a:srgbClr val="FFFFFF"/>
                </a:solidFill>
                <a:latin typeface="Arial Black"/>
                <a:cs typeface="Arial Black"/>
              </a:rPr>
              <a:t> </a:t>
            </a:r>
            <a:r>
              <a:rPr sz="3200" spc="5" dirty="0" err="1">
                <a:solidFill>
                  <a:srgbClr val="FFFFFF"/>
                </a:solidFill>
                <a:latin typeface="Arial Black"/>
                <a:cs typeface="Arial Black"/>
              </a:rPr>
              <a:t>Evreni</a:t>
            </a:r>
            <a:endParaRPr sz="3200" dirty="0">
              <a:latin typeface="Arial Black"/>
              <a:cs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0600" y="1200150"/>
            <a:ext cx="5372099" cy="27432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672208" y="4370933"/>
            <a:ext cx="9398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Arial Black"/>
                <a:cs typeface="Arial Black"/>
              </a:rPr>
              <a:t>İris.csv</a:t>
            </a:r>
            <a:endParaRPr sz="1800">
              <a:latin typeface="Arial Black"/>
              <a:cs typeface="Arial Black"/>
            </a:endParaRPr>
          </a:p>
        </p:txBody>
      </p:sp>
      <p:pic>
        <p:nvPicPr>
          <p:cNvPr id="5" name="Picture 4">
            <a:extLst>
              <a:ext uri="{FF2B5EF4-FFF2-40B4-BE49-F238E27FC236}">
                <a16:creationId xmlns:a16="http://schemas.microsoft.com/office/drawing/2014/main" id="{A9910379-E6CC-48FE-1C77-6B6F8943B0F4}"/>
              </a:ext>
            </a:extLst>
          </p:cNvPr>
          <p:cNvPicPr>
            <a:picLocks noChangeAspect="1"/>
          </p:cNvPicPr>
          <p:nvPr/>
        </p:nvPicPr>
        <p:blipFill>
          <a:blip r:embed="rId3"/>
          <a:stretch>
            <a:fillRect/>
          </a:stretch>
        </p:blipFill>
        <p:spPr>
          <a:xfrm>
            <a:off x="6705600" y="1197665"/>
            <a:ext cx="2171700" cy="2362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24276" y="4370933"/>
            <a:ext cx="2286000" cy="299720"/>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FF0000"/>
                </a:solidFill>
                <a:latin typeface="Arial Black"/>
                <a:cs typeface="Arial Black"/>
              </a:rPr>
              <a:t>Heart</a:t>
            </a:r>
            <a:r>
              <a:rPr sz="1800" spc="-70" dirty="0">
                <a:solidFill>
                  <a:srgbClr val="FF0000"/>
                </a:solidFill>
                <a:latin typeface="Arial Black"/>
                <a:cs typeface="Arial Black"/>
              </a:rPr>
              <a:t> </a:t>
            </a:r>
            <a:r>
              <a:rPr sz="1800" dirty="0">
                <a:solidFill>
                  <a:srgbClr val="FF0000"/>
                </a:solidFill>
                <a:latin typeface="Arial Black"/>
                <a:cs typeface="Arial Black"/>
              </a:rPr>
              <a:t>disease.csv</a:t>
            </a:r>
            <a:endParaRPr sz="1800">
              <a:latin typeface="Arial Black"/>
              <a:cs typeface="Arial Black"/>
            </a:endParaRPr>
          </a:p>
        </p:txBody>
      </p:sp>
      <p:sp>
        <p:nvSpPr>
          <p:cNvPr id="3" name="object 3"/>
          <p:cNvSpPr/>
          <p:nvPr/>
        </p:nvSpPr>
        <p:spPr>
          <a:xfrm>
            <a:off x="3299459" y="1434083"/>
            <a:ext cx="2935224" cy="176022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04800" y="285750"/>
            <a:ext cx="8305800" cy="997068"/>
          </a:xfrm>
          <a:prstGeom prst="rect">
            <a:avLst/>
          </a:prstGeom>
        </p:spPr>
        <p:txBody>
          <a:bodyPr vert="horz" wrap="square" lIns="0" tIns="12065" rIns="0" bIns="0" rtlCol="0">
            <a:spAutoFit/>
          </a:bodyPr>
          <a:lstStyle/>
          <a:p>
            <a:pPr marL="12700" algn="just">
              <a:lnSpc>
                <a:spcPct val="100000"/>
              </a:lnSpc>
              <a:spcBef>
                <a:spcPts val="95"/>
              </a:spcBef>
            </a:pPr>
            <a:r>
              <a:rPr sz="1600" b="1" spc="-15" dirty="0">
                <a:latin typeface="Times New Roman" panose="02020603050405020304" pitchFamily="18" charset="0"/>
                <a:cs typeface="Times New Roman" panose="02020603050405020304" pitchFamily="18" charset="0"/>
              </a:rPr>
              <a:t>Delete Rows </a:t>
            </a:r>
            <a:r>
              <a:rPr sz="1600" b="1" spc="-10" dirty="0">
                <a:latin typeface="Times New Roman" panose="02020603050405020304" pitchFamily="18" charset="0"/>
                <a:cs typeface="Times New Roman" panose="02020603050405020304" pitchFamily="18" charset="0"/>
              </a:rPr>
              <a:t>with </a:t>
            </a:r>
            <a:r>
              <a:rPr sz="1600" b="1" spc="-5" dirty="0">
                <a:latin typeface="Times New Roman" panose="02020603050405020304" pitchFamily="18" charset="0"/>
                <a:cs typeface="Times New Roman" panose="02020603050405020304" pitchFamily="18" charset="0"/>
              </a:rPr>
              <a:t>Missing</a:t>
            </a:r>
            <a:r>
              <a:rPr sz="1600" b="1" spc="25" dirty="0">
                <a:latin typeface="Times New Roman" panose="02020603050405020304" pitchFamily="18" charset="0"/>
                <a:cs typeface="Times New Roman" panose="02020603050405020304" pitchFamily="18" charset="0"/>
              </a:rPr>
              <a:t> </a:t>
            </a:r>
            <a:r>
              <a:rPr sz="1600" b="1" spc="-15" dirty="0">
                <a:latin typeface="Times New Roman" panose="02020603050405020304" pitchFamily="18" charset="0"/>
                <a:cs typeface="Times New Roman" panose="02020603050405020304" pitchFamily="18" charset="0"/>
              </a:rPr>
              <a:t>Values</a:t>
            </a:r>
            <a:r>
              <a:rPr lang="tr-TR" sz="1600" b="1" spc="-15" dirty="0">
                <a:latin typeface="Times New Roman" panose="02020603050405020304" pitchFamily="18" charset="0"/>
                <a:cs typeface="Times New Roman" panose="02020603050405020304" pitchFamily="18" charset="0"/>
              </a:rPr>
              <a:t> (Eksik Değerler)</a:t>
            </a:r>
            <a:r>
              <a:rPr sz="1600" b="1" spc="-15" dirty="0">
                <a:latin typeface="Times New Roman" panose="02020603050405020304" pitchFamily="18" charset="0"/>
                <a:cs typeface="Times New Roman" panose="02020603050405020304" pitchFamily="18" charset="0"/>
              </a:rPr>
              <a:t>:</a:t>
            </a:r>
            <a:endParaRPr sz="1600" dirty="0">
              <a:latin typeface="Times New Roman" panose="02020603050405020304" pitchFamily="18" charset="0"/>
              <a:cs typeface="Times New Roman" panose="02020603050405020304" pitchFamily="18" charset="0"/>
            </a:endParaRPr>
          </a:p>
          <a:p>
            <a:pPr marL="12700" marR="5080" algn="just">
              <a:lnSpc>
                <a:spcPct val="100000"/>
              </a:lnSpc>
            </a:pPr>
            <a:r>
              <a:rPr sz="1600" spc="-10" dirty="0">
                <a:latin typeface="Times New Roman" panose="02020603050405020304" pitchFamily="18" charset="0"/>
                <a:cs typeface="Times New Roman" panose="02020603050405020304" pitchFamily="18" charset="0"/>
              </a:rPr>
              <a:t>Missing values can </a:t>
            </a:r>
            <a:r>
              <a:rPr sz="1600" spc="-5" dirty="0">
                <a:latin typeface="Times New Roman" panose="02020603050405020304" pitchFamily="18" charset="0"/>
                <a:cs typeface="Times New Roman" panose="02020603050405020304" pitchFamily="18" charset="0"/>
              </a:rPr>
              <a:t>be handled </a:t>
            </a:r>
            <a:r>
              <a:rPr sz="1600" spc="-10" dirty="0">
                <a:latin typeface="Times New Roman" panose="02020603050405020304" pitchFamily="18" charset="0"/>
                <a:cs typeface="Times New Roman" panose="02020603050405020304" pitchFamily="18" charset="0"/>
              </a:rPr>
              <a:t>by </a:t>
            </a:r>
            <a:r>
              <a:rPr sz="1600" spc="-5" dirty="0">
                <a:latin typeface="Times New Roman" panose="02020603050405020304" pitchFamily="18" charset="0"/>
                <a:cs typeface="Times New Roman" panose="02020603050405020304" pitchFamily="18" charset="0"/>
              </a:rPr>
              <a:t>deleting the </a:t>
            </a:r>
            <a:r>
              <a:rPr sz="1600" spc="-15" dirty="0">
                <a:latin typeface="Times New Roman" panose="02020603050405020304" pitchFamily="18" charset="0"/>
                <a:cs typeface="Times New Roman" panose="02020603050405020304" pitchFamily="18" charset="0"/>
              </a:rPr>
              <a:t>rows </a:t>
            </a:r>
            <a:r>
              <a:rPr sz="1600" dirty="0">
                <a:latin typeface="Times New Roman" panose="02020603050405020304" pitchFamily="18" charset="0"/>
                <a:cs typeface="Times New Roman" panose="02020603050405020304" pitchFamily="18" charset="0"/>
              </a:rPr>
              <a:t>or </a:t>
            </a:r>
            <a:r>
              <a:rPr sz="1600" spc="-10" dirty="0">
                <a:latin typeface="Times New Roman" panose="02020603050405020304" pitchFamily="18" charset="0"/>
                <a:cs typeface="Times New Roman" panose="02020603050405020304" pitchFamily="18" charset="0"/>
              </a:rPr>
              <a:t>columns having null values.  </a:t>
            </a:r>
            <a:r>
              <a:rPr sz="1600" dirty="0">
                <a:latin typeface="Times New Roman" panose="02020603050405020304" pitchFamily="18" charset="0"/>
                <a:cs typeface="Times New Roman" panose="02020603050405020304" pitchFamily="18" charset="0"/>
              </a:rPr>
              <a:t>If </a:t>
            </a:r>
            <a:r>
              <a:rPr sz="1600" spc="-10" dirty="0">
                <a:latin typeface="Times New Roman" panose="02020603050405020304" pitchFamily="18" charset="0"/>
                <a:cs typeface="Times New Roman" panose="02020603050405020304" pitchFamily="18" charset="0"/>
              </a:rPr>
              <a:t>columns </a:t>
            </a:r>
            <a:r>
              <a:rPr sz="1600" spc="-15" dirty="0">
                <a:latin typeface="Times New Roman" panose="02020603050405020304" pitchFamily="18" charset="0"/>
                <a:cs typeface="Times New Roman" panose="02020603050405020304" pitchFamily="18" charset="0"/>
              </a:rPr>
              <a:t>have </a:t>
            </a:r>
            <a:r>
              <a:rPr sz="1600" spc="-10" dirty="0">
                <a:latin typeface="Times New Roman" panose="02020603050405020304" pitchFamily="18" charset="0"/>
                <a:cs typeface="Times New Roman" panose="02020603050405020304" pitchFamily="18" charset="0"/>
              </a:rPr>
              <a:t>more </a:t>
            </a:r>
            <a:r>
              <a:rPr sz="1600" spc="-5" dirty="0">
                <a:latin typeface="Times New Roman" panose="02020603050405020304" pitchFamily="18" charset="0"/>
                <a:cs typeface="Times New Roman" panose="02020603050405020304" pitchFamily="18" charset="0"/>
              </a:rPr>
              <a:t>than </a:t>
            </a:r>
            <a:r>
              <a:rPr sz="1600" spc="-10" dirty="0">
                <a:latin typeface="Times New Roman" panose="02020603050405020304" pitchFamily="18" charset="0"/>
                <a:cs typeface="Times New Roman" panose="02020603050405020304" pitchFamily="18" charset="0"/>
              </a:rPr>
              <a:t>half </a:t>
            </a:r>
            <a:r>
              <a:rPr sz="1600" spc="-5" dirty="0">
                <a:latin typeface="Times New Roman" panose="02020603050405020304" pitchFamily="18" charset="0"/>
                <a:cs typeface="Times New Roman" panose="02020603050405020304" pitchFamily="18" charset="0"/>
              </a:rPr>
              <a:t>of </a:t>
            </a:r>
            <a:r>
              <a:rPr sz="1600" spc="-15" dirty="0">
                <a:latin typeface="Times New Roman" panose="02020603050405020304" pitchFamily="18" charset="0"/>
                <a:cs typeface="Times New Roman" panose="02020603050405020304" pitchFamily="18" charset="0"/>
              </a:rPr>
              <a:t>rows </a:t>
            </a:r>
            <a:r>
              <a:rPr sz="1600" spc="-5" dirty="0">
                <a:latin typeface="Times New Roman" panose="02020603050405020304" pitchFamily="18" charset="0"/>
                <a:cs typeface="Times New Roman" panose="02020603050405020304" pitchFamily="18" charset="0"/>
              </a:rPr>
              <a:t>as null then the </a:t>
            </a:r>
            <a:r>
              <a:rPr sz="1600" spc="-10" dirty="0">
                <a:latin typeface="Times New Roman" panose="02020603050405020304" pitchFamily="18" charset="0"/>
                <a:cs typeface="Times New Roman" panose="02020603050405020304" pitchFamily="18" charset="0"/>
              </a:rPr>
              <a:t>entire column can </a:t>
            </a:r>
            <a:r>
              <a:rPr sz="1600" spc="-5" dirty="0">
                <a:latin typeface="Times New Roman" panose="02020603050405020304" pitchFamily="18" charset="0"/>
                <a:cs typeface="Times New Roman" panose="02020603050405020304" pitchFamily="18" charset="0"/>
              </a:rPr>
              <a:t>be  </a:t>
            </a:r>
            <a:r>
              <a:rPr sz="1600" spc="-10" dirty="0">
                <a:latin typeface="Times New Roman" panose="02020603050405020304" pitchFamily="18" charset="0"/>
                <a:cs typeface="Times New Roman" panose="02020603050405020304" pitchFamily="18" charset="0"/>
              </a:rPr>
              <a:t>dropped. </a:t>
            </a:r>
            <a:r>
              <a:rPr sz="1600" spc="-5" dirty="0">
                <a:latin typeface="Times New Roman" panose="02020603050405020304" pitchFamily="18" charset="0"/>
                <a:cs typeface="Times New Roman" panose="02020603050405020304" pitchFamily="18" charset="0"/>
              </a:rPr>
              <a:t>The </a:t>
            </a:r>
            <a:r>
              <a:rPr sz="1600" spc="-10" dirty="0">
                <a:latin typeface="Times New Roman" panose="02020603050405020304" pitchFamily="18" charset="0"/>
                <a:cs typeface="Times New Roman" panose="02020603050405020304" pitchFamily="18" charset="0"/>
              </a:rPr>
              <a:t>rows </a:t>
            </a:r>
            <a:r>
              <a:rPr sz="1600" spc="-5" dirty="0">
                <a:latin typeface="Times New Roman" panose="02020603050405020304" pitchFamily="18" charset="0"/>
                <a:cs typeface="Times New Roman" panose="02020603050405020304" pitchFamily="18" charset="0"/>
              </a:rPr>
              <a:t>which </a:t>
            </a:r>
            <a:r>
              <a:rPr sz="1600" spc="-10" dirty="0">
                <a:latin typeface="Times New Roman" panose="02020603050405020304" pitchFamily="18" charset="0"/>
                <a:cs typeface="Times New Roman" panose="02020603050405020304" pitchFamily="18" charset="0"/>
              </a:rPr>
              <a:t>are having </a:t>
            </a:r>
            <a:r>
              <a:rPr sz="1600" spc="-5" dirty="0">
                <a:latin typeface="Times New Roman" panose="02020603050405020304" pitchFamily="18" charset="0"/>
                <a:cs typeface="Times New Roman" panose="02020603050405020304" pitchFamily="18" charset="0"/>
              </a:rPr>
              <a:t>one </a:t>
            </a:r>
            <a:r>
              <a:rPr sz="1600" dirty="0">
                <a:latin typeface="Times New Roman" panose="02020603050405020304" pitchFamily="18" charset="0"/>
                <a:cs typeface="Times New Roman" panose="02020603050405020304" pitchFamily="18" charset="0"/>
              </a:rPr>
              <a:t>or </a:t>
            </a:r>
            <a:r>
              <a:rPr sz="1600" spc="-5" dirty="0">
                <a:latin typeface="Times New Roman" panose="02020603050405020304" pitchFamily="18" charset="0"/>
                <a:cs typeface="Times New Roman" panose="02020603050405020304" pitchFamily="18" charset="0"/>
              </a:rPr>
              <a:t>more </a:t>
            </a:r>
            <a:r>
              <a:rPr sz="1600" spc="-10" dirty="0">
                <a:latin typeface="Times New Roman" panose="02020603050405020304" pitchFamily="18" charset="0"/>
                <a:cs typeface="Times New Roman" panose="02020603050405020304" pitchFamily="18" charset="0"/>
              </a:rPr>
              <a:t>columns values </a:t>
            </a:r>
            <a:r>
              <a:rPr sz="1600" spc="-5" dirty="0">
                <a:latin typeface="Times New Roman" panose="02020603050405020304" pitchFamily="18" charset="0"/>
                <a:cs typeface="Times New Roman" panose="02020603050405020304" pitchFamily="18" charset="0"/>
              </a:rPr>
              <a:t>as </a:t>
            </a:r>
            <a:r>
              <a:rPr sz="1600" spc="-10" dirty="0">
                <a:latin typeface="Times New Roman" panose="02020603050405020304" pitchFamily="18" charset="0"/>
                <a:cs typeface="Times New Roman" panose="02020603050405020304" pitchFamily="18" charset="0"/>
              </a:rPr>
              <a:t>null can </a:t>
            </a:r>
            <a:r>
              <a:rPr sz="1600" spc="-5" dirty="0">
                <a:latin typeface="Times New Roman" panose="02020603050405020304" pitchFamily="18" charset="0"/>
                <a:cs typeface="Times New Roman" panose="02020603050405020304" pitchFamily="18" charset="0"/>
              </a:rPr>
              <a:t>also  be</a:t>
            </a:r>
            <a:r>
              <a:rPr sz="1600"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dropped.</a:t>
            </a:r>
            <a:endParaRPr sz="1600" dirty="0">
              <a:latin typeface="Times New Roman" panose="02020603050405020304" pitchFamily="18" charset="0"/>
              <a:cs typeface="Times New Roman" panose="02020603050405020304" pitchFamily="18" charset="0"/>
            </a:endParaRPr>
          </a:p>
        </p:txBody>
      </p:sp>
      <p:sp>
        <p:nvSpPr>
          <p:cNvPr id="5" name="object 5"/>
          <p:cNvSpPr/>
          <p:nvPr/>
        </p:nvSpPr>
        <p:spPr>
          <a:xfrm>
            <a:off x="2167890" y="1428750"/>
            <a:ext cx="4808220" cy="2104644"/>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457200" y="3679326"/>
            <a:ext cx="7543800" cy="1166495"/>
          </a:xfrm>
          <a:prstGeom prst="rect">
            <a:avLst/>
          </a:prstGeom>
        </p:spPr>
        <p:txBody>
          <a:bodyPr vert="horz" wrap="square" lIns="0" tIns="40640" rIns="0" bIns="0" rtlCol="0">
            <a:spAutoFit/>
          </a:bodyPr>
          <a:lstStyle/>
          <a:p>
            <a:pPr marL="1550670">
              <a:lnSpc>
                <a:spcPct val="100000"/>
              </a:lnSpc>
              <a:spcBef>
                <a:spcPts val="320"/>
              </a:spcBef>
            </a:pPr>
            <a:r>
              <a:rPr sz="1100" b="1" spc="-5" dirty="0">
                <a:solidFill>
                  <a:srgbClr val="FFFFFF"/>
                </a:solidFill>
                <a:latin typeface="Times New Roman" panose="02020603050405020304" pitchFamily="18" charset="0"/>
                <a:cs typeface="Times New Roman" panose="02020603050405020304" pitchFamily="18" charset="0"/>
              </a:rPr>
              <a:t>Left: </a:t>
            </a:r>
            <a:r>
              <a:rPr sz="1100" dirty="0">
                <a:solidFill>
                  <a:srgbClr val="FFFFFF"/>
                </a:solidFill>
                <a:latin typeface="Times New Roman" panose="02020603050405020304" pitchFamily="18" charset="0"/>
                <a:cs typeface="Times New Roman" panose="02020603050405020304" pitchFamily="18" charset="0"/>
              </a:rPr>
              <a:t>Data with </a:t>
            </a:r>
            <a:r>
              <a:rPr sz="1100" spc="-5" dirty="0">
                <a:solidFill>
                  <a:srgbClr val="FFFFFF"/>
                </a:solidFill>
                <a:latin typeface="Times New Roman" panose="02020603050405020304" pitchFamily="18" charset="0"/>
                <a:cs typeface="Times New Roman" panose="02020603050405020304" pitchFamily="18" charset="0"/>
              </a:rPr>
              <a:t>Null </a:t>
            </a:r>
            <a:r>
              <a:rPr sz="1100" dirty="0">
                <a:solidFill>
                  <a:srgbClr val="FFFFFF"/>
                </a:solidFill>
                <a:latin typeface="Times New Roman" panose="02020603050405020304" pitchFamily="18" charset="0"/>
                <a:cs typeface="Times New Roman" panose="02020603050405020304" pitchFamily="18" charset="0"/>
              </a:rPr>
              <a:t>values, </a:t>
            </a:r>
            <a:r>
              <a:rPr sz="1100" b="1" dirty="0">
                <a:solidFill>
                  <a:srgbClr val="FFFFFF"/>
                </a:solidFill>
                <a:latin typeface="Times New Roman" panose="02020603050405020304" pitchFamily="18" charset="0"/>
                <a:cs typeface="Times New Roman" panose="02020603050405020304" pitchFamily="18" charset="0"/>
              </a:rPr>
              <a:t>Right: </a:t>
            </a:r>
            <a:r>
              <a:rPr sz="1100" dirty="0">
                <a:solidFill>
                  <a:srgbClr val="FFFFFF"/>
                </a:solidFill>
                <a:latin typeface="Times New Roman" panose="02020603050405020304" pitchFamily="18" charset="0"/>
                <a:cs typeface="Times New Roman" panose="02020603050405020304" pitchFamily="18" charset="0"/>
              </a:rPr>
              <a:t>Data after </a:t>
            </a:r>
            <a:r>
              <a:rPr sz="1100" spc="5" dirty="0">
                <a:solidFill>
                  <a:srgbClr val="FFFFFF"/>
                </a:solidFill>
                <a:latin typeface="Times New Roman" panose="02020603050405020304" pitchFamily="18" charset="0"/>
                <a:cs typeface="Times New Roman" panose="02020603050405020304" pitchFamily="18" charset="0"/>
              </a:rPr>
              <a:t>removal of </a:t>
            </a:r>
            <a:r>
              <a:rPr sz="1100" spc="-5" dirty="0">
                <a:solidFill>
                  <a:srgbClr val="FFFFFF"/>
                </a:solidFill>
                <a:latin typeface="Times New Roman" panose="02020603050405020304" pitchFamily="18" charset="0"/>
                <a:cs typeface="Times New Roman" panose="02020603050405020304" pitchFamily="18" charset="0"/>
              </a:rPr>
              <a:t>Null</a:t>
            </a:r>
            <a:r>
              <a:rPr sz="1100" spc="-175" dirty="0">
                <a:solidFill>
                  <a:srgbClr val="FFFFFF"/>
                </a:solidFill>
                <a:latin typeface="Times New Roman" panose="02020603050405020304" pitchFamily="18" charset="0"/>
                <a:cs typeface="Times New Roman" panose="02020603050405020304" pitchFamily="18" charset="0"/>
              </a:rPr>
              <a:t> </a:t>
            </a:r>
            <a:r>
              <a:rPr sz="1100" dirty="0">
                <a:solidFill>
                  <a:srgbClr val="FFFFFF"/>
                </a:solidFill>
                <a:latin typeface="Times New Roman" panose="02020603050405020304" pitchFamily="18" charset="0"/>
                <a:cs typeface="Times New Roman" panose="02020603050405020304" pitchFamily="18" charset="0"/>
              </a:rPr>
              <a:t>values</a:t>
            </a:r>
            <a:endParaRPr sz="1100" dirty="0">
              <a:latin typeface="Times New Roman" panose="02020603050405020304" pitchFamily="18" charset="0"/>
              <a:cs typeface="Times New Roman" panose="02020603050405020304" pitchFamily="18" charset="0"/>
            </a:endParaRPr>
          </a:p>
          <a:p>
            <a:pPr marL="12700">
              <a:lnSpc>
                <a:spcPct val="100000"/>
              </a:lnSpc>
              <a:spcBef>
                <a:spcPts val="235"/>
              </a:spcBef>
            </a:pPr>
            <a:r>
              <a:rPr sz="1200" b="1" spc="-5" dirty="0">
                <a:solidFill>
                  <a:srgbClr val="FFFFFF"/>
                </a:solidFill>
                <a:latin typeface="Times New Roman" panose="02020603050405020304" pitchFamily="18" charset="0"/>
                <a:cs typeface="Times New Roman" panose="02020603050405020304" pitchFamily="18" charset="0"/>
              </a:rPr>
              <a:t>Pros</a:t>
            </a:r>
            <a:r>
              <a:rPr lang="tr-TR" sz="1200" b="1" spc="-5" dirty="0">
                <a:solidFill>
                  <a:srgbClr val="FFFFFF"/>
                </a:solidFill>
                <a:latin typeface="Times New Roman" panose="02020603050405020304" pitchFamily="18" charset="0"/>
                <a:cs typeface="Times New Roman" panose="02020603050405020304" pitchFamily="18" charset="0"/>
              </a:rPr>
              <a:t> (+)</a:t>
            </a:r>
            <a:r>
              <a:rPr sz="1200" b="1" spc="-5" dirty="0">
                <a:solidFill>
                  <a:srgbClr val="FFFFFF"/>
                </a:solidFill>
                <a:latin typeface="Times New Roman" panose="02020603050405020304" pitchFamily="18" charset="0"/>
                <a:cs typeface="Times New Roman" panose="02020603050405020304" pitchFamily="18" charset="0"/>
              </a:rPr>
              <a:t>:</a:t>
            </a:r>
            <a:endParaRPr sz="1200" dirty="0">
              <a:latin typeface="Times New Roman" panose="02020603050405020304" pitchFamily="18" charset="0"/>
              <a:cs typeface="Times New Roman" panose="02020603050405020304" pitchFamily="18" charset="0"/>
            </a:endParaRPr>
          </a:p>
          <a:p>
            <a:pPr marL="66675" indent="-54610">
              <a:lnSpc>
                <a:spcPct val="100000"/>
              </a:lnSpc>
              <a:buSzPct val="91666"/>
              <a:buFont typeface="Arial"/>
              <a:buChar char="•"/>
              <a:tabLst>
                <a:tab pos="67310" algn="l"/>
              </a:tabLst>
            </a:pPr>
            <a:r>
              <a:rPr sz="1200" dirty="0">
                <a:solidFill>
                  <a:srgbClr val="FFFFFF"/>
                </a:solidFill>
                <a:latin typeface="Times New Roman" panose="02020603050405020304" pitchFamily="18" charset="0"/>
                <a:cs typeface="Times New Roman" panose="02020603050405020304" pitchFamily="18" charset="0"/>
              </a:rPr>
              <a:t>A model </a:t>
            </a:r>
            <a:r>
              <a:rPr sz="1200" spc="-5" dirty="0">
                <a:solidFill>
                  <a:srgbClr val="FFFFFF"/>
                </a:solidFill>
                <a:latin typeface="Times New Roman" panose="02020603050405020304" pitchFamily="18" charset="0"/>
                <a:cs typeface="Times New Roman" panose="02020603050405020304" pitchFamily="18" charset="0"/>
              </a:rPr>
              <a:t>trained with </a:t>
            </a:r>
            <a:r>
              <a:rPr sz="1200" dirty="0">
                <a:solidFill>
                  <a:srgbClr val="FFFFFF"/>
                </a:solidFill>
                <a:latin typeface="Times New Roman" panose="02020603050405020304" pitchFamily="18" charset="0"/>
                <a:cs typeface="Times New Roman" panose="02020603050405020304" pitchFamily="18" charset="0"/>
              </a:rPr>
              <a:t>the </a:t>
            </a:r>
            <a:r>
              <a:rPr sz="1200" spc="-5" dirty="0">
                <a:solidFill>
                  <a:srgbClr val="FFFFFF"/>
                </a:solidFill>
                <a:latin typeface="Times New Roman" panose="02020603050405020304" pitchFamily="18" charset="0"/>
                <a:cs typeface="Times New Roman" panose="02020603050405020304" pitchFamily="18" charset="0"/>
              </a:rPr>
              <a:t>removal of </a:t>
            </a:r>
            <a:r>
              <a:rPr sz="1200" dirty="0">
                <a:solidFill>
                  <a:srgbClr val="FFFFFF"/>
                </a:solidFill>
                <a:latin typeface="Times New Roman" panose="02020603050405020304" pitchFamily="18" charset="0"/>
                <a:cs typeface="Times New Roman" panose="02020603050405020304" pitchFamily="18" charset="0"/>
              </a:rPr>
              <a:t>all missing </a:t>
            </a:r>
            <a:r>
              <a:rPr sz="1200" spc="-5" dirty="0">
                <a:solidFill>
                  <a:srgbClr val="FFFFFF"/>
                </a:solidFill>
                <a:latin typeface="Times New Roman" panose="02020603050405020304" pitchFamily="18" charset="0"/>
                <a:cs typeface="Times New Roman" panose="02020603050405020304" pitchFamily="18" charset="0"/>
              </a:rPr>
              <a:t>values </a:t>
            </a:r>
            <a:r>
              <a:rPr sz="1200" spc="-10" dirty="0">
                <a:solidFill>
                  <a:srgbClr val="FFFFFF"/>
                </a:solidFill>
                <a:latin typeface="Times New Roman" panose="02020603050405020304" pitchFamily="18" charset="0"/>
                <a:cs typeface="Times New Roman" panose="02020603050405020304" pitchFamily="18" charset="0"/>
              </a:rPr>
              <a:t>creates </a:t>
            </a:r>
            <a:r>
              <a:rPr sz="1200" dirty="0">
                <a:solidFill>
                  <a:srgbClr val="FFFFFF"/>
                </a:solidFill>
                <a:latin typeface="Times New Roman" panose="02020603050405020304" pitchFamily="18" charset="0"/>
                <a:cs typeface="Times New Roman" panose="02020603050405020304" pitchFamily="18" charset="0"/>
              </a:rPr>
              <a:t>a </a:t>
            </a:r>
            <a:r>
              <a:rPr sz="1200" spc="-10" dirty="0">
                <a:solidFill>
                  <a:srgbClr val="FFFFFF"/>
                </a:solidFill>
                <a:latin typeface="Times New Roman" panose="02020603050405020304" pitchFamily="18" charset="0"/>
                <a:cs typeface="Times New Roman" panose="02020603050405020304" pitchFamily="18" charset="0"/>
              </a:rPr>
              <a:t>robust</a:t>
            </a:r>
            <a:r>
              <a:rPr sz="1200" spc="-60" dirty="0">
                <a:solidFill>
                  <a:srgbClr val="FFFFFF"/>
                </a:solidFill>
                <a:latin typeface="Times New Roman" panose="02020603050405020304" pitchFamily="18" charset="0"/>
                <a:cs typeface="Times New Roman" panose="02020603050405020304" pitchFamily="18" charset="0"/>
              </a:rPr>
              <a:t> </a:t>
            </a:r>
            <a:r>
              <a:rPr sz="1200" dirty="0">
                <a:solidFill>
                  <a:srgbClr val="FFFFFF"/>
                </a:solidFill>
                <a:latin typeface="Times New Roman" panose="02020603050405020304" pitchFamily="18" charset="0"/>
                <a:cs typeface="Times New Roman" panose="02020603050405020304" pitchFamily="18" charset="0"/>
              </a:rPr>
              <a:t>model.</a:t>
            </a:r>
            <a:endParaRPr sz="1200" dirty="0">
              <a:latin typeface="Times New Roman" panose="02020603050405020304" pitchFamily="18" charset="0"/>
              <a:cs typeface="Times New Roman" panose="02020603050405020304" pitchFamily="18" charset="0"/>
            </a:endParaRPr>
          </a:p>
          <a:p>
            <a:pPr marL="12700">
              <a:lnSpc>
                <a:spcPct val="100000"/>
              </a:lnSpc>
            </a:pPr>
            <a:r>
              <a:rPr sz="1200" b="1" spc="-5" dirty="0">
                <a:solidFill>
                  <a:srgbClr val="FFFFFF"/>
                </a:solidFill>
                <a:latin typeface="Times New Roman" panose="02020603050405020304" pitchFamily="18" charset="0"/>
                <a:cs typeface="Times New Roman" panose="02020603050405020304" pitchFamily="18" charset="0"/>
              </a:rPr>
              <a:t>Cons</a:t>
            </a:r>
            <a:r>
              <a:rPr lang="tr-TR" sz="1200" b="1" spc="-5" dirty="0">
                <a:solidFill>
                  <a:srgbClr val="FFFFFF"/>
                </a:solidFill>
                <a:latin typeface="Times New Roman" panose="02020603050405020304" pitchFamily="18" charset="0"/>
                <a:cs typeface="Times New Roman" panose="02020603050405020304" pitchFamily="18" charset="0"/>
              </a:rPr>
              <a:t>(-)</a:t>
            </a:r>
            <a:r>
              <a:rPr sz="1200" b="1" spc="-5" dirty="0">
                <a:solidFill>
                  <a:srgbClr val="FFFFFF"/>
                </a:solidFill>
                <a:latin typeface="Times New Roman" panose="02020603050405020304" pitchFamily="18" charset="0"/>
                <a:cs typeface="Times New Roman" panose="02020603050405020304" pitchFamily="18" charset="0"/>
              </a:rPr>
              <a:t>:</a:t>
            </a:r>
            <a:endParaRPr sz="1200" dirty="0">
              <a:latin typeface="Times New Roman" panose="02020603050405020304" pitchFamily="18" charset="0"/>
              <a:cs typeface="Times New Roman" panose="02020603050405020304" pitchFamily="18" charset="0"/>
            </a:endParaRPr>
          </a:p>
          <a:p>
            <a:pPr marL="66675" indent="-54610">
              <a:lnSpc>
                <a:spcPct val="100000"/>
              </a:lnSpc>
              <a:spcBef>
                <a:spcPts val="5"/>
              </a:spcBef>
              <a:buSzPct val="91666"/>
              <a:buFont typeface="Arial"/>
              <a:buChar char="•"/>
              <a:tabLst>
                <a:tab pos="67310" algn="l"/>
              </a:tabLst>
            </a:pPr>
            <a:r>
              <a:rPr sz="1200" spc="-5" dirty="0">
                <a:solidFill>
                  <a:srgbClr val="FFFFFF"/>
                </a:solidFill>
                <a:latin typeface="Times New Roman" panose="02020603050405020304" pitchFamily="18" charset="0"/>
                <a:cs typeface="Times New Roman" panose="02020603050405020304" pitchFamily="18" charset="0"/>
              </a:rPr>
              <a:t>Loss of </a:t>
            </a:r>
            <a:r>
              <a:rPr sz="1200" dirty="0">
                <a:solidFill>
                  <a:srgbClr val="FFFFFF"/>
                </a:solidFill>
                <a:latin typeface="Times New Roman" panose="02020603050405020304" pitchFamily="18" charset="0"/>
                <a:cs typeface="Times New Roman" panose="02020603050405020304" pitchFamily="18" charset="0"/>
              </a:rPr>
              <a:t>a lot </a:t>
            </a:r>
            <a:r>
              <a:rPr sz="1200" spc="-5" dirty="0">
                <a:solidFill>
                  <a:srgbClr val="FFFFFF"/>
                </a:solidFill>
                <a:latin typeface="Times New Roman" panose="02020603050405020304" pitchFamily="18" charset="0"/>
                <a:cs typeface="Times New Roman" panose="02020603050405020304" pitchFamily="18" charset="0"/>
              </a:rPr>
              <a:t>of</a:t>
            </a:r>
            <a:r>
              <a:rPr sz="1200" spc="20" dirty="0">
                <a:solidFill>
                  <a:srgbClr val="FFFFFF"/>
                </a:solidFill>
                <a:latin typeface="Times New Roman" panose="02020603050405020304" pitchFamily="18" charset="0"/>
                <a:cs typeface="Times New Roman" panose="02020603050405020304" pitchFamily="18" charset="0"/>
              </a:rPr>
              <a:t> </a:t>
            </a:r>
            <a:r>
              <a:rPr sz="1200" spc="-5" dirty="0">
                <a:solidFill>
                  <a:srgbClr val="FFFFFF"/>
                </a:solidFill>
                <a:latin typeface="Times New Roman" panose="02020603050405020304" pitchFamily="18" charset="0"/>
                <a:cs typeface="Times New Roman" panose="02020603050405020304" pitchFamily="18" charset="0"/>
              </a:rPr>
              <a:t>information.</a:t>
            </a:r>
            <a:endParaRPr sz="1200" dirty="0">
              <a:latin typeface="Times New Roman" panose="02020603050405020304" pitchFamily="18" charset="0"/>
              <a:cs typeface="Times New Roman" panose="02020603050405020304" pitchFamily="18" charset="0"/>
            </a:endParaRPr>
          </a:p>
          <a:p>
            <a:pPr marL="66675" indent="-54610">
              <a:lnSpc>
                <a:spcPct val="100000"/>
              </a:lnSpc>
              <a:buSzPct val="91666"/>
              <a:buFont typeface="Arial"/>
              <a:buChar char="•"/>
              <a:tabLst>
                <a:tab pos="67310" algn="l"/>
              </a:tabLst>
            </a:pPr>
            <a:r>
              <a:rPr sz="1200" spc="-15" dirty="0">
                <a:solidFill>
                  <a:srgbClr val="FFFFFF"/>
                </a:solidFill>
                <a:latin typeface="Times New Roman" panose="02020603050405020304" pitchFamily="18" charset="0"/>
                <a:cs typeface="Times New Roman" panose="02020603050405020304" pitchFamily="18" charset="0"/>
              </a:rPr>
              <a:t>Works </a:t>
            </a:r>
            <a:r>
              <a:rPr sz="1200" dirty="0">
                <a:solidFill>
                  <a:srgbClr val="FFFFFF"/>
                </a:solidFill>
                <a:latin typeface="Times New Roman" panose="02020603050405020304" pitchFamily="18" charset="0"/>
                <a:cs typeface="Times New Roman" panose="02020603050405020304" pitchFamily="18" charset="0"/>
              </a:rPr>
              <a:t>poorly if the </a:t>
            </a:r>
            <a:r>
              <a:rPr sz="1200" spc="-5" dirty="0">
                <a:solidFill>
                  <a:srgbClr val="FFFFFF"/>
                </a:solidFill>
                <a:latin typeface="Times New Roman" panose="02020603050405020304" pitchFamily="18" charset="0"/>
                <a:cs typeface="Times New Roman" panose="02020603050405020304" pitchFamily="18" charset="0"/>
              </a:rPr>
              <a:t>percentage of </a:t>
            </a:r>
            <a:r>
              <a:rPr sz="1200" dirty="0">
                <a:solidFill>
                  <a:srgbClr val="FFFFFF"/>
                </a:solidFill>
                <a:latin typeface="Times New Roman" panose="02020603050405020304" pitchFamily="18" charset="0"/>
                <a:cs typeface="Times New Roman" panose="02020603050405020304" pitchFamily="18" charset="0"/>
              </a:rPr>
              <a:t>missing </a:t>
            </a:r>
            <a:r>
              <a:rPr sz="1200" spc="-5" dirty="0">
                <a:solidFill>
                  <a:srgbClr val="FFFFFF"/>
                </a:solidFill>
                <a:latin typeface="Times New Roman" panose="02020603050405020304" pitchFamily="18" charset="0"/>
                <a:cs typeface="Times New Roman" panose="02020603050405020304" pitchFamily="18" charset="0"/>
              </a:rPr>
              <a:t>values </a:t>
            </a:r>
            <a:r>
              <a:rPr sz="1200" dirty="0">
                <a:solidFill>
                  <a:srgbClr val="FFFFFF"/>
                </a:solidFill>
                <a:latin typeface="Times New Roman" panose="02020603050405020304" pitchFamily="18" charset="0"/>
                <a:cs typeface="Times New Roman" panose="02020603050405020304" pitchFamily="18" charset="0"/>
              </a:rPr>
              <a:t>is </a:t>
            </a:r>
            <a:r>
              <a:rPr sz="1200" spc="-10" dirty="0">
                <a:solidFill>
                  <a:srgbClr val="FFFFFF"/>
                </a:solidFill>
                <a:latin typeface="Times New Roman" panose="02020603050405020304" pitchFamily="18" charset="0"/>
                <a:cs typeface="Times New Roman" panose="02020603050405020304" pitchFamily="18" charset="0"/>
              </a:rPr>
              <a:t>excessive </a:t>
            </a:r>
            <a:r>
              <a:rPr sz="1200" dirty="0">
                <a:solidFill>
                  <a:srgbClr val="FFFFFF"/>
                </a:solidFill>
                <a:latin typeface="Times New Roman" panose="02020603050405020304" pitchFamily="18" charset="0"/>
                <a:cs typeface="Times New Roman" panose="02020603050405020304" pitchFamily="18" charset="0"/>
              </a:rPr>
              <a:t>in </a:t>
            </a:r>
            <a:r>
              <a:rPr sz="1200" spc="-5" dirty="0">
                <a:solidFill>
                  <a:srgbClr val="FFFFFF"/>
                </a:solidFill>
                <a:latin typeface="Times New Roman" panose="02020603050405020304" pitchFamily="18" charset="0"/>
                <a:cs typeface="Times New Roman" panose="02020603050405020304" pitchFamily="18" charset="0"/>
              </a:rPr>
              <a:t>comparison to </a:t>
            </a:r>
            <a:r>
              <a:rPr sz="1200" dirty="0">
                <a:solidFill>
                  <a:srgbClr val="FFFFFF"/>
                </a:solidFill>
                <a:latin typeface="Times New Roman" panose="02020603050405020304" pitchFamily="18" charset="0"/>
                <a:cs typeface="Times New Roman" panose="02020603050405020304" pitchFamily="18" charset="0"/>
              </a:rPr>
              <a:t>the </a:t>
            </a:r>
            <a:r>
              <a:rPr sz="1200" spc="-10" dirty="0">
                <a:solidFill>
                  <a:srgbClr val="FFFFFF"/>
                </a:solidFill>
                <a:latin typeface="Times New Roman" panose="02020603050405020304" pitchFamily="18" charset="0"/>
                <a:cs typeface="Times New Roman" panose="02020603050405020304" pitchFamily="18" charset="0"/>
              </a:rPr>
              <a:t>complete</a:t>
            </a:r>
            <a:r>
              <a:rPr sz="1200" spc="15" dirty="0">
                <a:solidFill>
                  <a:srgbClr val="FFFFFF"/>
                </a:solidFill>
                <a:latin typeface="Times New Roman" panose="02020603050405020304" pitchFamily="18" charset="0"/>
                <a:cs typeface="Times New Roman" panose="02020603050405020304" pitchFamily="18" charset="0"/>
              </a:rPr>
              <a:t> </a:t>
            </a:r>
            <a:r>
              <a:rPr sz="1200" spc="-5" dirty="0">
                <a:solidFill>
                  <a:srgbClr val="FFFFFF"/>
                </a:solidFill>
                <a:latin typeface="Times New Roman" panose="02020603050405020304" pitchFamily="18" charset="0"/>
                <a:cs typeface="Times New Roman" panose="02020603050405020304" pitchFamily="18" charset="0"/>
              </a:rPr>
              <a:t>dataset.</a:t>
            </a:r>
            <a:endParaRPr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281263"/>
            <a:ext cx="8077200" cy="1197123"/>
          </a:xfrm>
          <a:prstGeom prst="rect">
            <a:avLst/>
          </a:prstGeom>
        </p:spPr>
        <p:txBody>
          <a:bodyPr vert="horz" wrap="square" lIns="0" tIns="12065" rIns="0" bIns="0" rtlCol="0">
            <a:spAutoFit/>
          </a:bodyPr>
          <a:lstStyle/>
          <a:p>
            <a:pPr marL="12700" algn="just">
              <a:lnSpc>
                <a:spcPct val="100000"/>
              </a:lnSpc>
              <a:spcBef>
                <a:spcPts val="95"/>
              </a:spcBef>
              <a:spcAft>
                <a:spcPts val="600"/>
              </a:spcAft>
            </a:pPr>
            <a:r>
              <a:rPr sz="1600" b="1" spc="-10" dirty="0">
                <a:latin typeface="Times New Roman" panose="02020603050405020304" pitchFamily="18" charset="0"/>
                <a:cs typeface="Times New Roman" panose="02020603050405020304" pitchFamily="18" charset="0"/>
              </a:rPr>
              <a:t>Imputation </a:t>
            </a:r>
            <a:r>
              <a:rPr sz="1600" b="1" spc="-5" dirty="0">
                <a:latin typeface="Times New Roman" panose="02020603050405020304" pitchFamily="18" charset="0"/>
                <a:cs typeface="Times New Roman" panose="02020603050405020304" pitchFamily="18" charset="0"/>
              </a:rPr>
              <a:t>using </a:t>
            </a:r>
            <a:r>
              <a:rPr sz="1600" b="1" spc="-20" dirty="0">
                <a:latin typeface="Times New Roman" panose="02020603050405020304" pitchFamily="18" charset="0"/>
                <a:cs typeface="Times New Roman" panose="02020603050405020304" pitchFamily="18" charset="0"/>
              </a:rPr>
              <a:t>zero, </a:t>
            </a:r>
            <a:r>
              <a:rPr sz="1600" b="1" spc="-10" dirty="0">
                <a:latin typeface="Times New Roman" panose="02020603050405020304" pitchFamily="18" charset="0"/>
                <a:cs typeface="Times New Roman" panose="02020603050405020304" pitchFamily="18" charset="0"/>
              </a:rPr>
              <a:t>mean, </a:t>
            </a:r>
            <a:r>
              <a:rPr sz="1600" b="1" spc="-5" dirty="0">
                <a:latin typeface="Times New Roman" panose="02020603050405020304" pitchFamily="18" charset="0"/>
                <a:cs typeface="Times New Roman" panose="02020603050405020304" pitchFamily="18" charset="0"/>
              </a:rPr>
              <a:t>median or </a:t>
            </a:r>
            <a:r>
              <a:rPr sz="1600" b="1" spc="-10" dirty="0">
                <a:latin typeface="Times New Roman" panose="02020603050405020304" pitchFamily="18" charset="0"/>
                <a:cs typeface="Times New Roman" panose="02020603050405020304" pitchFamily="18" charset="0"/>
              </a:rPr>
              <a:t>most </a:t>
            </a:r>
            <a:r>
              <a:rPr sz="1600" b="1" spc="-15" dirty="0">
                <a:latin typeface="Times New Roman" panose="02020603050405020304" pitchFamily="18" charset="0"/>
                <a:cs typeface="Times New Roman" panose="02020603050405020304" pitchFamily="18" charset="0"/>
              </a:rPr>
              <a:t>frequent</a:t>
            </a:r>
            <a:r>
              <a:rPr sz="1600" b="1" spc="120" dirty="0">
                <a:latin typeface="Times New Roman" panose="02020603050405020304" pitchFamily="18" charset="0"/>
                <a:cs typeface="Times New Roman" panose="02020603050405020304" pitchFamily="18" charset="0"/>
              </a:rPr>
              <a:t> </a:t>
            </a:r>
            <a:r>
              <a:rPr sz="1600" b="1" spc="-10" dirty="0">
                <a:latin typeface="Times New Roman" panose="02020603050405020304" pitchFamily="18" charset="0"/>
                <a:cs typeface="Times New Roman" panose="02020603050405020304" pitchFamily="18" charset="0"/>
              </a:rPr>
              <a:t>value</a:t>
            </a:r>
            <a:endParaRPr sz="1600" dirty="0">
              <a:latin typeface="Times New Roman" panose="02020603050405020304" pitchFamily="18" charset="0"/>
              <a:cs typeface="Times New Roman" panose="02020603050405020304" pitchFamily="18" charset="0"/>
            </a:endParaRPr>
          </a:p>
          <a:p>
            <a:pPr marL="12700" marR="5080" algn="just">
              <a:lnSpc>
                <a:spcPct val="100000"/>
              </a:lnSpc>
              <a:spcBef>
                <a:spcPts val="5"/>
              </a:spcBef>
            </a:pPr>
            <a:r>
              <a:rPr sz="1400" spc="-5" dirty="0">
                <a:latin typeface="Times New Roman" panose="02020603050405020304" pitchFamily="18" charset="0"/>
                <a:cs typeface="Times New Roman" panose="02020603050405020304" pitchFamily="18" charset="0"/>
              </a:rPr>
              <a:t>Columns </a:t>
            </a:r>
            <a:r>
              <a:rPr sz="1400" dirty="0">
                <a:latin typeface="Times New Roman" panose="02020603050405020304" pitchFamily="18" charset="0"/>
                <a:cs typeface="Times New Roman" panose="02020603050405020304" pitchFamily="18" charset="0"/>
              </a:rPr>
              <a:t>in the </a:t>
            </a:r>
            <a:r>
              <a:rPr sz="1400" spc="-5" dirty="0">
                <a:latin typeface="Times New Roman" panose="02020603050405020304" pitchFamily="18" charset="0"/>
                <a:cs typeface="Times New Roman" panose="02020603050405020304" pitchFamily="18" charset="0"/>
              </a:rPr>
              <a:t>dataset which are having numeric continuous values can </a:t>
            </a:r>
            <a:r>
              <a:rPr sz="1400" dirty="0">
                <a:latin typeface="Times New Roman" panose="02020603050405020304" pitchFamily="18" charset="0"/>
                <a:cs typeface="Times New Roman" panose="02020603050405020304" pitchFamily="18" charset="0"/>
              </a:rPr>
              <a:t>be </a:t>
            </a:r>
            <a:r>
              <a:rPr sz="1400" spc="-5" dirty="0">
                <a:latin typeface="Times New Roman" panose="02020603050405020304" pitchFamily="18" charset="0"/>
                <a:cs typeface="Times New Roman" panose="02020603050405020304" pitchFamily="18" charset="0"/>
              </a:rPr>
              <a:t>replaced </a:t>
            </a:r>
            <a:r>
              <a:rPr sz="1400" dirty="0">
                <a:latin typeface="Times New Roman" panose="02020603050405020304" pitchFamily="18" charset="0"/>
                <a:cs typeface="Times New Roman" panose="02020603050405020304" pitchFamily="18" charset="0"/>
              </a:rPr>
              <a:t>with </a:t>
            </a:r>
            <a:r>
              <a:rPr sz="1400" spc="5" dirty="0">
                <a:latin typeface="Times New Roman" panose="02020603050405020304" pitchFamily="18" charset="0"/>
                <a:cs typeface="Times New Roman" panose="02020603050405020304" pitchFamily="18" charset="0"/>
              </a:rPr>
              <a:t>the  </a:t>
            </a:r>
            <a:r>
              <a:rPr sz="1400" spc="-5" dirty="0">
                <a:latin typeface="Times New Roman" panose="02020603050405020304" pitchFamily="18" charset="0"/>
                <a:cs typeface="Times New Roman" panose="02020603050405020304" pitchFamily="18" charset="0"/>
              </a:rPr>
              <a:t>mean, median, </a:t>
            </a:r>
            <a:r>
              <a:rPr sz="1400" dirty="0">
                <a:latin typeface="Times New Roman" panose="02020603050405020304" pitchFamily="18" charset="0"/>
                <a:cs typeface="Times New Roman" panose="02020603050405020304" pitchFamily="18" charset="0"/>
              </a:rPr>
              <a:t>or </a:t>
            </a:r>
            <a:r>
              <a:rPr sz="1400" spc="-10" dirty="0">
                <a:latin typeface="Times New Roman" panose="02020603050405020304" pitchFamily="18" charset="0"/>
                <a:cs typeface="Times New Roman" panose="02020603050405020304" pitchFamily="18" charset="0"/>
              </a:rPr>
              <a:t>mode </a:t>
            </a:r>
            <a:r>
              <a:rPr sz="1400" dirty="0">
                <a:latin typeface="Times New Roman" panose="02020603050405020304" pitchFamily="18" charset="0"/>
                <a:cs typeface="Times New Roman" panose="02020603050405020304" pitchFamily="18" charset="0"/>
              </a:rPr>
              <a:t>of </a:t>
            </a:r>
            <a:r>
              <a:rPr sz="1400" spc="-5" dirty="0">
                <a:latin typeface="Times New Roman" panose="02020603050405020304" pitchFamily="18" charset="0"/>
                <a:cs typeface="Times New Roman" panose="02020603050405020304" pitchFamily="18" charset="0"/>
              </a:rPr>
              <a:t>remaining values </a:t>
            </a:r>
            <a:r>
              <a:rPr sz="1400" dirty="0">
                <a:latin typeface="Times New Roman" panose="02020603050405020304" pitchFamily="18" charset="0"/>
                <a:cs typeface="Times New Roman" panose="02020603050405020304" pitchFamily="18" charset="0"/>
              </a:rPr>
              <a:t>in the </a:t>
            </a:r>
            <a:r>
              <a:rPr sz="1400" spc="-5" dirty="0">
                <a:latin typeface="Times New Roman" panose="02020603050405020304" pitchFamily="18" charset="0"/>
                <a:cs typeface="Times New Roman" panose="02020603050405020304" pitchFamily="18" charset="0"/>
              </a:rPr>
              <a:t>column. </a:t>
            </a:r>
            <a:r>
              <a:rPr sz="1400" dirty="0">
                <a:latin typeface="Times New Roman" panose="02020603050405020304" pitchFamily="18" charset="0"/>
                <a:cs typeface="Times New Roman" panose="02020603050405020304" pitchFamily="18" charset="0"/>
              </a:rPr>
              <a:t>This </a:t>
            </a:r>
            <a:r>
              <a:rPr sz="1400" spc="-5" dirty="0">
                <a:latin typeface="Times New Roman" panose="02020603050405020304" pitchFamily="18" charset="0"/>
                <a:cs typeface="Times New Roman" panose="02020603050405020304" pitchFamily="18" charset="0"/>
              </a:rPr>
              <a:t>method can </a:t>
            </a:r>
            <a:r>
              <a:rPr sz="1400" spc="-10" dirty="0">
                <a:latin typeface="Times New Roman" panose="02020603050405020304" pitchFamily="18" charset="0"/>
                <a:cs typeface="Times New Roman" panose="02020603050405020304" pitchFamily="18" charset="0"/>
              </a:rPr>
              <a:t>prevent </a:t>
            </a:r>
            <a:r>
              <a:rPr sz="1400" dirty="0">
                <a:latin typeface="Times New Roman" panose="02020603050405020304" pitchFamily="18" charset="0"/>
                <a:cs typeface="Times New Roman" panose="02020603050405020304" pitchFamily="18" charset="0"/>
              </a:rPr>
              <a:t>the </a:t>
            </a:r>
            <a:r>
              <a:rPr sz="1400" spc="-5" dirty="0">
                <a:latin typeface="Times New Roman" panose="02020603050405020304" pitchFamily="18" charset="0"/>
                <a:cs typeface="Times New Roman" panose="02020603050405020304" pitchFamily="18" charset="0"/>
              </a:rPr>
              <a:t>loss  </a:t>
            </a:r>
            <a:r>
              <a:rPr sz="1400" dirty="0">
                <a:latin typeface="Times New Roman" panose="02020603050405020304" pitchFamily="18" charset="0"/>
                <a:cs typeface="Times New Roman" panose="02020603050405020304" pitchFamily="18" charset="0"/>
              </a:rPr>
              <a:t>of </a:t>
            </a:r>
            <a:r>
              <a:rPr sz="1400" spc="-10" dirty="0">
                <a:latin typeface="Times New Roman" panose="02020603050405020304" pitchFamily="18" charset="0"/>
                <a:cs typeface="Times New Roman" panose="02020603050405020304" pitchFamily="18" charset="0"/>
              </a:rPr>
              <a:t>data compared </a:t>
            </a:r>
            <a:r>
              <a:rPr sz="1400" spc="-5" dirty="0">
                <a:latin typeface="Times New Roman" panose="02020603050405020304" pitchFamily="18" charset="0"/>
                <a:cs typeface="Times New Roman" panose="02020603050405020304" pitchFamily="18" charset="0"/>
              </a:rPr>
              <a:t>to the </a:t>
            </a:r>
            <a:r>
              <a:rPr sz="1400" dirty="0">
                <a:latin typeface="Times New Roman" panose="02020603050405020304" pitchFamily="18" charset="0"/>
                <a:cs typeface="Times New Roman" panose="02020603050405020304" pitchFamily="18" charset="0"/>
              </a:rPr>
              <a:t>earlier </a:t>
            </a:r>
            <a:r>
              <a:rPr sz="1400" spc="-5" dirty="0">
                <a:latin typeface="Times New Roman" panose="02020603050405020304" pitchFamily="18" charset="0"/>
                <a:cs typeface="Times New Roman" panose="02020603050405020304" pitchFamily="18" charset="0"/>
              </a:rPr>
              <a:t>method. Replacing </a:t>
            </a:r>
            <a:r>
              <a:rPr sz="1400" dirty="0">
                <a:latin typeface="Times New Roman" panose="02020603050405020304" pitchFamily="18" charset="0"/>
                <a:cs typeface="Times New Roman" panose="02020603050405020304" pitchFamily="18" charset="0"/>
              </a:rPr>
              <a:t>the above </a:t>
            </a:r>
            <a:r>
              <a:rPr sz="1400" spc="-10" dirty="0">
                <a:latin typeface="Times New Roman" panose="02020603050405020304" pitchFamily="18" charset="0"/>
                <a:cs typeface="Times New Roman" panose="02020603050405020304" pitchFamily="18" charset="0"/>
              </a:rPr>
              <a:t>two approximations </a:t>
            </a:r>
            <a:r>
              <a:rPr sz="1400" spc="-5" dirty="0">
                <a:latin typeface="Times New Roman" panose="02020603050405020304" pitchFamily="18" charset="0"/>
                <a:cs typeface="Times New Roman" panose="02020603050405020304" pitchFamily="18" charset="0"/>
              </a:rPr>
              <a:t>(mean,  median) </a:t>
            </a:r>
            <a:r>
              <a:rPr sz="1400" dirty="0">
                <a:latin typeface="Times New Roman" panose="02020603050405020304" pitchFamily="18" charset="0"/>
                <a:cs typeface="Times New Roman" panose="02020603050405020304" pitchFamily="18" charset="0"/>
              </a:rPr>
              <a:t>is a </a:t>
            </a:r>
            <a:r>
              <a:rPr sz="1400" spc="-10" dirty="0">
                <a:latin typeface="Times New Roman" panose="02020603050405020304" pitchFamily="18" charset="0"/>
                <a:cs typeface="Times New Roman" panose="02020603050405020304" pitchFamily="18" charset="0"/>
              </a:rPr>
              <a:t>statistical approach </a:t>
            </a:r>
            <a:r>
              <a:rPr sz="1400" spc="-5" dirty="0">
                <a:latin typeface="Times New Roman" panose="02020603050405020304" pitchFamily="18" charset="0"/>
                <a:cs typeface="Times New Roman" panose="02020603050405020304" pitchFamily="18" charset="0"/>
              </a:rPr>
              <a:t>to handle the </a:t>
            </a:r>
            <a:r>
              <a:rPr sz="1400" dirty="0">
                <a:latin typeface="Times New Roman" panose="02020603050405020304" pitchFamily="18" charset="0"/>
                <a:cs typeface="Times New Roman" panose="02020603050405020304" pitchFamily="18" charset="0"/>
              </a:rPr>
              <a:t>missing</a:t>
            </a:r>
            <a:r>
              <a:rPr sz="1400" spc="6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values.</a:t>
            </a:r>
            <a:endParaRPr sz="1400" dirty="0">
              <a:latin typeface="Times New Roman" panose="02020603050405020304" pitchFamily="18" charset="0"/>
              <a:cs typeface="Times New Roman" panose="02020603050405020304" pitchFamily="18" charset="0"/>
            </a:endParaRPr>
          </a:p>
        </p:txBody>
      </p:sp>
      <p:sp>
        <p:nvSpPr>
          <p:cNvPr id="5" name="object 5"/>
          <p:cNvSpPr txBox="1"/>
          <p:nvPr/>
        </p:nvSpPr>
        <p:spPr>
          <a:xfrm>
            <a:off x="1006551" y="3723046"/>
            <a:ext cx="7176134" cy="692785"/>
          </a:xfrm>
          <a:prstGeom prst="rect">
            <a:avLst/>
          </a:prstGeom>
        </p:spPr>
        <p:txBody>
          <a:bodyPr vert="horz" wrap="square" lIns="0" tIns="71120" rIns="0" bIns="0" rtlCol="0">
            <a:spAutoFit/>
          </a:bodyPr>
          <a:lstStyle/>
          <a:p>
            <a:pPr marL="681990">
              <a:lnSpc>
                <a:spcPct val="100000"/>
              </a:lnSpc>
              <a:spcBef>
                <a:spcPts val="560"/>
              </a:spcBef>
            </a:pPr>
            <a:r>
              <a:rPr sz="1200" spc="-5" dirty="0">
                <a:solidFill>
                  <a:srgbClr val="FFFFFF"/>
                </a:solidFill>
                <a:latin typeface="Times New Roman" panose="02020603050405020304" pitchFamily="18" charset="0"/>
                <a:cs typeface="Times New Roman" panose="02020603050405020304" pitchFamily="18" charset="0"/>
              </a:rPr>
              <a:t>Left: Age column </a:t>
            </a:r>
            <a:r>
              <a:rPr sz="1200" spc="-10" dirty="0">
                <a:solidFill>
                  <a:srgbClr val="FFFFFF"/>
                </a:solidFill>
                <a:latin typeface="Times New Roman" panose="02020603050405020304" pitchFamily="18" charset="0"/>
                <a:cs typeface="Times New Roman" panose="02020603050405020304" pitchFamily="18" charset="0"/>
              </a:rPr>
              <a:t>before </a:t>
            </a:r>
            <a:r>
              <a:rPr sz="1200" spc="-5" dirty="0">
                <a:solidFill>
                  <a:srgbClr val="FFFFFF"/>
                </a:solidFill>
                <a:latin typeface="Times New Roman" panose="02020603050405020304" pitchFamily="18" charset="0"/>
                <a:cs typeface="Times New Roman" panose="02020603050405020304" pitchFamily="18" charset="0"/>
              </a:rPr>
              <a:t>Imputation, Right: Age column after imputation </a:t>
            </a:r>
            <a:r>
              <a:rPr sz="1200" dirty="0">
                <a:solidFill>
                  <a:srgbClr val="FFFFFF"/>
                </a:solidFill>
                <a:latin typeface="Times New Roman" panose="02020603050405020304" pitchFamily="18" charset="0"/>
                <a:cs typeface="Times New Roman" panose="02020603050405020304" pitchFamily="18" charset="0"/>
              </a:rPr>
              <a:t>by the mean</a:t>
            </a:r>
            <a:r>
              <a:rPr sz="1200" spc="-110" dirty="0">
                <a:solidFill>
                  <a:srgbClr val="FFFFFF"/>
                </a:solidFill>
                <a:latin typeface="Times New Roman" panose="02020603050405020304" pitchFamily="18" charset="0"/>
                <a:cs typeface="Times New Roman" panose="02020603050405020304" pitchFamily="18" charset="0"/>
              </a:rPr>
              <a:t> </a:t>
            </a:r>
            <a:r>
              <a:rPr sz="1200" spc="-5" dirty="0">
                <a:solidFill>
                  <a:srgbClr val="FFFFFF"/>
                </a:solidFill>
                <a:latin typeface="Times New Roman" panose="02020603050405020304" pitchFamily="18" charset="0"/>
                <a:cs typeface="Times New Roman" panose="02020603050405020304" pitchFamily="18" charset="0"/>
              </a:rPr>
              <a:t>value</a:t>
            </a:r>
            <a:endParaRPr sz="1200" dirty="0">
              <a:latin typeface="Times New Roman" panose="02020603050405020304" pitchFamily="18" charset="0"/>
              <a:cs typeface="Times New Roman" panose="02020603050405020304" pitchFamily="18" charset="0"/>
            </a:endParaRPr>
          </a:p>
          <a:p>
            <a:pPr marL="12700">
              <a:lnSpc>
                <a:spcPct val="100000"/>
              </a:lnSpc>
              <a:spcBef>
                <a:spcPts val="465"/>
              </a:spcBef>
            </a:pPr>
            <a:r>
              <a:rPr sz="1200" dirty="0">
                <a:solidFill>
                  <a:srgbClr val="FFFFFF"/>
                </a:solidFill>
                <a:latin typeface="Times New Roman" panose="02020603050405020304" pitchFamily="18" charset="0"/>
                <a:cs typeface="Times New Roman" panose="02020603050405020304" pitchFamily="18" charset="0"/>
              </a:rPr>
              <a:t>The </a:t>
            </a:r>
            <a:r>
              <a:rPr sz="1200" spc="-5" dirty="0">
                <a:solidFill>
                  <a:srgbClr val="FFFFFF"/>
                </a:solidFill>
                <a:latin typeface="Times New Roman" panose="02020603050405020304" pitchFamily="18" charset="0"/>
                <a:cs typeface="Times New Roman" panose="02020603050405020304" pitchFamily="18" charset="0"/>
              </a:rPr>
              <a:t>missing values are replaced </a:t>
            </a:r>
            <a:r>
              <a:rPr sz="1200" dirty="0">
                <a:solidFill>
                  <a:srgbClr val="FFFFFF"/>
                </a:solidFill>
                <a:latin typeface="Times New Roman" panose="02020603050405020304" pitchFamily="18" charset="0"/>
                <a:cs typeface="Times New Roman" panose="02020603050405020304" pitchFamily="18" charset="0"/>
              </a:rPr>
              <a:t>by the mean </a:t>
            </a:r>
            <a:r>
              <a:rPr sz="1200" spc="-5" dirty="0">
                <a:solidFill>
                  <a:srgbClr val="FFFFFF"/>
                </a:solidFill>
                <a:latin typeface="Times New Roman" panose="02020603050405020304" pitchFamily="18" charset="0"/>
                <a:cs typeface="Times New Roman" panose="02020603050405020304" pitchFamily="18" charset="0"/>
              </a:rPr>
              <a:t>value </a:t>
            </a:r>
            <a:r>
              <a:rPr sz="1200" dirty="0">
                <a:solidFill>
                  <a:srgbClr val="FFFFFF"/>
                </a:solidFill>
                <a:latin typeface="Times New Roman" panose="02020603050405020304" pitchFamily="18" charset="0"/>
                <a:cs typeface="Times New Roman" panose="02020603050405020304" pitchFamily="18" charset="0"/>
              </a:rPr>
              <a:t>in the </a:t>
            </a:r>
            <a:r>
              <a:rPr sz="1200" spc="-5" dirty="0">
                <a:solidFill>
                  <a:srgbClr val="FFFFFF"/>
                </a:solidFill>
                <a:latin typeface="Times New Roman" panose="02020603050405020304" pitchFamily="18" charset="0"/>
                <a:cs typeface="Times New Roman" panose="02020603050405020304" pitchFamily="18" charset="0"/>
              </a:rPr>
              <a:t>above example, </a:t>
            </a:r>
            <a:r>
              <a:rPr sz="1200" dirty="0">
                <a:solidFill>
                  <a:srgbClr val="FFFFFF"/>
                </a:solidFill>
                <a:latin typeface="Times New Roman" panose="02020603050405020304" pitchFamily="18" charset="0"/>
                <a:cs typeface="Times New Roman" panose="02020603050405020304" pitchFamily="18" charset="0"/>
              </a:rPr>
              <a:t>in the </a:t>
            </a:r>
            <a:r>
              <a:rPr sz="1200" spc="-5" dirty="0">
                <a:solidFill>
                  <a:srgbClr val="FFFFFF"/>
                </a:solidFill>
                <a:latin typeface="Times New Roman" panose="02020603050405020304" pitchFamily="18" charset="0"/>
                <a:cs typeface="Times New Roman" panose="02020603050405020304" pitchFamily="18" charset="0"/>
              </a:rPr>
              <a:t>same </a:t>
            </a:r>
            <a:r>
              <a:rPr sz="1200" spc="-35" dirty="0">
                <a:solidFill>
                  <a:srgbClr val="FFFFFF"/>
                </a:solidFill>
                <a:latin typeface="Times New Roman" panose="02020603050405020304" pitchFamily="18" charset="0"/>
                <a:cs typeface="Times New Roman" panose="02020603050405020304" pitchFamily="18" charset="0"/>
              </a:rPr>
              <a:t>way, </a:t>
            </a:r>
            <a:r>
              <a:rPr sz="1200" dirty="0">
                <a:solidFill>
                  <a:srgbClr val="FFFFFF"/>
                </a:solidFill>
                <a:latin typeface="Times New Roman" panose="02020603050405020304" pitchFamily="18" charset="0"/>
                <a:cs typeface="Times New Roman" panose="02020603050405020304" pitchFamily="18" charset="0"/>
              </a:rPr>
              <a:t>it </a:t>
            </a:r>
            <a:r>
              <a:rPr sz="1200" spc="-10" dirty="0">
                <a:solidFill>
                  <a:srgbClr val="FFFFFF"/>
                </a:solidFill>
                <a:latin typeface="Times New Roman" panose="02020603050405020304" pitchFamily="18" charset="0"/>
                <a:cs typeface="Times New Roman" panose="02020603050405020304" pitchFamily="18" charset="0"/>
              </a:rPr>
              <a:t>can </a:t>
            </a:r>
            <a:r>
              <a:rPr sz="1200" dirty="0">
                <a:solidFill>
                  <a:srgbClr val="FFFFFF"/>
                </a:solidFill>
                <a:latin typeface="Times New Roman" panose="02020603050405020304" pitchFamily="18" charset="0"/>
                <a:cs typeface="Times New Roman" panose="02020603050405020304" pitchFamily="18" charset="0"/>
              </a:rPr>
              <a:t>be </a:t>
            </a:r>
            <a:r>
              <a:rPr sz="1200" spc="-5" dirty="0">
                <a:solidFill>
                  <a:srgbClr val="FFFFFF"/>
                </a:solidFill>
                <a:latin typeface="Times New Roman" panose="02020603050405020304" pitchFamily="18" charset="0"/>
                <a:cs typeface="Times New Roman" panose="02020603050405020304" pitchFamily="18" charset="0"/>
              </a:rPr>
              <a:t>replaced </a:t>
            </a:r>
            <a:r>
              <a:rPr sz="1200" dirty="0">
                <a:solidFill>
                  <a:srgbClr val="FFFFFF"/>
                </a:solidFill>
                <a:latin typeface="Times New Roman" panose="02020603050405020304" pitchFamily="18" charset="0"/>
                <a:cs typeface="Times New Roman" panose="02020603050405020304" pitchFamily="18" charset="0"/>
              </a:rPr>
              <a:t>by</a:t>
            </a:r>
            <a:r>
              <a:rPr sz="1200" spc="5" dirty="0">
                <a:solidFill>
                  <a:srgbClr val="FFFFFF"/>
                </a:solidFill>
                <a:latin typeface="Times New Roman" panose="02020603050405020304" pitchFamily="18" charset="0"/>
                <a:cs typeface="Times New Roman" panose="02020603050405020304" pitchFamily="18" charset="0"/>
              </a:rPr>
              <a:t> </a:t>
            </a:r>
            <a:r>
              <a:rPr sz="1200" dirty="0">
                <a:solidFill>
                  <a:srgbClr val="FFFFFF"/>
                </a:solidFill>
                <a:latin typeface="Times New Roman" panose="02020603050405020304" pitchFamily="18" charset="0"/>
                <a:cs typeface="Times New Roman" panose="02020603050405020304" pitchFamily="18" charset="0"/>
              </a:rPr>
              <a:t>the</a:t>
            </a:r>
            <a:endParaRPr sz="1200" dirty="0">
              <a:latin typeface="Times New Roman" panose="02020603050405020304" pitchFamily="18" charset="0"/>
              <a:cs typeface="Times New Roman" panose="02020603050405020304" pitchFamily="18" charset="0"/>
            </a:endParaRPr>
          </a:p>
          <a:p>
            <a:pPr marL="12700">
              <a:lnSpc>
                <a:spcPct val="100000"/>
              </a:lnSpc>
              <a:spcBef>
                <a:spcPts val="5"/>
              </a:spcBef>
            </a:pPr>
            <a:r>
              <a:rPr sz="1200" dirty="0">
                <a:solidFill>
                  <a:srgbClr val="FFFFFF"/>
                </a:solidFill>
                <a:latin typeface="Times New Roman" panose="02020603050405020304" pitchFamily="18" charset="0"/>
                <a:cs typeface="Times New Roman" panose="02020603050405020304" pitchFamily="18" charset="0"/>
              </a:rPr>
              <a:t>median</a:t>
            </a:r>
            <a:r>
              <a:rPr sz="1200" spc="-20" dirty="0">
                <a:solidFill>
                  <a:srgbClr val="FFFFFF"/>
                </a:solidFill>
                <a:latin typeface="Times New Roman" panose="02020603050405020304" pitchFamily="18" charset="0"/>
                <a:cs typeface="Times New Roman" panose="02020603050405020304" pitchFamily="18" charset="0"/>
              </a:rPr>
              <a:t> </a:t>
            </a:r>
            <a:r>
              <a:rPr sz="1200" spc="-5" dirty="0">
                <a:solidFill>
                  <a:srgbClr val="FFFFFF"/>
                </a:solidFill>
                <a:latin typeface="Times New Roman" panose="02020603050405020304" pitchFamily="18" charset="0"/>
                <a:cs typeface="Times New Roman" panose="02020603050405020304" pitchFamily="18" charset="0"/>
              </a:rPr>
              <a:t>value.</a:t>
            </a:r>
            <a:endParaRPr sz="1200" dirty="0">
              <a:latin typeface="Times New Roman" panose="02020603050405020304" pitchFamily="18" charset="0"/>
              <a:cs typeface="Times New Roman" panose="02020603050405020304" pitchFamily="18" charset="0"/>
            </a:endParaRPr>
          </a:p>
        </p:txBody>
      </p:sp>
      <p:sp>
        <p:nvSpPr>
          <p:cNvPr id="6" name="object 6"/>
          <p:cNvSpPr/>
          <p:nvPr/>
        </p:nvSpPr>
        <p:spPr>
          <a:xfrm>
            <a:off x="1271016" y="1674876"/>
            <a:ext cx="4160520" cy="2052827"/>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5536691" y="1795272"/>
            <a:ext cx="3508248" cy="1658111"/>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210818" y="268563"/>
            <a:ext cx="4038600" cy="259686"/>
          </a:xfrm>
          <a:prstGeom prst="rect">
            <a:avLst/>
          </a:prstGeom>
        </p:spPr>
        <p:txBody>
          <a:bodyPr vert="horz" wrap="square" lIns="0" tIns="13335" rIns="0" bIns="0" rtlCol="0">
            <a:spAutoFit/>
          </a:bodyPr>
          <a:lstStyle/>
          <a:p>
            <a:pPr marL="12700">
              <a:lnSpc>
                <a:spcPct val="100000"/>
              </a:lnSpc>
              <a:spcBef>
                <a:spcPts val="105"/>
              </a:spcBef>
            </a:pPr>
            <a:r>
              <a:rPr sz="1600" spc="-10" dirty="0">
                <a:latin typeface="Times New Roman" panose="02020603050405020304" pitchFamily="18" charset="0"/>
                <a:cs typeface="Times New Roman" panose="02020603050405020304" pitchFamily="18" charset="0"/>
              </a:rPr>
              <a:t>Impute </a:t>
            </a:r>
            <a:r>
              <a:rPr sz="1600" dirty="0">
                <a:latin typeface="Times New Roman" panose="02020603050405020304" pitchFamily="18" charset="0"/>
                <a:cs typeface="Times New Roman" panose="02020603050405020304" pitchFamily="18" charset="0"/>
              </a:rPr>
              <a:t>missing </a:t>
            </a:r>
            <a:r>
              <a:rPr sz="1600" spc="-5" dirty="0">
                <a:latin typeface="Times New Roman" panose="02020603050405020304" pitchFamily="18" charset="0"/>
                <a:cs typeface="Times New Roman" panose="02020603050405020304" pitchFamily="18" charset="0"/>
              </a:rPr>
              <a:t>values </a:t>
            </a:r>
            <a:r>
              <a:rPr sz="1600" dirty="0">
                <a:latin typeface="Times New Roman" panose="02020603050405020304" pitchFamily="18" charset="0"/>
                <a:cs typeface="Times New Roman" panose="02020603050405020304" pitchFamily="18" charset="0"/>
              </a:rPr>
              <a:t>with</a:t>
            </a:r>
            <a:r>
              <a:rPr sz="1600" spc="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Mean/Median:</a:t>
            </a:r>
            <a:endParaRPr sz="1600" dirty="0">
              <a:latin typeface="Times New Roman" panose="02020603050405020304" pitchFamily="18" charset="0"/>
              <a:cs typeface="Times New Roman" panose="02020603050405020304" pitchFamily="18" charset="0"/>
            </a:endParaRPr>
          </a:p>
        </p:txBody>
      </p:sp>
      <p:sp>
        <p:nvSpPr>
          <p:cNvPr id="5" name="object 5"/>
          <p:cNvSpPr txBox="1"/>
          <p:nvPr/>
        </p:nvSpPr>
        <p:spPr>
          <a:xfrm>
            <a:off x="381000" y="3045074"/>
            <a:ext cx="8382000" cy="1812676"/>
          </a:xfrm>
          <a:prstGeom prst="rect">
            <a:avLst/>
          </a:prstGeom>
        </p:spPr>
        <p:txBody>
          <a:bodyPr vert="horz" wrap="square" lIns="0" tIns="12065" rIns="0" bIns="0" rtlCol="0">
            <a:spAutoFit/>
          </a:bodyPr>
          <a:lstStyle/>
          <a:p>
            <a:pPr marL="12700">
              <a:lnSpc>
                <a:spcPct val="100000"/>
              </a:lnSpc>
              <a:spcBef>
                <a:spcPts val="95"/>
              </a:spcBef>
            </a:pPr>
            <a:r>
              <a:rPr sz="1400" spc="-5" dirty="0">
                <a:solidFill>
                  <a:srgbClr val="FF0000"/>
                </a:solidFill>
                <a:latin typeface="Times New Roman" panose="02020603050405020304" pitchFamily="18" charset="0"/>
                <a:cs typeface="Times New Roman" panose="02020603050405020304" pitchFamily="18" charset="0"/>
              </a:rPr>
              <a:t>data["Age"] = data["Age"].replace(np.NaN,</a:t>
            </a:r>
            <a:r>
              <a:rPr sz="1400" spc="65" dirty="0">
                <a:solidFill>
                  <a:srgbClr val="FF0000"/>
                </a:solidFill>
                <a:latin typeface="Times New Roman" panose="02020603050405020304" pitchFamily="18" charset="0"/>
                <a:cs typeface="Times New Roman" panose="02020603050405020304" pitchFamily="18" charset="0"/>
              </a:rPr>
              <a:t> </a:t>
            </a:r>
            <a:r>
              <a:rPr sz="1400" spc="-5" dirty="0">
                <a:solidFill>
                  <a:srgbClr val="FF0000"/>
                </a:solidFill>
                <a:latin typeface="Times New Roman" panose="02020603050405020304" pitchFamily="18" charset="0"/>
                <a:cs typeface="Times New Roman" panose="02020603050405020304" pitchFamily="18" charset="0"/>
              </a:rPr>
              <a:t>data["Age"].mean())</a:t>
            </a:r>
            <a:endParaRPr sz="1400" dirty="0">
              <a:latin typeface="Times New Roman" panose="02020603050405020304" pitchFamily="18" charset="0"/>
              <a:cs typeface="Times New Roman" panose="02020603050405020304" pitchFamily="18" charset="0"/>
            </a:endParaRPr>
          </a:p>
          <a:p>
            <a:pPr marL="12700">
              <a:lnSpc>
                <a:spcPct val="100000"/>
              </a:lnSpc>
            </a:pPr>
            <a:r>
              <a:rPr sz="1400" spc="-5" dirty="0">
                <a:solidFill>
                  <a:srgbClr val="FF0000"/>
                </a:solidFill>
                <a:latin typeface="Times New Roman" panose="02020603050405020304" pitchFamily="18" charset="0"/>
                <a:cs typeface="Times New Roman" panose="02020603050405020304" pitchFamily="18" charset="0"/>
              </a:rPr>
              <a:t>data["Age"] = data["Age"].replace(np.NaN,</a:t>
            </a:r>
            <a:r>
              <a:rPr sz="1400" spc="65" dirty="0">
                <a:solidFill>
                  <a:srgbClr val="FF0000"/>
                </a:solidFill>
                <a:latin typeface="Times New Roman" panose="02020603050405020304" pitchFamily="18" charset="0"/>
                <a:cs typeface="Times New Roman" panose="02020603050405020304" pitchFamily="18" charset="0"/>
              </a:rPr>
              <a:t> </a:t>
            </a:r>
            <a:r>
              <a:rPr sz="1400" spc="-5" dirty="0">
                <a:solidFill>
                  <a:srgbClr val="FF0000"/>
                </a:solidFill>
                <a:latin typeface="Times New Roman" panose="02020603050405020304" pitchFamily="18" charset="0"/>
                <a:cs typeface="Times New Roman" panose="02020603050405020304" pitchFamily="18" charset="0"/>
              </a:rPr>
              <a:t>data["Age"].median())</a:t>
            </a:r>
            <a:endParaRPr sz="1400" dirty="0">
              <a:latin typeface="Times New Roman" panose="02020603050405020304" pitchFamily="18" charset="0"/>
              <a:cs typeface="Times New Roman" panose="02020603050405020304" pitchFamily="18" charset="0"/>
            </a:endParaRPr>
          </a:p>
          <a:p>
            <a:pPr marL="12700">
              <a:lnSpc>
                <a:spcPct val="100000"/>
              </a:lnSpc>
              <a:spcBef>
                <a:spcPts val="595"/>
              </a:spcBef>
            </a:pPr>
            <a:r>
              <a:rPr sz="1400" spc="-10" dirty="0">
                <a:solidFill>
                  <a:srgbClr val="FFFFFF"/>
                </a:solidFill>
                <a:latin typeface="Times New Roman" panose="02020603050405020304" pitchFamily="18" charset="0"/>
                <a:cs typeface="Times New Roman" panose="02020603050405020304" pitchFamily="18" charset="0"/>
              </a:rPr>
              <a:t>Pros:</a:t>
            </a:r>
            <a:endParaRPr sz="1400" dirty="0">
              <a:latin typeface="Times New Roman" panose="02020603050405020304" pitchFamily="18" charset="0"/>
              <a:cs typeface="Times New Roman" panose="02020603050405020304" pitchFamily="18" charset="0"/>
            </a:endParaRPr>
          </a:p>
          <a:p>
            <a:pPr marL="12700" marR="5080">
              <a:lnSpc>
                <a:spcPct val="100000"/>
              </a:lnSpc>
            </a:pPr>
            <a:r>
              <a:rPr sz="1400" spc="-5" dirty="0">
                <a:solidFill>
                  <a:srgbClr val="FFFFFF"/>
                </a:solidFill>
                <a:latin typeface="Times New Roman" panose="02020603050405020304" pitchFamily="18" charset="0"/>
                <a:cs typeface="Times New Roman" panose="02020603050405020304" pitchFamily="18" charset="0"/>
              </a:rPr>
              <a:t>Prevent </a:t>
            </a:r>
            <a:r>
              <a:rPr sz="1400" spc="-10" dirty="0">
                <a:solidFill>
                  <a:srgbClr val="FFFFFF"/>
                </a:solidFill>
                <a:latin typeface="Times New Roman" panose="02020603050405020304" pitchFamily="18" charset="0"/>
                <a:cs typeface="Times New Roman" panose="02020603050405020304" pitchFamily="18" charset="0"/>
              </a:rPr>
              <a:t>data </a:t>
            </a:r>
            <a:r>
              <a:rPr sz="1400" dirty="0">
                <a:solidFill>
                  <a:srgbClr val="FFFFFF"/>
                </a:solidFill>
                <a:latin typeface="Times New Roman" panose="02020603050405020304" pitchFamily="18" charset="0"/>
                <a:cs typeface="Times New Roman" panose="02020603050405020304" pitchFamily="18" charset="0"/>
              </a:rPr>
              <a:t>loss </a:t>
            </a:r>
            <a:r>
              <a:rPr sz="1400" spc="-5" dirty="0">
                <a:solidFill>
                  <a:srgbClr val="FFFFFF"/>
                </a:solidFill>
                <a:latin typeface="Times New Roman" panose="02020603050405020304" pitchFamily="18" charset="0"/>
                <a:cs typeface="Times New Roman" panose="02020603050405020304" pitchFamily="18" charset="0"/>
              </a:rPr>
              <a:t>which results </a:t>
            </a:r>
            <a:r>
              <a:rPr sz="1400" dirty="0">
                <a:solidFill>
                  <a:srgbClr val="FFFFFF"/>
                </a:solidFill>
                <a:latin typeface="Times New Roman" panose="02020603050405020304" pitchFamily="18" charset="0"/>
                <a:cs typeface="Times New Roman" panose="02020603050405020304" pitchFamily="18" charset="0"/>
              </a:rPr>
              <a:t>in </a:t>
            </a:r>
            <a:r>
              <a:rPr sz="1400" spc="-5" dirty="0">
                <a:solidFill>
                  <a:srgbClr val="FFFFFF"/>
                </a:solidFill>
                <a:latin typeface="Times New Roman" panose="02020603050405020304" pitchFamily="18" charset="0"/>
                <a:cs typeface="Times New Roman" panose="02020603050405020304" pitchFamily="18" charset="0"/>
              </a:rPr>
              <a:t>deletion of </a:t>
            </a:r>
            <a:r>
              <a:rPr sz="1400" spc="-15" dirty="0">
                <a:solidFill>
                  <a:srgbClr val="FFFFFF"/>
                </a:solidFill>
                <a:latin typeface="Times New Roman" panose="02020603050405020304" pitchFamily="18" charset="0"/>
                <a:cs typeface="Times New Roman" panose="02020603050405020304" pitchFamily="18" charset="0"/>
              </a:rPr>
              <a:t>rows </a:t>
            </a:r>
            <a:r>
              <a:rPr sz="1400" spc="-5" dirty="0">
                <a:solidFill>
                  <a:srgbClr val="FFFFFF"/>
                </a:solidFill>
                <a:latin typeface="Times New Roman" panose="02020603050405020304" pitchFamily="18" charset="0"/>
                <a:cs typeface="Times New Roman" panose="02020603050405020304" pitchFamily="18" charset="0"/>
              </a:rPr>
              <a:t>or columns  </a:t>
            </a:r>
            <a:r>
              <a:rPr sz="1400" spc="-15" dirty="0">
                <a:solidFill>
                  <a:srgbClr val="FFFFFF"/>
                </a:solidFill>
                <a:latin typeface="Times New Roman" panose="02020603050405020304" pitchFamily="18" charset="0"/>
                <a:cs typeface="Times New Roman" panose="02020603050405020304" pitchFamily="18" charset="0"/>
              </a:rPr>
              <a:t>Works </a:t>
            </a:r>
            <a:r>
              <a:rPr sz="1400" spc="-5" dirty="0">
                <a:solidFill>
                  <a:srgbClr val="FFFFFF"/>
                </a:solidFill>
                <a:latin typeface="Times New Roman" panose="02020603050405020304" pitchFamily="18" charset="0"/>
                <a:cs typeface="Times New Roman" panose="02020603050405020304" pitchFamily="18" charset="0"/>
              </a:rPr>
              <a:t>well with </a:t>
            </a:r>
            <a:r>
              <a:rPr sz="1400" dirty="0">
                <a:solidFill>
                  <a:srgbClr val="FFFFFF"/>
                </a:solidFill>
                <a:latin typeface="Times New Roman" panose="02020603050405020304" pitchFamily="18" charset="0"/>
                <a:cs typeface="Times New Roman" panose="02020603050405020304" pitchFamily="18" charset="0"/>
              </a:rPr>
              <a:t>a </a:t>
            </a:r>
            <a:r>
              <a:rPr sz="1400" spc="-5" dirty="0">
                <a:solidFill>
                  <a:srgbClr val="FFFFFF"/>
                </a:solidFill>
                <a:latin typeface="Times New Roman" panose="02020603050405020304" pitchFamily="18" charset="0"/>
                <a:cs typeface="Times New Roman" panose="02020603050405020304" pitchFamily="18" charset="0"/>
              </a:rPr>
              <a:t>small dataset </a:t>
            </a:r>
            <a:r>
              <a:rPr sz="1400" dirty="0">
                <a:solidFill>
                  <a:srgbClr val="FFFFFF"/>
                </a:solidFill>
                <a:latin typeface="Times New Roman" panose="02020603050405020304" pitchFamily="18" charset="0"/>
                <a:cs typeface="Times New Roman" panose="02020603050405020304" pitchFamily="18" charset="0"/>
              </a:rPr>
              <a:t>and </a:t>
            </a:r>
            <a:r>
              <a:rPr sz="1400" spc="-10" dirty="0">
                <a:solidFill>
                  <a:srgbClr val="FFFFFF"/>
                </a:solidFill>
                <a:latin typeface="Times New Roman" panose="02020603050405020304" pitchFamily="18" charset="0"/>
                <a:cs typeface="Times New Roman" panose="02020603050405020304" pitchFamily="18" charset="0"/>
              </a:rPr>
              <a:t>easy </a:t>
            </a:r>
            <a:r>
              <a:rPr sz="1400" spc="-5" dirty="0">
                <a:solidFill>
                  <a:srgbClr val="FFFFFF"/>
                </a:solidFill>
                <a:latin typeface="Times New Roman" panose="02020603050405020304" pitchFamily="18" charset="0"/>
                <a:cs typeface="Times New Roman" panose="02020603050405020304" pitchFamily="18" charset="0"/>
              </a:rPr>
              <a:t>to</a:t>
            </a:r>
            <a:r>
              <a:rPr sz="1400" spc="10" dirty="0">
                <a:solidFill>
                  <a:srgbClr val="FFFFFF"/>
                </a:solidFill>
                <a:latin typeface="Times New Roman" panose="02020603050405020304" pitchFamily="18" charset="0"/>
                <a:cs typeface="Times New Roman" panose="02020603050405020304" pitchFamily="18" charset="0"/>
              </a:rPr>
              <a:t> </a:t>
            </a:r>
            <a:r>
              <a:rPr sz="1400" dirty="0">
                <a:solidFill>
                  <a:srgbClr val="FFFFFF"/>
                </a:solidFill>
                <a:latin typeface="Times New Roman" panose="02020603050405020304" pitchFamily="18" charset="0"/>
                <a:cs typeface="Times New Roman" panose="02020603050405020304" pitchFamily="18" charset="0"/>
              </a:rPr>
              <a:t>implement.</a:t>
            </a:r>
            <a:endParaRPr sz="1400" dirty="0">
              <a:latin typeface="Times New Roman" panose="02020603050405020304" pitchFamily="18" charset="0"/>
              <a:cs typeface="Times New Roman" panose="02020603050405020304" pitchFamily="18" charset="0"/>
            </a:endParaRPr>
          </a:p>
          <a:p>
            <a:pPr marL="12700">
              <a:lnSpc>
                <a:spcPct val="100000"/>
              </a:lnSpc>
            </a:pPr>
            <a:r>
              <a:rPr sz="1400" spc="-5" dirty="0">
                <a:solidFill>
                  <a:srgbClr val="FFFFFF"/>
                </a:solidFill>
                <a:latin typeface="Times New Roman" panose="02020603050405020304" pitchFamily="18" charset="0"/>
                <a:cs typeface="Times New Roman" panose="02020603050405020304" pitchFamily="18" charset="0"/>
              </a:rPr>
              <a:t>Cons:</a:t>
            </a:r>
            <a:endParaRPr sz="1400" dirty="0">
              <a:latin typeface="Times New Roman" panose="02020603050405020304" pitchFamily="18" charset="0"/>
              <a:cs typeface="Times New Roman" panose="02020603050405020304" pitchFamily="18" charset="0"/>
            </a:endParaRPr>
          </a:p>
          <a:p>
            <a:pPr marL="12700" marR="829944">
              <a:lnSpc>
                <a:spcPct val="100000"/>
              </a:lnSpc>
            </a:pPr>
            <a:r>
              <a:rPr sz="1400" spc="-15" dirty="0">
                <a:solidFill>
                  <a:srgbClr val="FFFFFF"/>
                </a:solidFill>
                <a:latin typeface="Times New Roman" panose="02020603050405020304" pitchFamily="18" charset="0"/>
                <a:cs typeface="Times New Roman" panose="02020603050405020304" pitchFamily="18" charset="0"/>
              </a:rPr>
              <a:t>Works </a:t>
            </a:r>
            <a:r>
              <a:rPr sz="1400" dirty="0">
                <a:solidFill>
                  <a:srgbClr val="FFFFFF"/>
                </a:solidFill>
                <a:latin typeface="Times New Roman" panose="02020603050405020304" pitchFamily="18" charset="0"/>
                <a:cs typeface="Times New Roman" panose="02020603050405020304" pitchFamily="18" charset="0"/>
              </a:rPr>
              <a:t>only </a:t>
            </a:r>
            <a:r>
              <a:rPr sz="1400" spc="-5" dirty="0">
                <a:solidFill>
                  <a:srgbClr val="FFFFFF"/>
                </a:solidFill>
                <a:latin typeface="Times New Roman" panose="02020603050405020304" pitchFamily="18" charset="0"/>
                <a:cs typeface="Times New Roman" panose="02020603050405020304" pitchFamily="18" charset="0"/>
              </a:rPr>
              <a:t>with numerical continuous variables.  Can cause </a:t>
            </a:r>
            <a:r>
              <a:rPr sz="1400" spc="-10" dirty="0">
                <a:solidFill>
                  <a:srgbClr val="FFFFFF"/>
                </a:solidFill>
                <a:latin typeface="Times New Roman" panose="02020603050405020304" pitchFamily="18" charset="0"/>
                <a:cs typeface="Times New Roman" panose="02020603050405020304" pitchFamily="18" charset="0"/>
              </a:rPr>
              <a:t>data</a:t>
            </a:r>
            <a:r>
              <a:rPr sz="1400" spc="-20" dirty="0">
                <a:solidFill>
                  <a:srgbClr val="FFFFFF"/>
                </a:solidFill>
                <a:latin typeface="Times New Roman" panose="02020603050405020304" pitchFamily="18" charset="0"/>
                <a:cs typeface="Times New Roman" panose="02020603050405020304" pitchFamily="18" charset="0"/>
              </a:rPr>
              <a:t> </a:t>
            </a:r>
            <a:r>
              <a:rPr sz="1400" spc="-10" dirty="0">
                <a:solidFill>
                  <a:srgbClr val="FFFFFF"/>
                </a:solidFill>
                <a:latin typeface="Times New Roman" panose="02020603050405020304" pitchFamily="18" charset="0"/>
                <a:cs typeface="Times New Roman" panose="02020603050405020304" pitchFamily="18" charset="0"/>
              </a:rPr>
              <a:t>leakage</a:t>
            </a:r>
            <a:endParaRPr sz="1400" dirty="0">
              <a:latin typeface="Times New Roman" panose="02020603050405020304" pitchFamily="18" charset="0"/>
              <a:cs typeface="Times New Roman" panose="02020603050405020304" pitchFamily="18" charset="0"/>
            </a:endParaRPr>
          </a:p>
          <a:p>
            <a:pPr marL="12700">
              <a:lnSpc>
                <a:spcPct val="100000"/>
              </a:lnSpc>
            </a:pPr>
            <a:r>
              <a:rPr sz="1400" spc="-5" dirty="0">
                <a:solidFill>
                  <a:srgbClr val="FFFFFF"/>
                </a:solidFill>
                <a:latin typeface="Times New Roman" panose="02020603050405020304" pitchFamily="18" charset="0"/>
                <a:cs typeface="Times New Roman" panose="02020603050405020304" pitchFamily="18" charset="0"/>
              </a:rPr>
              <a:t>Does not </a:t>
            </a:r>
            <a:r>
              <a:rPr sz="1400" spc="-10" dirty="0">
                <a:solidFill>
                  <a:srgbClr val="FFFFFF"/>
                </a:solidFill>
                <a:latin typeface="Times New Roman" panose="02020603050405020304" pitchFamily="18" charset="0"/>
                <a:cs typeface="Times New Roman" panose="02020603050405020304" pitchFamily="18" charset="0"/>
              </a:rPr>
              <a:t>factor </a:t>
            </a:r>
            <a:r>
              <a:rPr sz="1400" dirty="0">
                <a:solidFill>
                  <a:srgbClr val="FFFFFF"/>
                </a:solidFill>
                <a:latin typeface="Times New Roman" panose="02020603050405020304" pitchFamily="18" charset="0"/>
                <a:cs typeface="Times New Roman" panose="02020603050405020304" pitchFamily="18" charset="0"/>
              </a:rPr>
              <a:t>the </a:t>
            </a:r>
            <a:r>
              <a:rPr sz="1400" spc="-5" dirty="0">
                <a:solidFill>
                  <a:srgbClr val="FFFFFF"/>
                </a:solidFill>
                <a:latin typeface="Times New Roman" panose="02020603050405020304" pitchFamily="18" charset="0"/>
                <a:cs typeface="Times New Roman" panose="02020603050405020304" pitchFamily="18" charset="0"/>
              </a:rPr>
              <a:t>covariance between</a:t>
            </a:r>
            <a:r>
              <a:rPr sz="1400" spc="-30" dirty="0">
                <a:solidFill>
                  <a:srgbClr val="FFFFFF"/>
                </a:solidFill>
                <a:latin typeface="Times New Roman" panose="02020603050405020304" pitchFamily="18" charset="0"/>
                <a:cs typeface="Times New Roman" panose="02020603050405020304" pitchFamily="18" charset="0"/>
              </a:rPr>
              <a:t> </a:t>
            </a:r>
            <a:r>
              <a:rPr sz="1400" spc="-10" dirty="0">
                <a:solidFill>
                  <a:srgbClr val="FFFFFF"/>
                </a:solidFill>
                <a:latin typeface="Times New Roman" panose="02020603050405020304" pitchFamily="18" charset="0"/>
                <a:cs typeface="Times New Roman" panose="02020603050405020304" pitchFamily="18" charset="0"/>
              </a:rPr>
              <a:t>features.</a:t>
            </a:r>
            <a:endParaRPr sz="1400" dirty="0">
              <a:latin typeface="Times New Roman" panose="02020603050405020304" pitchFamily="18" charset="0"/>
              <a:cs typeface="Times New Roman" panose="02020603050405020304" pitchFamily="18" charset="0"/>
            </a:endParaRPr>
          </a:p>
        </p:txBody>
      </p:sp>
      <p:sp>
        <p:nvSpPr>
          <p:cNvPr id="6" name="object 6"/>
          <p:cNvSpPr/>
          <p:nvPr/>
        </p:nvSpPr>
        <p:spPr>
          <a:xfrm>
            <a:off x="914400" y="579502"/>
            <a:ext cx="4631436" cy="228447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440929" y="285750"/>
            <a:ext cx="3115310" cy="321242"/>
          </a:xfrm>
          <a:prstGeom prst="rect">
            <a:avLst/>
          </a:prstGeom>
        </p:spPr>
        <p:txBody>
          <a:bodyPr vert="horz" wrap="square" lIns="0" tIns="13335" rIns="0" bIns="0" rtlCol="0">
            <a:spAutoFit/>
          </a:bodyPr>
          <a:lstStyle/>
          <a:p>
            <a:pPr marL="12700">
              <a:lnSpc>
                <a:spcPct val="100000"/>
              </a:lnSpc>
              <a:spcBef>
                <a:spcPts val="105"/>
              </a:spcBef>
            </a:pPr>
            <a:r>
              <a:rPr lang="tr-TR" sz="2000" spc="-10" dirty="0">
                <a:latin typeface="Times New Roman" panose="02020603050405020304" pitchFamily="18" charset="0"/>
                <a:cs typeface="Times New Roman" panose="02020603050405020304" pitchFamily="18" charset="0"/>
              </a:rPr>
              <a:t>Örnek Uygulama</a:t>
            </a:r>
            <a:endParaRPr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6DB6268-E4EE-75AB-E618-B0E98802CF8D}"/>
              </a:ext>
            </a:extLst>
          </p:cNvPr>
          <p:cNvSpPr txBox="1"/>
          <p:nvPr/>
        </p:nvSpPr>
        <p:spPr>
          <a:xfrm>
            <a:off x="1524000" y="666750"/>
            <a:ext cx="4572000" cy="369332"/>
          </a:xfrm>
          <a:prstGeom prst="rect">
            <a:avLst/>
          </a:prstGeom>
          <a:noFill/>
        </p:spPr>
        <p:txBody>
          <a:bodyPr wrap="square">
            <a:spAutoFit/>
          </a:bodyPr>
          <a:lstStyle/>
          <a:p>
            <a:r>
              <a:rPr lang="tr-TR" dirty="0">
                <a:solidFill>
                  <a:schemeClr val="bg1"/>
                </a:solidFill>
                <a:latin typeface="Times New Roman" panose="02020603050405020304" pitchFamily="18" charset="0"/>
                <a:cs typeface="Times New Roman" panose="02020603050405020304" pitchFamily="18" charset="0"/>
              </a:rPr>
              <a:t>bikedetails.csv üzerinde eksik veri uygulaması:</a:t>
            </a:r>
          </a:p>
        </p:txBody>
      </p:sp>
      <p:sp>
        <p:nvSpPr>
          <p:cNvPr id="8" name="TextBox 7">
            <a:extLst>
              <a:ext uri="{FF2B5EF4-FFF2-40B4-BE49-F238E27FC236}">
                <a16:creationId xmlns:a16="http://schemas.microsoft.com/office/drawing/2014/main" id="{24C2234E-8885-BB4F-14A3-B0BECE75409A}"/>
              </a:ext>
            </a:extLst>
          </p:cNvPr>
          <p:cNvSpPr txBox="1"/>
          <p:nvPr/>
        </p:nvSpPr>
        <p:spPr>
          <a:xfrm>
            <a:off x="258424" y="1276350"/>
            <a:ext cx="4008777" cy="1384995"/>
          </a:xfrm>
          <a:prstGeom prst="rect">
            <a:avLst/>
          </a:prstGeom>
          <a:noFill/>
        </p:spPr>
        <p:txBody>
          <a:bodyPr wrap="square">
            <a:spAutoFit/>
          </a:bodyPr>
          <a:lstStyle/>
          <a:p>
            <a:r>
              <a:rPr lang="tr-TR" sz="1400" dirty="0">
                <a:solidFill>
                  <a:schemeClr val="bg1"/>
                </a:solidFill>
                <a:latin typeface="Times New Roman" panose="02020603050405020304" pitchFamily="18" charset="0"/>
                <a:cs typeface="Times New Roman" panose="02020603050405020304" pitchFamily="18" charset="0"/>
              </a:rPr>
              <a:t>#kütüphane yükle</a:t>
            </a:r>
          </a:p>
          <a:p>
            <a:r>
              <a:rPr lang="tr-TR" sz="1400" dirty="0" err="1">
                <a:solidFill>
                  <a:schemeClr val="bg1"/>
                </a:solidFill>
                <a:latin typeface="Times New Roman" panose="02020603050405020304" pitchFamily="18" charset="0"/>
                <a:cs typeface="Times New Roman" panose="02020603050405020304" pitchFamily="18" charset="0"/>
              </a:rPr>
              <a:t>import</a:t>
            </a:r>
            <a:r>
              <a:rPr lang="tr-TR" sz="1400" dirty="0">
                <a:solidFill>
                  <a:schemeClr val="bg1"/>
                </a:solidFill>
                <a:latin typeface="Times New Roman" panose="02020603050405020304" pitchFamily="18" charset="0"/>
                <a:cs typeface="Times New Roman" panose="02020603050405020304" pitchFamily="18" charset="0"/>
              </a:rPr>
              <a:t> </a:t>
            </a:r>
            <a:r>
              <a:rPr lang="tr-TR" sz="1400" dirty="0" err="1">
                <a:solidFill>
                  <a:schemeClr val="bg1"/>
                </a:solidFill>
                <a:latin typeface="Times New Roman" panose="02020603050405020304" pitchFamily="18" charset="0"/>
                <a:cs typeface="Times New Roman" panose="02020603050405020304" pitchFamily="18" charset="0"/>
              </a:rPr>
              <a:t>pandas</a:t>
            </a:r>
            <a:r>
              <a:rPr lang="tr-TR" sz="1400" dirty="0">
                <a:solidFill>
                  <a:schemeClr val="bg1"/>
                </a:solidFill>
                <a:latin typeface="Times New Roman" panose="02020603050405020304" pitchFamily="18" charset="0"/>
                <a:cs typeface="Times New Roman" panose="02020603050405020304" pitchFamily="18" charset="0"/>
              </a:rPr>
              <a:t> as </a:t>
            </a:r>
            <a:r>
              <a:rPr lang="tr-TR" sz="1400" dirty="0" err="1">
                <a:solidFill>
                  <a:schemeClr val="bg1"/>
                </a:solidFill>
                <a:latin typeface="Times New Roman" panose="02020603050405020304" pitchFamily="18" charset="0"/>
                <a:cs typeface="Times New Roman" panose="02020603050405020304" pitchFamily="18" charset="0"/>
              </a:rPr>
              <a:t>pd</a:t>
            </a:r>
            <a:endParaRPr lang="tr-TR" sz="1400" dirty="0">
              <a:solidFill>
                <a:schemeClr val="bg1"/>
              </a:solidFill>
              <a:latin typeface="Times New Roman" panose="02020603050405020304" pitchFamily="18" charset="0"/>
              <a:cs typeface="Times New Roman" panose="02020603050405020304" pitchFamily="18" charset="0"/>
            </a:endParaRPr>
          </a:p>
          <a:p>
            <a:r>
              <a:rPr lang="tr-TR" sz="1400" dirty="0" err="1">
                <a:solidFill>
                  <a:schemeClr val="bg1"/>
                </a:solidFill>
                <a:latin typeface="Times New Roman" panose="02020603050405020304" pitchFamily="18" charset="0"/>
                <a:cs typeface="Times New Roman" panose="02020603050405020304" pitchFamily="18" charset="0"/>
              </a:rPr>
              <a:t>import</a:t>
            </a:r>
            <a:r>
              <a:rPr lang="tr-TR" sz="1400" dirty="0">
                <a:solidFill>
                  <a:schemeClr val="bg1"/>
                </a:solidFill>
                <a:latin typeface="Times New Roman" panose="02020603050405020304" pitchFamily="18" charset="0"/>
                <a:cs typeface="Times New Roman" panose="02020603050405020304" pitchFamily="18" charset="0"/>
              </a:rPr>
              <a:t> </a:t>
            </a:r>
            <a:r>
              <a:rPr lang="tr-TR" sz="1400" dirty="0" err="1">
                <a:solidFill>
                  <a:schemeClr val="bg1"/>
                </a:solidFill>
                <a:latin typeface="Times New Roman" panose="02020603050405020304" pitchFamily="18" charset="0"/>
                <a:cs typeface="Times New Roman" panose="02020603050405020304" pitchFamily="18" charset="0"/>
              </a:rPr>
              <a:t>numpy</a:t>
            </a:r>
            <a:r>
              <a:rPr lang="tr-TR" sz="1400" dirty="0">
                <a:solidFill>
                  <a:schemeClr val="bg1"/>
                </a:solidFill>
                <a:latin typeface="Times New Roman" panose="02020603050405020304" pitchFamily="18" charset="0"/>
                <a:cs typeface="Times New Roman" panose="02020603050405020304" pitchFamily="18" charset="0"/>
              </a:rPr>
              <a:t> as </a:t>
            </a:r>
            <a:r>
              <a:rPr lang="tr-TR" sz="1400" dirty="0" err="1">
                <a:solidFill>
                  <a:schemeClr val="bg1"/>
                </a:solidFill>
                <a:latin typeface="Times New Roman" panose="02020603050405020304" pitchFamily="18" charset="0"/>
                <a:cs typeface="Times New Roman" panose="02020603050405020304" pitchFamily="18" charset="0"/>
              </a:rPr>
              <a:t>np</a:t>
            </a:r>
            <a:endParaRPr lang="tr-TR" sz="1400" dirty="0">
              <a:solidFill>
                <a:schemeClr val="bg1"/>
              </a:solidFill>
              <a:latin typeface="Times New Roman" panose="02020603050405020304" pitchFamily="18" charset="0"/>
              <a:cs typeface="Times New Roman" panose="02020603050405020304" pitchFamily="18" charset="0"/>
            </a:endParaRPr>
          </a:p>
          <a:p>
            <a:endParaRPr lang="tr-TR" sz="1400" dirty="0">
              <a:solidFill>
                <a:schemeClr val="bg1"/>
              </a:solidFill>
              <a:latin typeface="Times New Roman" panose="02020603050405020304" pitchFamily="18" charset="0"/>
              <a:cs typeface="Times New Roman" panose="02020603050405020304" pitchFamily="18" charset="0"/>
            </a:endParaRPr>
          </a:p>
          <a:p>
            <a:r>
              <a:rPr lang="tr-TR" sz="1400" dirty="0">
                <a:solidFill>
                  <a:schemeClr val="bg1"/>
                </a:solidFill>
                <a:latin typeface="Times New Roman" panose="02020603050405020304" pitchFamily="18" charset="0"/>
                <a:cs typeface="Times New Roman" panose="02020603050405020304" pitchFamily="18" charset="0"/>
              </a:rPr>
              <a:t>#veri setini oku</a:t>
            </a:r>
          </a:p>
          <a:p>
            <a:r>
              <a:rPr lang="tr-TR" sz="1400" dirty="0">
                <a:solidFill>
                  <a:schemeClr val="bg1"/>
                </a:solidFill>
                <a:latin typeface="Times New Roman" panose="02020603050405020304" pitchFamily="18" charset="0"/>
                <a:cs typeface="Times New Roman" panose="02020603050405020304" pitchFamily="18" charset="0"/>
              </a:rPr>
              <a:t>data=</a:t>
            </a:r>
            <a:r>
              <a:rPr lang="tr-TR" sz="1400" dirty="0" err="1">
                <a:solidFill>
                  <a:schemeClr val="bg1"/>
                </a:solidFill>
                <a:latin typeface="Times New Roman" panose="02020603050405020304" pitchFamily="18" charset="0"/>
                <a:cs typeface="Times New Roman" panose="02020603050405020304" pitchFamily="18" charset="0"/>
              </a:rPr>
              <a:t>pd.read_csv</a:t>
            </a:r>
            <a:r>
              <a:rPr lang="tr-TR" sz="1400" dirty="0">
                <a:solidFill>
                  <a:schemeClr val="bg1"/>
                </a:solidFill>
                <a:latin typeface="Times New Roman" panose="02020603050405020304" pitchFamily="18" charset="0"/>
                <a:cs typeface="Times New Roman" panose="02020603050405020304" pitchFamily="18" charset="0"/>
              </a:rPr>
              <a:t>('data/bikedetails.csv’)</a:t>
            </a:r>
          </a:p>
        </p:txBody>
      </p:sp>
      <p:sp>
        <p:nvSpPr>
          <p:cNvPr id="9" name="TextBox 8">
            <a:extLst>
              <a:ext uri="{FF2B5EF4-FFF2-40B4-BE49-F238E27FC236}">
                <a16:creationId xmlns:a16="http://schemas.microsoft.com/office/drawing/2014/main" id="{58D5374B-35F3-B3A4-D63F-BCD149580202}"/>
              </a:ext>
            </a:extLst>
          </p:cNvPr>
          <p:cNvSpPr txBox="1"/>
          <p:nvPr/>
        </p:nvSpPr>
        <p:spPr>
          <a:xfrm>
            <a:off x="4800600" y="1109920"/>
            <a:ext cx="4008777" cy="738664"/>
          </a:xfrm>
          <a:prstGeom prst="rect">
            <a:avLst/>
          </a:prstGeom>
          <a:noFill/>
        </p:spPr>
        <p:txBody>
          <a:bodyPr wrap="square">
            <a:spAutoFit/>
          </a:bodyPr>
          <a:lstStyle/>
          <a:p>
            <a:r>
              <a:rPr lang="tr-TR" sz="1400" dirty="0" err="1">
                <a:solidFill>
                  <a:schemeClr val="bg1"/>
                </a:solidFill>
                <a:latin typeface="Times New Roman" panose="02020603050405020304" pitchFamily="18" charset="0"/>
                <a:cs typeface="Times New Roman" panose="02020603050405020304" pitchFamily="18" charset="0"/>
              </a:rPr>
              <a:t>print</a:t>
            </a:r>
            <a:r>
              <a:rPr lang="tr-TR" sz="1400" dirty="0">
                <a:solidFill>
                  <a:schemeClr val="bg1"/>
                </a:solidFill>
                <a:latin typeface="Times New Roman" panose="02020603050405020304" pitchFamily="18" charset="0"/>
                <a:cs typeface="Times New Roman" panose="02020603050405020304" pitchFamily="18" charset="0"/>
              </a:rPr>
              <a:t>(</a:t>
            </a:r>
            <a:r>
              <a:rPr lang="tr-TR" sz="1400" dirty="0" err="1">
                <a:solidFill>
                  <a:schemeClr val="bg1"/>
                </a:solidFill>
                <a:latin typeface="Times New Roman" panose="02020603050405020304" pitchFamily="18" charset="0"/>
                <a:cs typeface="Times New Roman" panose="02020603050405020304" pitchFamily="18" charset="0"/>
              </a:rPr>
              <a:t>data.shape</a:t>
            </a:r>
            <a:r>
              <a:rPr lang="tr-TR" sz="1400" dirty="0">
                <a:solidFill>
                  <a:schemeClr val="bg1"/>
                </a:solidFill>
                <a:latin typeface="Times New Roman" panose="02020603050405020304" pitchFamily="18" charset="0"/>
                <a:cs typeface="Times New Roman" panose="02020603050405020304" pitchFamily="18" charset="0"/>
              </a:rPr>
              <a:t>)</a:t>
            </a:r>
          </a:p>
          <a:p>
            <a:r>
              <a:rPr lang="tr-TR" sz="1400" dirty="0" err="1">
                <a:solidFill>
                  <a:schemeClr val="bg1"/>
                </a:solidFill>
                <a:latin typeface="Times New Roman" panose="02020603050405020304" pitchFamily="18" charset="0"/>
                <a:cs typeface="Times New Roman" panose="02020603050405020304" pitchFamily="18" charset="0"/>
              </a:rPr>
              <a:t>print</a:t>
            </a:r>
            <a:r>
              <a:rPr lang="tr-TR" sz="1400" dirty="0">
                <a:solidFill>
                  <a:schemeClr val="bg1"/>
                </a:solidFill>
                <a:latin typeface="Times New Roman" panose="02020603050405020304" pitchFamily="18" charset="0"/>
                <a:cs typeface="Times New Roman" panose="02020603050405020304" pitchFamily="18" charset="0"/>
              </a:rPr>
              <a:t>(data.info())</a:t>
            </a:r>
          </a:p>
          <a:p>
            <a:r>
              <a:rPr lang="tr-TR" sz="1400" dirty="0" err="1">
                <a:solidFill>
                  <a:schemeClr val="bg1"/>
                </a:solidFill>
                <a:latin typeface="Times New Roman" panose="02020603050405020304" pitchFamily="18" charset="0"/>
                <a:cs typeface="Times New Roman" panose="02020603050405020304" pitchFamily="18" charset="0"/>
              </a:rPr>
              <a:t>print</a:t>
            </a:r>
            <a:r>
              <a:rPr lang="tr-TR" sz="1400" dirty="0">
                <a:solidFill>
                  <a:schemeClr val="bg1"/>
                </a:solidFill>
                <a:latin typeface="Times New Roman" panose="02020603050405020304" pitchFamily="18" charset="0"/>
                <a:cs typeface="Times New Roman" panose="02020603050405020304" pitchFamily="18" charset="0"/>
              </a:rPr>
              <a:t>(</a:t>
            </a:r>
            <a:r>
              <a:rPr lang="tr-TR" sz="1400" dirty="0" err="1">
                <a:solidFill>
                  <a:schemeClr val="bg1"/>
                </a:solidFill>
                <a:latin typeface="Times New Roman" panose="02020603050405020304" pitchFamily="18" charset="0"/>
                <a:cs typeface="Times New Roman" panose="02020603050405020304" pitchFamily="18" charset="0"/>
              </a:rPr>
              <a:t>data.isnull</a:t>
            </a:r>
            <a:r>
              <a:rPr lang="tr-TR" sz="1400" dirty="0">
                <a:solidFill>
                  <a:schemeClr val="bg1"/>
                </a:solidFill>
                <a:latin typeface="Times New Roman" panose="02020603050405020304" pitchFamily="18" charset="0"/>
                <a:cs typeface="Times New Roman" panose="02020603050405020304" pitchFamily="18" charset="0"/>
              </a:rPr>
              <a:t>().</a:t>
            </a:r>
            <a:r>
              <a:rPr lang="tr-TR" sz="1400" dirty="0" err="1">
                <a:solidFill>
                  <a:schemeClr val="bg1"/>
                </a:solidFill>
                <a:latin typeface="Times New Roman" panose="02020603050405020304" pitchFamily="18" charset="0"/>
                <a:cs typeface="Times New Roman" panose="02020603050405020304" pitchFamily="18" charset="0"/>
              </a:rPr>
              <a:t>sum</a:t>
            </a:r>
            <a:r>
              <a:rPr lang="tr-TR" sz="1400" dirty="0">
                <a:solidFill>
                  <a:schemeClr val="bg1"/>
                </a:solidFill>
                <a:latin typeface="Times New Roman" panose="02020603050405020304" pitchFamily="18" charset="0"/>
                <a:cs typeface="Times New Roman" panose="02020603050405020304" pitchFamily="18" charset="0"/>
              </a:rPr>
              <a:t>())</a:t>
            </a:r>
          </a:p>
        </p:txBody>
      </p:sp>
      <p:pic>
        <p:nvPicPr>
          <p:cNvPr id="11" name="Picture 10">
            <a:extLst>
              <a:ext uri="{FF2B5EF4-FFF2-40B4-BE49-F238E27FC236}">
                <a16:creationId xmlns:a16="http://schemas.microsoft.com/office/drawing/2014/main" id="{676E3370-6304-CBA2-2A7B-61DC946689BF}"/>
              </a:ext>
            </a:extLst>
          </p:cNvPr>
          <p:cNvPicPr>
            <a:picLocks noChangeAspect="1"/>
          </p:cNvPicPr>
          <p:nvPr/>
        </p:nvPicPr>
        <p:blipFill>
          <a:blip r:embed="rId2"/>
          <a:stretch>
            <a:fillRect/>
          </a:stretch>
        </p:blipFill>
        <p:spPr>
          <a:xfrm>
            <a:off x="1371600" y="2901613"/>
            <a:ext cx="2779030" cy="1656000"/>
          </a:xfrm>
          <a:prstGeom prst="rect">
            <a:avLst/>
          </a:prstGeom>
        </p:spPr>
      </p:pic>
      <p:cxnSp>
        <p:nvCxnSpPr>
          <p:cNvPr id="13" name="Straight Arrow Connector 12">
            <a:extLst>
              <a:ext uri="{FF2B5EF4-FFF2-40B4-BE49-F238E27FC236}">
                <a16:creationId xmlns:a16="http://schemas.microsoft.com/office/drawing/2014/main" id="{FF4BE3D1-3426-5331-E023-E60DB69AF927}"/>
              </a:ext>
            </a:extLst>
          </p:cNvPr>
          <p:cNvCxnSpPr>
            <a:cxnSpLocks/>
          </p:cNvCxnSpPr>
          <p:nvPr/>
        </p:nvCxnSpPr>
        <p:spPr>
          <a:xfrm flipH="1">
            <a:off x="3657600" y="1504950"/>
            <a:ext cx="1219201" cy="1396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F90F0B80-EF00-33B6-62D2-7C78CD669062}"/>
              </a:ext>
            </a:extLst>
          </p:cNvPr>
          <p:cNvPicPr>
            <a:picLocks noChangeAspect="1"/>
          </p:cNvPicPr>
          <p:nvPr/>
        </p:nvPicPr>
        <p:blipFill>
          <a:blip r:embed="rId3"/>
          <a:stretch>
            <a:fillRect/>
          </a:stretch>
        </p:blipFill>
        <p:spPr>
          <a:xfrm>
            <a:off x="5210177" y="2724150"/>
            <a:ext cx="2275158" cy="1404000"/>
          </a:xfrm>
          <a:prstGeom prst="rect">
            <a:avLst/>
          </a:prstGeom>
        </p:spPr>
      </p:pic>
      <p:cxnSp>
        <p:nvCxnSpPr>
          <p:cNvPr id="19" name="Straight Arrow Connector 18">
            <a:extLst>
              <a:ext uri="{FF2B5EF4-FFF2-40B4-BE49-F238E27FC236}">
                <a16:creationId xmlns:a16="http://schemas.microsoft.com/office/drawing/2014/main" id="{F507D7D9-4FAB-29C3-94CC-1E6AA06BE447}"/>
              </a:ext>
            </a:extLst>
          </p:cNvPr>
          <p:cNvCxnSpPr>
            <a:cxnSpLocks/>
            <a:endCxn id="18" idx="0"/>
          </p:cNvCxnSpPr>
          <p:nvPr/>
        </p:nvCxnSpPr>
        <p:spPr>
          <a:xfrm>
            <a:off x="5791200" y="1762676"/>
            <a:ext cx="556556" cy="961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5625A24-8EF9-D5D4-07FC-0D3A3C35D7E8}"/>
              </a:ext>
            </a:extLst>
          </p:cNvPr>
          <p:cNvCxnSpPr/>
          <p:nvPr/>
        </p:nvCxnSpPr>
        <p:spPr>
          <a:xfrm>
            <a:off x="1447800" y="4158698"/>
            <a:ext cx="2590800"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24" name="Straight Connector 23">
            <a:extLst>
              <a:ext uri="{FF2B5EF4-FFF2-40B4-BE49-F238E27FC236}">
                <a16:creationId xmlns:a16="http://schemas.microsoft.com/office/drawing/2014/main" id="{CC1939E4-8241-93A1-A072-467515B37323}"/>
              </a:ext>
            </a:extLst>
          </p:cNvPr>
          <p:cNvCxnSpPr>
            <a:cxnSpLocks/>
          </p:cNvCxnSpPr>
          <p:nvPr/>
        </p:nvCxnSpPr>
        <p:spPr>
          <a:xfrm>
            <a:off x="5210177" y="3867150"/>
            <a:ext cx="2105023"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456389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440929" y="285750"/>
            <a:ext cx="3115310" cy="321242"/>
          </a:xfrm>
          <a:prstGeom prst="rect">
            <a:avLst/>
          </a:prstGeom>
        </p:spPr>
        <p:txBody>
          <a:bodyPr vert="horz" wrap="square" lIns="0" tIns="13335" rIns="0" bIns="0" rtlCol="0">
            <a:spAutoFit/>
          </a:bodyPr>
          <a:lstStyle/>
          <a:p>
            <a:pPr marL="12700">
              <a:lnSpc>
                <a:spcPct val="100000"/>
              </a:lnSpc>
              <a:spcBef>
                <a:spcPts val="105"/>
              </a:spcBef>
            </a:pPr>
            <a:r>
              <a:rPr lang="tr-TR" sz="2000" spc="-10" dirty="0">
                <a:latin typeface="Times New Roman" panose="02020603050405020304" pitchFamily="18" charset="0"/>
                <a:cs typeface="Times New Roman" panose="02020603050405020304" pitchFamily="18" charset="0"/>
              </a:rPr>
              <a:t>Örnek Uygulama</a:t>
            </a:r>
            <a:endParaRPr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6DB6268-E4EE-75AB-E618-B0E98802CF8D}"/>
              </a:ext>
            </a:extLst>
          </p:cNvPr>
          <p:cNvSpPr txBox="1"/>
          <p:nvPr/>
        </p:nvSpPr>
        <p:spPr>
          <a:xfrm>
            <a:off x="1524000" y="666750"/>
            <a:ext cx="4572000" cy="369332"/>
          </a:xfrm>
          <a:prstGeom prst="rect">
            <a:avLst/>
          </a:prstGeom>
          <a:noFill/>
        </p:spPr>
        <p:txBody>
          <a:bodyPr wrap="square">
            <a:spAutoFit/>
          </a:bodyPr>
          <a:lstStyle/>
          <a:p>
            <a:r>
              <a:rPr lang="tr-TR" dirty="0">
                <a:solidFill>
                  <a:schemeClr val="bg1"/>
                </a:solidFill>
                <a:latin typeface="Times New Roman" panose="02020603050405020304" pitchFamily="18" charset="0"/>
                <a:cs typeface="Times New Roman" panose="02020603050405020304" pitchFamily="18" charset="0"/>
              </a:rPr>
              <a:t>bikedetails.csv üzerinde eksik veri uygulaması:</a:t>
            </a:r>
          </a:p>
        </p:txBody>
      </p:sp>
      <p:sp>
        <p:nvSpPr>
          <p:cNvPr id="8" name="TextBox 7">
            <a:extLst>
              <a:ext uri="{FF2B5EF4-FFF2-40B4-BE49-F238E27FC236}">
                <a16:creationId xmlns:a16="http://schemas.microsoft.com/office/drawing/2014/main" id="{24C2234E-8885-BB4F-14A3-B0BECE75409A}"/>
              </a:ext>
            </a:extLst>
          </p:cNvPr>
          <p:cNvSpPr txBox="1"/>
          <p:nvPr/>
        </p:nvSpPr>
        <p:spPr>
          <a:xfrm>
            <a:off x="258424" y="1276350"/>
            <a:ext cx="4008777" cy="954107"/>
          </a:xfrm>
          <a:prstGeom prst="rect">
            <a:avLst/>
          </a:prstGeom>
          <a:noFill/>
        </p:spPr>
        <p:txBody>
          <a:bodyPr wrap="square">
            <a:spAutoFit/>
          </a:bodyPr>
          <a:lstStyle/>
          <a:p>
            <a:r>
              <a:rPr lang="tr-TR" sz="1400" dirty="0" err="1">
                <a:solidFill>
                  <a:srgbClr val="FFFF00"/>
                </a:solidFill>
                <a:latin typeface="Courier New" panose="02070309020205020404" pitchFamily="49" charset="0"/>
                <a:cs typeface="Courier New" panose="02070309020205020404" pitchFamily="49" charset="0"/>
              </a:rPr>
              <a:t>data.dropna</a:t>
            </a:r>
            <a:r>
              <a:rPr lang="tr-TR" sz="1400" dirty="0">
                <a:solidFill>
                  <a:srgbClr val="FFFF00"/>
                </a:solidFill>
                <a:latin typeface="Courier New" panose="02070309020205020404" pitchFamily="49" charset="0"/>
                <a:cs typeface="Courier New" panose="02070309020205020404" pitchFamily="49" charset="0"/>
              </a:rPr>
              <a:t>(</a:t>
            </a:r>
            <a:r>
              <a:rPr lang="tr-TR" sz="1400" dirty="0" err="1">
                <a:solidFill>
                  <a:srgbClr val="FFFF00"/>
                </a:solidFill>
                <a:latin typeface="Courier New" panose="02070309020205020404" pitchFamily="49" charset="0"/>
                <a:cs typeface="Courier New" panose="02070309020205020404" pitchFamily="49" charset="0"/>
              </a:rPr>
              <a:t>inplace</a:t>
            </a:r>
            <a:r>
              <a:rPr lang="tr-TR" sz="1400" dirty="0">
                <a:solidFill>
                  <a:srgbClr val="FFFF00"/>
                </a:solidFill>
                <a:latin typeface="Courier New" panose="02070309020205020404" pitchFamily="49" charset="0"/>
                <a:cs typeface="Courier New" panose="02070309020205020404" pitchFamily="49" charset="0"/>
              </a:rPr>
              <a:t>=True) </a:t>
            </a:r>
          </a:p>
          <a:p>
            <a:r>
              <a:rPr lang="tr-TR" sz="1400" dirty="0" err="1">
                <a:solidFill>
                  <a:schemeClr val="bg1"/>
                </a:solidFill>
                <a:latin typeface="Courier New" panose="02070309020205020404" pitchFamily="49" charset="0"/>
                <a:cs typeface="Courier New" panose="02070309020205020404" pitchFamily="49" charset="0"/>
              </a:rPr>
              <a:t>print</a:t>
            </a:r>
            <a:r>
              <a:rPr lang="tr-TR" sz="1400" dirty="0">
                <a:solidFill>
                  <a:schemeClr val="bg1"/>
                </a:solidFill>
                <a:latin typeface="Courier New" panose="02070309020205020404" pitchFamily="49" charset="0"/>
                <a:cs typeface="Courier New" panose="02070309020205020404" pitchFamily="49" charset="0"/>
              </a:rPr>
              <a:t>(data.info())</a:t>
            </a:r>
          </a:p>
          <a:p>
            <a:r>
              <a:rPr lang="tr-TR" sz="1400" dirty="0" err="1">
                <a:solidFill>
                  <a:schemeClr val="bg1"/>
                </a:solidFill>
                <a:latin typeface="Courier New" panose="02070309020205020404" pitchFamily="49" charset="0"/>
                <a:cs typeface="Courier New" panose="02070309020205020404" pitchFamily="49" charset="0"/>
              </a:rPr>
              <a:t>print</a:t>
            </a:r>
            <a:r>
              <a:rPr lang="tr-TR" sz="1400" dirty="0">
                <a:solidFill>
                  <a:schemeClr val="bg1"/>
                </a:solidFill>
                <a:latin typeface="Courier New" panose="02070309020205020404" pitchFamily="49" charset="0"/>
                <a:cs typeface="Courier New" panose="02070309020205020404" pitchFamily="49" charset="0"/>
              </a:rPr>
              <a:t>(</a:t>
            </a:r>
            <a:r>
              <a:rPr lang="tr-TR" sz="1400" dirty="0" err="1">
                <a:solidFill>
                  <a:schemeClr val="bg1"/>
                </a:solidFill>
                <a:latin typeface="Courier New" panose="02070309020205020404" pitchFamily="49" charset="0"/>
                <a:cs typeface="Courier New" panose="02070309020205020404" pitchFamily="49" charset="0"/>
              </a:rPr>
              <a:t>data.isnull</a:t>
            </a:r>
            <a:r>
              <a:rPr lang="tr-TR" sz="1400" dirty="0">
                <a:solidFill>
                  <a:schemeClr val="bg1"/>
                </a:solidFill>
                <a:latin typeface="Courier New" panose="02070309020205020404" pitchFamily="49" charset="0"/>
                <a:cs typeface="Courier New" panose="02070309020205020404" pitchFamily="49" charset="0"/>
              </a:rPr>
              <a:t>().</a:t>
            </a:r>
            <a:r>
              <a:rPr lang="tr-TR" sz="1400" dirty="0" err="1">
                <a:solidFill>
                  <a:schemeClr val="bg1"/>
                </a:solidFill>
                <a:latin typeface="Courier New" panose="02070309020205020404" pitchFamily="49" charset="0"/>
                <a:cs typeface="Courier New" panose="02070309020205020404" pitchFamily="49" charset="0"/>
              </a:rPr>
              <a:t>sum</a:t>
            </a:r>
            <a:r>
              <a:rPr lang="tr-TR" sz="1400" dirty="0">
                <a:solidFill>
                  <a:schemeClr val="bg1"/>
                </a:solidFill>
                <a:latin typeface="Courier New" panose="02070309020205020404" pitchFamily="49" charset="0"/>
                <a:cs typeface="Courier New" panose="02070309020205020404" pitchFamily="49" charset="0"/>
              </a:rPr>
              <a:t>())</a:t>
            </a:r>
          </a:p>
          <a:p>
            <a:r>
              <a:rPr lang="tr-TR" sz="1400" dirty="0" err="1">
                <a:solidFill>
                  <a:schemeClr val="bg1"/>
                </a:solidFill>
                <a:latin typeface="Courier New" panose="02070309020205020404" pitchFamily="49" charset="0"/>
                <a:cs typeface="Courier New" panose="02070309020205020404" pitchFamily="49" charset="0"/>
              </a:rPr>
              <a:t>print</a:t>
            </a:r>
            <a:r>
              <a:rPr lang="tr-TR" sz="1400" dirty="0">
                <a:solidFill>
                  <a:schemeClr val="bg1"/>
                </a:solidFill>
                <a:latin typeface="Courier New" panose="02070309020205020404" pitchFamily="49" charset="0"/>
                <a:cs typeface="Courier New" panose="02070309020205020404" pitchFamily="49" charset="0"/>
              </a:rPr>
              <a:t>(</a:t>
            </a:r>
            <a:r>
              <a:rPr lang="tr-TR" sz="1400" dirty="0" err="1">
                <a:solidFill>
                  <a:schemeClr val="bg1"/>
                </a:solidFill>
                <a:latin typeface="Courier New" panose="02070309020205020404" pitchFamily="49" charset="0"/>
                <a:cs typeface="Courier New" panose="02070309020205020404" pitchFamily="49" charset="0"/>
              </a:rPr>
              <a:t>data.shape</a:t>
            </a:r>
            <a:r>
              <a:rPr lang="tr-TR" sz="1400" dirty="0">
                <a:solidFill>
                  <a:schemeClr val="bg1"/>
                </a:solidFill>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58D5374B-35F3-B3A4-D63F-BCD149580202}"/>
              </a:ext>
            </a:extLst>
          </p:cNvPr>
          <p:cNvSpPr txBox="1"/>
          <p:nvPr/>
        </p:nvSpPr>
        <p:spPr>
          <a:xfrm>
            <a:off x="4800600" y="1109920"/>
            <a:ext cx="4008777" cy="738664"/>
          </a:xfrm>
          <a:prstGeom prst="rect">
            <a:avLst/>
          </a:prstGeom>
          <a:noFill/>
        </p:spPr>
        <p:txBody>
          <a:bodyPr wrap="square">
            <a:spAutoFit/>
          </a:bodyPr>
          <a:lstStyle/>
          <a:p>
            <a:r>
              <a:rPr lang="tr-TR" sz="1400" dirty="0" err="1">
                <a:solidFill>
                  <a:schemeClr val="bg1"/>
                </a:solidFill>
                <a:latin typeface="Courier New" panose="02070309020205020404" pitchFamily="49" charset="0"/>
                <a:cs typeface="Courier New" panose="02070309020205020404" pitchFamily="49" charset="0"/>
              </a:rPr>
              <a:t>print</a:t>
            </a:r>
            <a:r>
              <a:rPr lang="tr-TR" sz="1400" dirty="0">
                <a:solidFill>
                  <a:schemeClr val="bg1"/>
                </a:solidFill>
                <a:latin typeface="Courier New" panose="02070309020205020404" pitchFamily="49" charset="0"/>
                <a:cs typeface="Courier New" panose="02070309020205020404" pitchFamily="49" charset="0"/>
              </a:rPr>
              <a:t>(</a:t>
            </a:r>
            <a:r>
              <a:rPr lang="tr-TR" sz="1400" dirty="0" err="1">
                <a:solidFill>
                  <a:schemeClr val="bg1"/>
                </a:solidFill>
                <a:latin typeface="Courier New" panose="02070309020205020404" pitchFamily="49" charset="0"/>
                <a:cs typeface="Courier New" panose="02070309020205020404" pitchFamily="49" charset="0"/>
              </a:rPr>
              <a:t>data.shape</a:t>
            </a:r>
            <a:r>
              <a:rPr lang="tr-TR" sz="1400" dirty="0">
                <a:solidFill>
                  <a:schemeClr val="bg1"/>
                </a:solidFill>
                <a:latin typeface="Courier New" panose="02070309020205020404" pitchFamily="49" charset="0"/>
                <a:cs typeface="Courier New" panose="02070309020205020404" pitchFamily="49" charset="0"/>
              </a:rPr>
              <a:t>)</a:t>
            </a:r>
          </a:p>
          <a:p>
            <a:r>
              <a:rPr lang="tr-TR" sz="1400" dirty="0" err="1">
                <a:solidFill>
                  <a:schemeClr val="bg1"/>
                </a:solidFill>
                <a:latin typeface="Courier New" panose="02070309020205020404" pitchFamily="49" charset="0"/>
                <a:cs typeface="Courier New" panose="02070309020205020404" pitchFamily="49" charset="0"/>
              </a:rPr>
              <a:t>print</a:t>
            </a:r>
            <a:r>
              <a:rPr lang="tr-TR" sz="1400" dirty="0">
                <a:solidFill>
                  <a:schemeClr val="bg1"/>
                </a:solidFill>
                <a:latin typeface="Courier New" panose="02070309020205020404" pitchFamily="49" charset="0"/>
                <a:cs typeface="Courier New" panose="02070309020205020404" pitchFamily="49" charset="0"/>
              </a:rPr>
              <a:t>(data.info())</a:t>
            </a:r>
          </a:p>
          <a:p>
            <a:r>
              <a:rPr lang="tr-TR" sz="1400" dirty="0" err="1">
                <a:solidFill>
                  <a:schemeClr val="bg1"/>
                </a:solidFill>
                <a:latin typeface="Courier New" panose="02070309020205020404" pitchFamily="49" charset="0"/>
                <a:cs typeface="Courier New" panose="02070309020205020404" pitchFamily="49" charset="0"/>
              </a:rPr>
              <a:t>print</a:t>
            </a:r>
            <a:r>
              <a:rPr lang="tr-TR" sz="1400" dirty="0">
                <a:solidFill>
                  <a:schemeClr val="bg1"/>
                </a:solidFill>
                <a:latin typeface="Courier New" panose="02070309020205020404" pitchFamily="49" charset="0"/>
                <a:cs typeface="Courier New" panose="02070309020205020404" pitchFamily="49" charset="0"/>
              </a:rPr>
              <a:t>(</a:t>
            </a:r>
            <a:r>
              <a:rPr lang="tr-TR" sz="1400" dirty="0" err="1">
                <a:solidFill>
                  <a:schemeClr val="bg1"/>
                </a:solidFill>
                <a:latin typeface="Courier New" panose="02070309020205020404" pitchFamily="49" charset="0"/>
                <a:cs typeface="Courier New" panose="02070309020205020404" pitchFamily="49" charset="0"/>
              </a:rPr>
              <a:t>data.isnull</a:t>
            </a:r>
            <a:r>
              <a:rPr lang="tr-TR" sz="1400" dirty="0">
                <a:solidFill>
                  <a:schemeClr val="bg1"/>
                </a:solidFill>
                <a:latin typeface="Courier New" panose="02070309020205020404" pitchFamily="49" charset="0"/>
                <a:cs typeface="Courier New" panose="02070309020205020404" pitchFamily="49" charset="0"/>
              </a:rPr>
              <a:t>().</a:t>
            </a:r>
            <a:r>
              <a:rPr lang="tr-TR" sz="1400" dirty="0" err="1">
                <a:solidFill>
                  <a:schemeClr val="bg1"/>
                </a:solidFill>
                <a:latin typeface="Courier New" panose="02070309020205020404" pitchFamily="49" charset="0"/>
                <a:cs typeface="Courier New" panose="02070309020205020404" pitchFamily="49" charset="0"/>
              </a:rPr>
              <a:t>sum</a:t>
            </a:r>
            <a:r>
              <a:rPr lang="tr-TR" sz="1400" dirty="0">
                <a:solidFill>
                  <a:schemeClr val="bg1"/>
                </a:solidFill>
                <a:latin typeface="Courier New" panose="02070309020205020404" pitchFamily="49" charset="0"/>
                <a:cs typeface="Courier New" panose="02070309020205020404" pitchFamily="49" charset="0"/>
              </a:rPr>
              <a:t>())</a:t>
            </a:r>
          </a:p>
        </p:txBody>
      </p:sp>
      <p:cxnSp>
        <p:nvCxnSpPr>
          <p:cNvPr id="13" name="Straight Arrow Connector 12">
            <a:extLst>
              <a:ext uri="{FF2B5EF4-FFF2-40B4-BE49-F238E27FC236}">
                <a16:creationId xmlns:a16="http://schemas.microsoft.com/office/drawing/2014/main" id="{FF4BE3D1-3426-5331-E023-E60DB69AF927}"/>
              </a:ext>
            </a:extLst>
          </p:cNvPr>
          <p:cNvCxnSpPr>
            <a:cxnSpLocks/>
          </p:cNvCxnSpPr>
          <p:nvPr/>
        </p:nvCxnSpPr>
        <p:spPr>
          <a:xfrm flipH="1">
            <a:off x="3657600" y="1504950"/>
            <a:ext cx="1219201" cy="1396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507D7D9-4FAB-29C3-94CC-1E6AA06BE447}"/>
              </a:ext>
            </a:extLst>
          </p:cNvPr>
          <p:cNvCxnSpPr>
            <a:cxnSpLocks/>
          </p:cNvCxnSpPr>
          <p:nvPr/>
        </p:nvCxnSpPr>
        <p:spPr>
          <a:xfrm>
            <a:off x="5791200" y="1762676"/>
            <a:ext cx="556556" cy="961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6284B4F4-F6E6-5E77-D1CB-9C2C9B8DAC6B}"/>
              </a:ext>
            </a:extLst>
          </p:cNvPr>
          <p:cNvPicPr>
            <a:picLocks noChangeAspect="1"/>
          </p:cNvPicPr>
          <p:nvPr/>
        </p:nvPicPr>
        <p:blipFill>
          <a:blip r:embed="rId2"/>
          <a:stretch>
            <a:fillRect/>
          </a:stretch>
        </p:blipFill>
        <p:spPr>
          <a:xfrm>
            <a:off x="1326450" y="2913044"/>
            <a:ext cx="2712150" cy="1476000"/>
          </a:xfrm>
          <a:prstGeom prst="rect">
            <a:avLst/>
          </a:prstGeom>
        </p:spPr>
      </p:pic>
      <p:cxnSp>
        <p:nvCxnSpPr>
          <p:cNvPr id="23" name="Straight Connector 22">
            <a:extLst>
              <a:ext uri="{FF2B5EF4-FFF2-40B4-BE49-F238E27FC236}">
                <a16:creationId xmlns:a16="http://schemas.microsoft.com/office/drawing/2014/main" id="{A5625A24-8EF9-D5D4-07FC-0D3A3C35D7E8}"/>
              </a:ext>
            </a:extLst>
          </p:cNvPr>
          <p:cNvCxnSpPr/>
          <p:nvPr/>
        </p:nvCxnSpPr>
        <p:spPr>
          <a:xfrm>
            <a:off x="1447800" y="4158698"/>
            <a:ext cx="2590800" cy="0"/>
          </a:xfrm>
          <a:prstGeom prst="line">
            <a:avLst/>
          </a:prstGeom>
        </p:spPr>
        <p:style>
          <a:lnRef idx="2">
            <a:schemeClr val="accent3"/>
          </a:lnRef>
          <a:fillRef idx="0">
            <a:schemeClr val="accent3"/>
          </a:fillRef>
          <a:effectRef idx="1">
            <a:schemeClr val="accent3"/>
          </a:effectRef>
          <a:fontRef idx="minor">
            <a:schemeClr val="tx1"/>
          </a:fontRef>
        </p:style>
      </p:cxnSp>
      <p:pic>
        <p:nvPicPr>
          <p:cNvPr id="12" name="Picture 11">
            <a:extLst>
              <a:ext uri="{FF2B5EF4-FFF2-40B4-BE49-F238E27FC236}">
                <a16:creationId xmlns:a16="http://schemas.microsoft.com/office/drawing/2014/main" id="{BEE7590C-342D-4955-3507-A1383DF92FCF}"/>
              </a:ext>
            </a:extLst>
          </p:cNvPr>
          <p:cNvPicPr>
            <a:picLocks noChangeAspect="1"/>
          </p:cNvPicPr>
          <p:nvPr/>
        </p:nvPicPr>
        <p:blipFill>
          <a:blip r:embed="rId3"/>
          <a:stretch>
            <a:fillRect/>
          </a:stretch>
        </p:blipFill>
        <p:spPr>
          <a:xfrm>
            <a:off x="5176181" y="2745585"/>
            <a:ext cx="1998000" cy="1332000"/>
          </a:xfrm>
          <a:prstGeom prst="rect">
            <a:avLst/>
          </a:prstGeom>
        </p:spPr>
      </p:pic>
      <p:cxnSp>
        <p:nvCxnSpPr>
          <p:cNvPr id="24" name="Straight Connector 23">
            <a:extLst>
              <a:ext uri="{FF2B5EF4-FFF2-40B4-BE49-F238E27FC236}">
                <a16:creationId xmlns:a16="http://schemas.microsoft.com/office/drawing/2014/main" id="{CC1939E4-8241-93A1-A072-467515B37323}"/>
              </a:ext>
            </a:extLst>
          </p:cNvPr>
          <p:cNvCxnSpPr>
            <a:cxnSpLocks/>
          </p:cNvCxnSpPr>
          <p:nvPr/>
        </p:nvCxnSpPr>
        <p:spPr>
          <a:xfrm>
            <a:off x="5105400" y="3867150"/>
            <a:ext cx="2105023"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830423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440929" y="285750"/>
            <a:ext cx="3115310" cy="321242"/>
          </a:xfrm>
          <a:prstGeom prst="rect">
            <a:avLst/>
          </a:prstGeom>
        </p:spPr>
        <p:txBody>
          <a:bodyPr vert="horz" wrap="square" lIns="0" tIns="13335" rIns="0" bIns="0" rtlCol="0">
            <a:spAutoFit/>
          </a:bodyPr>
          <a:lstStyle/>
          <a:p>
            <a:pPr marL="12700">
              <a:lnSpc>
                <a:spcPct val="100000"/>
              </a:lnSpc>
              <a:spcBef>
                <a:spcPts val="105"/>
              </a:spcBef>
            </a:pPr>
            <a:r>
              <a:rPr lang="tr-TR" sz="2000" spc="-10" dirty="0">
                <a:latin typeface="Times New Roman" panose="02020603050405020304" pitchFamily="18" charset="0"/>
                <a:cs typeface="Times New Roman" panose="02020603050405020304" pitchFamily="18" charset="0"/>
              </a:rPr>
              <a:t>Örnek Uygulama</a:t>
            </a:r>
            <a:endParaRPr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6DB6268-E4EE-75AB-E618-B0E98802CF8D}"/>
              </a:ext>
            </a:extLst>
          </p:cNvPr>
          <p:cNvSpPr txBox="1"/>
          <p:nvPr/>
        </p:nvSpPr>
        <p:spPr>
          <a:xfrm>
            <a:off x="1981200" y="686075"/>
            <a:ext cx="4572000" cy="369332"/>
          </a:xfrm>
          <a:prstGeom prst="rect">
            <a:avLst/>
          </a:prstGeom>
          <a:noFill/>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Impute missing values with </a:t>
            </a:r>
            <a:r>
              <a:rPr lang="en-US" dirty="0">
                <a:solidFill>
                  <a:srgbClr val="FFFF00"/>
                </a:solidFill>
                <a:latin typeface="Times New Roman" panose="02020603050405020304" pitchFamily="18" charset="0"/>
                <a:cs typeface="Times New Roman" panose="02020603050405020304" pitchFamily="18" charset="0"/>
              </a:rPr>
              <a:t>Mean</a:t>
            </a:r>
            <a:r>
              <a:rPr lang="en-US" dirty="0">
                <a:solidFill>
                  <a:schemeClr val="bg1"/>
                </a:solidFill>
                <a:latin typeface="Times New Roman" panose="02020603050405020304" pitchFamily="18" charset="0"/>
                <a:cs typeface="Times New Roman" panose="02020603050405020304" pitchFamily="18" charset="0"/>
              </a:rPr>
              <a:t>:</a:t>
            </a:r>
            <a:r>
              <a:rPr lang="tr-TR" dirty="0">
                <a:solidFill>
                  <a:schemeClr val="bg1"/>
                </a:solidFill>
                <a:latin typeface="Times New Roman" panose="02020603050405020304" pitchFamily="18" charset="0"/>
                <a:cs typeface="Times New Roman" panose="02020603050405020304" pitchFamily="18" charset="0"/>
              </a:rPr>
              <a:t> Method-1</a:t>
            </a:r>
          </a:p>
        </p:txBody>
      </p:sp>
      <p:sp>
        <p:nvSpPr>
          <p:cNvPr id="8" name="TextBox 7">
            <a:extLst>
              <a:ext uri="{FF2B5EF4-FFF2-40B4-BE49-F238E27FC236}">
                <a16:creationId xmlns:a16="http://schemas.microsoft.com/office/drawing/2014/main" id="{24C2234E-8885-BB4F-14A3-B0BECE75409A}"/>
              </a:ext>
            </a:extLst>
          </p:cNvPr>
          <p:cNvSpPr txBox="1"/>
          <p:nvPr/>
        </p:nvSpPr>
        <p:spPr>
          <a:xfrm>
            <a:off x="152400" y="1098135"/>
            <a:ext cx="8839200" cy="830997"/>
          </a:xfrm>
          <a:prstGeom prst="rect">
            <a:avLst/>
          </a:prstGeom>
          <a:noFill/>
        </p:spPr>
        <p:txBody>
          <a:bodyPr wrap="square">
            <a:spAutoFit/>
          </a:bodyPr>
          <a:lstStyle/>
          <a:p>
            <a:r>
              <a:rPr lang="tr-TR" sz="1200" dirty="0" err="1">
                <a:solidFill>
                  <a:schemeClr val="bg1"/>
                </a:solidFill>
                <a:latin typeface="Times New Roman" panose="02020603050405020304" pitchFamily="18" charset="0"/>
                <a:cs typeface="Times New Roman" panose="02020603050405020304" pitchFamily="18" charset="0"/>
              </a:rPr>
              <a:t>meandata</a:t>
            </a:r>
            <a:r>
              <a:rPr lang="tr-TR" sz="1200" dirty="0">
                <a:solidFill>
                  <a:schemeClr val="bg1"/>
                </a:solidFill>
                <a:latin typeface="Times New Roman" panose="02020603050405020304" pitchFamily="18" charset="0"/>
                <a:cs typeface="Times New Roman" panose="02020603050405020304" pitchFamily="18" charset="0"/>
              </a:rPr>
              <a:t>=</a:t>
            </a:r>
            <a:r>
              <a:rPr lang="tr-TR" sz="1200" dirty="0" err="1">
                <a:solidFill>
                  <a:schemeClr val="bg1"/>
                </a:solidFill>
                <a:latin typeface="Times New Roman" panose="02020603050405020304" pitchFamily="18" charset="0"/>
                <a:cs typeface="Times New Roman" panose="02020603050405020304" pitchFamily="18" charset="0"/>
              </a:rPr>
              <a:t>pd.read_csv</a:t>
            </a:r>
            <a:r>
              <a:rPr lang="tr-TR" sz="1200" dirty="0">
                <a:solidFill>
                  <a:schemeClr val="bg1"/>
                </a:solidFill>
                <a:latin typeface="Times New Roman" panose="02020603050405020304" pitchFamily="18" charset="0"/>
                <a:cs typeface="Times New Roman" panose="02020603050405020304" pitchFamily="18" charset="0"/>
              </a:rPr>
              <a:t>('data/bikedetails.csv')</a:t>
            </a:r>
          </a:p>
          <a:p>
            <a:r>
              <a:rPr lang="tr-TR" sz="1200" dirty="0" err="1">
                <a:solidFill>
                  <a:schemeClr val="bg1"/>
                </a:solidFill>
                <a:latin typeface="Times New Roman" panose="02020603050405020304" pitchFamily="18" charset="0"/>
                <a:cs typeface="Times New Roman" panose="02020603050405020304" pitchFamily="18" charset="0"/>
              </a:rPr>
              <a:t>print</a:t>
            </a:r>
            <a:r>
              <a:rPr lang="tr-TR" sz="1200" dirty="0">
                <a:solidFill>
                  <a:schemeClr val="bg1"/>
                </a:solidFill>
                <a:latin typeface="Times New Roman" panose="02020603050405020304" pitchFamily="18" charset="0"/>
                <a:cs typeface="Times New Roman" panose="02020603050405020304" pitchFamily="18" charset="0"/>
              </a:rPr>
              <a:t>(</a:t>
            </a:r>
            <a:r>
              <a:rPr lang="tr-TR" sz="1200" dirty="0" err="1">
                <a:solidFill>
                  <a:schemeClr val="bg1"/>
                </a:solidFill>
                <a:latin typeface="Times New Roman" panose="02020603050405020304" pitchFamily="18" charset="0"/>
                <a:cs typeface="Times New Roman" panose="02020603050405020304" pitchFamily="18" charset="0"/>
              </a:rPr>
              <a:t>meandata</a:t>
            </a:r>
            <a:r>
              <a:rPr lang="tr-TR" sz="1200" dirty="0">
                <a:solidFill>
                  <a:schemeClr val="bg1"/>
                </a:solidFill>
                <a:latin typeface="Times New Roman" panose="02020603050405020304" pitchFamily="18" charset="0"/>
                <a:cs typeface="Times New Roman" panose="02020603050405020304" pitchFamily="18" charset="0"/>
              </a:rPr>
              <a:t>["</a:t>
            </a:r>
            <a:r>
              <a:rPr lang="tr-TR" sz="1200" dirty="0" err="1">
                <a:solidFill>
                  <a:schemeClr val="bg1"/>
                </a:solidFill>
                <a:latin typeface="Times New Roman" panose="02020603050405020304" pitchFamily="18" charset="0"/>
                <a:cs typeface="Times New Roman" panose="02020603050405020304" pitchFamily="18" charset="0"/>
              </a:rPr>
              <a:t>ex_showroom_price</a:t>
            </a:r>
            <a:r>
              <a:rPr lang="tr-TR" sz="1200" dirty="0">
                <a:solidFill>
                  <a:schemeClr val="bg1"/>
                </a:solidFill>
                <a:latin typeface="Times New Roman" panose="02020603050405020304" pitchFamily="18" charset="0"/>
                <a:cs typeface="Times New Roman" panose="02020603050405020304" pitchFamily="18" charset="0"/>
              </a:rPr>
              <a:t>"][:20])</a:t>
            </a:r>
          </a:p>
          <a:p>
            <a:r>
              <a:rPr lang="tr-TR" sz="1200" dirty="0" err="1">
                <a:solidFill>
                  <a:srgbClr val="FFFF00"/>
                </a:solidFill>
                <a:latin typeface="Times New Roman" panose="02020603050405020304" pitchFamily="18" charset="0"/>
                <a:cs typeface="Times New Roman" panose="02020603050405020304" pitchFamily="18" charset="0"/>
              </a:rPr>
              <a:t>meandata</a:t>
            </a:r>
            <a:r>
              <a:rPr lang="tr-TR" sz="1200" dirty="0">
                <a:solidFill>
                  <a:srgbClr val="FFFF00"/>
                </a:solidFill>
                <a:latin typeface="Times New Roman" panose="02020603050405020304" pitchFamily="18" charset="0"/>
                <a:cs typeface="Times New Roman" panose="02020603050405020304" pitchFamily="18" charset="0"/>
              </a:rPr>
              <a:t>["</a:t>
            </a:r>
            <a:r>
              <a:rPr lang="tr-TR" sz="1200" dirty="0" err="1">
                <a:solidFill>
                  <a:srgbClr val="FFFF00"/>
                </a:solidFill>
                <a:latin typeface="Times New Roman" panose="02020603050405020304" pitchFamily="18" charset="0"/>
                <a:cs typeface="Times New Roman" panose="02020603050405020304" pitchFamily="18" charset="0"/>
              </a:rPr>
              <a:t>ex_showroom_price</a:t>
            </a:r>
            <a:r>
              <a:rPr lang="tr-TR" sz="1200" dirty="0">
                <a:solidFill>
                  <a:srgbClr val="FFFF00"/>
                </a:solidFill>
                <a:latin typeface="Times New Roman" panose="02020603050405020304" pitchFamily="18" charset="0"/>
                <a:cs typeface="Times New Roman" panose="02020603050405020304" pitchFamily="18" charset="0"/>
              </a:rPr>
              <a:t>"]=</a:t>
            </a:r>
            <a:r>
              <a:rPr lang="tr-TR" sz="1200" dirty="0" err="1">
                <a:solidFill>
                  <a:srgbClr val="FFFF00"/>
                </a:solidFill>
                <a:latin typeface="Times New Roman" panose="02020603050405020304" pitchFamily="18" charset="0"/>
                <a:cs typeface="Times New Roman" panose="02020603050405020304" pitchFamily="18" charset="0"/>
              </a:rPr>
              <a:t>meandata</a:t>
            </a:r>
            <a:r>
              <a:rPr lang="tr-TR" sz="1200" dirty="0">
                <a:solidFill>
                  <a:srgbClr val="FFFF00"/>
                </a:solidFill>
                <a:latin typeface="Times New Roman" panose="02020603050405020304" pitchFamily="18" charset="0"/>
                <a:cs typeface="Times New Roman" panose="02020603050405020304" pitchFamily="18" charset="0"/>
              </a:rPr>
              <a:t>["</a:t>
            </a:r>
            <a:r>
              <a:rPr lang="tr-TR" sz="1200" dirty="0" err="1">
                <a:solidFill>
                  <a:srgbClr val="FFFF00"/>
                </a:solidFill>
                <a:latin typeface="Times New Roman" panose="02020603050405020304" pitchFamily="18" charset="0"/>
                <a:cs typeface="Times New Roman" panose="02020603050405020304" pitchFamily="18" charset="0"/>
              </a:rPr>
              <a:t>ex_showroom_price</a:t>
            </a:r>
            <a:r>
              <a:rPr lang="tr-TR" sz="1200" dirty="0">
                <a:solidFill>
                  <a:srgbClr val="FFFF00"/>
                </a:solidFill>
                <a:latin typeface="Times New Roman" panose="02020603050405020304" pitchFamily="18" charset="0"/>
                <a:cs typeface="Times New Roman" panose="02020603050405020304" pitchFamily="18" charset="0"/>
              </a:rPr>
              <a:t>"].</a:t>
            </a:r>
            <a:r>
              <a:rPr lang="tr-TR" sz="1200" dirty="0" err="1">
                <a:solidFill>
                  <a:srgbClr val="FFFF00"/>
                </a:solidFill>
                <a:latin typeface="Times New Roman" panose="02020603050405020304" pitchFamily="18" charset="0"/>
                <a:cs typeface="Times New Roman" panose="02020603050405020304" pitchFamily="18" charset="0"/>
              </a:rPr>
              <a:t>replace</a:t>
            </a:r>
            <a:r>
              <a:rPr lang="tr-TR" sz="1200" dirty="0">
                <a:solidFill>
                  <a:srgbClr val="FFFF00"/>
                </a:solidFill>
                <a:latin typeface="Times New Roman" panose="02020603050405020304" pitchFamily="18" charset="0"/>
                <a:cs typeface="Times New Roman" panose="02020603050405020304" pitchFamily="18" charset="0"/>
              </a:rPr>
              <a:t>(</a:t>
            </a:r>
            <a:r>
              <a:rPr lang="tr-TR" sz="1200" dirty="0" err="1">
                <a:solidFill>
                  <a:srgbClr val="FFFF00"/>
                </a:solidFill>
                <a:latin typeface="Times New Roman" panose="02020603050405020304" pitchFamily="18" charset="0"/>
                <a:cs typeface="Times New Roman" panose="02020603050405020304" pitchFamily="18" charset="0"/>
              </a:rPr>
              <a:t>np.NAN,meandata</a:t>
            </a:r>
            <a:r>
              <a:rPr lang="tr-TR" sz="1200" dirty="0">
                <a:solidFill>
                  <a:srgbClr val="FFFF00"/>
                </a:solidFill>
                <a:latin typeface="Times New Roman" panose="02020603050405020304" pitchFamily="18" charset="0"/>
                <a:cs typeface="Times New Roman" panose="02020603050405020304" pitchFamily="18" charset="0"/>
              </a:rPr>
              <a:t>["</a:t>
            </a:r>
            <a:r>
              <a:rPr lang="tr-TR" sz="1200" dirty="0" err="1">
                <a:solidFill>
                  <a:srgbClr val="FFFF00"/>
                </a:solidFill>
                <a:latin typeface="Times New Roman" panose="02020603050405020304" pitchFamily="18" charset="0"/>
                <a:cs typeface="Times New Roman" panose="02020603050405020304" pitchFamily="18" charset="0"/>
              </a:rPr>
              <a:t>ex_showroom_price</a:t>
            </a:r>
            <a:r>
              <a:rPr lang="tr-TR" sz="1200" dirty="0">
                <a:solidFill>
                  <a:srgbClr val="FFFF00"/>
                </a:solidFill>
                <a:latin typeface="Times New Roman" panose="02020603050405020304" pitchFamily="18" charset="0"/>
                <a:cs typeface="Times New Roman" panose="02020603050405020304" pitchFamily="18" charset="0"/>
              </a:rPr>
              <a:t>"].</a:t>
            </a:r>
            <a:r>
              <a:rPr lang="tr-TR" sz="1200" dirty="0" err="1">
                <a:solidFill>
                  <a:srgbClr val="FFFF00"/>
                </a:solidFill>
                <a:latin typeface="Times New Roman" panose="02020603050405020304" pitchFamily="18" charset="0"/>
                <a:cs typeface="Times New Roman" panose="02020603050405020304" pitchFamily="18" charset="0"/>
              </a:rPr>
              <a:t>mean</a:t>
            </a:r>
            <a:r>
              <a:rPr lang="tr-TR" sz="1200" dirty="0">
                <a:solidFill>
                  <a:srgbClr val="FFFF00"/>
                </a:solidFill>
                <a:latin typeface="Times New Roman" panose="02020603050405020304" pitchFamily="18" charset="0"/>
                <a:cs typeface="Times New Roman" panose="02020603050405020304" pitchFamily="18" charset="0"/>
              </a:rPr>
              <a:t>())</a:t>
            </a:r>
          </a:p>
          <a:p>
            <a:r>
              <a:rPr lang="tr-TR" sz="1200" dirty="0" err="1">
                <a:solidFill>
                  <a:schemeClr val="bg1"/>
                </a:solidFill>
                <a:latin typeface="Times New Roman" panose="02020603050405020304" pitchFamily="18" charset="0"/>
                <a:cs typeface="Times New Roman" panose="02020603050405020304" pitchFamily="18" charset="0"/>
              </a:rPr>
              <a:t>print</a:t>
            </a:r>
            <a:r>
              <a:rPr lang="tr-TR" sz="1200" dirty="0">
                <a:solidFill>
                  <a:schemeClr val="bg1"/>
                </a:solidFill>
                <a:latin typeface="Times New Roman" panose="02020603050405020304" pitchFamily="18" charset="0"/>
                <a:cs typeface="Times New Roman" panose="02020603050405020304" pitchFamily="18" charset="0"/>
              </a:rPr>
              <a:t>(</a:t>
            </a:r>
            <a:r>
              <a:rPr lang="tr-TR" sz="1200" dirty="0" err="1">
                <a:solidFill>
                  <a:schemeClr val="bg1"/>
                </a:solidFill>
                <a:latin typeface="Times New Roman" panose="02020603050405020304" pitchFamily="18" charset="0"/>
                <a:cs typeface="Times New Roman" panose="02020603050405020304" pitchFamily="18" charset="0"/>
              </a:rPr>
              <a:t>meandata</a:t>
            </a:r>
            <a:r>
              <a:rPr lang="tr-TR" sz="1200" dirty="0">
                <a:solidFill>
                  <a:schemeClr val="bg1"/>
                </a:solidFill>
                <a:latin typeface="Times New Roman" panose="02020603050405020304" pitchFamily="18" charset="0"/>
                <a:cs typeface="Times New Roman" panose="02020603050405020304" pitchFamily="18" charset="0"/>
              </a:rPr>
              <a:t>["</a:t>
            </a:r>
            <a:r>
              <a:rPr lang="tr-TR" sz="1200" dirty="0" err="1">
                <a:solidFill>
                  <a:schemeClr val="bg1"/>
                </a:solidFill>
                <a:latin typeface="Times New Roman" panose="02020603050405020304" pitchFamily="18" charset="0"/>
                <a:cs typeface="Times New Roman" panose="02020603050405020304" pitchFamily="18" charset="0"/>
              </a:rPr>
              <a:t>ex_showroom_price</a:t>
            </a:r>
            <a:r>
              <a:rPr lang="tr-TR" sz="1200" dirty="0">
                <a:solidFill>
                  <a:schemeClr val="bg1"/>
                </a:solidFill>
                <a:latin typeface="Times New Roman" panose="02020603050405020304" pitchFamily="18" charset="0"/>
                <a:cs typeface="Times New Roman" panose="02020603050405020304" pitchFamily="18" charset="0"/>
              </a:rPr>
              <a:t>"][:20])</a:t>
            </a:r>
          </a:p>
        </p:txBody>
      </p:sp>
      <p:cxnSp>
        <p:nvCxnSpPr>
          <p:cNvPr id="13" name="Straight Arrow Connector 12">
            <a:extLst>
              <a:ext uri="{FF2B5EF4-FFF2-40B4-BE49-F238E27FC236}">
                <a16:creationId xmlns:a16="http://schemas.microsoft.com/office/drawing/2014/main" id="{FF4BE3D1-3426-5331-E023-E60DB69AF927}"/>
              </a:ext>
            </a:extLst>
          </p:cNvPr>
          <p:cNvCxnSpPr>
            <a:cxnSpLocks/>
          </p:cNvCxnSpPr>
          <p:nvPr/>
        </p:nvCxnSpPr>
        <p:spPr>
          <a:xfrm>
            <a:off x="2065609" y="1461350"/>
            <a:ext cx="605496" cy="695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507D7D9-4FAB-29C3-94CC-1E6AA06BE447}"/>
              </a:ext>
            </a:extLst>
          </p:cNvPr>
          <p:cNvCxnSpPr>
            <a:cxnSpLocks/>
            <a:endCxn id="11" idx="0"/>
          </p:cNvCxnSpPr>
          <p:nvPr/>
        </p:nvCxnSpPr>
        <p:spPr>
          <a:xfrm>
            <a:off x="5791200" y="1762676"/>
            <a:ext cx="212945" cy="393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C52A92D-FF34-6A82-EB6C-51EFF773434F}"/>
              </a:ext>
            </a:extLst>
          </p:cNvPr>
          <p:cNvPicPr>
            <a:picLocks noChangeAspect="1"/>
          </p:cNvPicPr>
          <p:nvPr/>
        </p:nvPicPr>
        <p:blipFill>
          <a:blip r:embed="rId2"/>
          <a:stretch>
            <a:fillRect/>
          </a:stretch>
        </p:blipFill>
        <p:spPr>
          <a:xfrm>
            <a:off x="4929898" y="2156526"/>
            <a:ext cx="2148493" cy="2448000"/>
          </a:xfrm>
          <a:prstGeom prst="rect">
            <a:avLst/>
          </a:prstGeom>
        </p:spPr>
      </p:pic>
      <p:pic>
        <p:nvPicPr>
          <p:cNvPr id="16" name="Picture 15">
            <a:extLst>
              <a:ext uri="{FF2B5EF4-FFF2-40B4-BE49-F238E27FC236}">
                <a16:creationId xmlns:a16="http://schemas.microsoft.com/office/drawing/2014/main" id="{135CEE72-8FD2-3D1F-2624-8A44AE3FB0D0}"/>
              </a:ext>
            </a:extLst>
          </p:cNvPr>
          <p:cNvPicPr>
            <a:picLocks noChangeAspect="1"/>
          </p:cNvPicPr>
          <p:nvPr/>
        </p:nvPicPr>
        <p:blipFill>
          <a:blip r:embed="rId3"/>
          <a:stretch>
            <a:fillRect/>
          </a:stretch>
        </p:blipFill>
        <p:spPr>
          <a:xfrm>
            <a:off x="1906113" y="2156526"/>
            <a:ext cx="2059341" cy="2484000"/>
          </a:xfrm>
          <a:prstGeom prst="rect">
            <a:avLst/>
          </a:prstGeom>
        </p:spPr>
      </p:pic>
    </p:spTree>
    <p:extLst>
      <p:ext uri="{BB962C8B-B14F-4D97-AF65-F5344CB8AC3E}">
        <p14:creationId xmlns:p14="http://schemas.microsoft.com/office/powerpoint/2010/main" val="2561879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440929" y="285750"/>
            <a:ext cx="3115310" cy="321242"/>
          </a:xfrm>
          <a:prstGeom prst="rect">
            <a:avLst/>
          </a:prstGeom>
        </p:spPr>
        <p:txBody>
          <a:bodyPr vert="horz" wrap="square" lIns="0" tIns="13335" rIns="0" bIns="0" rtlCol="0">
            <a:spAutoFit/>
          </a:bodyPr>
          <a:lstStyle/>
          <a:p>
            <a:pPr marL="12700">
              <a:lnSpc>
                <a:spcPct val="100000"/>
              </a:lnSpc>
              <a:spcBef>
                <a:spcPts val="105"/>
              </a:spcBef>
            </a:pPr>
            <a:r>
              <a:rPr lang="tr-TR" sz="2000" spc="-10" dirty="0">
                <a:latin typeface="Times New Roman" panose="02020603050405020304" pitchFamily="18" charset="0"/>
                <a:cs typeface="Times New Roman" panose="02020603050405020304" pitchFamily="18" charset="0"/>
              </a:rPr>
              <a:t>Örnek Uygulama</a:t>
            </a:r>
            <a:endParaRPr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6DB6268-E4EE-75AB-E618-B0E98802CF8D}"/>
              </a:ext>
            </a:extLst>
          </p:cNvPr>
          <p:cNvSpPr txBox="1"/>
          <p:nvPr/>
        </p:nvSpPr>
        <p:spPr>
          <a:xfrm>
            <a:off x="1981200" y="686075"/>
            <a:ext cx="4572000" cy="369332"/>
          </a:xfrm>
          <a:prstGeom prst="rect">
            <a:avLst/>
          </a:prstGeom>
          <a:noFill/>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Impute missing values with </a:t>
            </a:r>
            <a:r>
              <a:rPr lang="en-US" dirty="0">
                <a:solidFill>
                  <a:srgbClr val="FFFF00"/>
                </a:solidFill>
                <a:latin typeface="Times New Roman" panose="02020603050405020304" pitchFamily="18" charset="0"/>
                <a:cs typeface="Times New Roman" panose="02020603050405020304" pitchFamily="18" charset="0"/>
              </a:rPr>
              <a:t>Mean</a:t>
            </a:r>
            <a:r>
              <a:rPr lang="en-US" dirty="0">
                <a:solidFill>
                  <a:schemeClr val="bg1"/>
                </a:solidFill>
                <a:latin typeface="Times New Roman" panose="02020603050405020304" pitchFamily="18" charset="0"/>
                <a:cs typeface="Times New Roman" panose="02020603050405020304" pitchFamily="18" charset="0"/>
              </a:rPr>
              <a:t>:</a:t>
            </a:r>
            <a:r>
              <a:rPr lang="tr-TR" dirty="0">
                <a:solidFill>
                  <a:schemeClr val="bg1"/>
                </a:solidFill>
                <a:latin typeface="Times New Roman" panose="02020603050405020304" pitchFamily="18" charset="0"/>
                <a:cs typeface="Times New Roman" panose="02020603050405020304" pitchFamily="18" charset="0"/>
              </a:rPr>
              <a:t> Method-2</a:t>
            </a:r>
          </a:p>
        </p:txBody>
      </p:sp>
      <p:sp>
        <p:nvSpPr>
          <p:cNvPr id="8" name="TextBox 7">
            <a:extLst>
              <a:ext uri="{FF2B5EF4-FFF2-40B4-BE49-F238E27FC236}">
                <a16:creationId xmlns:a16="http://schemas.microsoft.com/office/drawing/2014/main" id="{24C2234E-8885-BB4F-14A3-B0BECE75409A}"/>
              </a:ext>
            </a:extLst>
          </p:cNvPr>
          <p:cNvSpPr txBox="1"/>
          <p:nvPr/>
        </p:nvSpPr>
        <p:spPr>
          <a:xfrm>
            <a:off x="152400" y="1098135"/>
            <a:ext cx="8839200" cy="2644442"/>
          </a:xfrm>
          <a:prstGeom prst="rect">
            <a:avLst/>
          </a:prstGeom>
          <a:no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from </a:t>
            </a:r>
            <a:r>
              <a:rPr lang="en-US" sz="1200" dirty="0" err="1">
                <a:solidFill>
                  <a:schemeClr val="bg1"/>
                </a:solidFill>
                <a:latin typeface="Courier New" panose="02070309020205020404" pitchFamily="49" charset="0"/>
                <a:cs typeface="Courier New" panose="02070309020205020404" pitchFamily="49" charset="0"/>
              </a:rPr>
              <a:t>sklearn.impute</a:t>
            </a:r>
            <a:r>
              <a:rPr lang="en-US" sz="1200" dirty="0">
                <a:solidFill>
                  <a:schemeClr val="bg1"/>
                </a:solidFill>
                <a:latin typeface="Courier New" panose="02070309020205020404" pitchFamily="49" charset="0"/>
                <a:cs typeface="Courier New" panose="02070309020205020404" pitchFamily="49" charset="0"/>
              </a:rPr>
              <a:t> import </a:t>
            </a:r>
            <a:r>
              <a:rPr lang="en-US" sz="1200" dirty="0" err="1">
                <a:solidFill>
                  <a:schemeClr val="bg1"/>
                </a:solidFill>
                <a:latin typeface="Courier New" panose="02070309020205020404" pitchFamily="49" charset="0"/>
                <a:cs typeface="Courier New" panose="02070309020205020404" pitchFamily="49" charset="0"/>
              </a:rPr>
              <a:t>SimpleImputer</a:t>
            </a:r>
            <a:endParaRPr lang="tr-TR" sz="1200" dirty="0">
              <a:solidFill>
                <a:schemeClr val="bg1"/>
              </a:solidFill>
              <a:latin typeface="Courier New" panose="02070309020205020404" pitchFamily="49" charset="0"/>
              <a:cs typeface="Courier New" panose="02070309020205020404" pitchFamily="49" charset="0"/>
            </a:endParaRPr>
          </a:p>
          <a:p>
            <a:r>
              <a:rPr lang="tr-TR" sz="1200" dirty="0" err="1">
                <a:solidFill>
                  <a:schemeClr val="bg1"/>
                </a:solidFill>
                <a:latin typeface="Courier New" panose="02070309020205020404" pitchFamily="49" charset="0"/>
                <a:cs typeface="Courier New" panose="02070309020205020404" pitchFamily="49" charset="0"/>
              </a:rPr>
              <a:t>import</a:t>
            </a:r>
            <a:r>
              <a:rPr lang="tr-TR" sz="1200" dirty="0">
                <a:solidFill>
                  <a:schemeClr val="bg1"/>
                </a:solidFill>
                <a:latin typeface="Courier New" panose="02070309020205020404" pitchFamily="49" charset="0"/>
                <a:cs typeface="Courier New" panose="02070309020205020404" pitchFamily="49" charset="0"/>
              </a:rPr>
              <a:t> </a:t>
            </a:r>
            <a:r>
              <a:rPr lang="tr-TR" sz="1200" dirty="0" err="1">
                <a:solidFill>
                  <a:schemeClr val="bg1"/>
                </a:solidFill>
                <a:latin typeface="Courier New" panose="02070309020205020404" pitchFamily="49" charset="0"/>
                <a:cs typeface="Courier New" panose="02070309020205020404" pitchFamily="49" charset="0"/>
              </a:rPr>
              <a:t>pandas</a:t>
            </a:r>
            <a:r>
              <a:rPr lang="tr-TR" sz="1200" dirty="0">
                <a:solidFill>
                  <a:schemeClr val="bg1"/>
                </a:solidFill>
                <a:latin typeface="Courier New" panose="02070309020205020404" pitchFamily="49" charset="0"/>
                <a:cs typeface="Courier New" panose="02070309020205020404" pitchFamily="49" charset="0"/>
              </a:rPr>
              <a:t> as </a:t>
            </a:r>
            <a:r>
              <a:rPr lang="tr-TR" sz="1200" dirty="0" err="1">
                <a:solidFill>
                  <a:schemeClr val="bg1"/>
                </a:solidFill>
                <a:latin typeface="Courier New" panose="02070309020205020404" pitchFamily="49" charset="0"/>
                <a:cs typeface="Courier New" panose="02070309020205020404" pitchFamily="49" charset="0"/>
              </a:rPr>
              <a:t>pd</a:t>
            </a:r>
            <a:endParaRPr lang="tr-TR" sz="1200" dirty="0">
              <a:solidFill>
                <a:schemeClr val="bg1"/>
              </a:solidFill>
              <a:latin typeface="Courier New" panose="02070309020205020404" pitchFamily="49" charset="0"/>
              <a:cs typeface="Courier New" panose="02070309020205020404" pitchFamily="49" charset="0"/>
            </a:endParaRPr>
          </a:p>
          <a:p>
            <a:r>
              <a:rPr lang="tr-TR" sz="1200" dirty="0" err="1">
                <a:solidFill>
                  <a:schemeClr val="bg1"/>
                </a:solidFill>
                <a:latin typeface="Courier New" panose="02070309020205020404" pitchFamily="49" charset="0"/>
                <a:cs typeface="Courier New" panose="02070309020205020404" pitchFamily="49" charset="0"/>
              </a:rPr>
              <a:t>import</a:t>
            </a:r>
            <a:r>
              <a:rPr lang="tr-TR" sz="1200" dirty="0">
                <a:solidFill>
                  <a:schemeClr val="bg1"/>
                </a:solidFill>
                <a:latin typeface="Courier New" panose="02070309020205020404" pitchFamily="49" charset="0"/>
                <a:cs typeface="Courier New" panose="02070309020205020404" pitchFamily="49" charset="0"/>
              </a:rPr>
              <a:t> </a:t>
            </a:r>
            <a:r>
              <a:rPr lang="tr-TR" sz="1200" dirty="0" err="1">
                <a:solidFill>
                  <a:schemeClr val="bg1"/>
                </a:solidFill>
                <a:latin typeface="Courier New" panose="02070309020205020404" pitchFamily="49" charset="0"/>
                <a:cs typeface="Courier New" panose="02070309020205020404" pitchFamily="49" charset="0"/>
              </a:rPr>
              <a:t>numpy</a:t>
            </a:r>
            <a:r>
              <a:rPr lang="tr-TR" sz="1200" dirty="0">
                <a:solidFill>
                  <a:schemeClr val="bg1"/>
                </a:solidFill>
                <a:latin typeface="Courier New" panose="02070309020205020404" pitchFamily="49" charset="0"/>
                <a:cs typeface="Courier New" panose="02070309020205020404" pitchFamily="49" charset="0"/>
              </a:rPr>
              <a:t> as </a:t>
            </a:r>
            <a:r>
              <a:rPr lang="tr-TR" sz="1200" dirty="0" err="1">
                <a:solidFill>
                  <a:schemeClr val="bg1"/>
                </a:solidFill>
                <a:latin typeface="Courier New" panose="02070309020205020404" pitchFamily="49" charset="0"/>
                <a:cs typeface="Courier New" panose="02070309020205020404" pitchFamily="49" charset="0"/>
              </a:rPr>
              <a:t>np</a:t>
            </a:r>
            <a:endParaRPr lang="tr-TR" sz="1200" dirty="0">
              <a:solidFill>
                <a:schemeClr val="bg1"/>
              </a:solidFill>
              <a:latin typeface="Courier New" panose="02070309020205020404" pitchFamily="49" charset="0"/>
              <a:cs typeface="Courier New" panose="02070309020205020404" pitchFamily="49" charset="0"/>
            </a:endParaRPr>
          </a:p>
          <a:p>
            <a:endParaRPr lang="tr-TR" sz="1200" dirty="0">
              <a:solidFill>
                <a:schemeClr val="bg1"/>
              </a:solidFill>
              <a:latin typeface="Courier New" panose="02070309020205020404" pitchFamily="49" charset="0"/>
              <a:cs typeface="Courier New" panose="02070309020205020404" pitchFamily="49" charset="0"/>
            </a:endParaRPr>
          </a:p>
          <a:p>
            <a:r>
              <a:rPr lang="tr-TR" sz="1200" dirty="0">
                <a:solidFill>
                  <a:schemeClr val="bg1"/>
                </a:solidFill>
                <a:latin typeface="Courier New" panose="02070309020205020404" pitchFamily="49" charset="0"/>
                <a:cs typeface="Courier New" panose="02070309020205020404" pitchFamily="49" charset="0"/>
              </a:rPr>
              <a:t>#--------Method-2-----------</a:t>
            </a:r>
          </a:p>
          <a:p>
            <a:pPr>
              <a:lnSpc>
                <a:spcPct val="150000"/>
              </a:lnSpc>
            </a:pPr>
            <a:r>
              <a:rPr lang="tr-TR" sz="1200" dirty="0" err="1">
                <a:solidFill>
                  <a:schemeClr val="bg1"/>
                </a:solidFill>
                <a:latin typeface="Courier New" panose="02070309020205020404" pitchFamily="49" charset="0"/>
                <a:cs typeface="Courier New" panose="02070309020205020404" pitchFamily="49" charset="0"/>
              </a:rPr>
              <a:t>meandata</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pd.read_csv</a:t>
            </a:r>
            <a:r>
              <a:rPr lang="tr-TR" sz="1200" dirty="0">
                <a:solidFill>
                  <a:schemeClr val="bg1"/>
                </a:solidFill>
                <a:latin typeface="Courier New" panose="02070309020205020404" pitchFamily="49" charset="0"/>
                <a:cs typeface="Courier New" panose="02070309020205020404" pitchFamily="49" charset="0"/>
              </a:rPr>
              <a:t>('data/bikedetails.csv')</a:t>
            </a:r>
          </a:p>
          <a:p>
            <a:pPr>
              <a:lnSpc>
                <a:spcPct val="150000"/>
              </a:lnSpc>
            </a:pPr>
            <a:r>
              <a:rPr lang="tr-TR" sz="1200" dirty="0" err="1">
                <a:solidFill>
                  <a:schemeClr val="bg1"/>
                </a:solidFill>
                <a:latin typeface="Courier New" panose="02070309020205020404" pitchFamily="49" charset="0"/>
                <a:cs typeface="Courier New" panose="02070309020205020404" pitchFamily="49" charset="0"/>
              </a:rPr>
              <a:t>print</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meandata</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ex_showroom_price</a:t>
            </a:r>
            <a:r>
              <a:rPr lang="tr-TR" sz="1200" dirty="0">
                <a:solidFill>
                  <a:schemeClr val="bg1"/>
                </a:solidFill>
                <a:latin typeface="Courier New" panose="02070309020205020404" pitchFamily="49" charset="0"/>
                <a:cs typeface="Courier New" panose="02070309020205020404" pitchFamily="49" charset="0"/>
              </a:rPr>
              <a:t>"][:20])</a:t>
            </a:r>
          </a:p>
          <a:p>
            <a:pPr>
              <a:lnSpc>
                <a:spcPct val="150000"/>
              </a:lnSpc>
            </a:pPr>
            <a:r>
              <a:rPr lang="tr-TR" sz="1200" dirty="0" err="1">
                <a:solidFill>
                  <a:srgbClr val="FFFF00"/>
                </a:solidFill>
                <a:latin typeface="Courier New" panose="02070309020205020404" pitchFamily="49" charset="0"/>
                <a:cs typeface="Courier New" panose="02070309020205020404" pitchFamily="49" charset="0"/>
              </a:rPr>
              <a:t>fea_transformer</a:t>
            </a:r>
            <a:r>
              <a:rPr lang="tr-TR" sz="1200" dirty="0">
                <a:solidFill>
                  <a:srgbClr val="FFFF00"/>
                </a:solidFill>
                <a:latin typeface="Courier New" panose="02070309020205020404" pitchFamily="49" charset="0"/>
                <a:cs typeface="Courier New" panose="02070309020205020404" pitchFamily="49" charset="0"/>
              </a:rPr>
              <a:t> = </a:t>
            </a:r>
            <a:r>
              <a:rPr lang="tr-TR" sz="1200" dirty="0" err="1">
                <a:solidFill>
                  <a:srgbClr val="FFFF00"/>
                </a:solidFill>
                <a:latin typeface="Courier New" panose="02070309020205020404" pitchFamily="49" charset="0"/>
                <a:cs typeface="Courier New" panose="02070309020205020404" pitchFamily="49" charset="0"/>
              </a:rPr>
              <a:t>SimpleImputer</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strategy</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mean</a:t>
            </a:r>
            <a:r>
              <a:rPr lang="tr-TR" sz="1200" dirty="0">
                <a:solidFill>
                  <a:srgbClr val="FFFF00"/>
                </a:solidFill>
                <a:latin typeface="Courier New" panose="02070309020205020404" pitchFamily="49" charset="0"/>
                <a:cs typeface="Courier New" panose="02070309020205020404" pitchFamily="49" charset="0"/>
              </a:rPr>
              <a:t>")</a:t>
            </a:r>
          </a:p>
          <a:p>
            <a:pPr>
              <a:lnSpc>
                <a:spcPct val="150000"/>
              </a:lnSpc>
            </a:pPr>
            <a:r>
              <a:rPr lang="tr-TR" sz="1200" dirty="0" err="1">
                <a:solidFill>
                  <a:srgbClr val="FFFF00"/>
                </a:solidFill>
                <a:latin typeface="Courier New" panose="02070309020205020404" pitchFamily="49" charset="0"/>
                <a:cs typeface="Courier New" panose="02070309020205020404" pitchFamily="49" charset="0"/>
              </a:rPr>
              <a:t>values</a:t>
            </a:r>
            <a:r>
              <a:rPr lang="tr-TR" sz="1200" dirty="0">
                <a:solidFill>
                  <a:srgbClr val="FFFF00"/>
                </a:solidFill>
                <a:latin typeface="Courier New" panose="02070309020205020404" pitchFamily="49" charset="0"/>
                <a:cs typeface="Courier New" panose="02070309020205020404" pitchFamily="49" charset="0"/>
              </a:rPr>
              <a:t> = </a:t>
            </a:r>
            <a:r>
              <a:rPr lang="tr-TR" sz="1200" dirty="0" err="1">
                <a:solidFill>
                  <a:srgbClr val="FFFF00"/>
                </a:solidFill>
                <a:latin typeface="Courier New" panose="02070309020205020404" pitchFamily="49" charset="0"/>
                <a:cs typeface="Courier New" panose="02070309020205020404" pitchFamily="49" charset="0"/>
              </a:rPr>
              <a:t>fea_transformer.fit_transform</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meandata</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ex_showroom_price</a:t>
            </a:r>
            <a:r>
              <a:rPr lang="tr-TR" sz="1200" dirty="0">
                <a:solidFill>
                  <a:srgbClr val="FFFF00"/>
                </a:solidFill>
                <a:latin typeface="Courier New" panose="02070309020205020404" pitchFamily="49" charset="0"/>
                <a:cs typeface="Courier New" panose="02070309020205020404" pitchFamily="49" charset="0"/>
              </a:rPr>
              <a:t>"]])</a:t>
            </a:r>
          </a:p>
          <a:p>
            <a:pPr>
              <a:lnSpc>
                <a:spcPct val="150000"/>
              </a:lnSpc>
            </a:pPr>
            <a:r>
              <a:rPr lang="tr-TR" sz="1200" dirty="0" err="1">
                <a:solidFill>
                  <a:schemeClr val="bg1"/>
                </a:solidFill>
                <a:latin typeface="Courier New" panose="02070309020205020404" pitchFamily="49" charset="0"/>
                <a:cs typeface="Courier New" panose="02070309020205020404" pitchFamily="49" charset="0"/>
              </a:rPr>
              <a:t>meandata</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ex_showroom_price</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pd.DataFrame</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values</a:t>
            </a:r>
            <a:r>
              <a:rPr lang="tr-TR" sz="1200" dirty="0">
                <a:solidFill>
                  <a:schemeClr val="bg1"/>
                </a:solidFill>
                <a:latin typeface="Courier New" panose="02070309020205020404" pitchFamily="49" charset="0"/>
                <a:cs typeface="Courier New" panose="02070309020205020404" pitchFamily="49" charset="0"/>
              </a:rPr>
              <a:t>)</a:t>
            </a:r>
          </a:p>
          <a:p>
            <a:pPr>
              <a:lnSpc>
                <a:spcPct val="150000"/>
              </a:lnSpc>
            </a:pPr>
            <a:r>
              <a:rPr lang="tr-TR" sz="1200" dirty="0" err="1">
                <a:solidFill>
                  <a:schemeClr val="bg1"/>
                </a:solidFill>
                <a:latin typeface="Courier New" panose="02070309020205020404" pitchFamily="49" charset="0"/>
                <a:cs typeface="Courier New" panose="02070309020205020404" pitchFamily="49" charset="0"/>
              </a:rPr>
              <a:t>print</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meandata</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ex_showroom_price</a:t>
            </a:r>
            <a:r>
              <a:rPr lang="tr-TR" sz="1200" dirty="0">
                <a:solidFill>
                  <a:schemeClr val="bg1"/>
                </a:solidFill>
                <a:latin typeface="Courier New" panose="02070309020205020404" pitchFamily="49" charset="0"/>
                <a:cs typeface="Courier New" panose="02070309020205020404" pitchFamily="49" charset="0"/>
              </a:rPr>
              <a:t>"][:20])</a:t>
            </a:r>
          </a:p>
        </p:txBody>
      </p:sp>
    </p:spTree>
    <p:extLst>
      <p:ext uri="{BB962C8B-B14F-4D97-AF65-F5344CB8AC3E}">
        <p14:creationId xmlns:p14="http://schemas.microsoft.com/office/powerpoint/2010/main" val="2530092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438400" y="86316"/>
            <a:ext cx="3115310" cy="321242"/>
          </a:xfrm>
          <a:prstGeom prst="rect">
            <a:avLst/>
          </a:prstGeom>
        </p:spPr>
        <p:txBody>
          <a:bodyPr vert="horz" wrap="square" lIns="0" tIns="13335" rIns="0" bIns="0" rtlCol="0">
            <a:spAutoFit/>
          </a:bodyPr>
          <a:lstStyle/>
          <a:p>
            <a:pPr marL="12700">
              <a:lnSpc>
                <a:spcPct val="100000"/>
              </a:lnSpc>
              <a:spcBef>
                <a:spcPts val="105"/>
              </a:spcBef>
            </a:pPr>
            <a:r>
              <a:rPr lang="tr-TR" sz="2000" spc="-10" dirty="0">
                <a:latin typeface="Times New Roman" panose="02020603050405020304" pitchFamily="18" charset="0"/>
                <a:cs typeface="Times New Roman" panose="02020603050405020304" pitchFamily="18" charset="0"/>
              </a:rPr>
              <a:t>Örnek Uygulama</a:t>
            </a:r>
            <a:endParaRPr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6DB6268-E4EE-75AB-E618-B0E98802CF8D}"/>
              </a:ext>
            </a:extLst>
          </p:cNvPr>
          <p:cNvSpPr txBox="1"/>
          <p:nvPr/>
        </p:nvSpPr>
        <p:spPr>
          <a:xfrm>
            <a:off x="1371600" y="297418"/>
            <a:ext cx="4572000" cy="369332"/>
          </a:xfrm>
          <a:prstGeom prst="rect">
            <a:avLst/>
          </a:prstGeom>
          <a:noFill/>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Impute missing values with </a:t>
            </a:r>
            <a:r>
              <a:rPr lang="en-US" dirty="0">
                <a:solidFill>
                  <a:srgbClr val="FFFF00"/>
                </a:solidFill>
                <a:latin typeface="Times New Roman" panose="02020603050405020304" pitchFamily="18" charset="0"/>
                <a:cs typeface="Times New Roman" panose="02020603050405020304" pitchFamily="18" charset="0"/>
              </a:rPr>
              <a:t>Me</a:t>
            </a:r>
            <a:r>
              <a:rPr lang="tr-TR" dirty="0">
                <a:solidFill>
                  <a:srgbClr val="FFFF00"/>
                </a:solidFill>
                <a:latin typeface="Times New Roman" panose="02020603050405020304" pitchFamily="18" charset="0"/>
                <a:cs typeface="Times New Roman" panose="02020603050405020304" pitchFamily="18" charset="0"/>
              </a:rPr>
              <a:t>dian</a:t>
            </a:r>
            <a:r>
              <a:rPr lang="en-US" dirty="0">
                <a:solidFill>
                  <a:schemeClr val="bg1"/>
                </a:solidFill>
                <a:latin typeface="Times New Roman" panose="02020603050405020304" pitchFamily="18" charset="0"/>
                <a:cs typeface="Times New Roman" panose="02020603050405020304" pitchFamily="18" charset="0"/>
              </a:rPr>
              <a:t>:</a:t>
            </a:r>
            <a:endParaRPr lang="tr-TR"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4C2234E-8885-BB4F-14A3-B0BECE75409A}"/>
              </a:ext>
            </a:extLst>
          </p:cNvPr>
          <p:cNvSpPr txBox="1"/>
          <p:nvPr/>
        </p:nvSpPr>
        <p:spPr>
          <a:xfrm>
            <a:off x="76200" y="514350"/>
            <a:ext cx="8839200" cy="4501232"/>
          </a:xfrm>
          <a:prstGeom prst="rect">
            <a:avLst/>
          </a:prstGeom>
          <a:noFill/>
        </p:spPr>
        <p:txBody>
          <a:bodyPr wrap="square">
            <a:spAutoFit/>
          </a:bodyPr>
          <a:lstStyle/>
          <a:p>
            <a:pPr>
              <a:lnSpc>
                <a:spcPct val="150000"/>
              </a:lnSpc>
            </a:pPr>
            <a:r>
              <a:rPr lang="tr-TR" sz="1200" dirty="0">
                <a:solidFill>
                  <a:schemeClr val="bg1"/>
                </a:solidFill>
                <a:latin typeface="Courier New" panose="02070309020205020404" pitchFamily="49" charset="0"/>
                <a:cs typeface="Courier New" panose="02070309020205020404" pitchFamily="49" charset="0"/>
              </a:rPr>
              <a:t>#--------median </a:t>
            </a:r>
            <a:r>
              <a:rPr lang="tr-TR" sz="1200" dirty="0" err="1">
                <a:solidFill>
                  <a:schemeClr val="bg1"/>
                </a:solidFill>
                <a:latin typeface="Courier New" panose="02070309020205020404" pitchFamily="49" charset="0"/>
                <a:cs typeface="Courier New" panose="02070309020205020404" pitchFamily="49" charset="0"/>
              </a:rPr>
              <a:t>imputer</a:t>
            </a:r>
            <a:r>
              <a:rPr lang="tr-TR" sz="1200" dirty="0">
                <a:solidFill>
                  <a:schemeClr val="bg1"/>
                </a:solidFill>
                <a:latin typeface="Courier New" panose="02070309020205020404" pitchFamily="49" charset="0"/>
                <a:cs typeface="Courier New" panose="02070309020205020404" pitchFamily="49" charset="0"/>
              </a:rPr>
              <a:t>-----------------------------</a:t>
            </a:r>
          </a:p>
          <a:p>
            <a:pPr>
              <a:lnSpc>
                <a:spcPct val="150000"/>
              </a:lnSpc>
            </a:pPr>
            <a:r>
              <a:rPr lang="tr-TR" sz="1200" dirty="0">
                <a:solidFill>
                  <a:schemeClr val="bg1"/>
                </a:solidFill>
                <a:latin typeface="Courier New" panose="02070309020205020404" pitchFamily="49" charset="0"/>
                <a:cs typeface="Courier New" panose="02070309020205020404" pitchFamily="49" charset="0"/>
              </a:rPr>
              <a:t>#---------Method-1</a:t>
            </a:r>
          </a:p>
          <a:p>
            <a:pPr>
              <a:lnSpc>
                <a:spcPct val="150000"/>
              </a:lnSpc>
            </a:pPr>
            <a:r>
              <a:rPr lang="tr-TR" sz="1200" dirty="0" err="1">
                <a:solidFill>
                  <a:schemeClr val="bg1"/>
                </a:solidFill>
                <a:latin typeface="Courier New" panose="02070309020205020404" pitchFamily="49" charset="0"/>
                <a:cs typeface="Courier New" panose="02070309020205020404" pitchFamily="49" charset="0"/>
              </a:rPr>
              <a:t>mediandata</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pd.read_csv</a:t>
            </a:r>
            <a:r>
              <a:rPr lang="tr-TR" sz="1200" dirty="0">
                <a:solidFill>
                  <a:schemeClr val="bg1"/>
                </a:solidFill>
                <a:latin typeface="Courier New" panose="02070309020205020404" pitchFamily="49" charset="0"/>
                <a:cs typeface="Courier New" panose="02070309020205020404" pitchFamily="49" charset="0"/>
              </a:rPr>
              <a:t>('data/bikedetails.csv')</a:t>
            </a:r>
          </a:p>
          <a:p>
            <a:pPr>
              <a:lnSpc>
                <a:spcPct val="150000"/>
              </a:lnSpc>
            </a:pPr>
            <a:r>
              <a:rPr lang="tr-TR" sz="1200" dirty="0" err="1">
                <a:solidFill>
                  <a:schemeClr val="bg1"/>
                </a:solidFill>
                <a:latin typeface="Courier New" panose="02070309020205020404" pitchFamily="49" charset="0"/>
                <a:cs typeface="Courier New" panose="02070309020205020404" pitchFamily="49" charset="0"/>
              </a:rPr>
              <a:t>print</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mediandata</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ex_showroom_price</a:t>
            </a:r>
            <a:r>
              <a:rPr lang="tr-TR" sz="1200" dirty="0">
                <a:solidFill>
                  <a:schemeClr val="bg1"/>
                </a:solidFill>
                <a:latin typeface="Courier New" panose="02070309020205020404" pitchFamily="49" charset="0"/>
                <a:cs typeface="Courier New" panose="02070309020205020404" pitchFamily="49" charset="0"/>
              </a:rPr>
              <a:t>"][:20])</a:t>
            </a:r>
          </a:p>
          <a:p>
            <a:pPr>
              <a:lnSpc>
                <a:spcPct val="150000"/>
              </a:lnSpc>
            </a:pPr>
            <a:r>
              <a:rPr lang="tr-TR" sz="1200" dirty="0" err="1">
                <a:solidFill>
                  <a:srgbClr val="FFFF00"/>
                </a:solidFill>
                <a:latin typeface="Courier New" panose="02070309020205020404" pitchFamily="49" charset="0"/>
                <a:cs typeface="Courier New" panose="02070309020205020404" pitchFamily="49" charset="0"/>
              </a:rPr>
              <a:t>mediandata</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ex_showroom_price</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mediandata</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ex_showroom_price</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replace</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np.NAN,mediandata</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ex_showroom_price</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median</a:t>
            </a:r>
            <a:r>
              <a:rPr lang="tr-TR" sz="1200" dirty="0">
                <a:solidFill>
                  <a:srgbClr val="FFFF00"/>
                </a:solidFill>
                <a:latin typeface="Courier New" panose="02070309020205020404" pitchFamily="49" charset="0"/>
                <a:cs typeface="Courier New" panose="02070309020205020404" pitchFamily="49" charset="0"/>
              </a:rPr>
              <a:t>())</a:t>
            </a:r>
          </a:p>
          <a:p>
            <a:pPr>
              <a:lnSpc>
                <a:spcPct val="150000"/>
              </a:lnSpc>
            </a:pPr>
            <a:r>
              <a:rPr lang="tr-TR" sz="1200" dirty="0" err="1">
                <a:solidFill>
                  <a:schemeClr val="bg1"/>
                </a:solidFill>
                <a:latin typeface="Courier New" panose="02070309020205020404" pitchFamily="49" charset="0"/>
                <a:cs typeface="Courier New" panose="02070309020205020404" pitchFamily="49" charset="0"/>
              </a:rPr>
              <a:t>print</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mediandata</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ex_showroom_price</a:t>
            </a:r>
            <a:r>
              <a:rPr lang="tr-TR" sz="1200" dirty="0">
                <a:solidFill>
                  <a:schemeClr val="bg1"/>
                </a:solidFill>
                <a:latin typeface="Courier New" panose="02070309020205020404" pitchFamily="49" charset="0"/>
                <a:cs typeface="Courier New" panose="02070309020205020404" pitchFamily="49" charset="0"/>
              </a:rPr>
              <a:t>"][:20])</a:t>
            </a:r>
          </a:p>
          <a:p>
            <a:pPr>
              <a:lnSpc>
                <a:spcPct val="150000"/>
              </a:lnSpc>
            </a:pPr>
            <a:endParaRPr lang="tr-TR" sz="1200" dirty="0">
              <a:solidFill>
                <a:schemeClr val="bg1"/>
              </a:solidFill>
              <a:latin typeface="Courier New" panose="02070309020205020404" pitchFamily="49" charset="0"/>
              <a:cs typeface="Courier New" panose="02070309020205020404" pitchFamily="49" charset="0"/>
            </a:endParaRPr>
          </a:p>
          <a:p>
            <a:pPr>
              <a:lnSpc>
                <a:spcPct val="150000"/>
              </a:lnSpc>
            </a:pPr>
            <a:r>
              <a:rPr lang="tr-TR" sz="1200" dirty="0">
                <a:solidFill>
                  <a:schemeClr val="bg1"/>
                </a:solidFill>
                <a:latin typeface="Courier New" panose="02070309020205020404" pitchFamily="49" charset="0"/>
                <a:cs typeface="Courier New" panose="02070309020205020404" pitchFamily="49" charset="0"/>
              </a:rPr>
              <a:t>#--------Method-2</a:t>
            </a:r>
          </a:p>
          <a:p>
            <a:pPr>
              <a:lnSpc>
                <a:spcPct val="150000"/>
              </a:lnSpc>
            </a:pPr>
            <a:r>
              <a:rPr lang="tr-TR" sz="1200" dirty="0" err="1">
                <a:solidFill>
                  <a:schemeClr val="bg1"/>
                </a:solidFill>
                <a:latin typeface="Courier New" panose="02070309020205020404" pitchFamily="49" charset="0"/>
                <a:cs typeface="Courier New" panose="02070309020205020404" pitchFamily="49" charset="0"/>
              </a:rPr>
              <a:t>mediandata</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pd.read_csv</a:t>
            </a:r>
            <a:r>
              <a:rPr lang="tr-TR" sz="1200" dirty="0">
                <a:solidFill>
                  <a:schemeClr val="bg1"/>
                </a:solidFill>
                <a:latin typeface="Courier New" panose="02070309020205020404" pitchFamily="49" charset="0"/>
                <a:cs typeface="Courier New" panose="02070309020205020404" pitchFamily="49" charset="0"/>
              </a:rPr>
              <a:t>('data/bikedetails.csv')</a:t>
            </a:r>
          </a:p>
          <a:p>
            <a:pPr>
              <a:lnSpc>
                <a:spcPct val="150000"/>
              </a:lnSpc>
            </a:pPr>
            <a:r>
              <a:rPr lang="tr-TR" sz="1200" dirty="0" err="1">
                <a:solidFill>
                  <a:schemeClr val="bg1"/>
                </a:solidFill>
                <a:latin typeface="Courier New" panose="02070309020205020404" pitchFamily="49" charset="0"/>
                <a:cs typeface="Courier New" panose="02070309020205020404" pitchFamily="49" charset="0"/>
              </a:rPr>
              <a:t>print</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mediandata</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ex_showroom_price</a:t>
            </a:r>
            <a:r>
              <a:rPr lang="tr-TR" sz="1200" dirty="0">
                <a:solidFill>
                  <a:schemeClr val="bg1"/>
                </a:solidFill>
                <a:latin typeface="Courier New" panose="02070309020205020404" pitchFamily="49" charset="0"/>
                <a:cs typeface="Courier New" panose="02070309020205020404" pitchFamily="49" charset="0"/>
              </a:rPr>
              <a:t>"][:20])</a:t>
            </a:r>
          </a:p>
          <a:p>
            <a:pPr>
              <a:lnSpc>
                <a:spcPct val="150000"/>
              </a:lnSpc>
            </a:pPr>
            <a:r>
              <a:rPr lang="tr-TR" sz="1200" dirty="0" err="1">
                <a:solidFill>
                  <a:srgbClr val="FFFF00"/>
                </a:solidFill>
                <a:latin typeface="Courier New" panose="02070309020205020404" pitchFamily="49" charset="0"/>
                <a:cs typeface="Courier New" panose="02070309020205020404" pitchFamily="49" charset="0"/>
              </a:rPr>
              <a:t>fea_transformer</a:t>
            </a:r>
            <a:r>
              <a:rPr lang="tr-TR" sz="1200" dirty="0">
                <a:solidFill>
                  <a:srgbClr val="FFFF00"/>
                </a:solidFill>
                <a:latin typeface="Courier New" panose="02070309020205020404" pitchFamily="49" charset="0"/>
                <a:cs typeface="Courier New" panose="02070309020205020404" pitchFamily="49" charset="0"/>
              </a:rPr>
              <a:t> = </a:t>
            </a:r>
            <a:r>
              <a:rPr lang="tr-TR" sz="1200" dirty="0" err="1">
                <a:solidFill>
                  <a:srgbClr val="FFFF00"/>
                </a:solidFill>
                <a:latin typeface="Courier New" panose="02070309020205020404" pitchFamily="49" charset="0"/>
                <a:cs typeface="Courier New" panose="02070309020205020404" pitchFamily="49" charset="0"/>
              </a:rPr>
              <a:t>SimpleImputer</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strategy</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median</a:t>
            </a:r>
            <a:r>
              <a:rPr lang="tr-TR" sz="1200" dirty="0">
                <a:solidFill>
                  <a:srgbClr val="FFFF00"/>
                </a:solidFill>
                <a:latin typeface="Courier New" panose="02070309020205020404" pitchFamily="49" charset="0"/>
                <a:cs typeface="Courier New" panose="02070309020205020404" pitchFamily="49" charset="0"/>
              </a:rPr>
              <a:t>")</a:t>
            </a:r>
          </a:p>
          <a:p>
            <a:pPr>
              <a:lnSpc>
                <a:spcPct val="150000"/>
              </a:lnSpc>
            </a:pPr>
            <a:r>
              <a:rPr lang="tr-TR" sz="1200" dirty="0" err="1">
                <a:solidFill>
                  <a:srgbClr val="FFFF00"/>
                </a:solidFill>
                <a:latin typeface="Courier New" panose="02070309020205020404" pitchFamily="49" charset="0"/>
                <a:cs typeface="Courier New" panose="02070309020205020404" pitchFamily="49" charset="0"/>
              </a:rPr>
              <a:t>values</a:t>
            </a:r>
            <a:r>
              <a:rPr lang="tr-TR" sz="1200" dirty="0">
                <a:solidFill>
                  <a:srgbClr val="FFFF00"/>
                </a:solidFill>
                <a:latin typeface="Courier New" panose="02070309020205020404" pitchFamily="49" charset="0"/>
                <a:cs typeface="Courier New" panose="02070309020205020404" pitchFamily="49" charset="0"/>
              </a:rPr>
              <a:t> = </a:t>
            </a:r>
            <a:r>
              <a:rPr lang="tr-TR" sz="1200" dirty="0" err="1">
                <a:solidFill>
                  <a:srgbClr val="FFFF00"/>
                </a:solidFill>
                <a:latin typeface="Courier New" panose="02070309020205020404" pitchFamily="49" charset="0"/>
                <a:cs typeface="Courier New" panose="02070309020205020404" pitchFamily="49" charset="0"/>
              </a:rPr>
              <a:t>fea_transformer.fit_transform</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mediandata</a:t>
            </a:r>
            <a:r>
              <a:rPr lang="tr-TR" sz="1200" dirty="0">
                <a:solidFill>
                  <a:srgbClr val="FFFF00"/>
                </a:solidFill>
                <a:latin typeface="Courier New" panose="02070309020205020404" pitchFamily="49" charset="0"/>
                <a:cs typeface="Courier New" panose="02070309020205020404" pitchFamily="49" charset="0"/>
              </a:rPr>
              <a:t>[["</a:t>
            </a:r>
            <a:r>
              <a:rPr lang="tr-TR" sz="1200" dirty="0" err="1">
                <a:solidFill>
                  <a:srgbClr val="FFFF00"/>
                </a:solidFill>
                <a:latin typeface="Courier New" panose="02070309020205020404" pitchFamily="49" charset="0"/>
                <a:cs typeface="Courier New" panose="02070309020205020404" pitchFamily="49" charset="0"/>
              </a:rPr>
              <a:t>ex_showroom_price</a:t>
            </a:r>
            <a:r>
              <a:rPr lang="tr-TR" sz="1200" dirty="0">
                <a:solidFill>
                  <a:srgbClr val="FFFF00"/>
                </a:solidFill>
                <a:latin typeface="Courier New" panose="02070309020205020404" pitchFamily="49" charset="0"/>
                <a:cs typeface="Courier New" panose="02070309020205020404" pitchFamily="49" charset="0"/>
              </a:rPr>
              <a:t>"]])</a:t>
            </a:r>
          </a:p>
          <a:p>
            <a:pPr>
              <a:lnSpc>
                <a:spcPct val="150000"/>
              </a:lnSpc>
            </a:pPr>
            <a:r>
              <a:rPr lang="tr-TR" sz="1200" dirty="0" err="1">
                <a:solidFill>
                  <a:schemeClr val="bg1"/>
                </a:solidFill>
                <a:latin typeface="Courier New" panose="02070309020205020404" pitchFamily="49" charset="0"/>
                <a:cs typeface="Courier New" panose="02070309020205020404" pitchFamily="49" charset="0"/>
              </a:rPr>
              <a:t>mediandata</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ex_showroom_price</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pd.DataFrame</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values</a:t>
            </a:r>
            <a:r>
              <a:rPr lang="tr-TR" sz="1200" dirty="0">
                <a:solidFill>
                  <a:schemeClr val="bg1"/>
                </a:solidFill>
                <a:latin typeface="Courier New" panose="02070309020205020404" pitchFamily="49" charset="0"/>
                <a:cs typeface="Courier New" panose="02070309020205020404" pitchFamily="49" charset="0"/>
              </a:rPr>
              <a:t>)</a:t>
            </a:r>
          </a:p>
          <a:p>
            <a:pPr>
              <a:lnSpc>
                <a:spcPct val="150000"/>
              </a:lnSpc>
            </a:pPr>
            <a:r>
              <a:rPr lang="tr-TR" sz="1200" dirty="0" err="1">
                <a:solidFill>
                  <a:schemeClr val="bg1"/>
                </a:solidFill>
                <a:latin typeface="Courier New" panose="02070309020205020404" pitchFamily="49" charset="0"/>
                <a:cs typeface="Courier New" panose="02070309020205020404" pitchFamily="49" charset="0"/>
              </a:rPr>
              <a:t>print</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mediandata</a:t>
            </a:r>
            <a:r>
              <a:rPr lang="tr-TR" sz="1200" dirty="0">
                <a:solidFill>
                  <a:schemeClr val="bg1"/>
                </a:solidFill>
                <a:latin typeface="Courier New" panose="02070309020205020404" pitchFamily="49" charset="0"/>
                <a:cs typeface="Courier New" panose="02070309020205020404" pitchFamily="49" charset="0"/>
              </a:rPr>
              <a:t>["</a:t>
            </a:r>
            <a:r>
              <a:rPr lang="tr-TR" sz="1200" dirty="0" err="1">
                <a:solidFill>
                  <a:schemeClr val="bg1"/>
                </a:solidFill>
                <a:latin typeface="Courier New" panose="02070309020205020404" pitchFamily="49" charset="0"/>
                <a:cs typeface="Courier New" panose="02070309020205020404" pitchFamily="49" charset="0"/>
              </a:rPr>
              <a:t>ex_showroom_price</a:t>
            </a:r>
            <a:r>
              <a:rPr lang="tr-TR" sz="1200" dirty="0">
                <a:solidFill>
                  <a:schemeClr val="bg1"/>
                </a:solidFill>
                <a:latin typeface="Courier New" panose="02070309020205020404" pitchFamily="49" charset="0"/>
                <a:cs typeface="Courier New" panose="02070309020205020404" pitchFamily="49" charset="0"/>
              </a:rPr>
              <a:t>"][:20])</a:t>
            </a:r>
          </a:p>
          <a:p>
            <a:pPr>
              <a:lnSpc>
                <a:spcPct val="150000"/>
              </a:lnSpc>
            </a:pPr>
            <a:r>
              <a:rPr lang="tr-TR" sz="1200"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32112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6551" y="197866"/>
            <a:ext cx="2563495" cy="452120"/>
          </a:xfrm>
          <a:prstGeom prst="rect">
            <a:avLst/>
          </a:prstGeom>
        </p:spPr>
        <p:txBody>
          <a:bodyPr vert="horz" wrap="square" lIns="0" tIns="12065" rIns="0" bIns="0" rtlCol="0">
            <a:spAutoFit/>
          </a:bodyPr>
          <a:lstStyle/>
          <a:p>
            <a:pPr marL="12700">
              <a:lnSpc>
                <a:spcPct val="100000"/>
              </a:lnSpc>
              <a:spcBef>
                <a:spcPts val="95"/>
              </a:spcBef>
              <a:tabLst>
                <a:tab pos="1183005" algn="l"/>
                <a:tab pos="1769745" algn="l"/>
              </a:tabLst>
            </a:pPr>
            <a:r>
              <a:rPr lang="tr-TR" sz="2800" dirty="0">
                <a:latin typeface="Times New Roman" panose="02020603050405020304" pitchFamily="18" charset="0"/>
                <a:cs typeface="Times New Roman" panose="02020603050405020304" pitchFamily="18" charset="0"/>
              </a:rPr>
              <a:t>Bilgi ve akıl</a:t>
            </a:r>
            <a:endParaRPr sz="2800" dirty="0">
              <a:latin typeface="Times New Roman" panose="02020603050405020304" pitchFamily="18" charset="0"/>
              <a:cs typeface="Times New Roman" panose="02020603050405020304" pitchFamily="18" charset="0"/>
            </a:endParaRPr>
          </a:p>
        </p:txBody>
      </p:sp>
      <p:sp>
        <p:nvSpPr>
          <p:cNvPr id="5" name="object 5"/>
          <p:cNvSpPr/>
          <p:nvPr/>
        </p:nvSpPr>
        <p:spPr>
          <a:xfrm>
            <a:off x="1021791" y="918465"/>
            <a:ext cx="5524500" cy="3992879"/>
          </a:xfrm>
          <a:prstGeom prst="rect">
            <a:avLst/>
          </a:prstGeom>
          <a:blipFill>
            <a:blip r:embed="rId2" cstate="print"/>
            <a:stretch>
              <a:fillRect/>
            </a:stretch>
          </a:blipFill>
        </p:spPr>
        <p:txBody>
          <a:bodyPr wrap="square" lIns="0" tIns="0" rIns="0" bIns="0" rtlCol="0"/>
          <a:lstStyle/>
          <a:p>
            <a:endParaRPr dirty="0"/>
          </a:p>
        </p:txBody>
      </p:sp>
      <p:sp>
        <p:nvSpPr>
          <p:cNvPr id="3" name="TextBox 2">
            <a:extLst>
              <a:ext uri="{FF2B5EF4-FFF2-40B4-BE49-F238E27FC236}">
                <a16:creationId xmlns:a16="http://schemas.microsoft.com/office/drawing/2014/main" id="{18388D6F-B24B-D476-F230-C69ED081B674}"/>
              </a:ext>
            </a:extLst>
          </p:cNvPr>
          <p:cNvSpPr txBox="1"/>
          <p:nvPr/>
        </p:nvSpPr>
        <p:spPr>
          <a:xfrm>
            <a:off x="5562600" y="2264763"/>
            <a:ext cx="2129109" cy="646331"/>
          </a:xfrm>
          <a:prstGeom prst="rect">
            <a:avLst/>
          </a:prstGeom>
          <a:noFill/>
        </p:spPr>
        <p:txBody>
          <a:bodyPr wrap="none" rtlCol="0">
            <a:spAutoFit/>
          </a:bodyPr>
          <a:lstStyle/>
          <a:p>
            <a:r>
              <a:rPr lang="tr-TR" dirty="0">
                <a:highlight>
                  <a:srgbClr val="FFFF00"/>
                </a:highlight>
              </a:rPr>
              <a:t>bilgi birikimi</a:t>
            </a:r>
          </a:p>
          <a:p>
            <a:r>
              <a:rPr lang="tr-TR" dirty="0">
                <a:highlight>
                  <a:srgbClr val="FFFF00"/>
                </a:highlight>
              </a:rPr>
              <a:t>nasıl OLDUĞUNU bil</a:t>
            </a:r>
          </a:p>
        </p:txBody>
      </p:sp>
      <p:sp>
        <p:nvSpPr>
          <p:cNvPr id="4" name="TextBox 3">
            <a:extLst>
              <a:ext uri="{FF2B5EF4-FFF2-40B4-BE49-F238E27FC236}">
                <a16:creationId xmlns:a16="http://schemas.microsoft.com/office/drawing/2014/main" id="{68D0FECC-30B4-BB3F-757F-2FE957EA7C19}"/>
              </a:ext>
            </a:extLst>
          </p:cNvPr>
          <p:cNvSpPr txBox="1"/>
          <p:nvPr/>
        </p:nvSpPr>
        <p:spPr>
          <a:xfrm>
            <a:off x="6079087" y="3257550"/>
            <a:ext cx="1648208" cy="369332"/>
          </a:xfrm>
          <a:prstGeom prst="rect">
            <a:avLst/>
          </a:prstGeom>
          <a:noFill/>
        </p:spPr>
        <p:txBody>
          <a:bodyPr wrap="none" rtlCol="0">
            <a:spAutoFit/>
          </a:bodyPr>
          <a:lstStyle/>
          <a:p>
            <a:r>
              <a:rPr lang="tr-TR" dirty="0">
                <a:highlight>
                  <a:srgbClr val="FFFF00"/>
                </a:highlight>
              </a:rPr>
              <a:t>ne olduğunu bil</a:t>
            </a:r>
          </a:p>
        </p:txBody>
      </p:sp>
      <p:sp>
        <p:nvSpPr>
          <p:cNvPr id="6" name="TextBox 5">
            <a:extLst>
              <a:ext uri="{FF2B5EF4-FFF2-40B4-BE49-F238E27FC236}">
                <a16:creationId xmlns:a16="http://schemas.microsoft.com/office/drawing/2014/main" id="{C7E68A44-7586-2334-F71F-4DAE8FB14F74}"/>
              </a:ext>
            </a:extLst>
          </p:cNvPr>
          <p:cNvSpPr txBox="1"/>
          <p:nvPr/>
        </p:nvSpPr>
        <p:spPr>
          <a:xfrm>
            <a:off x="6627154" y="4171950"/>
            <a:ext cx="2200282" cy="369332"/>
          </a:xfrm>
          <a:prstGeom prst="rect">
            <a:avLst/>
          </a:prstGeom>
          <a:noFill/>
        </p:spPr>
        <p:txBody>
          <a:bodyPr wrap="none" rtlCol="0">
            <a:spAutoFit/>
          </a:bodyPr>
          <a:lstStyle/>
          <a:p>
            <a:r>
              <a:rPr lang="tr-TR" dirty="0">
                <a:highlight>
                  <a:srgbClr val="FFFF00"/>
                </a:highlight>
              </a:rPr>
              <a:t>hiçbir şey bilmiyorum</a:t>
            </a:r>
          </a:p>
        </p:txBody>
      </p:sp>
      <p:sp>
        <p:nvSpPr>
          <p:cNvPr id="7" name="TextBox 6">
            <a:extLst>
              <a:ext uri="{FF2B5EF4-FFF2-40B4-BE49-F238E27FC236}">
                <a16:creationId xmlns:a16="http://schemas.microsoft.com/office/drawing/2014/main" id="{409A52B4-EA1B-3C09-4D3F-1695CF87447F}"/>
              </a:ext>
            </a:extLst>
          </p:cNvPr>
          <p:cNvSpPr txBox="1"/>
          <p:nvPr/>
        </p:nvSpPr>
        <p:spPr>
          <a:xfrm>
            <a:off x="5105400" y="1331313"/>
            <a:ext cx="1289135" cy="369332"/>
          </a:xfrm>
          <a:prstGeom prst="rect">
            <a:avLst/>
          </a:prstGeom>
          <a:noFill/>
        </p:spPr>
        <p:txBody>
          <a:bodyPr wrap="none" rtlCol="0">
            <a:spAutoFit/>
          </a:bodyPr>
          <a:lstStyle/>
          <a:p>
            <a:r>
              <a:rPr lang="tr-TR" dirty="0">
                <a:highlight>
                  <a:srgbClr val="FFFF00"/>
                </a:highlight>
              </a:rPr>
              <a:t>nedenini bil</a:t>
            </a:r>
          </a:p>
        </p:txBody>
      </p:sp>
      <p:sp>
        <p:nvSpPr>
          <p:cNvPr id="8" name="TextBox 7">
            <a:extLst>
              <a:ext uri="{FF2B5EF4-FFF2-40B4-BE49-F238E27FC236}">
                <a16:creationId xmlns:a16="http://schemas.microsoft.com/office/drawing/2014/main" id="{903BE6BB-90D1-563F-5F45-4079A9719E5D}"/>
              </a:ext>
            </a:extLst>
          </p:cNvPr>
          <p:cNvSpPr txBox="1"/>
          <p:nvPr/>
        </p:nvSpPr>
        <p:spPr>
          <a:xfrm>
            <a:off x="1774460" y="1276350"/>
            <a:ext cx="1279196" cy="369332"/>
          </a:xfrm>
          <a:prstGeom prst="rect">
            <a:avLst/>
          </a:prstGeom>
          <a:noFill/>
        </p:spPr>
        <p:txBody>
          <a:bodyPr wrap="none" rtlCol="0">
            <a:spAutoFit/>
          </a:bodyPr>
          <a:lstStyle/>
          <a:p>
            <a:r>
              <a:rPr lang="tr-TR" dirty="0">
                <a:highlight>
                  <a:srgbClr val="FFFF00"/>
                </a:highlight>
              </a:rPr>
              <a:t>Bilgelik, akıl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85668" y="590550"/>
            <a:ext cx="2772664" cy="289823"/>
          </a:xfrm>
          <a:prstGeom prst="rect">
            <a:avLst/>
          </a:prstGeom>
        </p:spPr>
        <p:txBody>
          <a:bodyPr vert="horz" wrap="square" lIns="0" tIns="12700" rIns="0" bIns="0" rtlCol="0">
            <a:spAutoFit/>
          </a:bodyPr>
          <a:lstStyle/>
          <a:p>
            <a:pPr marL="12700" algn="ctr">
              <a:lnSpc>
                <a:spcPct val="100000"/>
              </a:lnSpc>
              <a:spcBef>
                <a:spcPts val="100"/>
              </a:spcBef>
            </a:pPr>
            <a:r>
              <a:rPr lang="tr-TR" sz="1800" b="1" spc="-5" dirty="0">
                <a:solidFill>
                  <a:srgbClr val="FFFF00"/>
                </a:solidFill>
                <a:latin typeface="Times New Roman" panose="02020603050405020304" pitchFamily="18" charset="0"/>
                <a:cs typeface="Times New Roman" panose="02020603050405020304" pitchFamily="18" charset="0"/>
              </a:rPr>
              <a:t>KNN </a:t>
            </a:r>
            <a:r>
              <a:rPr sz="1800" b="1" spc="-5" dirty="0">
                <a:solidFill>
                  <a:srgbClr val="FFFF00"/>
                </a:solidFill>
                <a:latin typeface="Times New Roman" panose="02020603050405020304" pitchFamily="18" charset="0"/>
                <a:cs typeface="Times New Roman" panose="02020603050405020304" pitchFamily="18" charset="0"/>
              </a:rPr>
              <a:t>Imputation</a:t>
            </a:r>
            <a:endParaRPr sz="1800" dirty="0">
              <a:solidFill>
                <a:srgbClr val="FFFF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457200" y="1047750"/>
            <a:ext cx="8229600" cy="997709"/>
          </a:xfrm>
          <a:prstGeom prst="rect">
            <a:avLst/>
          </a:prstGeom>
        </p:spPr>
        <p:txBody>
          <a:bodyPr vert="horz" wrap="square" lIns="0" tIns="12700" rIns="0" bIns="0" rtlCol="0">
            <a:spAutoFit/>
          </a:bodyPr>
          <a:lstStyle/>
          <a:p>
            <a:pPr marL="12700" marR="5080" algn="just">
              <a:lnSpc>
                <a:spcPct val="100000"/>
              </a:lnSpc>
              <a:spcBef>
                <a:spcPts val="100"/>
              </a:spcBef>
            </a:pPr>
            <a:r>
              <a:rPr lang="tr-TR" sz="1600" spc="-5" dirty="0">
                <a:solidFill>
                  <a:srgbClr val="FFFFFF"/>
                </a:solidFill>
                <a:latin typeface="Times New Roman" panose="02020603050405020304" pitchFamily="18" charset="0"/>
                <a:cs typeface="Times New Roman" panose="02020603050405020304" pitchFamily="18" charset="0"/>
              </a:rPr>
              <a:t>k en yakın komşu algoritması, eğitim kümesindeki noktalara ne kadar benzediğine bağlı olarak eksik bir değer atamak için sıklıkla kullanılır. KNN ataması, Simple </a:t>
            </a:r>
            <a:r>
              <a:rPr lang="tr-TR" sz="1600" spc="-5" dirty="0" err="1">
                <a:solidFill>
                  <a:srgbClr val="FFFFFF"/>
                </a:solidFill>
                <a:latin typeface="Times New Roman" panose="02020603050405020304" pitchFamily="18" charset="0"/>
                <a:cs typeface="Times New Roman" panose="02020603050405020304" pitchFamily="18" charset="0"/>
              </a:rPr>
              <a:t>Imputation</a:t>
            </a:r>
            <a:r>
              <a:rPr lang="tr-TR" sz="1600" spc="-5" dirty="0">
                <a:solidFill>
                  <a:srgbClr val="FFFFFF"/>
                </a:solidFill>
                <a:latin typeface="Times New Roman" panose="02020603050405020304" pitchFamily="18" charset="0"/>
                <a:cs typeface="Times New Roman" panose="02020603050405020304" pitchFamily="18" charset="0"/>
              </a:rPr>
              <a:t> yöntemine göre daha adil bir yaklaşımdır. Eksik verileri, kendisine en yakın komşuların ortalama ortalaması ile değiştirerek çalışır.</a:t>
            </a:r>
            <a:endParaRPr sz="1600" dirty="0">
              <a:latin typeface="Times New Roman" panose="02020603050405020304" pitchFamily="18" charset="0"/>
              <a:cs typeface="Times New Roman" panose="02020603050405020304" pitchFamily="18" charset="0"/>
            </a:endParaRPr>
          </a:p>
        </p:txBody>
      </p:sp>
      <p:sp>
        <p:nvSpPr>
          <p:cNvPr id="4" name="object 4"/>
          <p:cNvSpPr/>
          <p:nvPr/>
        </p:nvSpPr>
        <p:spPr>
          <a:xfrm>
            <a:off x="2057400" y="2495550"/>
            <a:ext cx="1932432" cy="174650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876800" y="2401062"/>
            <a:ext cx="2695956" cy="169468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057400" y="404063"/>
            <a:ext cx="4068064" cy="289823"/>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panose="02020603050405020304" pitchFamily="18" charset="0"/>
                <a:cs typeface="Times New Roman" panose="02020603050405020304" pitchFamily="18" charset="0"/>
              </a:rPr>
              <a:t>K-NN </a:t>
            </a:r>
            <a:r>
              <a:rPr sz="1800" b="1" dirty="0">
                <a:latin typeface="Times New Roman" panose="02020603050405020304" pitchFamily="18" charset="0"/>
                <a:cs typeface="Times New Roman" panose="02020603050405020304" pitchFamily="18" charset="0"/>
              </a:rPr>
              <a:t>– En </a:t>
            </a:r>
            <a:r>
              <a:rPr sz="1800" b="1" spc="-5" dirty="0">
                <a:latin typeface="Times New Roman" panose="02020603050405020304" pitchFamily="18" charset="0"/>
                <a:cs typeface="Times New Roman" panose="02020603050405020304" pitchFamily="18" charset="0"/>
              </a:rPr>
              <a:t>yakın </a:t>
            </a:r>
            <a:r>
              <a:rPr sz="1800" b="1" spc="-10" dirty="0">
                <a:latin typeface="Times New Roman" panose="02020603050405020304" pitchFamily="18" charset="0"/>
                <a:cs typeface="Times New Roman" panose="02020603050405020304" pitchFamily="18" charset="0"/>
              </a:rPr>
              <a:t>komşu</a:t>
            </a:r>
            <a:r>
              <a:rPr sz="1800" b="1" spc="-75" dirty="0">
                <a:latin typeface="Times New Roman" panose="02020603050405020304" pitchFamily="18" charset="0"/>
                <a:cs typeface="Times New Roman" panose="02020603050405020304" pitchFamily="18" charset="0"/>
              </a:rPr>
              <a:t> </a:t>
            </a:r>
            <a:r>
              <a:rPr sz="1800" b="1" spc="-5" dirty="0">
                <a:latin typeface="Times New Roman" panose="02020603050405020304" pitchFamily="18" charset="0"/>
                <a:cs typeface="Times New Roman" panose="02020603050405020304" pitchFamily="18" charset="0"/>
              </a:rPr>
              <a:t>algoritması</a:t>
            </a:r>
            <a:endParaRPr sz="1800" dirty="0">
              <a:latin typeface="Times New Roman" panose="02020603050405020304" pitchFamily="18" charset="0"/>
              <a:cs typeface="Times New Roman" panose="02020603050405020304" pitchFamily="18" charset="0"/>
            </a:endParaRPr>
          </a:p>
        </p:txBody>
      </p:sp>
      <p:sp>
        <p:nvSpPr>
          <p:cNvPr id="5" name="object 5"/>
          <p:cNvSpPr/>
          <p:nvPr/>
        </p:nvSpPr>
        <p:spPr>
          <a:xfrm>
            <a:off x="4561332" y="2641092"/>
            <a:ext cx="3703319" cy="2330196"/>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533400" y="928098"/>
            <a:ext cx="8382000" cy="1815882"/>
          </a:xfrm>
          <a:prstGeom prst="rect">
            <a:avLst/>
          </a:prstGeom>
        </p:spPr>
        <p:txBody>
          <a:bodyPr vert="horz" wrap="square" lIns="0" tIns="13335" rIns="0" bIns="0" rtlCol="0">
            <a:spAutoFit/>
          </a:bodyPr>
          <a:lstStyle/>
          <a:p>
            <a:pPr marL="354965" indent="-342900">
              <a:lnSpc>
                <a:spcPct val="150000"/>
              </a:lnSpc>
              <a:spcBef>
                <a:spcPts val="105"/>
              </a:spcBef>
              <a:buSzPct val="92857"/>
              <a:buFont typeface="+mj-lt"/>
              <a:buAutoNum type="arabicPeriod"/>
              <a:tabLst>
                <a:tab pos="162560" algn="l"/>
              </a:tabLst>
            </a:pPr>
            <a:r>
              <a:rPr sz="1600" spc="-5" dirty="0">
                <a:solidFill>
                  <a:srgbClr val="FFFFFF"/>
                </a:solidFill>
                <a:latin typeface="Times New Roman" panose="02020603050405020304" pitchFamily="18" charset="0"/>
                <a:cs typeface="Times New Roman" panose="02020603050405020304" pitchFamily="18" charset="0"/>
              </a:rPr>
              <a:t>Öncelikle </a:t>
            </a:r>
            <a:r>
              <a:rPr sz="1600" dirty="0">
                <a:solidFill>
                  <a:srgbClr val="FFFFFF"/>
                </a:solidFill>
                <a:latin typeface="Times New Roman" panose="02020603050405020304" pitchFamily="18" charset="0"/>
                <a:cs typeface="Times New Roman" panose="02020603050405020304" pitchFamily="18" charset="0"/>
              </a:rPr>
              <a:t>K </a:t>
            </a:r>
            <a:r>
              <a:rPr sz="1600" spc="-5" dirty="0">
                <a:solidFill>
                  <a:srgbClr val="FFFFFF"/>
                </a:solidFill>
                <a:latin typeface="Times New Roman" panose="02020603050405020304" pitchFamily="18" charset="0"/>
                <a:cs typeface="Times New Roman" panose="02020603050405020304" pitchFamily="18" charset="0"/>
              </a:rPr>
              <a:t>değeri</a:t>
            </a:r>
            <a:r>
              <a:rPr sz="1600" spc="-75" dirty="0">
                <a:solidFill>
                  <a:srgbClr val="FFFFFF"/>
                </a:solidFill>
                <a:latin typeface="Times New Roman" panose="02020603050405020304" pitchFamily="18" charset="0"/>
                <a:cs typeface="Times New Roman" panose="02020603050405020304" pitchFamily="18" charset="0"/>
              </a:rPr>
              <a:t> </a:t>
            </a:r>
            <a:r>
              <a:rPr sz="1600" spc="-10" dirty="0">
                <a:solidFill>
                  <a:srgbClr val="FFFFFF"/>
                </a:solidFill>
                <a:latin typeface="Times New Roman" panose="02020603050405020304" pitchFamily="18" charset="0"/>
                <a:cs typeface="Times New Roman" panose="02020603050405020304" pitchFamily="18" charset="0"/>
              </a:rPr>
              <a:t>belirlenir.</a:t>
            </a:r>
            <a:endParaRPr sz="1600" dirty="0">
              <a:latin typeface="Times New Roman" panose="02020603050405020304" pitchFamily="18" charset="0"/>
              <a:cs typeface="Times New Roman" panose="02020603050405020304" pitchFamily="18" charset="0"/>
            </a:endParaRPr>
          </a:p>
          <a:p>
            <a:pPr marL="354965" indent="-342900">
              <a:lnSpc>
                <a:spcPct val="150000"/>
              </a:lnSpc>
              <a:buSzPct val="92857"/>
              <a:buFont typeface="+mj-lt"/>
              <a:buAutoNum type="arabicPeriod"/>
              <a:tabLst>
                <a:tab pos="162560" algn="l"/>
              </a:tabLst>
            </a:pPr>
            <a:r>
              <a:rPr sz="1600" spc="-5" dirty="0">
                <a:solidFill>
                  <a:srgbClr val="FFFFFF"/>
                </a:solidFill>
                <a:latin typeface="Times New Roman" panose="02020603050405020304" pitchFamily="18" charset="0"/>
                <a:cs typeface="Times New Roman" panose="02020603050405020304" pitchFamily="18" charset="0"/>
              </a:rPr>
              <a:t>Diğer </a:t>
            </a:r>
            <a:r>
              <a:rPr sz="1600" dirty="0">
                <a:solidFill>
                  <a:srgbClr val="FFFFFF"/>
                </a:solidFill>
                <a:latin typeface="Times New Roman" panose="02020603050405020304" pitchFamily="18" charset="0"/>
                <a:cs typeface="Times New Roman" panose="02020603050405020304" pitchFamily="18" charset="0"/>
              </a:rPr>
              <a:t>nesnelerden </a:t>
            </a:r>
            <a:r>
              <a:rPr sz="1600" spc="-5" dirty="0">
                <a:solidFill>
                  <a:srgbClr val="FFFFFF"/>
                </a:solidFill>
                <a:latin typeface="Times New Roman" panose="02020603050405020304" pitchFamily="18" charset="0"/>
                <a:cs typeface="Times New Roman" panose="02020603050405020304" pitchFamily="18" charset="0"/>
              </a:rPr>
              <a:t>hedef nesneye olan öklit uzaklıkları</a:t>
            </a:r>
            <a:r>
              <a:rPr sz="1600" spc="-140" dirty="0">
                <a:solidFill>
                  <a:srgbClr val="FFFFFF"/>
                </a:solidFill>
                <a:latin typeface="Times New Roman" panose="02020603050405020304" pitchFamily="18" charset="0"/>
                <a:cs typeface="Times New Roman" panose="02020603050405020304" pitchFamily="18" charset="0"/>
              </a:rPr>
              <a:t> </a:t>
            </a:r>
            <a:r>
              <a:rPr sz="1600" spc="-10" dirty="0">
                <a:solidFill>
                  <a:srgbClr val="FFFFFF"/>
                </a:solidFill>
                <a:latin typeface="Times New Roman" panose="02020603050405020304" pitchFamily="18" charset="0"/>
                <a:cs typeface="Times New Roman" panose="02020603050405020304" pitchFamily="18" charset="0"/>
              </a:rPr>
              <a:t>hesaplanır.</a:t>
            </a:r>
            <a:endParaRPr sz="1600" dirty="0">
              <a:latin typeface="Times New Roman" panose="02020603050405020304" pitchFamily="18" charset="0"/>
              <a:cs typeface="Times New Roman" panose="02020603050405020304" pitchFamily="18" charset="0"/>
            </a:endParaRPr>
          </a:p>
          <a:p>
            <a:pPr marL="354965" indent="-342900">
              <a:lnSpc>
                <a:spcPct val="150000"/>
              </a:lnSpc>
              <a:buSzPct val="92857"/>
              <a:buFont typeface="+mj-lt"/>
              <a:buAutoNum type="arabicPeriod"/>
              <a:tabLst>
                <a:tab pos="162560" algn="l"/>
              </a:tabLst>
            </a:pPr>
            <a:r>
              <a:rPr sz="1600" spc="-5" dirty="0">
                <a:solidFill>
                  <a:srgbClr val="FFFFFF"/>
                </a:solidFill>
                <a:latin typeface="Times New Roman" panose="02020603050405020304" pitchFamily="18" charset="0"/>
                <a:cs typeface="Times New Roman" panose="02020603050405020304" pitchFamily="18" charset="0"/>
              </a:rPr>
              <a:t>Uzaklıklar sıralanır </a:t>
            </a:r>
            <a:r>
              <a:rPr sz="1600" spc="-10" dirty="0">
                <a:solidFill>
                  <a:srgbClr val="FFFFFF"/>
                </a:solidFill>
                <a:latin typeface="Times New Roman" panose="02020603050405020304" pitchFamily="18" charset="0"/>
                <a:cs typeface="Times New Roman" panose="02020603050405020304" pitchFamily="18" charset="0"/>
              </a:rPr>
              <a:t>ve </a:t>
            </a:r>
            <a:r>
              <a:rPr sz="1600" dirty="0">
                <a:solidFill>
                  <a:srgbClr val="FFFFFF"/>
                </a:solidFill>
                <a:latin typeface="Times New Roman" panose="02020603050405020304" pitchFamily="18" charset="0"/>
                <a:cs typeface="Times New Roman" panose="02020603050405020304" pitchFamily="18" charset="0"/>
              </a:rPr>
              <a:t>en minimum </a:t>
            </a:r>
            <a:r>
              <a:rPr sz="1600" spc="-5" dirty="0">
                <a:solidFill>
                  <a:srgbClr val="FFFFFF"/>
                </a:solidFill>
                <a:latin typeface="Times New Roman" panose="02020603050405020304" pitchFamily="18" charset="0"/>
                <a:cs typeface="Times New Roman" panose="02020603050405020304" pitchFamily="18" charset="0"/>
              </a:rPr>
              <a:t>uzaklığa bağlı </a:t>
            </a:r>
            <a:r>
              <a:rPr sz="1600" dirty="0">
                <a:solidFill>
                  <a:srgbClr val="FFFFFF"/>
                </a:solidFill>
                <a:latin typeface="Times New Roman" panose="02020603050405020304" pitchFamily="18" charset="0"/>
                <a:cs typeface="Times New Roman" panose="02020603050405020304" pitchFamily="18" charset="0"/>
              </a:rPr>
              <a:t>olarak en </a:t>
            </a:r>
            <a:r>
              <a:rPr sz="1600" spc="-5" dirty="0">
                <a:solidFill>
                  <a:srgbClr val="FFFFFF"/>
                </a:solidFill>
                <a:latin typeface="Times New Roman" panose="02020603050405020304" pitchFamily="18" charset="0"/>
                <a:cs typeface="Times New Roman" panose="02020603050405020304" pitchFamily="18" charset="0"/>
              </a:rPr>
              <a:t>yakın komşular</a:t>
            </a:r>
            <a:r>
              <a:rPr sz="1600" spc="-120" dirty="0">
                <a:solidFill>
                  <a:srgbClr val="FFFFFF"/>
                </a:solidFill>
                <a:latin typeface="Times New Roman" panose="02020603050405020304" pitchFamily="18" charset="0"/>
                <a:cs typeface="Times New Roman" panose="02020603050405020304" pitchFamily="18" charset="0"/>
              </a:rPr>
              <a:t> </a:t>
            </a:r>
            <a:r>
              <a:rPr sz="1600" spc="-10" dirty="0">
                <a:solidFill>
                  <a:srgbClr val="FFFFFF"/>
                </a:solidFill>
                <a:latin typeface="Times New Roman" panose="02020603050405020304" pitchFamily="18" charset="0"/>
                <a:cs typeface="Times New Roman" panose="02020603050405020304" pitchFamily="18" charset="0"/>
              </a:rPr>
              <a:t>bulunur.</a:t>
            </a:r>
            <a:endParaRPr sz="1600" dirty="0">
              <a:latin typeface="Times New Roman" panose="02020603050405020304" pitchFamily="18" charset="0"/>
              <a:cs typeface="Times New Roman" panose="02020603050405020304" pitchFamily="18" charset="0"/>
            </a:endParaRPr>
          </a:p>
          <a:p>
            <a:pPr marL="355600" marR="3710304" indent="-342900">
              <a:lnSpc>
                <a:spcPct val="150000"/>
              </a:lnSpc>
              <a:buSzPct val="92857"/>
              <a:buFont typeface="+mj-lt"/>
              <a:buAutoNum type="arabicPeriod"/>
              <a:tabLst>
                <a:tab pos="162560" algn="l"/>
              </a:tabLst>
            </a:pPr>
            <a:r>
              <a:rPr sz="1600" spc="-5" dirty="0">
                <a:solidFill>
                  <a:srgbClr val="FFFFFF"/>
                </a:solidFill>
                <a:latin typeface="Times New Roman" panose="02020603050405020304" pitchFamily="18" charset="0"/>
                <a:cs typeface="Times New Roman" panose="02020603050405020304" pitchFamily="18" charset="0"/>
              </a:rPr>
              <a:t>En </a:t>
            </a:r>
            <a:r>
              <a:rPr sz="1600" spc="-10" dirty="0">
                <a:solidFill>
                  <a:srgbClr val="FFFFFF"/>
                </a:solidFill>
                <a:latin typeface="Times New Roman" panose="02020603050405020304" pitchFamily="18" charset="0"/>
                <a:cs typeface="Times New Roman" panose="02020603050405020304" pitchFamily="18" charset="0"/>
              </a:rPr>
              <a:t>yakın </a:t>
            </a:r>
            <a:r>
              <a:rPr sz="1600" spc="-5" dirty="0">
                <a:solidFill>
                  <a:srgbClr val="FFFFFF"/>
                </a:solidFill>
                <a:latin typeface="Times New Roman" panose="02020603050405020304" pitchFamily="18" charset="0"/>
                <a:cs typeface="Times New Roman" panose="02020603050405020304" pitchFamily="18" charset="0"/>
              </a:rPr>
              <a:t>komşu </a:t>
            </a:r>
            <a:r>
              <a:rPr sz="1600" dirty="0">
                <a:solidFill>
                  <a:srgbClr val="FFFFFF"/>
                </a:solidFill>
                <a:latin typeface="Times New Roman" panose="02020603050405020304" pitchFamily="18" charset="0"/>
                <a:cs typeface="Times New Roman" panose="02020603050405020304" pitchFamily="18" charset="0"/>
              </a:rPr>
              <a:t>kategorileri</a:t>
            </a:r>
            <a:r>
              <a:rPr sz="1600" spc="-105" dirty="0">
                <a:solidFill>
                  <a:srgbClr val="FFFFFF"/>
                </a:solidFill>
                <a:latin typeface="Times New Roman" panose="02020603050405020304" pitchFamily="18" charset="0"/>
                <a:cs typeface="Times New Roman" panose="02020603050405020304" pitchFamily="18" charset="0"/>
              </a:rPr>
              <a:t> </a:t>
            </a:r>
            <a:r>
              <a:rPr sz="1600" spc="-10" dirty="0">
                <a:solidFill>
                  <a:srgbClr val="FFFFFF"/>
                </a:solidFill>
                <a:latin typeface="Times New Roman" panose="02020603050405020304" pitchFamily="18" charset="0"/>
                <a:cs typeface="Times New Roman" panose="02020603050405020304" pitchFamily="18" charset="0"/>
              </a:rPr>
              <a:t>toplanır.  </a:t>
            </a:r>
            <a:endParaRPr lang="tr-TR" sz="1600" spc="-10" dirty="0">
              <a:solidFill>
                <a:srgbClr val="FFFFFF"/>
              </a:solidFill>
              <a:latin typeface="Times New Roman" panose="02020603050405020304" pitchFamily="18" charset="0"/>
              <a:cs typeface="Times New Roman" panose="02020603050405020304" pitchFamily="18" charset="0"/>
            </a:endParaRPr>
          </a:p>
          <a:p>
            <a:pPr marL="355600" marR="3710304" indent="-342900">
              <a:lnSpc>
                <a:spcPct val="150000"/>
              </a:lnSpc>
              <a:buSzPct val="92857"/>
              <a:buFont typeface="+mj-lt"/>
              <a:buAutoNum type="arabicPeriod"/>
              <a:tabLst>
                <a:tab pos="162560" algn="l"/>
              </a:tabLst>
            </a:pPr>
            <a:r>
              <a:rPr sz="1600" spc="-5" dirty="0" err="1">
                <a:solidFill>
                  <a:srgbClr val="FFFFFF"/>
                </a:solidFill>
                <a:latin typeface="Times New Roman" panose="02020603050405020304" pitchFamily="18" charset="0"/>
                <a:cs typeface="Times New Roman" panose="02020603050405020304" pitchFamily="18" charset="0"/>
              </a:rPr>
              <a:t>En</a:t>
            </a:r>
            <a:r>
              <a:rPr sz="1600" spc="-5" dirty="0">
                <a:solidFill>
                  <a:srgbClr val="FFFFFF"/>
                </a:solidFill>
                <a:latin typeface="Times New Roman" panose="02020603050405020304" pitchFamily="18" charset="0"/>
                <a:cs typeface="Times New Roman" panose="02020603050405020304" pitchFamily="18" charset="0"/>
              </a:rPr>
              <a:t> uygun komşu </a:t>
            </a:r>
            <a:r>
              <a:rPr sz="1600" dirty="0">
                <a:solidFill>
                  <a:srgbClr val="FFFFFF"/>
                </a:solidFill>
                <a:latin typeface="Times New Roman" panose="02020603050405020304" pitchFamily="18" charset="0"/>
                <a:cs typeface="Times New Roman" panose="02020603050405020304" pitchFamily="18" charset="0"/>
              </a:rPr>
              <a:t>kategorisi</a:t>
            </a:r>
            <a:r>
              <a:rPr sz="1600" spc="-100" dirty="0">
                <a:solidFill>
                  <a:srgbClr val="FFFFFF"/>
                </a:solidFill>
                <a:latin typeface="Times New Roman" panose="02020603050405020304" pitchFamily="18" charset="0"/>
                <a:cs typeface="Times New Roman" panose="02020603050405020304" pitchFamily="18" charset="0"/>
              </a:rPr>
              <a:t> </a:t>
            </a:r>
            <a:r>
              <a:rPr sz="1600" spc="-10" dirty="0">
                <a:solidFill>
                  <a:srgbClr val="FFFFFF"/>
                </a:solidFill>
                <a:latin typeface="Times New Roman" panose="02020603050405020304" pitchFamily="18" charset="0"/>
                <a:cs typeface="Times New Roman" panose="02020603050405020304" pitchFamily="18" charset="0"/>
              </a:rPr>
              <a:t>seçilir.</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6000" y="438150"/>
            <a:ext cx="4449064" cy="289823"/>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FF"/>
                </a:solidFill>
                <a:latin typeface="Times New Roman" panose="02020603050405020304" pitchFamily="18" charset="0"/>
                <a:cs typeface="Times New Roman" panose="02020603050405020304" pitchFamily="18" charset="0"/>
              </a:rPr>
              <a:t>K-NN </a:t>
            </a:r>
            <a:r>
              <a:rPr sz="1800" b="1" dirty="0">
                <a:solidFill>
                  <a:srgbClr val="FFFFFF"/>
                </a:solidFill>
                <a:latin typeface="Times New Roman" panose="02020603050405020304" pitchFamily="18" charset="0"/>
                <a:cs typeface="Times New Roman" panose="02020603050405020304" pitchFamily="18" charset="0"/>
              </a:rPr>
              <a:t>– En </a:t>
            </a:r>
            <a:r>
              <a:rPr sz="1800" b="1" spc="-5" dirty="0">
                <a:solidFill>
                  <a:srgbClr val="FFFFFF"/>
                </a:solidFill>
                <a:latin typeface="Times New Roman" panose="02020603050405020304" pitchFamily="18" charset="0"/>
                <a:cs typeface="Times New Roman" panose="02020603050405020304" pitchFamily="18" charset="0"/>
              </a:rPr>
              <a:t>yakın </a:t>
            </a:r>
            <a:r>
              <a:rPr sz="1800" b="1" spc="-10" dirty="0">
                <a:solidFill>
                  <a:srgbClr val="FFFFFF"/>
                </a:solidFill>
                <a:latin typeface="Times New Roman" panose="02020603050405020304" pitchFamily="18" charset="0"/>
                <a:cs typeface="Times New Roman" panose="02020603050405020304" pitchFamily="18" charset="0"/>
              </a:rPr>
              <a:t>komşu</a:t>
            </a:r>
            <a:r>
              <a:rPr sz="1800" b="1" spc="-75" dirty="0">
                <a:solidFill>
                  <a:srgbClr val="FFFFFF"/>
                </a:solidFill>
                <a:latin typeface="Times New Roman" panose="02020603050405020304" pitchFamily="18" charset="0"/>
                <a:cs typeface="Times New Roman" panose="02020603050405020304" pitchFamily="18" charset="0"/>
              </a:rPr>
              <a:t> </a:t>
            </a:r>
            <a:r>
              <a:rPr sz="1800" b="1" spc="-5" dirty="0">
                <a:solidFill>
                  <a:srgbClr val="FFFFFF"/>
                </a:solidFill>
                <a:latin typeface="Times New Roman" panose="02020603050405020304" pitchFamily="18" charset="0"/>
                <a:cs typeface="Times New Roman" panose="02020603050405020304" pitchFamily="18" charset="0"/>
              </a:rPr>
              <a:t>algoritması</a:t>
            </a:r>
            <a:endParaRPr sz="1800" dirty="0">
              <a:latin typeface="Times New Roman" panose="02020603050405020304" pitchFamily="18" charset="0"/>
              <a:cs typeface="Times New Roman" panose="02020603050405020304" pitchFamily="18" charset="0"/>
            </a:endParaRPr>
          </a:p>
        </p:txBody>
      </p:sp>
      <p:sp>
        <p:nvSpPr>
          <p:cNvPr id="3" name="object 3"/>
          <p:cNvSpPr/>
          <p:nvPr/>
        </p:nvSpPr>
        <p:spPr>
          <a:xfrm>
            <a:off x="5530596" y="1153667"/>
            <a:ext cx="3496055" cy="219913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81000" y="1153667"/>
            <a:ext cx="5059680" cy="290626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9736" y="476250"/>
            <a:ext cx="332232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FF"/>
                </a:solidFill>
                <a:latin typeface="Carlito"/>
                <a:cs typeface="Carlito"/>
              </a:rPr>
              <a:t>K-NN </a:t>
            </a:r>
            <a:r>
              <a:rPr sz="1800" b="1" dirty="0">
                <a:solidFill>
                  <a:srgbClr val="FFFFFF"/>
                </a:solidFill>
                <a:latin typeface="Carlito"/>
                <a:cs typeface="Carlito"/>
              </a:rPr>
              <a:t>– En </a:t>
            </a:r>
            <a:r>
              <a:rPr sz="1800" b="1" spc="-5" dirty="0">
                <a:solidFill>
                  <a:srgbClr val="FFFFFF"/>
                </a:solidFill>
                <a:latin typeface="Carlito"/>
                <a:cs typeface="Carlito"/>
              </a:rPr>
              <a:t>yakın </a:t>
            </a:r>
            <a:r>
              <a:rPr sz="1800" b="1" spc="-10" dirty="0">
                <a:solidFill>
                  <a:srgbClr val="FFFFFF"/>
                </a:solidFill>
                <a:latin typeface="Carlito"/>
                <a:cs typeface="Carlito"/>
              </a:rPr>
              <a:t>komşu</a:t>
            </a:r>
            <a:r>
              <a:rPr sz="1800" b="1" spc="-75" dirty="0">
                <a:solidFill>
                  <a:srgbClr val="FFFFFF"/>
                </a:solidFill>
                <a:latin typeface="Carlito"/>
                <a:cs typeface="Carlito"/>
              </a:rPr>
              <a:t> </a:t>
            </a:r>
            <a:r>
              <a:rPr sz="1800" b="1" spc="-5" dirty="0">
                <a:solidFill>
                  <a:srgbClr val="FFFFFF"/>
                </a:solidFill>
                <a:latin typeface="Carlito"/>
                <a:cs typeface="Carlito"/>
              </a:rPr>
              <a:t>algoritması</a:t>
            </a:r>
            <a:endParaRPr sz="1800">
              <a:latin typeface="Carlito"/>
              <a:cs typeface="Carlito"/>
            </a:endParaRPr>
          </a:p>
        </p:txBody>
      </p:sp>
      <p:sp>
        <p:nvSpPr>
          <p:cNvPr id="3" name="object 3"/>
          <p:cNvSpPr/>
          <p:nvPr/>
        </p:nvSpPr>
        <p:spPr>
          <a:xfrm>
            <a:off x="5154167" y="1185672"/>
            <a:ext cx="3496055" cy="219913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92023" y="1185672"/>
            <a:ext cx="2592324" cy="247192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092195" y="1185672"/>
            <a:ext cx="1754124" cy="1478279"/>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9448CE-BC2E-D8C6-96A9-CB6DAF6E0CEB}"/>
              </a:ext>
            </a:extLst>
          </p:cNvPr>
          <p:cNvSpPr txBox="1"/>
          <p:nvPr/>
        </p:nvSpPr>
        <p:spPr>
          <a:xfrm>
            <a:off x="266700" y="728403"/>
            <a:ext cx="7696200" cy="3782061"/>
          </a:xfrm>
          <a:prstGeom prst="rect">
            <a:avLst/>
          </a:prstGeom>
          <a:noFill/>
        </p:spPr>
        <p:txBody>
          <a:bodyPr wrap="square">
            <a:spAutoFit/>
          </a:bodyPr>
          <a:lstStyle/>
          <a:p>
            <a:pPr>
              <a:lnSpc>
                <a:spcPct val="150000"/>
              </a:lnSpc>
            </a:pPr>
            <a:r>
              <a:rPr lang="tr-TR" dirty="0">
                <a:solidFill>
                  <a:schemeClr val="bg1"/>
                </a:solidFill>
                <a:latin typeface="Times New Roman" panose="02020603050405020304" pitchFamily="18" charset="0"/>
                <a:cs typeface="Times New Roman" panose="02020603050405020304" pitchFamily="18" charset="0"/>
              </a:rPr>
              <a:t>#----------KNN </a:t>
            </a:r>
            <a:r>
              <a:rPr lang="tr-TR" dirty="0" err="1">
                <a:solidFill>
                  <a:schemeClr val="bg1"/>
                </a:solidFill>
                <a:latin typeface="Times New Roman" panose="02020603050405020304" pitchFamily="18" charset="0"/>
                <a:cs typeface="Times New Roman" panose="02020603050405020304" pitchFamily="18" charset="0"/>
              </a:rPr>
              <a:t>Imputer</a:t>
            </a:r>
            <a:r>
              <a:rPr lang="tr-TR" dirty="0">
                <a:solidFill>
                  <a:schemeClr val="bg1"/>
                </a:solidFill>
                <a:latin typeface="Times New Roman" panose="02020603050405020304" pitchFamily="18" charset="0"/>
                <a:cs typeface="Times New Roman" panose="02020603050405020304" pitchFamily="18" charset="0"/>
              </a:rPr>
              <a:t>------------</a:t>
            </a:r>
          </a:p>
          <a:p>
            <a:pPr>
              <a:lnSpc>
                <a:spcPct val="150000"/>
              </a:lnSpc>
            </a:pPr>
            <a:r>
              <a:rPr lang="tr-TR" dirty="0" err="1">
                <a:solidFill>
                  <a:schemeClr val="bg1"/>
                </a:solidFill>
                <a:latin typeface="Times New Roman" panose="02020603050405020304" pitchFamily="18" charset="0"/>
                <a:cs typeface="Times New Roman" panose="02020603050405020304" pitchFamily="18" charset="0"/>
              </a:rPr>
              <a:t>from</a:t>
            </a:r>
            <a:r>
              <a:rPr lang="tr-TR" dirty="0">
                <a:solidFill>
                  <a:schemeClr val="bg1"/>
                </a:solidFill>
                <a:latin typeface="Times New Roman" panose="02020603050405020304" pitchFamily="18" charset="0"/>
                <a:cs typeface="Times New Roman" panose="02020603050405020304" pitchFamily="18" charset="0"/>
              </a:rPr>
              <a:t> </a:t>
            </a:r>
            <a:r>
              <a:rPr lang="tr-TR" dirty="0" err="1">
                <a:solidFill>
                  <a:schemeClr val="bg1"/>
                </a:solidFill>
                <a:latin typeface="Times New Roman" panose="02020603050405020304" pitchFamily="18" charset="0"/>
                <a:cs typeface="Times New Roman" panose="02020603050405020304" pitchFamily="18" charset="0"/>
              </a:rPr>
              <a:t>sklearn.impute</a:t>
            </a:r>
            <a:r>
              <a:rPr lang="tr-TR" dirty="0">
                <a:solidFill>
                  <a:schemeClr val="bg1"/>
                </a:solidFill>
                <a:latin typeface="Times New Roman" panose="02020603050405020304" pitchFamily="18" charset="0"/>
                <a:cs typeface="Times New Roman" panose="02020603050405020304" pitchFamily="18" charset="0"/>
              </a:rPr>
              <a:t> </a:t>
            </a:r>
            <a:r>
              <a:rPr lang="tr-TR" dirty="0" err="1">
                <a:solidFill>
                  <a:schemeClr val="bg1"/>
                </a:solidFill>
                <a:latin typeface="Times New Roman" panose="02020603050405020304" pitchFamily="18" charset="0"/>
                <a:cs typeface="Times New Roman" panose="02020603050405020304" pitchFamily="18" charset="0"/>
              </a:rPr>
              <a:t>import</a:t>
            </a:r>
            <a:r>
              <a:rPr lang="tr-TR" dirty="0">
                <a:solidFill>
                  <a:schemeClr val="bg1"/>
                </a:solidFill>
                <a:latin typeface="Times New Roman" panose="02020603050405020304" pitchFamily="18" charset="0"/>
                <a:cs typeface="Times New Roman" panose="02020603050405020304" pitchFamily="18" charset="0"/>
              </a:rPr>
              <a:t> </a:t>
            </a:r>
            <a:r>
              <a:rPr lang="tr-TR" dirty="0" err="1">
                <a:solidFill>
                  <a:schemeClr val="bg1"/>
                </a:solidFill>
                <a:latin typeface="Times New Roman" panose="02020603050405020304" pitchFamily="18" charset="0"/>
                <a:cs typeface="Times New Roman" panose="02020603050405020304" pitchFamily="18" charset="0"/>
              </a:rPr>
              <a:t>KNNImputer</a:t>
            </a:r>
            <a:endParaRPr lang="tr-TR" dirty="0">
              <a:solidFill>
                <a:schemeClr val="bg1"/>
              </a:solidFill>
              <a:latin typeface="Times New Roman" panose="02020603050405020304" pitchFamily="18" charset="0"/>
              <a:cs typeface="Times New Roman" panose="02020603050405020304" pitchFamily="18" charset="0"/>
            </a:endParaRPr>
          </a:p>
          <a:p>
            <a:pPr>
              <a:lnSpc>
                <a:spcPct val="150000"/>
              </a:lnSpc>
            </a:pPr>
            <a:r>
              <a:rPr lang="tr-TR" dirty="0" err="1">
                <a:solidFill>
                  <a:schemeClr val="bg1"/>
                </a:solidFill>
                <a:latin typeface="Times New Roman" panose="02020603050405020304" pitchFamily="18" charset="0"/>
                <a:cs typeface="Times New Roman" panose="02020603050405020304" pitchFamily="18" charset="0"/>
              </a:rPr>
              <a:t>knndata</a:t>
            </a:r>
            <a:r>
              <a:rPr lang="tr-TR" dirty="0">
                <a:solidFill>
                  <a:schemeClr val="bg1"/>
                </a:solidFill>
                <a:latin typeface="Times New Roman" panose="02020603050405020304" pitchFamily="18" charset="0"/>
                <a:cs typeface="Times New Roman" panose="02020603050405020304" pitchFamily="18" charset="0"/>
              </a:rPr>
              <a:t>=</a:t>
            </a:r>
            <a:r>
              <a:rPr lang="tr-TR" dirty="0" err="1">
                <a:solidFill>
                  <a:schemeClr val="bg1"/>
                </a:solidFill>
                <a:latin typeface="Times New Roman" panose="02020603050405020304" pitchFamily="18" charset="0"/>
                <a:cs typeface="Times New Roman" panose="02020603050405020304" pitchFamily="18" charset="0"/>
              </a:rPr>
              <a:t>pd.read_csv</a:t>
            </a:r>
            <a:r>
              <a:rPr lang="tr-TR" dirty="0">
                <a:solidFill>
                  <a:schemeClr val="bg1"/>
                </a:solidFill>
                <a:latin typeface="Times New Roman" panose="02020603050405020304" pitchFamily="18" charset="0"/>
                <a:cs typeface="Times New Roman" panose="02020603050405020304" pitchFamily="18" charset="0"/>
              </a:rPr>
              <a:t>('data/bikedetails.csv')</a:t>
            </a:r>
          </a:p>
          <a:p>
            <a:pPr>
              <a:lnSpc>
                <a:spcPct val="150000"/>
              </a:lnSpc>
            </a:pPr>
            <a:r>
              <a:rPr lang="tr-TR" dirty="0" err="1">
                <a:solidFill>
                  <a:schemeClr val="bg1"/>
                </a:solidFill>
                <a:latin typeface="Times New Roman" panose="02020603050405020304" pitchFamily="18" charset="0"/>
                <a:cs typeface="Times New Roman" panose="02020603050405020304" pitchFamily="18" charset="0"/>
              </a:rPr>
              <a:t>print</a:t>
            </a:r>
            <a:r>
              <a:rPr lang="tr-TR" dirty="0">
                <a:solidFill>
                  <a:schemeClr val="bg1"/>
                </a:solidFill>
                <a:latin typeface="Times New Roman" panose="02020603050405020304" pitchFamily="18" charset="0"/>
                <a:cs typeface="Times New Roman" panose="02020603050405020304" pitchFamily="18" charset="0"/>
              </a:rPr>
              <a:t>(</a:t>
            </a:r>
            <a:r>
              <a:rPr lang="tr-TR" dirty="0" err="1">
                <a:solidFill>
                  <a:schemeClr val="bg1"/>
                </a:solidFill>
                <a:latin typeface="Times New Roman" panose="02020603050405020304" pitchFamily="18" charset="0"/>
                <a:cs typeface="Times New Roman" panose="02020603050405020304" pitchFamily="18" charset="0"/>
              </a:rPr>
              <a:t>knndata</a:t>
            </a:r>
            <a:r>
              <a:rPr lang="tr-TR" dirty="0">
                <a:solidFill>
                  <a:schemeClr val="bg1"/>
                </a:solidFill>
                <a:latin typeface="Times New Roman" panose="02020603050405020304" pitchFamily="18" charset="0"/>
                <a:cs typeface="Times New Roman" panose="02020603050405020304" pitchFamily="18" charset="0"/>
              </a:rPr>
              <a:t>["</a:t>
            </a:r>
            <a:r>
              <a:rPr lang="tr-TR" dirty="0" err="1">
                <a:solidFill>
                  <a:schemeClr val="bg1"/>
                </a:solidFill>
                <a:latin typeface="Times New Roman" panose="02020603050405020304" pitchFamily="18" charset="0"/>
                <a:cs typeface="Times New Roman" panose="02020603050405020304" pitchFamily="18" charset="0"/>
              </a:rPr>
              <a:t>ex_showroom_price</a:t>
            </a:r>
            <a:r>
              <a:rPr lang="tr-TR" dirty="0">
                <a:solidFill>
                  <a:schemeClr val="bg1"/>
                </a:solidFill>
                <a:latin typeface="Times New Roman" panose="02020603050405020304" pitchFamily="18" charset="0"/>
                <a:cs typeface="Times New Roman" panose="02020603050405020304" pitchFamily="18" charset="0"/>
              </a:rPr>
              <a:t>"][:20])</a:t>
            </a:r>
          </a:p>
          <a:p>
            <a:pPr>
              <a:lnSpc>
                <a:spcPct val="150000"/>
              </a:lnSpc>
            </a:pPr>
            <a:r>
              <a:rPr lang="tr-TR" dirty="0">
                <a:solidFill>
                  <a:schemeClr val="bg1"/>
                </a:solidFill>
                <a:latin typeface="Times New Roman" panose="02020603050405020304" pitchFamily="18" charset="0"/>
                <a:cs typeface="Times New Roman" panose="02020603050405020304" pitchFamily="18" charset="0"/>
              </a:rPr>
              <a:t># I </a:t>
            </a:r>
            <a:r>
              <a:rPr lang="tr-TR" dirty="0" err="1">
                <a:solidFill>
                  <a:schemeClr val="bg1"/>
                </a:solidFill>
                <a:latin typeface="Times New Roman" panose="02020603050405020304" pitchFamily="18" charset="0"/>
                <a:cs typeface="Times New Roman" panose="02020603050405020304" pitchFamily="18" charset="0"/>
              </a:rPr>
              <a:t>specify</a:t>
            </a:r>
            <a:r>
              <a:rPr lang="tr-TR" dirty="0">
                <a:solidFill>
                  <a:schemeClr val="bg1"/>
                </a:solidFill>
                <a:latin typeface="Times New Roman" panose="02020603050405020304" pitchFamily="18" charset="0"/>
                <a:cs typeface="Times New Roman" panose="02020603050405020304" pitchFamily="18" charset="0"/>
              </a:rPr>
              <a:t> </a:t>
            </a:r>
            <a:r>
              <a:rPr lang="tr-TR" dirty="0" err="1">
                <a:solidFill>
                  <a:schemeClr val="bg1"/>
                </a:solidFill>
                <a:latin typeface="Times New Roman" panose="02020603050405020304" pitchFamily="18" charset="0"/>
                <a:cs typeface="Times New Roman" panose="02020603050405020304" pitchFamily="18" charset="0"/>
              </a:rPr>
              <a:t>the</a:t>
            </a:r>
            <a:r>
              <a:rPr lang="tr-TR" dirty="0">
                <a:solidFill>
                  <a:schemeClr val="bg1"/>
                </a:solidFill>
                <a:latin typeface="Times New Roman" panose="02020603050405020304" pitchFamily="18" charset="0"/>
                <a:cs typeface="Times New Roman" panose="02020603050405020304" pitchFamily="18" charset="0"/>
              </a:rPr>
              <a:t> </a:t>
            </a:r>
            <a:r>
              <a:rPr lang="tr-TR" dirty="0" err="1">
                <a:solidFill>
                  <a:schemeClr val="bg1"/>
                </a:solidFill>
                <a:latin typeface="Times New Roman" panose="02020603050405020304" pitchFamily="18" charset="0"/>
                <a:cs typeface="Times New Roman" panose="02020603050405020304" pitchFamily="18" charset="0"/>
              </a:rPr>
              <a:t>nearest</a:t>
            </a:r>
            <a:r>
              <a:rPr lang="tr-TR" dirty="0">
                <a:solidFill>
                  <a:schemeClr val="bg1"/>
                </a:solidFill>
                <a:latin typeface="Times New Roman" panose="02020603050405020304" pitchFamily="18" charset="0"/>
                <a:cs typeface="Times New Roman" panose="02020603050405020304" pitchFamily="18" charset="0"/>
              </a:rPr>
              <a:t> </a:t>
            </a:r>
            <a:r>
              <a:rPr lang="tr-TR" dirty="0" err="1">
                <a:solidFill>
                  <a:schemeClr val="bg1"/>
                </a:solidFill>
                <a:latin typeface="Times New Roman" panose="02020603050405020304" pitchFamily="18" charset="0"/>
                <a:cs typeface="Times New Roman" panose="02020603050405020304" pitchFamily="18" charset="0"/>
              </a:rPr>
              <a:t>neighbor</a:t>
            </a:r>
            <a:r>
              <a:rPr lang="tr-TR" dirty="0">
                <a:solidFill>
                  <a:schemeClr val="bg1"/>
                </a:solidFill>
                <a:latin typeface="Times New Roman" panose="02020603050405020304" pitchFamily="18" charset="0"/>
                <a:cs typeface="Times New Roman" panose="02020603050405020304" pitchFamily="18" charset="0"/>
              </a:rPr>
              <a:t> </a:t>
            </a:r>
            <a:r>
              <a:rPr lang="tr-TR" dirty="0" err="1">
                <a:solidFill>
                  <a:schemeClr val="bg1"/>
                </a:solidFill>
                <a:latin typeface="Times New Roman" panose="02020603050405020304" pitchFamily="18" charset="0"/>
                <a:cs typeface="Times New Roman" panose="02020603050405020304" pitchFamily="18" charset="0"/>
              </a:rPr>
              <a:t>to</a:t>
            </a:r>
            <a:r>
              <a:rPr lang="tr-TR" dirty="0">
                <a:solidFill>
                  <a:schemeClr val="bg1"/>
                </a:solidFill>
                <a:latin typeface="Times New Roman" panose="02020603050405020304" pitchFamily="18" charset="0"/>
                <a:cs typeface="Times New Roman" panose="02020603050405020304" pitchFamily="18" charset="0"/>
              </a:rPr>
              <a:t> be 3 </a:t>
            </a:r>
          </a:p>
          <a:p>
            <a:pPr>
              <a:lnSpc>
                <a:spcPct val="150000"/>
              </a:lnSpc>
            </a:pPr>
            <a:r>
              <a:rPr lang="tr-TR" dirty="0" err="1">
                <a:solidFill>
                  <a:srgbClr val="FFFF00"/>
                </a:solidFill>
                <a:latin typeface="Times New Roman" panose="02020603050405020304" pitchFamily="18" charset="0"/>
                <a:cs typeface="Times New Roman" panose="02020603050405020304" pitchFamily="18" charset="0"/>
              </a:rPr>
              <a:t>fea_transformer</a:t>
            </a:r>
            <a:r>
              <a:rPr lang="tr-TR" dirty="0">
                <a:solidFill>
                  <a:srgbClr val="FFFF00"/>
                </a:solidFill>
                <a:latin typeface="Times New Roman" panose="02020603050405020304" pitchFamily="18" charset="0"/>
                <a:cs typeface="Times New Roman" panose="02020603050405020304" pitchFamily="18" charset="0"/>
              </a:rPr>
              <a:t> = </a:t>
            </a:r>
            <a:r>
              <a:rPr lang="tr-TR" dirty="0" err="1">
                <a:solidFill>
                  <a:srgbClr val="FFFF00"/>
                </a:solidFill>
                <a:latin typeface="Times New Roman" panose="02020603050405020304" pitchFamily="18" charset="0"/>
                <a:cs typeface="Times New Roman" panose="02020603050405020304" pitchFamily="18" charset="0"/>
              </a:rPr>
              <a:t>KNNImputer</a:t>
            </a:r>
            <a:r>
              <a:rPr lang="tr-TR" dirty="0">
                <a:solidFill>
                  <a:srgbClr val="FFFF00"/>
                </a:solidFill>
                <a:latin typeface="Times New Roman" panose="02020603050405020304" pitchFamily="18" charset="0"/>
                <a:cs typeface="Times New Roman" panose="02020603050405020304" pitchFamily="18" charset="0"/>
              </a:rPr>
              <a:t>(</a:t>
            </a:r>
            <a:r>
              <a:rPr lang="tr-TR" dirty="0" err="1">
                <a:solidFill>
                  <a:srgbClr val="FFFF00"/>
                </a:solidFill>
                <a:latin typeface="Times New Roman" panose="02020603050405020304" pitchFamily="18" charset="0"/>
                <a:cs typeface="Times New Roman" panose="02020603050405020304" pitchFamily="18" charset="0"/>
              </a:rPr>
              <a:t>n_neighbors</a:t>
            </a:r>
            <a:r>
              <a:rPr lang="tr-TR" dirty="0">
                <a:solidFill>
                  <a:srgbClr val="FFFF00"/>
                </a:solidFill>
                <a:latin typeface="Times New Roman" panose="02020603050405020304" pitchFamily="18" charset="0"/>
                <a:cs typeface="Times New Roman" panose="02020603050405020304" pitchFamily="18" charset="0"/>
              </a:rPr>
              <a:t>=3)</a:t>
            </a:r>
          </a:p>
          <a:p>
            <a:pPr>
              <a:lnSpc>
                <a:spcPct val="150000"/>
              </a:lnSpc>
            </a:pPr>
            <a:r>
              <a:rPr lang="tr-TR" dirty="0" err="1">
                <a:solidFill>
                  <a:srgbClr val="FFFF00"/>
                </a:solidFill>
                <a:latin typeface="Times New Roman" panose="02020603050405020304" pitchFamily="18" charset="0"/>
                <a:cs typeface="Times New Roman" panose="02020603050405020304" pitchFamily="18" charset="0"/>
              </a:rPr>
              <a:t>values</a:t>
            </a:r>
            <a:r>
              <a:rPr lang="tr-TR" dirty="0">
                <a:solidFill>
                  <a:srgbClr val="FFFF00"/>
                </a:solidFill>
                <a:latin typeface="Times New Roman" panose="02020603050405020304" pitchFamily="18" charset="0"/>
                <a:cs typeface="Times New Roman" panose="02020603050405020304" pitchFamily="18" charset="0"/>
              </a:rPr>
              <a:t> = </a:t>
            </a:r>
            <a:r>
              <a:rPr lang="tr-TR" dirty="0" err="1">
                <a:solidFill>
                  <a:srgbClr val="FFFF00"/>
                </a:solidFill>
                <a:latin typeface="Times New Roman" panose="02020603050405020304" pitchFamily="18" charset="0"/>
                <a:cs typeface="Times New Roman" panose="02020603050405020304" pitchFamily="18" charset="0"/>
              </a:rPr>
              <a:t>fea_transformer.fit_transform</a:t>
            </a:r>
            <a:r>
              <a:rPr lang="tr-TR" dirty="0">
                <a:solidFill>
                  <a:srgbClr val="FFFF00"/>
                </a:solidFill>
                <a:latin typeface="Times New Roman" panose="02020603050405020304" pitchFamily="18" charset="0"/>
                <a:cs typeface="Times New Roman" panose="02020603050405020304" pitchFamily="18" charset="0"/>
              </a:rPr>
              <a:t>(</a:t>
            </a:r>
            <a:r>
              <a:rPr lang="tr-TR" dirty="0" err="1">
                <a:solidFill>
                  <a:srgbClr val="FFFF00"/>
                </a:solidFill>
                <a:latin typeface="Times New Roman" panose="02020603050405020304" pitchFamily="18" charset="0"/>
                <a:cs typeface="Times New Roman" panose="02020603050405020304" pitchFamily="18" charset="0"/>
              </a:rPr>
              <a:t>knndata</a:t>
            </a:r>
            <a:r>
              <a:rPr lang="tr-TR" dirty="0">
                <a:solidFill>
                  <a:srgbClr val="FFFF00"/>
                </a:solidFill>
                <a:latin typeface="Times New Roman" panose="02020603050405020304" pitchFamily="18" charset="0"/>
                <a:cs typeface="Times New Roman" panose="02020603050405020304" pitchFamily="18" charset="0"/>
              </a:rPr>
              <a:t>[["</a:t>
            </a:r>
            <a:r>
              <a:rPr lang="tr-TR" dirty="0" err="1">
                <a:solidFill>
                  <a:srgbClr val="FFFF00"/>
                </a:solidFill>
                <a:latin typeface="Times New Roman" panose="02020603050405020304" pitchFamily="18" charset="0"/>
                <a:cs typeface="Times New Roman" panose="02020603050405020304" pitchFamily="18" charset="0"/>
              </a:rPr>
              <a:t>ex_showroom_price</a:t>
            </a:r>
            <a:r>
              <a:rPr lang="tr-TR" dirty="0">
                <a:solidFill>
                  <a:srgbClr val="FFFF00"/>
                </a:solidFill>
                <a:latin typeface="Times New Roman" panose="02020603050405020304" pitchFamily="18" charset="0"/>
                <a:cs typeface="Times New Roman" panose="02020603050405020304" pitchFamily="18" charset="0"/>
              </a:rPr>
              <a:t>"]])</a:t>
            </a:r>
          </a:p>
          <a:p>
            <a:pPr>
              <a:lnSpc>
                <a:spcPct val="150000"/>
              </a:lnSpc>
            </a:pPr>
            <a:r>
              <a:rPr lang="tr-TR" dirty="0" err="1">
                <a:solidFill>
                  <a:schemeClr val="bg1"/>
                </a:solidFill>
                <a:latin typeface="Times New Roman" panose="02020603050405020304" pitchFamily="18" charset="0"/>
                <a:cs typeface="Times New Roman" panose="02020603050405020304" pitchFamily="18" charset="0"/>
              </a:rPr>
              <a:t>knndata</a:t>
            </a:r>
            <a:r>
              <a:rPr lang="tr-TR" dirty="0">
                <a:solidFill>
                  <a:schemeClr val="bg1"/>
                </a:solidFill>
                <a:latin typeface="Times New Roman" panose="02020603050405020304" pitchFamily="18" charset="0"/>
                <a:cs typeface="Times New Roman" panose="02020603050405020304" pitchFamily="18" charset="0"/>
              </a:rPr>
              <a:t>["</a:t>
            </a:r>
            <a:r>
              <a:rPr lang="tr-TR" dirty="0" err="1">
                <a:solidFill>
                  <a:schemeClr val="bg1"/>
                </a:solidFill>
                <a:latin typeface="Times New Roman" panose="02020603050405020304" pitchFamily="18" charset="0"/>
                <a:cs typeface="Times New Roman" panose="02020603050405020304" pitchFamily="18" charset="0"/>
              </a:rPr>
              <a:t>ex_showroom_price</a:t>
            </a:r>
            <a:r>
              <a:rPr lang="tr-TR" dirty="0">
                <a:solidFill>
                  <a:schemeClr val="bg1"/>
                </a:solidFill>
                <a:latin typeface="Times New Roman" panose="02020603050405020304" pitchFamily="18" charset="0"/>
                <a:cs typeface="Times New Roman" panose="02020603050405020304" pitchFamily="18" charset="0"/>
              </a:rPr>
              <a:t>"]=</a:t>
            </a:r>
            <a:r>
              <a:rPr lang="tr-TR" dirty="0" err="1">
                <a:solidFill>
                  <a:schemeClr val="bg1"/>
                </a:solidFill>
                <a:latin typeface="Times New Roman" panose="02020603050405020304" pitchFamily="18" charset="0"/>
                <a:cs typeface="Times New Roman" panose="02020603050405020304" pitchFamily="18" charset="0"/>
              </a:rPr>
              <a:t>pd.DataFrame</a:t>
            </a:r>
            <a:r>
              <a:rPr lang="tr-TR" dirty="0">
                <a:solidFill>
                  <a:schemeClr val="bg1"/>
                </a:solidFill>
                <a:latin typeface="Times New Roman" panose="02020603050405020304" pitchFamily="18" charset="0"/>
                <a:cs typeface="Times New Roman" panose="02020603050405020304" pitchFamily="18" charset="0"/>
              </a:rPr>
              <a:t>(</a:t>
            </a:r>
            <a:r>
              <a:rPr lang="tr-TR" dirty="0" err="1">
                <a:solidFill>
                  <a:schemeClr val="bg1"/>
                </a:solidFill>
                <a:latin typeface="Times New Roman" panose="02020603050405020304" pitchFamily="18" charset="0"/>
                <a:cs typeface="Times New Roman" panose="02020603050405020304" pitchFamily="18" charset="0"/>
              </a:rPr>
              <a:t>values</a:t>
            </a:r>
            <a:r>
              <a:rPr lang="tr-TR" dirty="0">
                <a:solidFill>
                  <a:schemeClr val="bg1"/>
                </a:solidFill>
                <a:latin typeface="Times New Roman" panose="02020603050405020304" pitchFamily="18" charset="0"/>
                <a:cs typeface="Times New Roman" panose="02020603050405020304" pitchFamily="18" charset="0"/>
              </a:rPr>
              <a:t>)</a:t>
            </a:r>
          </a:p>
          <a:p>
            <a:pPr>
              <a:lnSpc>
                <a:spcPct val="150000"/>
              </a:lnSpc>
            </a:pPr>
            <a:r>
              <a:rPr lang="tr-TR" dirty="0" err="1">
                <a:solidFill>
                  <a:schemeClr val="bg1"/>
                </a:solidFill>
                <a:latin typeface="Times New Roman" panose="02020603050405020304" pitchFamily="18" charset="0"/>
                <a:cs typeface="Times New Roman" panose="02020603050405020304" pitchFamily="18" charset="0"/>
              </a:rPr>
              <a:t>print</a:t>
            </a:r>
            <a:r>
              <a:rPr lang="tr-TR" dirty="0">
                <a:solidFill>
                  <a:schemeClr val="bg1"/>
                </a:solidFill>
                <a:latin typeface="Times New Roman" panose="02020603050405020304" pitchFamily="18" charset="0"/>
                <a:cs typeface="Times New Roman" panose="02020603050405020304" pitchFamily="18" charset="0"/>
              </a:rPr>
              <a:t>(</a:t>
            </a:r>
            <a:r>
              <a:rPr lang="tr-TR" dirty="0" err="1">
                <a:solidFill>
                  <a:schemeClr val="bg1"/>
                </a:solidFill>
                <a:latin typeface="Times New Roman" panose="02020603050405020304" pitchFamily="18" charset="0"/>
                <a:cs typeface="Times New Roman" panose="02020603050405020304" pitchFamily="18" charset="0"/>
              </a:rPr>
              <a:t>knndata</a:t>
            </a:r>
            <a:r>
              <a:rPr lang="tr-TR" dirty="0">
                <a:solidFill>
                  <a:schemeClr val="bg1"/>
                </a:solidFill>
                <a:latin typeface="Times New Roman" panose="02020603050405020304" pitchFamily="18" charset="0"/>
                <a:cs typeface="Times New Roman" panose="02020603050405020304" pitchFamily="18" charset="0"/>
              </a:rPr>
              <a:t>["</a:t>
            </a:r>
            <a:r>
              <a:rPr lang="tr-TR" dirty="0" err="1">
                <a:solidFill>
                  <a:schemeClr val="bg1"/>
                </a:solidFill>
                <a:latin typeface="Times New Roman" panose="02020603050405020304" pitchFamily="18" charset="0"/>
                <a:cs typeface="Times New Roman" panose="02020603050405020304" pitchFamily="18" charset="0"/>
              </a:rPr>
              <a:t>ex_showroom_price</a:t>
            </a:r>
            <a:r>
              <a:rPr lang="tr-TR" dirty="0">
                <a:solidFill>
                  <a:schemeClr val="bg1"/>
                </a:solidFill>
                <a:latin typeface="Times New Roman" panose="02020603050405020304" pitchFamily="18" charset="0"/>
                <a:cs typeface="Times New Roman" panose="02020603050405020304" pitchFamily="18" charset="0"/>
              </a:rPr>
              <a:t>"][:20])</a:t>
            </a:r>
          </a:p>
        </p:txBody>
      </p:sp>
      <p:sp>
        <p:nvSpPr>
          <p:cNvPr id="8" name="TextBox 7">
            <a:extLst>
              <a:ext uri="{FF2B5EF4-FFF2-40B4-BE49-F238E27FC236}">
                <a16:creationId xmlns:a16="http://schemas.microsoft.com/office/drawing/2014/main" id="{7DF87929-1A47-BB8A-C252-2632E4815E6F}"/>
              </a:ext>
            </a:extLst>
          </p:cNvPr>
          <p:cNvSpPr txBox="1"/>
          <p:nvPr/>
        </p:nvSpPr>
        <p:spPr>
          <a:xfrm>
            <a:off x="1828800" y="354930"/>
            <a:ext cx="4572000" cy="369332"/>
          </a:xfrm>
          <a:prstGeom prst="rect">
            <a:avLst/>
          </a:prstGeom>
          <a:noFill/>
        </p:spPr>
        <p:txBody>
          <a:bodyPr wrap="square">
            <a:spAutoFit/>
          </a:bodyPr>
          <a:lstStyle/>
          <a:p>
            <a:pPr marL="12700" algn="ctr">
              <a:lnSpc>
                <a:spcPct val="100000"/>
              </a:lnSpc>
              <a:spcBef>
                <a:spcPts val="100"/>
              </a:spcBef>
            </a:pPr>
            <a:r>
              <a:rPr lang="tr-TR" sz="1800" b="1" spc="-5" dirty="0">
                <a:solidFill>
                  <a:srgbClr val="FFFF00"/>
                </a:solidFill>
                <a:latin typeface="Times New Roman" panose="02020603050405020304" pitchFamily="18" charset="0"/>
                <a:cs typeface="Times New Roman" panose="02020603050405020304" pitchFamily="18" charset="0"/>
              </a:rPr>
              <a:t>KNN </a:t>
            </a:r>
            <a:r>
              <a:rPr lang="tr-TR" sz="1800" b="1" spc="-5" dirty="0" err="1">
                <a:solidFill>
                  <a:srgbClr val="FFFF00"/>
                </a:solidFill>
                <a:latin typeface="Times New Roman" panose="02020603050405020304" pitchFamily="18" charset="0"/>
                <a:cs typeface="Times New Roman" panose="02020603050405020304" pitchFamily="18" charset="0"/>
              </a:rPr>
              <a:t>Imputation</a:t>
            </a:r>
            <a:r>
              <a:rPr lang="tr-TR" sz="1800" b="1" spc="-5" dirty="0">
                <a:solidFill>
                  <a:srgbClr val="FFFF00"/>
                </a:solidFill>
                <a:latin typeface="Times New Roman" panose="02020603050405020304" pitchFamily="18" charset="0"/>
                <a:cs typeface="Times New Roman" panose="02020603050405020304" pitchFamily="18" charset="0"/>
              </a:rPr>
              <a:t> </a:t>
            </a:r>
            <a:r>
              <a:rPr lang="tr-TR" sz="1800" b="1" spc="-5" dirty="0" err="1">
                <a:solidFill>
                  <a:srgbClr val="FFFF00"/>
                </a:solidFill>
                <a:latin typeface="Times New Roman" panose="02020603050405020304" pitchFamily="18" charset="0"/>
                <a:cs typeface="Times New Roman" panose="02020603050405020304" pitchFamily="18" charset="0"/>
              </a:rPr>
              <a:t>Code</a:t>
            </a:r>
            <a:endParaRPr lang="tr-TR" sz="1800" dirty="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9736" y="476250"/>
            <a:ext cx="519049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FF"/>
                </a:solidFill>
                <a:latin typeface="Carlito"/>
                <a:cs typeface="Carlito"/>
              </a:rPr>
              <a:t>K-NN </a:t>
            </a:r>
            <a:r>
              <a:rPr sz="1800" b="1" dirty="0">
                <a:solidFill>
                  <a:srgbClr val="FFFFFF"/>
                </a:solidFill>
                <a:latin typeface="Carlito"/>
                <a:cs typeface="Carlito"/>
              </a:rPr>
              <a:t>– En </a:t>
            </a:r>
            <a:r>
              <a:rPr sz="1800" b="1" spc="-5" dirty="0">
                <a:solidFill>
                  <a:srgbClr val="FFFFFF"/>
                </a:solidFill>
                <a:latin typeface="Carlito"/>
                <a:cs typeface="Carlito"/>
              </a:rPr>
              <a:t>yakın </a:t>
            </a:r>
            <a:r>
              <a:rPr sz="1800" b="1" spc="-10" dirty="0">
                <a:solidFill>
                  <a:srgbClr val="FFFFFF"/>
                </a:solidFill>
                <a:latin typeface="Carlito"/>
                <a:cs typeface="Carlito"/>
              </a:rPr>
              <a:t>komşu </a:t>
            </a:r>
            <a:r>
              <a:rPr sz="1800" b="1" spc="-5" dirty="0">
                <a:solidFill>
                  <a:srgbClr val="FFFFFF"/>
                </a:solidFill>
                <a:latin typeface="Carlito"/>
                <a:cs typeface="Carlito"/>
              </a:rPr>
              <a:t>algoritması </a:t>
            </a:r>
            <a:r>
              <a:rPr sz="1800" b="1" dirty="0">
                <a:solidFill>
                  <a:srgbClr val="FFFFFF"/>
                </a:solidFill>
                <a:latin typeface="Carlito"/>
                <a:cs typeface="Carlito"/>
              </a:rPr>
              <a:t>– </a:t>
            </a:r>
            <a:r>
              <a:rPr sz="1800" b="1" spc="-5" dirty="0">
                <a:solidFill>
                  <a:srgbClr val="FFFFFF"/>
                </a:solidFill>
                <a:latin typeface="Carlito"/>
                <a:cs typeface="Carlito"/>
              </a:rPr>
              <a:t>Örnek </a:t>
            </a:r>
            <a:r>
              <a:rPr sz="1800" b="1" dirty="0">
                <a:solidFill>
                  <a:srgbClr val="FFFFFF"/>
                </a:solidFill>
                <a:latin typeface="Carlito"/>
                <a:cs typeface="Carlito"/>
              </a:rPr>
              <a:t>bir</a:t>
            </a:r>
            <a:r>
              <a:rPr sz="1800" b="1" spc="-85" dirty="0">
                <a:solidFill>
                  <a:srgbClr val="FFFFFF"/>
                </a:solidFill>
                <a:latin typeface="Carlito"/>
                <a:cs typeface="Carlito"/>
              </a:rPr>
              <a:t> </a:t>
            </a:r>
            <a:r>
              <a:rPr sz="1800" b="1" spc="-5" dirty="0">
                <a:solidFill>
                  <a:srgbClr val="FFFFFF"/>
                </a:solidFill>
                <a:latin typeface="Carlito"/>
                <a:cs typeface="Carlito"/>
              </a:rPr>
              <a:t>çalışma</a:t>
            </a:r>
            <a:endParaRPr sz="1800">
              <a:latin typeface="Carlito"/>
              <a:cs typeface="Carlito"/>
            </a:endParaRPr>
          </a:p>
        </p:txBody>
      </p:sp>
      <p:sp>
        <p:nvSpPr>
          <p:cNvPr id="3" name="object 3"/>
          <p:cNvSpPr/>
          <p:nvPr/>
        </p:nvSpPr>
        <p:spPr>
          <a:xfrm>
            <a:off x="1383791" y="1018032"/>
            <a:ext cx="5446776" cy="361492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103364" y="3070860"/>
            <a:ext cx="1629155" cy="1562099"/>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30073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9736" y="476250"/>
            <a:ext cx="155384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FFFF"/>
                </a:solidFill>
                <a:latin typeface="Carlito"/>
                <a:cs typeface="Carlito"/>
              </a:rPr>
              <a:t>Categorical</a:t>
            </a:r>
            <a:r>
              <a:rPr sz="1800" b="1" spc="-60" dirty="0">
                <a:solidFill>
                  <a:srgbClr val="FFFFFF"/>
                </a:solidFill>
                <a:latin typeface="Carlito"/>
                <a:cs typeface="Carlito"/>
              </a:rPr>
              <a:t> </a:t>
            </a:r>
            <a:r>
              <a:rPr sz="1800" b="1" spc="-10" dirty="0">
                <a:solidFill>
                  <a:srgbClr val="FFFFFF"/>
                </a:solidFill>
                <a:latin typeface="Carlito"/>
                <a:cs typeface="Carlito"/>
              </a:rPr>
              <a:t>data</a:t>
            </a:r>
            <a:endParaRPr sz="1800">
              <a:latin typeface="Carlito"/>
              <a:cs typeface="Carli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10056" y="1219962"/>
            <a:ext cx="5419344" cy="2951988"/>
          </a:xfrm>
          <a:prstGeom prst="rect">
            <a:avLst/>
          </a:prstGeom>
          <a:blipFill>
            <a:blip r:embed="rId2" cstate="print"/>
            <a:stretch>
              <a:fillRect/>
            </a:stretch>
          </a:blipFill>
        </p:spPr>
        <p:txBody>
          <a:bodyPr wrap="square" lIns="0" tIns="0" rIns="0" bIns="0" rtlCol="0"/>
          <a:lstStyle/>
          <a:p>
            <a:endParaRPr/>
          </a:p>
        </p:txBody>
      </p:sp>
      <p:sp>
        <p:nvSpPr>
          <p:cNvPr id="3" name="TextBox 2">
            <a:extLst>
              <a:ext uri="{FF2B5EF4-FFF2-40B4-BE49-F238E27FC236}">
                <a16:creationId xmlns:a16="http://schemas.microsoft.com/office/drawing/2014/main" id="{C5F10F6C-A8EA-A725-8C3B-648CE6696E38}"/>
              </a:ext>
            </a:extLst>
          </p:cNvPr>
          <p:cNvSpPr txBox="1"/>
          <p:nvPr/>
        </p:nvSpPr>
        <p:spPr>
          <a:xfrm>
            <a:off x="3912856" y="2507218"/>
            <a:ext cx="2745816" cy="369332"/>
          </a:xfrm>
          <a:prstGeom prst="rect">
            <a:avLst/>
          </a:prstGeom>
          <a:noFill/>
        </p:spPr>
        <p:txBody>
          <a:bodyPr wrap="none" rtlCol="0">
            <a:spAutoFit/>
          </a:bodyPr>
          <a:lstStyle/>
          <a:p>
            <a:r>
              <a:rPr lang="tr-TR" dirty="0"/>
              <a:t>Gürültülü ve aykırı değerler</a:t>
            </a:r>
          </a:p>
        </p:txBody>
      </p:sp>
      <p:sp>
        <p:nvSpPr>
          <p:cNvPr id="4" name="TextBox 3">
            <a:extLst>
              <a:ext uri="{FF2B5EF4-FFF2-40B4-BE49-F238E27FC236}">
                <a16:creationId xmlns:a16="http://schemas.microsoft.com/office/drawing/2014/main" id="{8B630568-7DC5-AAEE-88DF-1706FBF72137}"/>
              </a:ext>
            </a:extLst>
          </p:cNvPr>
          <p:cNvSpPr txBox="1"/>
          <p:nvPr/>
        </p:nvSpPr>
        <p:spPr>
          <a:xfrm>
            <a:off x="3942673" y="2959202"/>
            <a:ext cx="2310889" cy="369332"/>
          </a:xfrm>
          <a:prstGeom prst="rect">
            <a:avLst/>
          </a:prstGeom>
          <a:noFill/>
        </p:spPr>
        <p:txBody>
          <a:bodyPr wrap="none" rtlCol="0">
            <a:spAutoFit/>
          </a:bodyPr>
          <a:lstStyle/>
          <a:p>
            <a:r>
              <a:rPr lang="tr-TR" dirty="0"/>
              <a:t>Eksik ve aykırı değerler</a:t>
            </a:r>
          </a:p>
        </p:txBody>
      </p:sp>
      <p:sp>
        <p:nvSpPr>
          <p:cNvPr id="7" name="TextBox 6">
            <a:extLst>
              <a:ext uri="{FF2B5EF4-FFF2-40B4-BE49-F238E27FC236}">
                <a16:creationId xmlns:a16="http://schemas.microsoft.com/office/drawing/2014/main" id="{29B1FFC0-6946-BD89-210B-D0DACA055260}"/>
              </a:ext>
            </a:extLst>
          </p:cNvPr>
          <p:cNvSpPr txBox="1"/>
          <p:nvPr/>
        </p:nvSpPr>
        <p:spPr>
          <a:xfrm>
            <a:off x="3977639" y="3369860"/>
            <a:ext cx="1514132" cy="369332"/>
          </a:xfrm>
          <a:prstGeom prst="rect">
            <a:avLst/>
          </a:prstGeom>
          <a:noFill/>
        </p:spPr>
        <p:txBody>
          <a:bodyPr wrap="none" rtlCol="0">
            <a:spAutoFit/>
          </a:bodyPr>
          <a:lstStyle/>
          <a:p>
            <a:r>
              <a:rPr lang="tr-TR" dirty="0"/>
              <a:t>Yinelenen veri</a:t>
            </a:r>
          </a:p>
        </p:txBody>
      </p:sp>
      <p:sp>
        <p:nvSpPr>
          <p:cNvPr id="8" name="TextBox 7">
            <a:extLst>
              <a:ext uri="{FF2B5EF4-FFF2-40B4-BE49-F238E27FC236}">
                <a16:creationId xmlns:a16="http://schemas.microsoft.com/office/drawing/2014/main" id="{1679CF3D-EDE5-BC90-6B01-AB0EFF7FE52D}"/>
              </a:ext>
            </a:extLst>
          </p:cNvPr>
          <p:cNvSpPr txBox="1"/>
          <p:nvPr/>
        </p:nvSpPr>
        <p:spPr>
          <a:xfrm>
            <a:off x="3977639" y="3787030"/>
            <a:ext cx="1740605" cy="369332"/>
          </a:xfrm>
          <a:prstGeom prst="rect">
            <a:avLst/>
          </a:prstGeom>
          <a:noFill/>
        </p:spPr>
        <p:txBody>
          <a:bodyPr wrap="none" rtlCol="0">
            <a:spAutoFit/>
          </a:bodyPr>
          <a:lstStyle/>
          <a:p>
            <a:r>
              <a:rPr lang="tr-TR" dirty="0"/>
              <a:t>Tutarsız değerler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0" y="819150"/>
            <a:ext cx="7958328" cy="3909060"/>
          </a:xfrm>
          <a:prstGeom prst="rect">
            <a:avLst/>
          </a:prstGeom>
          <a:blipFill>
            <a:blip r:embed="rId2" cstate="print"/>
            <a:stretch>
              <a:fillRect/>
            </a:stretch>
          </a:blipFill>
        </p:spPr>
        <p:txBody>
          <a:bodyPr wrap="square" lIns="0" tIns="0" rIns="0" bIns="0" rtlCol="0"/>
          <a:lstStyle/>
          <a:p>
            <a:endParaRPr dirty="0"/>
          </a:p>
        </p:txBody>
      </p:sp>
      <p:sp>
        <p:nvSpPr>
          <p:cNvPr id="4" name="TextBox 3">
            <a:extLst>
              <a:ext uri="{FF2B5EF4-FFF2-40B4-BE49-F238E27FC236}">
                <a16:creationId xmlns:a16="http://schemas.microsoft.com/office/drawing/2014/main" id="{7CA0070D-FCB3-7D5B-98B8-C0EAE626BC62}"/>
              </a:ext>
            </a:extLst>
          </p:cNvPr>
          <p:cNvSpPr txBox="1"/>
          <p:nvPr/>
        </p:nvSpPr>
        <p:spPr>
          <a:xfrm>
            <a:off x="4876800" y="3181350"/>
            <a:ext cx="3174094" cy="646331"/>
          </a:xfrm>
          <a:prstGeom prst="rect">
            <a:avLst/>
          </a:prstGeom>
          <a:noFill/>
        </p:spPr>
        <p:txBody>
          <a:bodyPr wrap="square">
            <a:spAutoFit/>
          </a:bodyPr>
          <a:lstStyle/>
          <a:p>
            <a:r>
              <a:rPr lang="tr-TR" dirty="0"/>
              <a:t>verilerin geri kalanından farklı özelliklere sahip az sayıda nokta</a:t>
            </a:r>
          </a:p>
        </p:txBody>
      </p:sp>
      <p:sp>
        <p:nvSpPr>
          <p:cNvPr id="5" name="TextBox 4">
            <a:extLst>
              <a:ext uri="{FF2B5EF4-FFF2-40B4-BE49-F238E27FC236}">
                <a16:creationId xmlns:a16="http://schemas.microsoft.com/office/drawing/2014/main" id="{3847F75F-12C5-0AC6-9270-23B64AF386DB}"/>
              </a:ext>
            </a:extLst>
          </p:cNvPr>
          <p:cNvSpPr txBox="1"/>
          <p:nvPr/>
        </p:nvSpPr>
        <p:spPr>
          <a:xfrm>
            <a:off x="2514600" y="2647950"/>
            <a:ext cx="1587046" cy="369332"/>
          </a:xfrm>
          <a:prstGeom prst="rect">
            <a:avLst/>
          </a:prstGeom>
          <a:noFill/>
        </p:spPr>
        <p:txBody>
          <a:bodyPr wrap="square">
            <a:spAutoFit/>
          </a:bodyPr>
          <a:lstStyle/>
          <a:p>
            <a:r>
              <a:rPr lang="tr-TR" dirty="0"/>
              <a:t>Ölçüm hatası</a:t>
            </a:r>
          </a:p>
        </p:txBody>
      </p:sp>
      <p:sp>
        <p:nvSpPr>
          <p:cNvPr id="6" name="TextBox 5">
            <a:extLst>
              <a:ext uri="{FF2B5EF4-FFF2-40B4-BE49-F238E27FC236}">
                <a16:creationId xmlns:a16="http://schemas.microsoft.com/office/drawing/2014/main" id="{2EF450C8-EF38-D976-6C93-AF28744421BC}"/>
              </a:ext>
            </a:extLst>
          </p:cNvPr>
          <p:cNvSpPr txBox="1"/>
          <p:nvPr/>
        </p:nvSpPr>
        <p:spPr>
          <a:xfrm>
            <a:off x="2209800" y="3525222"/>
            <a:ext cx="1587046" cy="369332"/>
          </a:xfrm>
          <a:prstGeom prst="rect">
            <a:avLst/>
          </a:prstGeom>
          <a:noFill/>
        </p:spPr>
        <p:txBody>
          <a:bodyPr wrap="square">
            <a:spAutoFit/>
          </a:bodyPr>
          <a:lstStyle/>
          <a:p>
            <a:r>
              <a:rPr lang="tr-TR" dirty="0"/>
              <a:t>Zamansal</a:t>
            </a:r>
          </a:p>
        </p:txBody>
      </p:sp>
      <p:sp>
        <p:nvSpPr>
          <p:cNvPr id="7" name="TextBox 6">
            <a:extLst>
              <a:ext uri="{FF2B5EF4-FFF2-40B4-BE49-F238E27FC236}">
                <a16:creationId xmlns:a16="http://schemas.microsoft.com/office/drawing/2014/main" id="{2171BAAC-70DE-1F46-BACA-340906E3043D}"/>
              </a:ext>
            </a:extLst>
          </p:cNvPr>
          <p:cNvSpPr txBox="1"/>
          <p:nvPr/>
        </p:nvSpPr>
        <p:spPr>
          <a:xfrm>
            <a:off x="2199861" y="3827681"/>
            <a:ext cx="1587046" cy="369332"/>
          </a:xfrm>
          <a:prstGeom prst="rect">
            <a:avLst/>
          </a:prstGeom>
          <a:noFill/>
        </p:spPr>
        <p:txBody>
          <a:bodyPr wrap="square">
            <a:spAutoFit/>
          </a:bodyPr>
          <a:lstStyle/>
          <a:p>
            <a:r>
              <a:rPr lang="tr-TR" dirty="0"/>
              <a:t>Uzaysal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1D46E2-A119-59D0-A77A-D847A442F346}"/>
              </a:ext>
            </a:extLst>
          </p:cNvPr>
          <p:cNvSpPr txBox="1"/>
          <p:nvPr/>
        </p:nvSpPr>
        <p:spPr>
          <a:xfrm>
            <a:off x="381000" y="438150"/>
            <a:ext cx="8229600" cy="3139321"/>
          </a:xfrm>
          <a:prstGeom prst="rect">
            <a:avLst/>
          </a:prstGeom>
          <a:noFill/>
        </p:spPr>
        <p:txBody>
          <a:bodyPr wrap="square" rtlCol="0">
            <a:spAutoFit/>
          </a:bodyPr>
          <a:lstStyle/>
          <a:p>
            <a:pPr algn="ctr"/>
            <a:r>
              <a:rPr lang="tr-TR" dirty="0">
                <a:solidFill>
                  <a:schemeClr val="bg1"/>
                </a:solidFill>
              </a:rPr>
              <a:t>Neden verileri ön işlemeye tabi tutmalıyız?</a:t>
            </a:r>
          </a:p>
          <a:p>
            <a:pPr algn="ctr"/>
            <a:endParaRPr lang="tr-TR" dirty="0">
              <a:solidFill>
                <a:schemeClr val="bg1"/>
              </a:solidFill>
            </a:endParaRPr>
          </a:p>
          <a:p>
            <a:r>
              <a:rPr lang="tr-TR" dirty="0">
                <a:solidFill>
                  <a:schemeClr val="bg1"/>
                </a:solidFill>
              </a:rPr>
              <a:t>Veri kalitesi ölçütleri: Çok boyutlu bir görünüm</a:t>
            </a:r>
          </a:p>
          <a:p>
            <a:endParaRPr lang="tr-TR" dirty="0">
              <a:solidFill>
                <a:schemeClr val="bg1"/>
              </a:solidFill>
            </a:endParaRPr>
          </a:p>
          <a:p>
            <a:pPr marL="285750" indent="-285750">
              <a:buFont typeface="Arial" panose="020B0604020202020204" pitchFamily="34" charset="0"/>
              <a:buChar char="•"/>
            </a:pPr>
            <a:r>
              <a:rPr lang="tr-TR" dirty="0">
                <a:solidFill>
                  <a:schemeClr val="bg1"/>
                </a:solidFill>
              </a:rPr>
              <a:t>Doğruluk: </a:t>
            </a:r>
            <a:r>
              <a:rPr lang="es-ES" dirty="0">
                <a:solidFill>
                  <a:schemeClr val="bg1"/>
                </a:solidFill>
              </a:rPr>
              <a:t>doğru ya da yanlış, doğru ya da değil</a:t>
            </a:r>
            <a:endParaRPr lang="tr-TR" dirty="0">
              <a:solidFill>
                <a:schemeClr val="bg1"/>
              </a:solidFill>
            </a:endParaRPr>
          </a:p>
          <a:p>
            <a:pPr marL="285750" indent="-285750">
              <a:buFont typeface="Arial" panose="020B0604020202020204" pitchFamily="34" charset="0"/>
              <a:buChar char="•"/>
            </a:pPr>
            <a:r>
              <a:rPr lang="tr-TR" dirty="0">
                <a:solidFill>
                  <a:schemeClr val="bg1"/>
                </a:solidFill>
              </a:rPr>
              <a:t>Tamlık: Kaydedilmemiş, kullanılamıyor</a:t>
            </a:r>
          </a:p>
          <a:p>
            <a:pPr marL="285750" indent="-285750">
              <a:buFont typeface="Arial" panose="020B0604020202020204" pitchFamily="34" charset="0"/>
              <a:buChar char="•"/>
            </a:pPr>
            <a:r>
              <a:rPr lang="tr-TR" dirty="0">
                <a:solidFill>
                  <a:schemeClr val="bg1"/>
                </a:solidFill>
              </a:rPr>
              <a:t>Tutarlılık: Bazıları değiştirilmiş ama bazıları değil</a:t>
            </a:r>
          </a:p>
          <a:p>
            <a:pPr marL="285750" indent="-285750">
              <a:buFont typeface="Arial" panose="020B0604020202020204" pitchFamily="34" charset="0"/>
              <a:buChar char="•"/>
            </a:pPr>
            <a:r>
              <a:rPr lang="tr-TR" dirty="0">
                <a:solidFill>
                  <a:schemeClr val="bg1"/>
                </a:solidFill>
              </a:rPr>
              <a:t>Zamanlılık: zamanında güncelleme</a:t>
            </a:r>
          </a:p>
          <a:p>
            <a:pPr marL="285750" indent="-285750">
              <a:buFont typeface="Arial" panose="020B0604020202020204" pitchFamily="34" charset="0"/>
              <a:buChar char="•"/>
            </a:pPr>
            <a:r>
              <a:rPr lang="tr-TR" dirty="0">
                <a:solidFill>
                  <a:schemeClr val="bg1"/>
                </a:solidFill>
              </a:rPr>
              <a:t>İnanılırlık: Verilerin ne kadar güvenilir olduğu</a:t>
            </a:r>
          </a:p>
          <a:p>
            <a:pPr marL="285750" indent="-285750">
              <a:buFont typeface="Arial" panose="020B0604020202020204" pitchFamily="34" charset="0"/>
              <a:buChar char="•"/>
            </a:pPr>
            <a:r>
              <a:rPr lang="tr-TR" dirty="0" err="1">
                <a:solidFill>
                  <a:schemeClr val="bg1"/>
                </a:solidFill>
              </a:rPr>
              <a:t>Yorumlanabilirlik</a:t>
            </a:r>
            <a:r>
              <a:rPr lang="tr-TR" dirty="0">
                <a:solidFill>
                  <a:schemeClr val="bg1"/>
                </a:solidFill>
              </a:rPr>
              <a:t>: Verinin ne kadar kolay anlaşılabildiği</a:t>
            </a:r>
          </a:p>
          <a:p>
            <a:endParaRPr lang="tr-TR"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19200" y="610616"/>
            <a:ext cx="6096000" cy="528320"/>
          </a:xfrm>
          <a:prstGeom prst="rect">
            <a:avLst/>
          </a:prstGeom>
        </p:spPr>
        <p:txBody>
          <a:bodyPr vert="horz" wrap="square" lIns="0" tIns="12700" rIns="0" bIns="0" rtlCol="0">
            <a:spAutoFit/>
          </a:bodyPr>
          <a:lstStyle/>
          <a:p>
            <a:pPr marL="12700">
              <a:lnSpc>
                <a:spcPct val="100000"/>
              </a:lnSpc>
              <a:spcBef>
                <a:spcPts val="100"/>
              </a:spcBef>
            </a:pPr>
            <a:r>
              <a:rPr sz="3300" spc="20" dirty="0">
                <a:solidFill>
                  <a:srgbClr val="FFFFFF"/>
                </a:solidFill>
                <a:latin typeface="Arial Black"/>
                <a:cs typeface="Arial Black"/>
              </a:rPr>
              <a:t>Araştırma</a:t>
            </a:r>
            <a:r>
              <a:rPr sz="3300" spc="-65" dirty="0">
                <a:solidFill>
                  <a:srgbClr val="FFFFFF"/>
                </a:solidFill>
                <a:latin typeface="Arial Black"/>
                <a:cs typeface="Arial Black"/>
              </a:rPr>
              <a:t> </a:t>
            </a:r>
            <a:r>
              <a:rPr sz="3300" dirty="0">
                <a:solidFill>
                  <a:srgbClr val="FFFFFF"/>
                </a:solidFill>
                <a:latin typeface="Arial Black"/>
                <a:cs typeface="Arial Black"/>
              </a:rPr>
              <a:t>Evreni</a:t>
            </a:r>
            <a:endParaRPr sz="3300" dirty="0">
              <a:latin typeface="Arial Black"/>
              <a:cs typeface="Arial Black"/>
            </a:endParaRPr>
          </a:p>
        </p:txBody>
      </p:sp>
      <p:sp>
        <p:nvSpPr>
          <p:cNvPr id="3" name="object 3"/>
          <p:cNvSpPr txBox="1"/>
          <p:nvPr/>
        </p:nvSpPr>
        <p:spPr>
          <a:xfrm>
            <a:off x="1600200" y="1480425"/>
            <a:ext cx="5097400" cy="2182649"/>
          </a:xfrm>
          <a:prstGeom prst="rect">
            <a:avLst/>
          </a:prstGeom>
        </p:spPr>
        <p:txBody>
          <a:bodyPr vert="horz" wrap="square" lIns="0" tIns="12700" rIns="0" bIns="0" rtlCol="0">
            <a:spAutoFit/>
          </a:bodyPr>
          <a:lstStyle/>
          <a:p>
            <a:pPr marL="12700">
              <a:lnSpc>
                <a:spcPct val="100000"/>
              </a:lnSpc>
              <a:spcBef>
                <a:spcPts val="100"/>
              </a:spcBef>
              <a:spcAft>
                <a:spcPts val="600"/>
              </a:spcAft>
            </a:pPr>
            <a:r>
              <a:rPr lang="tr-TR" sz="1600" dirty="0">
                <a:solidFill>
                  <a:schemeClr val="bg1"/>
                </a:solidFill>
                <a:latin typeface="Times New Roman" panose="02020603050405020304" pitchFamily="18" charset="0"/>
                <a:cs typeface="Times New Roman" panose="02020603050405020304" pitchFamily="18" charset="0"/>
              </a:rPr>
              <a:t>Kimi zaman bir bitki hastalığı</a:t>
            </a:r>
          </a:p>
          <a:p>
            <a:pPr marL="12700">
              <a:lnSpc>
                <a:spcPct val="100000"/>
              </a:lnSpc>
              <a:spcBef>
                <a:spcPts val="100"/>
              </a:spcBef>
              <a:spcAft>
                <a:spcPts val="600"/>
              </a:spcAft>
            </a:pPr>
            <a:r>
              <a:rPr lang="tr-TR" sz="1600" dirty="0">
                <a:solidFill>
                  <a:schemeClr val="bg1"/>
                </a:solidFill>
                <a:latin typeface="Times New Roman" panose="02020603050405020304" pitchFamily="18" charset="0"/>
                <a:cs typeface="Times New Roman" panose="02020603050405020304" pitchFamily="18" charset="0"/>
              </a:rPr>
              <a:t>Kimi zaman bir borsa verisi analizi  </a:t>
            </a:r>
          </a:p>
          <a:p>
            <a:pPr marL="12700">
              <a:lnSpc>
                <a:spcPct val="100000"/>
              </a:lnSpc>
              <a:spcBef>
                <a:spcPts val="100"/>
              </a:spcBef>
              <a:spcAft>
                <a:spcPts val="600"/>
              </a:spcAft>
            </a:pPr>
            <a:r>
              <a:rPr lang="tr-TR" sz="1600" dirty="0">
                <a:solidFill>
                  <a:schemeClr val="bg1"/>
                </a:solidFill>
                <a:latin typeface="Times New Roman" panose="02020603050405020304" pitchFamily="18" charset="0"/>
                <a:cs typeface="Times New Roman" panose="02020603050405020304" pitchFamily="18" charset="0"/>
              </a:rPr>
              <a:t>Kimi zaman hava temizliği oranı tahmini</a:t>
            </a:r>
          </a:p>
          <a:p>
            <a:pPr marL="12700">
              <a:lnSpc>
                <a:spcPct val="100000"/>
              </a:lnSpc>
              <a:spcBef>
                <a:spcPts val="100"/>
              </a:spcBef>
              <a:spcAft>
                <a:spcPts val="600"/>
              </a:spcAft>
            </a:pPr>
            <a:r>
              <a:rPr lang="tr-TR" sz="1600" dirty="0">
                <a:solidFill>
                  <a:schemeClr val="bg1"/>
                </a:solidFill>
                <a:latin typeface="Times New Roman" panose="02020603050405020304" pitchFamily="18" charset="0"/>
                <a:cs typeface="Times New Roman" panose="02020603050405020304" pitchFamily="18" charset="0"/>
              </a:rPr>
              <a:t>Kimi zaman X-ray görüntüsü</a:t>
            </a:r>
          </a:p>
          <a:p>
            <a:pPr marL="12700">
              <a:lnSpc>
                <a:spcPct val="100000"/>
              </a:lnSpc>
              <a:spcBef>
                <a:spcPts val="100"/>
              </a:spcBef>
            </a:pPr>
            <a:endParaRPr lang="tr-TR" sz="1600" dirty="0">
              <a:solidFill>
                <a:schemeClr val="bg1"/>
              </a:solidFill>
              <a:latin typeface="Times New Roman" panose="02020603050405020304" pitchFamily="18" charset="0"/>
              <a:cs typeface="Times New Roman" panose="02020603050405020304" pitchFamily="18" charset="0"/>
            </a:endParaRPr>
          </a:p>
          <a:p>
            <a:pPr marL="12700">
              <a:lnSpc>
                <a:spcPct val="100000"/>
              </a:lnSpc>
              <a:spcBef>
                <a:spcPts val="100"/>
              </a:spcBef>
            </a:pPr>
            <a:r>
              <a:rPr lang="tr-TR" sz="1600" dirty="0">
                <a:solidFill>
                  <a:schemeClr val="bg1"/>
                </a:solidFill>
                <a:latin typeface="Times New Roman" panose="02020603050405020304" pitchFamily="18" charset="0"/>
                <a:cs typeface="Times New Roman" panose="02020603050405020304" pitchFamily="18" charset="0"/>
              </a:rPr>
              <a:t>….</a:t>
            </a:r>
          </a:p>
          <a:p>
            <a:pPr marL="12700">
              <a:lnSpc>
                <a:spcPct val="100000"/>
              </a:lnSpc>
              <a:spcBef>
                <a:spcPts val="100"/>
              </a:spcBef>
            </a:pPr>
            <a:endParaRPr sz="16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7CDD8A-7BDB-5E0B-AE02-BB1B6FE1FFAD}"/>
              </a:ext>
            </a:extLst>
          </p:cNvPr>
          <p:cNvSpPr txBox="1"/>
          <p:nvPr/>
        </p:nvSpPr>
        <p:spPr>
          <a:xfrm>
            <a:off x="152400" y="711708"/>
            <a:ext cx="8686800" cy="3108543"/>
          </a:xfrm>
          <a:prstGeom prst="rect">
            <a:avLst/>
          </a:prstGeom>
          <a:noFill/>
        </p:spPr>
        <p:txBody>
          <a:bodyPr wrap="square" rtlCol="0">
            <a:spAutoFit/>
          </a:bodyPr>
          <a:lstStyle/>
          <a:p>
            <a:pPr marL="285750" indent="-285750">
              <a:buFont typeface="Arial" panose="020B0604020202020204" pitchFamily="34" charset="0"/>
              <a:buChar char="•"/>
            </a:pPr>
            <a:r>
              <a:rPr lang="tr-TR" sz="1400" dirty="0">
                <a:solidFill>
                  <a:srgbClr val="FFFF00"/>
                </a:solidFill>
              </a:rPr>
              <a:t>Veri Temizleme (Data </a:t>
            </a:r>
            <a:r>
              <a:rPr lang="tr-TR" sz="1400" dirty="0" err="1">
                <a:solidFill>
                  <a:srgbClr val="FFFF00"/>
                </a:solidFill>
              </a:rPr>
              <a:t>Cleaning</a:t>
            </a:r>
            <a:r>
              <a:rPr lang="tr-TR" sz="1400" dirty="0">
                <a:solidFill>
                  <a:srgbClr val="FFFF00"/>
                </a:solidFill>
              </a:rPr>
              <a:t>):</a:t>
            </a:r>
          </a:p>
          <a:p>
            <a:pPr lvl="1"/>
            <a:r>
              <a:rPr lang="tr-TR" sz="1400" dirty="0">
                <a:solidFill>
                  <a:schemeClr val="bg1"/>
                </a:solidFill>
              </a:rPr>
              <a:t>	Eksik değerleri doldurun, gürültülü verileri düzeltin, aykırı değerleri belirleyin veya kaldırın ve tutarsızlıkları çözün</a:t>
            </a:r>
          </a:p>
          <a:p>
            <a:pPr marL="285750" indent="-285750">
              <a:buFont typeface="Arial" panose="020B0604020202020204" pitchFamily="34" charset="0"/>
              <a:buChar char="•"/>
            </a:pPr>
            <a:r>
              <a:rPr lang="tr-TR" sz="1400" dirty="0">
                <a:solidFill>
                  <a:srgbClr val="FFFF00"/>
                </a:solidFill>
              </a:rPr>
              <a:t>Veri Birleştirme (Data Integration ):</a:t>
            </a:r>
          </a:p>
          <a:p>
            <a:r>
              <a:rPr lang="tr-TR" sz="1400" dirty="0">
                <a:solidFill>
                  <a:schemeClr val="bg1"/>
                </a:solidFill>
              </a:rPr>
              <a:t>	Birden çok </a:t>
            </a:r>
            <a:r>
              <a:rPr lang="tr-TR" sz="1400" dirty="0" err="1">
                <a:solidFill>
                  <a:schemeClr val="bg1"/>
                </a:solidFill>
              </a:rPr>
              <a:t>veritabanının</a:t>
            </a:r>
            <a:r>
              <a:rPr lang="tr-TR" sz="1400" dirty="0">
                <a:solidFill>
                  <a:schemeClr val="bg1"/>
                </a:solidFill>
              </a:rPr>
              <a:t>, veri küpünün veya dosyanın entegrasyonu</a:t>
            </a:r>
          </a:p>
          <a:p>
            <a:pPr marL="285750" indent="-285750">
              <a:buFont typeface="Arial" panose="020B0604020202020204" pitchFamily="34" charset="0"/>
              <a:buChar char="•"/>
            </a:pPr>
            <a:r>
              <a:rPr lang="tr-TR" sz="1400" dirty="0">
                <a:solidFill>
                  <a:srgbClr val="FFFF00"/>
                </a:solidFill>
              </a:rPr>
              <a:t>Veri dönüşümü (Data </a:t>
            </a:r>
            <a:r>
              <a:rPr lang="tr-TR" sz="1400" dirty="0" err="1">
                <a:solidFill>
                  <a:srgbClr val="FFFF00"/>
                </a:solidFill>
              </a:rPr>
              <a:t>Transformation</a:t>
            </a:r>
            <a:r>
              <a:rPr lang="tr-TR" sz="1400" dirty="0">
                <a:solidFill>
                  <a:srgbClr val="FFFF00"/>
                </a:solidFill>
              </a:rPr>
              <a:t>):</a:t>
            </a:r>
          </a:p>
          <a:p>
            <a:r>
              <a:rPr lang="tr-TR" sz="1400" dirty="0">
                <a:solidFill>
                  <a:schemeClr val="bg1"/>
                </a:solidFill>
              </a:rPr>
              <a:t>	Normalleştirme ve birleştirme</a:t>
            </a:r>
          </a:p>
          <a:p>
            <a:pPr marL="285750" indent="-285750">
              <a:buFont typeface="Arial" panose="020B0604020202020204" pitchFamily="34" charset="0"/>
              <a:buChar char="•"/>
            </a:pPr>
            <a:r>
              <a:rPr lang="tr-TR" sz="1400" dirty="0">
                <a:solidFill>
                  <a:srgbClr val="FFFF00"/>
                </a:solidFill>
              </a:rPr>
              <a:t>Veri azaltma (Data </a:t>
            </a:r>
            <a:r>
              <a:rPr lang="tr-TR" sz="1400" dirty="0" err="1">
                <a:solidFill>
                  <a:srgbClr val="FFFF00"/>
                </a:solidFill>
              </a:rPr>
              <a:t>Reduction</a:t>
            </a:r>
            <a:r>
              <a:rPr lang="tr-TR" sz="1400" dirty="0">
                <a:solidFill>
                  <a:srgbClr val="FFFF00"/>
                </a:solidFill>
              </a:rPr>
              <a:t>):</a:t>
            </a:r>
          </a:p>
          <a:p>
            <a:r>
              <a:rPr lang="tr-TR" sz="1400" dirty="0">
                <a:solidFill>
                  <a:schemeClr val="bg1"/>
                </a:solidFill>
              </a:rPr>
              <a:t>	Hacim olarak azaltılmış gösterim elde eder, ancak aynı veya benzer analitik sonuçlar üretir.</a:t>
            </a:r>
          </a:p>
          <a:p>
            <a:pPr marL="285750" indent="-285750">
              <a:buFont typeface="Arial" panose="020B0604020202020204" pitchFamily="34" charset="0"/>
              <a:buChar char="•"/>
            </a:pPr>
            <a:r>
              <a:rPr lang="tr-TR" sz="1400" dirty="0">
                <a:solidFill>
                  <a:srgbClr val="FFFF00"/>
                </a:solidFill>
              </a:rPr>
              <a:t>Veri ayrıklaştırma (Data </a:t>
            </a:r>
            <a:r>
              <a:rPr lang="tr-TR" sz="1400" dirty="0" err="1">
                <a:solidFill>
                  <a:srgbClr val="FFFF00"/>
                </a:solidFill>
              </a:rPr>
              <a:t>discretization</a:t>
            </a:r>
            <a:r>
              <a:rPr lang="tr-TR" sz="1400" dirty="0">
                <a:solidFill>
                  <a:srgbClr val="FFFF00"/>
                </a:solidFill>
              </a:rPr>
              <a:t>):</a:t>
            </a:r>
          </a:p>
          <a:p>
            <a:r>
              <a:rPr lang="tr-TR" sz="1400" dirty="0">
                <a:solidFill>
                  <a:schemeClr val="bg1"/>
                </a:solidFill>
              </a:rPr>
              <a:t>	Veri azaltmanın bir parçası, ancak özellikle sayısal veriler için özellikle önemlidir. Veri ayrıklaştırma, çok sayıda veri değerini daha küçük değerlere dönüştürme yöntemini ifade eder, böylece verilerin değerlendirilmesi ve yönetimi kolaylaşır. Başka bir deyişle, veri ayrıklaştırma, sürekli verilerin öznitelik değerlerini minimum veri kaybıyla sınırlı bir aralık kümesine dönüştürme yöntemidir.</a:t>
            </a:r>
          </a:p>
        </p:txBody>
      </p:sp>
      <p:sp>
        <p:nvSpPr>
          <p:cNvPr id="7" name="TextBox 6">
            <a:extLst>
              <a:ext uri="{FF2B5EF4-FFF2-40B4-BE49-F238E27FC236}">
                <a16:creationId xmlns:a16="http://schemas.microsoft.com/office/drawing/2014/main" id="{0E6C6801-B8A8-75E4-64FC-B8CBE72A79A5}"/>
              </a:ext>
            </a:extLst>
          </p:cNvPr>
          <p:cNvSpPr txBox="1"/>
          <p:nvPr/>
        </p:nvSpPr>
        <p:spPr>
          <a:xfrm>
            <a:off x="990600" y="179916"/>
            <a:ext cx="6705600" cy="369332"/>
          </a:xfrm>
          <a:prstGeom prst="rect">
            <a:avLst/>
          </a:prstGeom>
          <a:noFill/>
        </p:spPr>
        <p:txBody>
          <a:bodyPr wrap="square">
            <a:spAutoFit/>
          </a:bodyPr>
          <a:lstStyle/>
          <a:p>
            <a:pPr algn="ctr"/>
            <a:r>
              <a:rPr lang="tr-TR" dirty="0">
                <a:solidFill>
                  <a:schemeClr val="bg1"/>
                </a:solidFill>
              </a:rPr>
              <a:t>Veri Ön İşlemedeki Önemli Görevler</a:t>
            </a:r>
          </a:p>
        </p:txBody>
      </p:sp>
      <p:pic>
        <p:nvPicPr>
          <p:cNvPr id="11" name="Picture 10">
            <a:extLst>
              <a:ext uri="{FF2B5EF4-FFF2-40B4-BE49-F238E27FC236}">
                <a16:creationId xmlns:a16="http://schemas.microsoft.com/office/drawing/2014/main" id="{C9A4DF82-FC13-44EF-49A1-98CBF7839A44}"/>
              </a:ext>
            </a:extLst>
          </p:cNvPr>
          <p:cNvPicPr>
            <a:picLocks noChangeAspect="1"/>
          </p:cNvPicPr>
          <p:nvPr/>
        </p:nvPicPr>
        <p:blipFill>
          <a:blip r:embed="rId2"/>
          <a:stretch>
            <a:fillRect/>
          </a:stretch>
        </p:blipFill>
        <p:spPr>
          <a:xfrm>
            <a:off x="838200" y="3847584"/>
            <a:ext cx="7239000" cy="11160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40052" y="2218021"/>
            <a:ext cx="4120896" cy="284835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487424" y="438150"/>
            <a:ext cx="5026152" cy="1511808"/>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482978" y="103378"/>
            <a:ext cx="4838700" cy="566822"/>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Arial"/>
                <a:cs typeface="Arial"/>
              </a:rPr>
              <a:t>Algoritmanızın </a:t>
            </a:r>
            <a:r>
              <a:rPr sz="1800" dirty="0">
                <a:solidFill>
                  <a:srgbClr val="FF0000"/>
                </a:solidFill>
                <a:latin typeface="Arial"/>
                <a:cs typeface="Arial"/>
              </a:rPr>
              <a:t>çok </a:t>
            </a:r>
            <a:r>
              <a:rPr sz="1800" spc="-10" dirty="0" err="1">
                <a:solidFill>
                  <a:srgbClr val="FF0000"/>
                </a:solidFill>
                <a:latin typeface="Arial"/>
                <a:cs typeface="Arial"/>
              </a:rPr>
              <a:t>daha</a:t>
            </a:r>
            <a:r>
              <a:rPr sz="1800" spc="-10" dirty="0">
                <a:solidFill>
                  <a:srgbClr val="FF0000"/>
                </a:solidFill>
                <a:latin typeface="Arial"/>
                <a:cs typeface="Arial"/>
              </a:rPr>
              <a:t> </a:t>
            </a:r>
            <a:r>
              <a:rPr lang="tr-TR" sz="1800" spc="-5" dirty="0">
                <a:solidFill>
                  <a:srgbClr val="FF0000"/>
                </a:solidFill>
                <a:latin typeface="Arial"/>
                <a:cs typeface="Arial"/>
              </a:rPr>
              <a:t>başarılı</a:t>
            </a:r>
            <a:r>
              <a:rPr sz="1800" spc="-5" dirty="0">
                <a:solidFill>
                  <a:srgbClr val="FF0000"/>
                </a:solidFill>
                <a:latin typeface="Arial"/>
                <a:cs typeface="Arial"/>
              </a:rPr>
              <a:t> eğitilmesi için</a:t>
            </a:r>
            <a:r>
              <a:rPr sz="1800" spc="20" dirty="0">
                <a:solidFill>
                  <a:srgbClr val="FF0000"/>
                </a:solidFill>
                <a:latin typeface="Arial"/>
                <a:cs typeface="Arial"/>
              </a:rPr>
              <a:t> </a:t>
            </a:r>
            <a:r>
              <a:rPr sz="1800" dirty="0">
                <a:solidFill>
                  <a:srgbClr val="FF0000"/>
                </a:solidFill>
                <a:latin typeface="Arial"/>
                <a:cs typeface="Arial"/>
              </a:rPr>
              <a:t>…</a:t>
            </a:r>
            <a:endParaRPr sz="1800" dirty="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0600" y="133350"/>
            <a:ext cx="6248400" cy="914400"/>
          </a:xfrm>
          <a:prstGeom prst="rect">
            <a:avLst/>
          </a:prstGeom>
          <a:blipFill>
            <a:blip r:embed="rId2" cstate="print"/>
            <a:srcRect/>
            <a:stretch>
              <a:fillRect l="-6120" t="-33334" r="-19754" b="-24999"/>
            </a:stretch>
          </a:blipFill>
        </p:spPr>
        <p:txBody>
          <a:bodyPr wrap="square" lIns="0" tIns="0" rIns="0" bIns="0" rtlCol="0"/>
          <a:lstStyle/>
          <a:p>
            <a:endParaRPr dirty="0"/>
          </a:p>
        </p:txBody>
      </p:sp>
      <p:sp>
        <p:nvSpPr>
          <p:cNvPr id="4" name="TextBox 3">
            <a:extLst>
              <a:ext uri="{FF2B5EF4-FFF2-40B4-BE49-F238E27FC236}">
                <a16:creationId xmlns:a16="http://schemas.microsoft.com/office/drawing/2014/main" id="{7D055712-3B7C-A320-A6C0-939C474491E2}"/>
              </a:ext>
            </a:extLst>
          </p:cNvPr>
          <p:cNvSpPr txBox="1"/>
          <p:nvPr/>
        </p:nvSpPr>
        <p:spPr>
          <a:xfrm>
            <a:off x="609600" y="1047750"/>
            <a:ext cx="7772400" cy="3465372"/>
          </a:xfrm>
          <a:prstGeom prst="rect">
            <a:avLst/>
          </a:prstGeom>
          <a:noFill/>
        </p:spPr>
        <p:txBody>
          <a:bodyPr wrap="square">
            <a:spAutoFit/>
          </a:bodyPr>
          <a:lstStyle/>
          <a:p>
            <a:pPr>
              <a:lnSpc>
                <a:spcPct val="150000"/>
              </a:lnSpc>
            </a:pPr>
            <a:r>
              <a:rPr lang="tr-TR" sz="1050" dirty="0" err="1">
                <a:solidFill>
                  <a:schemeClr val="bg1"/>
                </a:solidFill>
                <a:latin typeface="Courier New" panose="02070309020205020404" pitchFamily="49" charset="0"/>
                <a:cs typeface="Courier New" panose="02070309020205020404" pitchFamily="49" charset="0"/>
              </a:rPr>
              <a:t>from</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sklearn.preprocessing</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import</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MinMaxScaler</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StandardScaler</a:t>
            </a:r>
            <a:endParaRPr lang="tr-TR" sz="1050" dirty="0">
              <a:solidFill>
                <a:schemeClr val="bg1"/>
              </a:solidFill>
              <a:latin typeface="Courier New" panose="02070309020205020404" pitchFamily="49" charset="0"/>
              <a:cs typeface="Courier New" panose="02070309020205020404" pitchFamily="49" charset="0"/>
            </a:endParaRPr>
          </a:p>
          <a:p>
            <a:pPr>
              <a:lnSpc>
                <a:spcPct val="150000"/>
              </a:lnSpc>
            </a:pPr>
            <a:r>
              <a:rPr lang="tr-TR" sz="1050" dirty="0" err="1">
                <a:solidFill>
                  <a:schemeClr val="bg1"/>
                </a:solidFill>
                <a:latin typeface="Courier New" panose="02070309020205020404" pitchFamily="49" charset="0"/>
                <a:cs typeface="Courier New" panose="02070309020205020404" pitchFamily="49" charset="0"/>
              </a:rPr>
              <a:t>import</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numpy</a:t>
            </a:r>
            <a:r>
              <a:rPr lang="tr-TR" sz="1050" dirty="0">
                <a:solidFill>
                  <a:schemeClr val="bg1"/>
                </a:solidFill>
                <a:latin typeface="Courier New" panose="02070309020205020404" pitchFamily="49" charset="0"/>
                <a:cs typeface="Courier New" panose="02070309020205020404" pitchFamily="49" charset="0"/>
              </a:rPr>
              <a:t> as </a:t>
            </a:r>
            <a:r>
              <a:rPr lang="tr-TR" sz="1050" dirty="0" err="1">
                <a:solidFill>
                  <a:schemeClr val="bg1"/>
                </a:solidFill>
                <a:latin typeface="Courier New" panose="02070309020205020404" pitchFamily="49" charset="0"/>
                <a:cs typeface="Courier New" panose="02070309020205020404" pitchFamily="49" charset="0"/>
              </a:rPr>
              <a:t>np</a:t>
            </a:r>
            <a:endParaRPr lang="tr-TR" sz="1050" dirty="0">
              <a:solidFill>
                <a:schemeClr val="bg1"/>
              </a:solidFill>
              <a:latin typeface="Courier New" panose="02070309020205020404" pitchFamily="49" charset="0"/>
              <a:cs typeface="Courier New" panose="02070309020205020404" pitchFamily="49" charset="0"/>
            </a:endParaRPr>
          </a:p>
          <a:p>
            <a:pPr>
              <a:lnSpc>
                <a:spcPct val="150000"/>
              </a:lnSpc>
            </a:pPr>
            <a:r>
              <a:rPr lang="tr-TR" sz="1050" dirty="0" err="1">
                <a:solidFill>
                  <a:schemeClr val="bg1"/>
                </a:solidFill>
                <a:latin typeface="Courier New" panose="02070309020205020404" pitchFamily="49" charset="0"/>
                <a:cs typeface="Courier New" panose="02070309020205020404" pitchFamily="49" charset="0"/>
              </a:rPr>
              <a:t>import</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pandas</a:t>
            </a:r>
            <a:r>
              <a:rPr lang="tr-TR" sz="1050" dirty="0">
                <a:solidFill>
                  <a:schemeClr val="bg1"/>
                </a:solidFill>
                <a:latin typeface="Courier New" panose="02070309020205020404" pitchFamily="49" charset="0"/>
                <a:cs typeface="Courier New" panose="02070309020205020404" pitchFamily="49" charset="0"/>
              </a:rPr>
              <a:t> as </a:t>
            </a:r>
            <a:r>
              <a:rPr lang="tr-TR" sz="1050" dirty="0" err="1">
                <a:solidFill>
                  <a:schemeClr val="bg1"/>
                </a:solidFill>
                <a:latin typeface="Courier New" panose="02070309020205020404" pitchFamily="49" charset="0"/>
                <a:cs typeface="Courier New" panose="02070309020205020404" pitchFamily="49" charset="0"/>
              </a:rPr>
              <a:t>pd</a:t>
            </a:r>
            <a:endParaRPr lang="tr-TR" sz="1050" dirty="0">
              <a:solidFill>
                <a:schemeClr val="bg1"/>
              </a:solidFill>
              <a:latin typeface="Courier New" panose="02070309020205020404" pitchFamily="49" charset="0"/>
              <a:cs typeface="Courier New" panose="02070309020205020404" pitchFamily="49" charset="0"/>
            </a:endParaRPr>
          </a:p>
          <a:p>
            <a:pPr>
              <a:lnSpc>
                <a:spcPct val="150000"/>
              </a:lnSpc>
            </a:pPr>
            <a:endParaRPr lang="tr-TR" sz="1050" dirty="0">
              <a:solidFill>
                <a:schemeClr val="bg1"/>
              </a:solidFill>
              <a:latin typeface="Courier New" panose="02070309020205020404" pitchFamily="49" charset="0"/>
              <a:cs typeface="Courier New" panose="02070309020205020404" pitchFamily="49" charset="0"/>
            </a:endParaRPr>
          </a:p>
          <a:p>
            <a:pPr>
              <a:lnSpc>
                <a:spcPct val="150000"/>
              </a:lnSpc>
            </a:pPr>
            <a:r>
              <a:rPr lang="tr-TR" sz="1050" dirty="0">
                <a:solidFill>
                  <a:schemeClr val="bg1"/>
                </a:solidFill>
                <a:latin typeface="Courier New" panose="02070309020205020404" pitchFamily="49" charset="0"/>
                <a:cs typeface="Courier New" panose="02070309020205020404" pitchFamily="49" charset="0"/>
              </a:rPr>
              <a:t>X = </a:t>
            </a:r>
            <a:r>
              <a:rPr lang="tr-TR" sz="1050" dirty="0" err="1">
                <a:solidFill>
                  <a:schemeClr val="bg1"/>
                </a:solidFill>
                <a:latin typeface="Courier New" panose="02070309020205020404" pitchFamily="49" charset="0"/>
                <a:cs typeface="Courier New" panose="02070309020205020404" pitchFamily="49" charset="0"/>
              </a:rPr>
              <a:t>np.array</a:t>
            </a:r>
            <a:r>
              <a:rPr lang="tr-TR" sz="1050" dirty="0">
                <a:solidFill>
                  <a:schemeClr val="bg1"/>
                </a:solidFill>
                <a:latin typeface="Courier New" panose="02070309020205020404" pitchFamily="49" charset="0"/>
                <a:cs typeface="Courier New" panose="02070309020205020404" pitchFamily="49" charset="0"/>
              </a:rPr>
              <a:t>([[1, 2], [3, 4], [5, 6], [7, 8], [3, 4], [5, 6],[5, 6], [7, 8], [3, 4], [20, 6]])</a:t>
            </a:r>
          </a:p>
          <a:p>
            <a:pPr>
              <a:lnSpc>
                <a:spcPct val="150000"/>
              </a:lnSpc>
            </a:pPr>
            <a:endParaRPr lang="tr-TR" sz="1050" dirty="0">
              <a:solidFill>
                <a:schemeClr val="bg1"/>
              </a:solidFill>
              <a:latin typeface="Courier New" panose="02070309020205020404" pitchFamily="49" charset="0"/>
              <a:cs typeface="Courier New" panose="02070309020205020404" pitchFamily="49" charset="0"/>
            </a:endParaRPr>
          </a:p>
          <a:p>
            <a:pPr>
              <a:lnSpc>
                <a:spcPct val="150000"/>
              </a:lnSpc>
            </a:pPr>
            <a:r>
              <a:rPr lang="tr-TR" sz="1050" dirty="0" err="1">
                <a:solidFill>
                  <a:srgbClr val="FFFF00"/>
                </a:solidFill>
                <a:latin typeface="Courier New" panose="02070309020205020404" pitchFamily="49" charset="0"/>
                <a:cs typeface="Courier New" panose="02070309020205020404" pitchFamily="49" charset="0"/>
              </a:rPr>
              <a:t>mms</a:t>
            </a:r>
            <a:r>
              <a:rPr lang="tr-TR" sz="1050" dirty="0">
                <a:solidFill>
                  <a:srgbClr val="FFFF00"/>
                </a:solidFill>
                <a:latin typeface="Courier New" panose="02070309020205020404" pitchFamily="49" charset="0"/>
                <a:cs typeface="Courier New" panose="02070309020205020404" pitchFamily="49" charset="0"/>
              </a:rPr>
              <a:t>=</a:t>
            </a:r>
            <a:r>
              <a:rPr lang="tr-TR" sz="1050" dirty="0" err="1">
                <a:solidFill>
                  <a:srgbClr val="FFFF00"/>
                </a:solidFill>
                <a:latin typeface="Courier New" panose="02070309020205020404" pitchFamily="49" charset="0"/>
                <a:cs typeface="Courier New" panose="02070309020205020404" pitchFamily="49" charset="0"/>
              </a:rPr>
              <a:t>MinMaxScaler</a:t>
            </a:r>
            <a:r>
              <a:rPr lang="tr-TR" sz="1050" dirty="0">
                <a:solidFill>
                  <a:srgbClr val="FFFF00"/>
                </a:solidFill>
                <a:latin typeface="Courier New" panose="02070309020205020404" pitchFamily="49" charset="0"/>
                <a:cs typeface="Courier New" panose="02070309020205020404" pitchFamily="49" charset="0"/>
              </a:rPr>
              <a:t>(</a:t>
            </a:r>
            <a:r>
              <a:rPr lang="tr-TR" sz="1050" dirty="0" err="1">
                <a:solidFill>
                  <a:srgbClr val="FFFF00"/>
                </a:solidFill>
                <a:latin typeface="Courier New" panose="02070309020205020404" pitchFamily="49" charset="0"/>
                <a:cs typeface="Courier New" panose="02070309020205020404" pitchFamily="49" charset="0"/>
              </a:rPr>
              <a:t>feature_range</a:t>
            </a:r>
            <a:r>
              <a:rPr lang="tr-TR" sz="1050" dirty="0">
                <a:solidFill>
                  <a:srgbClr val="FFFF00"/>
                </a:solidFill>
                <a:latin typeface="Courier New" panose="02070309020205020404" pitchFamily="49" charset="0"/>
                <a:cs typeface="Courier New" panose="02070309020205020404" pitchFamily="49" charset="0"/>
              </a:rPr>
              <a:t>=(-1,1))</a:t>
            </a:r>
          </a:p>
          <a:p>
            <a:pPr>
              <a:lnSpc>
                <a:spcPct val="150000"/>
              </a:lnSpc>
            </a:pPr>
            <a:r>
              <a:rPr lang="tr-TR" sz="1050" dirty="0" err="1">
                <a:solidFill>
                  <a:srgbClr val="FFFF00"/>
                </a:solidFill>
                <a:latin typeface="Courier New" panose="02070309020205020404" pitchFamily="49" charset="0"/>
                <a:cs typeface="Courier New" panose="02070309020205020404" pitchFamily="49" charset="0"/>
              </a:rPr>
              <a:t>X_normalized_with_min_max</a:t>
            </a:r>
            <a:r>
              <a:rPr lang="tr-TR" sz="1050" dirty="0">
                <a:solidFill>
                  <a:srgbClr val="FFFF00"/>
                </a:solidFill>
                <a:latin typeface="Courier New" panose="02070309020205020404" pitchFamily="49" charset="0"/>
                <a:cs typeface="Courier New" panose="02070309020205020404" pitchFamily="49" charset="0"/>
              </a:rPr>
              <a:t>=</a:t>
            </a:r>
            <a:r>
              <a:rPr lang="tr-TR" sz="1050" dirty="0" err="1">
                <a:solidFill>
                  <a:srgbClr val="FFFF00"/>
                </a:solidFill>
                <a:latin typeface="Courier New" panose="02070309020205020404" pitchFamily="49" charset="0"/>
                <a:cs typeface="Courier New" panose="02070309020205020404" pitchFamily="49" charset="0"/>
              </a:rPr>
              <a:t>mms.fit_transform</a:t>
            </a:r>
            <a:r>
              <a:rPr lang="tr-TR" sz="1050" dirty="0">
                <a:solidFill>
                  <a:srgbClr val="FFFF00"/>
                </a:solidFill>
                <a:latin typeface="Courier New" panose="02070309020205020404" pitchFamily="49" charset="0"/>
                <a:cs typeface="Courier New" panose="02070309020205020404" pitchFamily="49" charset="0"/>
              </a:rPr>
              <a:t>(X)</a:t>
            </a:r>
          </a:p>
          <a:p>
            <a:pPr>
              <a:lnSpc>
                <a:spcPct val="150000"/>
              </a:lnSpc>
            </a:pPr>
            <a:r>
              <a:rPr lang="tr-TR" sz="1050" dirty="0" err="1">
                <a:solidFill>
                  <a:schemeClr val="bg1"/>
                </a:solidFill>
                <a:latin typeface="Courier New" panose="02070309020205020404" pitchFamily="49" charset="0"/>
                <a:cs typeface="Courier New" panose="02070309020205020404" pitchFamily="49" charset="0"/>
              </a:rPr>
              <a:t>df</a:t>
            </a:r>
            <a:r>
              <a:rPr lang="tr-TR" sz="1050" dirty="0">
                <a:solidFill>
                  <a:schemeClr val="bg1"/>
                </a:solidFill>
                <a:latin typeface="Courier New" panose="02070309020205020404" pitchFamily="49" charset="0"/>
                <a:cs typeface="Courier New" panose="02070309020205020404" pitchFamily="49" charset="0"/>
              </a:rPr>
              <a:t>=</a:t>
            </a:r>
            <a:r>
              <a:rPr lang="tr-TR" sz="1050" dirty="0" err="1">
                <a:solidFill>
                  <a:schemeClr val="bg1"/>
                </a:solidFill>
                <a:latin typeface="Courier New" panose="02070309020205020404" pitchFamily="49" charset="0"/>
                <a:cs typeface="Courier New" panose="02070309020205020404" pitchFamily="49" charset="0"/>
              </a:rPr>
              <a:t>pd.DataFrame</a:t>
            </a:r>
            <a:r>
              <a:rPr lang="tr-TR" sz="1050" dirty="0">
                <a:solidFill>
                  <a:schemeClr val="bg1"/>
                </a:solidFill>
                <a:latin typeface="Courier New" panose="02070309020205020404" pitchFamily="49" charset="0"/>
                <a:cs typeface="Courier New" panose="02070309020205020404" pitchFamily="49" charset="0"/>
              </a:rPr>
              <a:t>(</a:t>
            </a:r>
            <a:r>
              <a:rPr lang="tr-TR" sz="1050" dirty="0" err="1">
                <a:solidFill>
                  <a:schemeClr val="bg1"/>
                </a:solidFill>
                <a:latin typeface="Courier New" panose="02070309020205020404" pitchFamily="49" charset="0"/>
                <a:cs typeface="Courier New" panose="02070309020205020404" pitchFamily="49" charset="0"/>
              </a:rPr>
              <a:t>X_normalized_with_min_max</a:t>
            </a:r>
            <a:r>
              <a:rPr lang="tr-TR" sz="1050" dirty="0">
                <a:solidFill>
                  <a:schemeClr val="bg1"/>
                </a:solidFill>
                <a:latin typeface="Courier New" panose="02070309020205020404" pitchFamily="49" charset="0"/>
                <a:cs typeface="Courier New" panose="02070309020205020404" pitchFamily="49" charset="0"/>
              </a:rPr>
              <a:t>) #convert data </a:t>
            </a:r>
            <a:r>
              <a:rPr lang="tr-TR" sz="1050" dirty="0" err="1">
                <a:solidFill>
                  <a:schemeClr val="bg1"/>
                </a:solidFill>
                <a:latin typeface="Courier New" panose="02070309020205020404" pitchFamily="49" charset="0"/>
                <a:cs typeface="Courier New" panose="02070309020205020404" pitchFamily="49" charset="0"/>
              </a:rPr>
              <a:t>frame</a:t>
            </a:r>
            <a:endParaRPr lang="tr-TR" sz="1050" dirty="0">
              <a:solidFill>
                <a:schemeClr val="bg1"/>
              </a:solidFill>
              <a:latin typeface="Courier New" panose="02070309020205020404" pitchFamily="49" charset="0"/>
              <a:cs typeface="Courier New" panose="02070309020205020404" pitchFamily="49" charset="0"/>
            </a:endParaRPr>
          </a:p>
          <a:p>
            <a:pPr>
              <a:lnSpc>
                <a:spcPct val="150000"/>
              </a:lnSpc>
            </a:pPr>
            <a:r>
              <a:rPr lang="tr-TR" sz="1050" dirty="0" err="1">
                <a:solidFill>
                  <a:schemeClr val="bg1"/>
                </a:solidFill>
                <a:latin typeface="Courier New" panose="02070309020205020404" pitchFamily="49" charset="0"/>
                <a:cs typeface="Courier New" panose="02070309020205020404" pitchFamily="49" charset="0"/>
              </a:rPr>
              <a:t>print</a:t>
            </a:r>
            <a:r>
              <a:rPr lang="tr-TR" sz="1050" dirty="0">
                <a:solidFill>
                  <a:schemeClr val="bg1"/>
                </a:solidFill>
                <a:latin typeface="Courier New" panose="02070309020205020404" pitchFamily="49" charset="0"/>
                <a:cs typeface="Courier New" panose="02070309020205020404" pitchFamily="49" charset="0"/>
              </a:rPr>
              <a:t>("\n-------</a:t>
            </a:r>
            <a:r>
              <a:rPr lang="tr-TR" sz="1050" dirty="0" err="1">
                <a:solidFill>
                  <a:schemeClr val="bg1"/>
                </a:solidFill>
                <a:latin typeface="Courier New" panose="02070309020205020404" pitchFamily="49" charset="0"/>
                <a:cs typeface="Courier New" panose="02070309020205020404" pitchFamily="49" charset="0"/>
              </a:rPr>
              <a:t>MinMax</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Normalized</a:t>
            </a:r>
            <a:r>
              <a:rPr lang="tr-TR" sz="1050" dirty="0">
                <a:solidFill>
                  <a:schemeClr val="bg1"/>
                </a:solidFill>
                <a:latin typeface="Courier New" panose="02070309020205020404" pitchFamily="49" charset="0"/>
                <a:cs typeface="Courier New" panose="02070309020205020404" pitchFamily="49" charset="0"/>
              </a:rPr>
              <a:t> data\n",</a:t>
            </a:r>
            <a:r>
              <a:rPr lang="tr-TR" sz="1050" dirty="0" err="1">
                <a:solidFill>
                  <a:schemeClr val="bg1"/>
                </a:solidFill>
                <a:latin typeface="Courier New" panose="02070309020205020404" pitchFamily="49" charset="0"/>
                <a:cs typeface="Courier New" panose="02070309020205020404" pitchFamily="49" charset="0"/>
              </a:rPr>
              <a:t>df</a:t>
            </a:r>
            <a:r>
              <a:rPr lang="tr-TR" sz="1050" dirty="0">
                <a:solidFill>
                  <a:schemeClr val="bg1"/>
                </a:solidFill>
                <a:latin typeface="Courier New" panose="02070309020205020404" pitchFamily="49" charset="0"/>
                <a:cs typeface="Courier New" panose="02070309020205020404" pitchFamily="49" charset="0"/>
              </a:rPr>
              <a:t>)</a:t>
            </a:r>
          </a:p>
          <a:p>
            <a:pPr>
              <a:lnSpc>
                <a:spcPct val="150000"/>
              </a:lnSpc>
            </a:pPr>
            <a:endParaRPr lang="tr-TR" sz="1050" dirty="0">
              <a:solidFill>
                <a:schemeClr val="bg1"/>
              </a:solidFill>
              <a:latin typeface="Courier New" panose="02070309020205020404" pitchFamily="49" charset="0"/>
              <a:cs typeface="Courier New" panose="02070309020205020404" pitchFamily="49" charset="0"/>
            </a:endParaRPr>
          </a:p>
          <a:p>
            <a:pPr>
              <a:lnSpc>
                <a:spcPct val="150000"/>
              </a:lnSpc>
            </a:pPr>
            <a:r>
              <a:rPr lang="tr-TR" sz="1050" dirty="0" err="1">
                <a:solidFill>
                  <a:srgbClr val="FFFF00"/>
                </a:solidFill>
                <a:latin typeface="Courier New" panose="02070309020205020404" pitchFamily="49" charset="0"/>
                <a:cs typeface="Courier New" panose="02070309020205020404" pitchFamily="49" charset="0"/>
              </a:rPr>
              <a:t>inverse</a:t>
            </a:r>
            <a:r>
              <a:rPr lang="tr-TR" sz="1050" dirty="0">
                <a:solidFill>
                  <a:srgbClr val="FFFF00"/>
                </a:solidFill>
                <a:latin typeface="Courier New" panose="02070309020205020404" pitchFamily="49" charset="0"/>
                <a:cs typeface="Courier New" panose="02070309020205020404" pitchFamily="49" charset="0"/>
              </a:rPr>
              <a:t>=</a:t>
            </a:r>
            <a:r>
              <a:rPr lang="tr-TR" sz="1050" dirty="0" err="1">
                <a:solidFill>
                  <a:srgbClr val="FFFF00"/>
                </a:solidFill>
                <a:latin typeface="Courier New" panose="02070309020205020404" pitchFamily="49" charset="0"/>
                <a:cs typeface="Courier New" panose="02070309020205020404" pitchFamily="49" charset="0"/>
              </a:rPr>
              <a:t>mms.inverse_transform</a:t>
            </a:r>
            <a:r>
              <a:rPr lang="tr-TR" sz="1050" dirty="0">
                <a:solidFill>
                  <a:srgbClr val="FFFF00"/>
                </a:solidFill>
                <a:latin typeface="Courier New" panose="02070309020205020404" pitchFamily="49" charset="0"/>
                <a:cs typeface="Courier New" panose="02070309020205020404" pitchFamily="49" charset="0"/>
              </a:rPr>
              <a:t>(</a:t>
            </a:r>
            <a:r>
              <a:rPr lang="tr-TR" sz="1050" dirty="0" err="1">
                <a:solidFill>
                  <a:srgbClr val="FFFF00"/>
                </a:solidFill>
                <a:latin typeface="Courier New" panose="02070309020205020404" pitchFamily="49" charset="0"/>
                <a:cs typeface="Courier New" panose="02070309020205020404" pitchFamily="49" charset="0"/>
              </a:rPr>
              <a:t>X_normalized_with_min_max</a:t>
            </a:r>
            <a:r>
              <a:rPr lang="tr-TR" sz="1050" dirty="0">
                <a:solidFill>
                  <a:srgbClr val="FFFF00"/>
                </a:solidFill>
                <a:latin typeface="Courier New" panose="02070309020205020404" pitchFamily="49" charset="0"/>
                <a:cs typeface="Courier New" panose="02070309020205020404" pitchFamily="49" charset="0"/>
              </a:rPr>
              <a:t>)</a:t>
            </a:r>
          </a:p>
          <a:p>
            <a:pPr>
              <a:lnSpc>
                <a:spcPct val="150000"/>
              </a:lnSpc>
            </a:pPr>
            <a:r>
              <a:rPr lang="tr-TR" sz="1050" dirty="0" err="1">
                <a:solidFill>
                  <a:schemeClr val="bg1"/>
                </a:solidFill>
                <a:latin typeface="Courier New" panose="02070309020205020404" pitchFamily="49" charset="0"/>
                <a:cs typeface="Courier New" panose="02070309020205020404" pitchFamily="49" charset="0"/>
              </a:rPr>
              <a:t>df</a:t>
            </a:r>
            <a:r>
              <a:rPr lang="tr-TR" sz="1050" dirty="0">
                <a:solidFill>
                  <a:schemeClr val="bg1"/>
                </a:solidFill>
                <a:latin typeface="Courier New" panose="02070309020205020404" pitchFamily="49" charset="0"/>
                <a:cs typeface="Courier New" panose="02070309020205020404" pitchFamily="49" charset="0"/>
              </a:rPr>
              <a:t>=</a:t>
            </a:r>
            <a:r>
              <a:rPr lang="tr-TR" sz="1050" dirty="0" err="1">
                <a:solidFill>
                  <a:schemeClr val="bg1"/>
                </a:solidFill>
                <a:latin typeface="Courier New" panose="02070309020205020404" pitchFamily="49" charset="0"/>
                <a:cs typeface="Courier New" panose="02070309020205020404" pitchFamily="49" charset="0"/>
              </a:rPr>
              <a:t>pd.DataFrame</a:t>
            </a:r>
            <a:r>
              <a:rPr lang="tr-TR" sz="1050" dirty="0">
                <a:solidFill>
                  <a:schemeClr val="bg1"/>
                </a:solidFill>
                <a:latin typeface="Courier New" panose="02070309020205020404" pitchFamily="49" charset="0"/>
                <a:cs typeface="Courier New" panose="02070309020205020404" pitchFamily="49" charset="0"/>
              </a:rPr>
              <a:t>(</a:t>
            </a:r>
            <a:r>
              <a:rPr lang="tr-TR" sz="1050" dirty="0" err="1">
                <a:solidFill>
                  <a:schemeClr val="bg1"/>
                </a:solidFill>
                <a:latin typeface="Courier New" panose="02070309020205020404" pitchFamily="49" charset="0"/>
                <a:cs typeface="Courier New" panose="02070309020205020404" pitchFamily="49" charset="0"/>
              </a:rPr>
              <a:t>inverse</a:t>
            </a:r>
            <a:r>
              <a:rPr lang="tr-TR" sz="1050" dirty="0">
                <a:solidFill>
                  <a:schemeClr val="bg1"/>
                </a:solidFill>
                <a:latin typeface="Courier New" panose="02070309020205020404" pitchFamily="49" charset="0"/>
                <a:cs typeface="Courier New" panose="02070309020205020404" pitchFamily="49" charset="0"/>
              </a:rPr>
              <a:t>)</a:t>
            </a:r>
          </a:p>
          <a:p>
            <a:pPr>
              <a:lnSpc>
                <a:spcPct val="150000"/>
              </a:lnSpc>
            </a:pPr>
            <a:r>
              <a:rPr lang="tr-TR" sz="1050" dirty="0" err="1">
                <a:solidFill>
                  <a:schemeClr val="bg1"/>
                </a:solidFill>
                <a:latin typeface="Courier New" panose="02070309020205020404" pitchFamily="49" charset="0"/>
                <a:cs typeface="Courier New" panose="02070309020205020404" pitchFamily="49" charset="0"/>
              </a:rPr>
              <a:t>print</a:t>
            </a:r>
            <a:r>
              <a:rPr lang="tr-TR" sz="1050" dirty="0">
                <a:solidFill>
                  <a:schemeClr val="bg1"/>
                </a:solidFill>
                <a:latin typeface="Courier New" panose="02070309020205020404" pitchFamily="49" charset="0"/>
                <a:cs typeface="Courier New" panose="02070309020205020404" pitchFamily="49" charset="0"/>
              </a:rPr>
              <a:t>("\n-------</a:t>
            </a:r>
            <a:r>
              <a:rPr lang="tr-TR" sz="1050" dirty="0" err="1">
                <a:solidFill>
                  <a:schemeClr val="bg1"/>
                </a:solidFill>
                <a:latin typeface="Courier New" panose="02070309020205020404" pitchFamily="49" charset="0"/>
                <a:cs typeface="Courier New" panose="02070309020205020404" pitchFamily="49" charset="0"/>
              </a:rPr>
              <a:t>MinMax</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Inverse</a:t>
            </a:r>
            <a:r>
              <a:rPr lang="tr-TR" sz="1050" dirty="0">
                <a:solidFill>
                  <a:schemeClr val="bg1"/>
                </a:solidFill>
                <a:latin typeface="Courier New" panose="02070309020205020404" pitchFamily="49" charset="0"/>
                <a:cs typeface="Courier New" panose="02070309020205020404" pitchFamily="49" charset="0"/>
              </a:rPr>
              <a:t> Data\n",</a:t>
            </a:r>
            <a:r>
              <a:rPr lang="tr-TR" sz="1050" dirty="0" err="1">
                <a:solidFill>
                  <a:schemeClr val="bg1"/>
                </a:solidFill>
                <a:latin typeface="Courier New" panose="02070309020205020404" pitchFamily="49" charset="0"/>
                <a:cs typeface="Courier New" panose="02070309020205020404" pitchFamily="49" charset="0"/>
              </a:rPr>
              <a:t>df</a:t>
            </a:r>
            <a:r>
              <a:rPr lang="tr-TR" sz="1050" dirty="0">
                <a:solidFill>
                  <a:schemeClr val="bg1"/>
                </a:solidFill>
                <a:latin typeface="Courier New" panose="02070309020205020404" pitchFamily="49" charset="0"/>
                <a:cs typeface="Courier New" panose="02070309020205020404" pitchFamily="49"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5800" y="3181350"/>
            <a:ext cx="8133588" cy="147675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161032" y="830580"/>
            <a:ext cx="4068000" cy="2016000"/>
          </a:xfrm>
          <a:prstGeom prst="rect">
            <a:avLst/>
          </a:prstGeom>
          <a:blipFill>
            <a:blip r:embed="rId3" cstate="print"/>
            <a:stretch>
              <a:fillRect/>
            </a:stretch>
          </a:blipFill>
        </p:spPr>
        <p:txBody>
          <a:bodyPr wrap="square" lIns="0" tIns="0" rIns="0" bIns="0" rtlCol="0"/>
          <a:lstStyle/>
          <a:p>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055712-3B7C-A320-A6C0-939C474491E2}"/>
              </a:ext>
            </a:extLst>
          </p:cNvPr>
          <p:cNvSpPr txBox="1"/>
          <p:nvPr/>
        </p:nvSpPr>
        <p:spPr>
          <a:xfrm>
            <a:off x="609600" y="666750"/>
            <a:ext cx="7772400" cy="3465372"/>
          </a:xfrm>
          <a:prstGeom prst="rect">
            <a:avLst/>
          </a:prstGeom>
          <a:noFill/>
        </p:spPr>
        <p:txBody>
          <a:bodyPr wrap="square">
            <a:spAutoFit/>
          </a:bodyPr>
          <a:lstStyle/>
          <a:p>
            <a:pPr>
              <a:lnSpc>
                <a:spcPct val="150000"/>
              </a:lnSpc>
            </a:pPr>
            <a:r>
              <a:rPr lang="tr-TR" sz="1050" dirty="0" err="1">
                <a:solidFill>
                  <a:schemeClr val="bg1"/>
                </a:solidFill>
                <a:latin typeface="Courier New" panose="02070309020205020404" pitchFamily="49" charset="0"/>
                <a:cs typeface="Courier New" panose="02070309020205020404" pitchFamily="49" charset="0"/>
              </a:rPr>
              <a:t>from</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sklearn.preprocessing</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import</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MinMaxScaler</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StandardScaler</a:t>
            </a:r>
            <a:endParaRPr lang="tr-TR" sz="1050" dirty="0">
              <a:solidFill>
                <a:schemeClr val="bg1"/>
              </a:solidFill>
              <a:latin typeface="Courier New" panose="02070309020205020404" pitchFamily="49" charset="0"/>
              <a:cs typeface="Courier New" panose="02070309020205020404" pitchFamily="49" charset="0"/>
            </a:endParaRPr>
          </a:p>
          <a:p>
            <a:pPr>
              <a:lnSpc>
                <a:spcPct val="150000"/>
              </a:lnSpc>
            </a:pPr>
            <a:r>
              <a:rPr lang="tr-TR" sz="1050" dirty="0" err="1">
                <a:solidFill>
                  <a:schemeClr val="bg1"/>
                </a:solidFill>
                <a:latin typeface="Courier New" panose="02070309020205020404" pitchFamily="49" charset="0"/>
                <a:cs typeface="Courier New" panose="02070309020205020404" pitchFamily="49" charset="0"/>
              </a:rPr>
              <a:t>import</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numpy</a:t>
            </a:r>
            <a:r>
              <a:rPr lang="tr-TR" sz="1050" dirty="0">
                <a:solidFill>
                  <a:schemeClr val="bg1"/>
                </a:solidFill>
                <a:latin typeface="Courier New" panose="02070309020205020404" pitchFamily="49" charset="0"/>
                <a:cs typeface="Courier New" panose="02070309020205020404" pitchFamily="49" charset="0"/>
              </a:rPr>
              <a:t> as </a:t>
            </a:r>
            <a:r>
              <a:rPr lang="tr-TR" sz="1050" dirty="0" err="1">
                <a:solidFill>
                  <a:schemeClr val="bg1"/>
                </a:solidFill>
                <a:latin typeface="Courier New" panose="02070309020205020404" pitchFamily="49" charset="0"/>
                <a:cs typeface="Courier New" panose="02070309020205020404" pitchFamily="49" charset="0"/>
              </a:rPr>
              <a:t>np</a:t>
            </a:r>
            <a:endParaRPr lang="tr-TR" sz="1050" dirty="0">
              <a:solidFill>
                <a:schemeClr val="bg1"/>
              </a:solidFill>
              <a:latin typeface="Courier New" panose="02070309020205020404" pitchFamily="49" charset="0"/>
              <a:cs typeface="Courier New" panose="02070309020205020404" pitchFamily="49" charset="0"/>
            </a:endParaRPr>
          </a:p>
          <a:p>
            <a:pPr>
              <a:lnSpc>
                <a:spcPct val="150000"/>
              </a:lnSpc>
            </a:pPr>
            <a:r>
              <a:rPr lang="tr-TR" sz="1050" dirty="0" err="1">
                <a:solidFill>
                  <a:schemeClr val="bg1"/>
                </a:solidFill>
                <a:latin typeface="Courier New" panose="02070309020205020404" pitchFamily="49" charset="0"/>
                <a:cs typeface="Courier New" panose="02070309020205020404" pitchFamily="49" charset="0"/>
              </a:rPr>
              <a:t>import</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pandas</a:t>
            </a:r>
            <a:r>
              <a:rPr lang="tr-TR" sz="1050" dirty="0">
                <a:solidFill>
                  <a:schemeClr val="bg1"/>
                </a:solidFill>
                <a:latin typeface="Courier New" panose="02070309020205020404" pitchFamily="49" charset="0"/>
                <a:cs typeface="Courier New" panose="02070309020205020404" pitchFamily="49" charset="0"/>
              </a:rPr>
              <a:t> as </a:t>
            </a:r>
            <a:r>
              <a:rPr lang="tr-TR" sz="1050" dirty="0" err="1">
                <a:solidFill>
                  <a:schemeClr val="bg1"/>
                </a:solidFill>
                <a:latin typeface="Courier New" panose="02070309020205020404" pitchFamily="49" charset="0"/>
                <a:cs typeface="Courier New" panose="02070309020205020404" pitchFamily="49" charset="0"/>
              </a:rPr>
              <a:t>pd</a:t>
            </a:r>
            <a:endParaRPr lang="tr-TR" sz="1050" dirty="0">
              <a:solidFill>
                <a:schemeClr val="bg1"/>
              </a:solidFill>
              <a:latin typeface="Courier New" panose="02070309020205020404" pitchFamily="49" charset="0"/>
              <a:cs typeface="Courier New" panose="02070309020205020404" pitchFamily="49" charset="0"/>
            </a:endParaRPr>
          </a:p>
          <a:p>
            <a:pPr>
              <a:lnSpc>
                <a:spcPct val="150000"/>
              </a:lnSpc>
            </a:pPr>
            <a:endParaRPr lang="tr-TR" sz="1050" dirty="0">
              <a:solidFill>
                <a:schemeClr val="bg1"/>
              </a:solidFill>
              <a:latin typeface="Courier New" panose="02070309020205020404" pitchFamily="49" charset="0"/>
              <a:cs typeface="Courier New" panose="02070309020205020404" pitchFamily="49" charset="0"/>
            </a:endParaRPr>
          </a:p>
          <a:p>
            <a:pPr>
              <a:lnSpc>
                <a:spcPct val="150000"/>
              </a:lnSpc>
            </a:pPr>
            <a:r>
              <a:rPr lang="tr-TR" sz="1050" dirty="0">
                <a:solidFill>
                  <a:schemeClr val="bg1"/>
                </a:solidFill>
                <a:latin typeface="Courier New" panose="02070309020205020404" pitchFamily="49" charset="0"/>
                <a:cs typeface="Courier New" panose="02070309020205020404" pitchFamily="49" charset="0"/>
              </a:rPr>
              <a:t>X = </a:t>
            </a:r>
            <a:r>
              <a:rPr lang="tr-TR" sz="1050" dirty="0" err="1">
                <a:solidFill>
                  <a:schemeClr val="bg1"/>
                </a:solidFill>
                <a:latin typeface="Courier New" panose="02070309020205020404" pitchFamily="49" charset="0"/>
                <a:cs typeface="Courier New" panose="02070309020205020404" pitchFamily="49" charset="0"/>
              </a:rPr>
              <a:t>np.array</a:t>
            </a:r>
            <a:r>
              <a:rPr lang="tr-TR" sz="1050" dirty="0">
                <a:solidFill>
                  <a:schemeClr val="bg1"/>
                </a:solidFill>
                <a:latin typeface="Courier New" panose="02070309020205020404" pitchFamily="49" charset="0"/>
                <a:cs typeface="Courier New" panose="02070309020205020404" pitchFamily="49" charset="0"/>
              </a:rPr>
              <a:t>([[1, 2], [3, 4], [5, 6], [7, 8], [3, 4], [5, 6],[5, 6], [7, 8], [3, 4], [20, 6]])</a:t>
            </a:r>
          </a:p>
          <a:p>
            <a:pPr>
              <a:lnSpc>
                <a:spcPct val="150000"/>
              </a:lnSpc>
            </a:pPr>
            <a:endParaRPr lang="tr-TR" sz="1050" dirty="0">
              <a:solidFill>
                <a:schemeClr val="bg1"/>
              </a:solidFill>
              <a:latin typeface="Courier New" panose="02070309020205020404" pitchFamily="49" charset="0"/>
              <a:cs typeface="Courier New" panose="02070309020205020404" pitchFamily="49" charset="0"/>
            </a:endParaRPr>
          </a:p>
          <a:p>
            <a:pPr>
              <a:lnSpc>
                <a:spcPct val="150000"/>
              </a:lnSpc>
            </a:pPr>
            <a:r>
              <a:rPr lang="tr-TR" sz="1050" dirty="0" err="1">
                <a:solidFill>
                  <a:srgbClr val="FFFF00"/>
                </a:solidFill>
                <a:latin typeface="Courier New" panose="02070309020205020404" pitchFamily="49" charset="0"/>
                <a:cs typeface="Courier New" panose="02070309020205020404" pitchFamily="49" charset="0"/>
              </a:rPr>
              <a:t>sss</a:t>
            </a:r>
            <a:r>
              <a:rPr lang="tr-TR" sz="1050" dirty="0">
                <a:solidFill>
                  <a:srgbClr val="FFFF00"/>
                </a:solidFill>
                <a:latin typeface="Courier New" panose="02070309020205020404" pitchFamily="49" charset="0"/>
                <a:cs typeface="Courier New" panose="02070309020205020404" pitchFamily="49" charset="0"/>
              </a:rPr>
              <a:t>=</a:t>
            </a:r>
            <a:r>
              <a:rPr lang="tr-TR" sz="1050" dirty="0" err="1">
                <a:solidFill>
                  <a:srgbClr val="FFFF00"/>
                </a:solidFill>
                <a:latin typeface="Courier New" panose="02070309020205020404" pitchFamily="49" charset="0"/>
                <a:cs typeface="Courier New" panose="02070309020205020404" pitchFamily="49" charset="0"/>
              </a:rPr>
              <a:t>StandardScaler</a:t>
            </a:r>
            <a:r>
              <a:rPr lang="tr-TR" sz="1050" dirty="0">
                <a:solidFill>
                  <a:srgbClr val="FFFF00"/>
                </a:solidFill>
                <a:latin typeface="Courier New" panose="02070309020205020404" pitchFamily="49" charset="0"/>
                <a:cs typeface="Courier New" panose="02070309020205020404" pitchFamily="49" charset="0"/>
              </a:rPr>
              <a:t>()</a:t>
            </a:r>
          </a:p>
          <a:p>
            <a:pPr>
              <a:lnSpc>
                <a:spcPct val="150000"/>
              </a:lnSpc>
            </a:pPr>
            <a:r>
              <a:rPr lang="tr-TR" sz="1050" dirty="0" err="1">
                <a:solidFill>
                  <a:srgbClr val="FFFF00"/>
                </a:solidFill>
                <a:latin typeface="Courier New" panose="02070309020205020404" pitchFamily="49" charset="0"/>
                <a:cs typeface="Courier New" panose="02070309020205020404" pitchFamily="49" charset="0"/>
              </a:rPr>
              <a:t>X_normalized_with_standart_scalar</a:t>
            </a:r>
            <a:r>
              <a:rPr lang="tr-TR" sz="1050" dirty="0">
                <a:solidFill>
                  <a:srgbClr val="FFFF00"/>
                </a:solidFill>
                <a:latin typeface="Courier New" panose="02070309020205020404" pitchFamily="49" charset="0"/>
                <a:cs typeface="Courier New" panose="02070309020205020404" pitchFamily="49" charset="0"/>
              </a:rPr>
              <a:t>=</a:t>
            </a:r>
            <a:r>
              <a:rPr lang="tr-TR" sz="1050" dirty="0" err="1">
                <a:solidFill>
                  <a:srgbClr val="FFFF00"/>
                </a:solidFill>
                <a:latin typeface="Courier New" panose="02070309020205020404" pitchFamily="49" charset="0"/>
                <a:cs typeface="Courier New" panose="02070309020205020404" pitchFamily="49" charset="0"/>
              </a:rPr>
              <a:t>sss.fit_transform</a:t>
            </a:r>
            <a:r>
              <a:rPr lang="tr-TR" sz="1050" dirty="0">
                <a:solidFill>
                  <a:srgbClr val="FFFF00"/>
                </a:solidFill>
                <a:latin typeface="Courier New" panose="02070309020205020404" pitchFamily="49" charset="0"/>
                <a:cs typeface="Courier New" panose="02070309020205020404" pitchFamily="49" charset="0"/>
              </a:rPr>
              <a:t>(X)</a:t>
            </a:r>
          </a:p>
          <a:p>
            <a:pPr>
              <a:lnSpc>
                <a:spcPct val="150000"/>
              </a:lnSpc>
            </a:pPr>
            <a:r>
              <a:rPr lang="tr-TR" sz="1050" dirty="0" err="1">
                <a:solidFill>
                  <a:schemeClr val="bg1"/>
                </a:solidFill>
                <a:latin typeface="Courier New" panose="02070309020205020404" pitchFamily="49" charset="0"/>
                <a:cs typeface="Courier New" panose="02070309020205020404" pitchFamily="49" charset="0"/>
              </a:rPr>
              <a:t>df</a:t>
            </a:r>
            <a:r>
              <a:rPr lang="tr-TR" sz="1050" dirty="0">
                <a:solidFill>
                  <a:schemeClr val="bg1"/>
                </a:solidFill>
                <a:latin typeface="Courier New" panose="02070309020205020404" pitchFamily="49" charset="0"/>
                <a:cs typeface="Courier New" panose="02070309020205020404" pitchFamily="49" charset="0"/>
              </a:rPr>
              <a:t>=</a:t>
            </a:r>
            <a:r>
              <a:rPr lang="tr-TR" sz="1050" dirty="0" err="1">
                <a:solidFill>
                  <a:schemeClr val="bg1"/>
                </a:solidFill>
                <a:latin typeface="Courier New" panose="02070309020205020404" pitchFamily="49" charset="0"/>
                <a:cs typeface="Courier New" panose="02070309020205020404" pitchFamily="49" charset="0"/>
              </a:rPr>
              <a:t>pd.DataFrame</a:t>
            </a:r>
            <a:r>
              <a:rPr lang="tr-TR" sz="1050" dirty="0">
                <a:solidFill>
                  <a:schemeClr val="bg1"/>
                </a:solidFill>
                <a:latin typeface="Courier New" panose="02070309020205020404" pitchFamily="49" charset="0"/>
                <a:cs typeface="Courier New" panose="02070309020205020404" pitchFamily="49" charset="0"/>
              </a:rPr>
              <a:t>(</a:t>
            </a:r>
            <a:r>
              <a:rPr lang="tr-TR" sz="1050" dirty="0" err="1">
                <a:solidFill>
                  <a:schemeClr val="bg1"/>
                </a:solidFill>
                <a:latin typeface="Courier New" panose="02070309020205020404" pitchFamily="49" charset="0"/>
                <a:cs typeface="Courier New" panose="02070309020205020404" pitchFamily="49" charset="0"/>
              </a:rPr>
              <a:t>X_normalized_with_standart_scalar</a:t>
            </a:r>
            <a:r>
              <a:rPr lang="tr-TR" sz="1050" dirty="0">
                <a:solidFill>
                  <a:schemeClr val="bg1"/>
                </a:solidFill>
                <a:latin typeface="Courier New" panose="02070309020205020404" pitchFamily="49" charset="0"/>
                <a:cs typeface="Courier New" panose="02070309020205020404" pitchFamily="49" charset="0"/>
              </a:rPr>
              <a:t>)</a:t>
            </a:r>
          </a:p>
          <a:p>
            <a:pPr>
              <a:lnSpc>
                <a:spcPct val="150000"/>
              </a:lnSpc>
            </a:pPr>
            <a:r>
              <a:rPr lang="tr-TR" sz="1050" dirty="0" err="1">
                <a:solidFill>
                  <a:schemeClr val="bg1"/>
                </a:solidFill>
                <a:latin typeface="Courier New" panose="02070309020205020404" pitchFamily="49" charset="0"/>
                <a:cs typeface="Courier New" panose="02070309020205020404" pitchFamily="49" charset="0"/>
              </a:rPr>
              <a:t>print</a:t>
            </a:r>
            <a:r>
              <a:rPr lang="tr-TR" sz="1050" dirty="0">
                <a:solidFill>
                  <a:schemeClr val="bg1"/>
                </a:solidFill>
                <a:latin typeface="Courier New" panose="02070309020205020404" pitchFamily="49" charset="0"/>
                <a:cs typeface="Courier New" panose="02070309020205020404" pitchFamily="49" charset="0"/>
              </a:rPr>
              <a:t>("\n-------Standart </a:t>
            </a:r>
            <a:r>
              <a:rPr lang="tr-TR" sz="1050" dirty="0" err="1">
                <a:solidFill>
                  <a:schemeClr val="bg1"/>
                </a:solidFill>
                <a:latin typeface="Courier New" panose="02070309020205020404" pitchFamily="49" charset="0"/>
                <a:cs typeface="Courier New" panose="02070309020205020404" pitchFamily="49" charset="0"/>
              </a:rPr>
              <a:t>Scalar</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Normalized</a:t>
            </a:r>
            <a:r>
              <a:rPr lang="tr-TR" sz="1050" dirty="0">
                <a:solidFill>
                  <a:schemeClr val="bg1"/>
                </a:solidFill>
                <a:latin typeface="Courier New" panose="02070309020205020404" pitchFamily="49" charset="0"/>
                <a:cs typeface="Courier New" panose="02070309020205020404" pitchFamily="49" charset="0"/>
              </a:rPr>
              <a:t> data\n",</a:t>
            </a:r>
            <a:r>
              <a:rPr lang="tr-TR" sz="1050" dirty="0" err="1">
                <a:solidFill>
                  <a:schemeClr val="bg1"/>
                </a:solidFill>
                <a:latin typeface="Courier New" panose="02070309020205020404" pitchFamily="49" charset="0"/>
                <a:cs typeface="Courier New" panose="02070309020205020404" pitchFamily="49" charset="0"/>
              </a:rPr>
              <a:t>df</a:t>
            </a:r>
            <a:r>
              <a:rPr lang="tr-TR" sz="1050" dirty="0">
                <a:solidFill>
                  <a:schemeClr val="bg1"/>
                </a:solidFill>
                <a:latin typeface="Courier New" panose="02070309020205020404" pitchFamily="49" charset="0"/>
                <a:cs typeface="Courier New" panose="02070309020205020404" pitchFamily="49" charset="0"/>
              </a:rPr>
              <a:t>)</a:t>
            </a:r>
          </a:p>
          <a:p>
            <a:pPr>
              <a:lnSpc>
                <a:spcPct val="150000"/>
              </a:lnSpc>
            </a:pPr>
            <a:endParaRPr lang="tr-TR" sz="1050" dirty="0">
              <a:solidFill>
                <a:schemeClr val="bg1"/>
              </a:solidFill>
              <a:latin typeface="Courier New" panose="02070309020205020404" pitchFamily="49" charset="0"/>
              <a:cs typeface="Courier New" panose="02070309020205020404" pitchFamily="49" charset="0"/>
            </a:endParaRPr>
          </a:p>
          <a:p>
            <a:pPr>
              <a:lnSpc>
                <a:spcPct val="150000"/>
              </a:lnSpc>
            </a:pPr>
            <a:r>
              <a:rPr lang="tr-TR" sz="1050" dirty="0" err="1">
                <a:solidFill>
                  <a:srgbClr val="FFFF00"/>
                </a:solidFill>
                <a:latin typeface="Courier New" panose="02070309020205020404" pitchFamily="49" charset="0"/>
                <a:cs typeface="Courier New" panose="02070309020205020404" pitchFamily="49" charset="0"/>
              </a:rPr>
              <a:t>inverse</a:t>
            </a:r>
            <a:r>
              <a:rPr lang="tr-TR" sz="1050" dirty="0">
                <a:solidFill>
                  <a:srgbClr val="FFFF00"/>
                </a:solidFill>
                <a:latin typeface="Courier New" panose="02070309020205020404" pitchFamily="49" charset="0"/>
                <a:cs typeface="Courier New" panose="02070309020205020404" pitchFamily="49" charset="0"/>
              </a:rPr>
              <a:t>=</a:t>
            </a:r>
            <a:r>
              <a:rPr lang="tr-TR" sz="1050" dirty="0" err="1">
                <a:solidFill>
                  <a:srgbClr val="FFFF00"/>
                </a:solidFill>
                <a:latin typeface="Courier New" panose="02070309020205020404" pitchFamily="49" charset="0"/>
                <a:cs typeface="Courier New" panose="02070309020205020404" pitchFamily="49" charset="0"/>
              </a:rPr>
              <a:t>sss.inverse_transform</a:t>
            </a:r>
            <a:r>
              <a:rPr lang="tr-TR" sz="1050" dirty="0">
                <a:solidFill>
                  <a:srgbClr val="FFFF00"/>
                </a:solidFill>
                <a:latin typeface="Courier New" panose="02070309020205020404" pitchFamily="49" charset="0"/>
                <a:cs typeface="Courier New" panose="02070309020205020404" pitchFamily="49" charset="0"/>
              </a:rPr>
              <a:t>(</a:t>
            </a:r>
            <a:r>
              <a:rPr lang="tr-TR" sz="1050" dirty="0" err="1">
                <a:solidFill>
                  <a:srgbClr val="FFFF00"/>
                </a:solidFill>
                <a:latin typeface="Courier New" panose="02070309020205020404" pitchFamily="49" charset="0"/>
                <a:cs typeface="Courier New" panose="02070309020205020404" pitchFamily="49" charset="0"/>
              </a:rPr>
              <a:t>X_normalized_with_standart_scalar</a:t>
            </a:r>
            <a:r>
              <a:rPr lang="tr-TR" sz="1050" dirty="0">
                <a:solidFill>
                  <a:srgbClr val="FFFF00"/>
                </a:solidFill>
                <a:latin typeface="Courier New" panose="02070309020205020404" pitchFamily="49" charset="0"/>
                <a:cs typeface="Courier New" panose="02070309020205020404" pitchFamily="49" charset="0"/>
              </a:rPr>
              <a:t>)</a:t>
            </a:r>
          </a:p>
          <a:p>
            <a:pPr>
              <a:lnSpc>
                <a:spcPct val="150000"/>
              </a:lnSpc>
            </a:pPr>
            <a:r>
              <a:rPr lang="tr-TR" sz="1050" dirty="0" err="1">
                <a:solidFill>
                  <a:schemeClr val="bg1"/>
                </a:solidFill>
                <a:latin typeface="Courier New" panose="02070309020205020404" pitchFamily="49" charset="0"/>
                <a:cs typeface="Courier New" panose="02070309020205020404" pitchFamily="49" charset="0"/>
              </a:rPr>
              <a:t>df</a:t>
            </a:r>
            <a:r>
              <a:rPr lang="tr-TR" sz="1050" dirty="0">
                <a:solidFill>
                  <a:schemeClr val="bg1"/>
                </a:solidFill>
                <a:latin typeface="Courier New" panose="02070309020205020404" pitchFamily="49" charset="0"/>
                <a:cs typeface="Courier New" panose="02070309020205020404" pitchFamily="49" charset="0"/>
              </a:rPr>
              <a:t>=</a:t>
            </a:r>
            <a:r>
              <a:rPr lang="tr-TR" sz="1050" dirty="0" err="1">
                <a:solidFill>
                  <a:schemeClr val="bg1"/>
                </a:solidFill>
                <a:latin typeface="Courier New" panose="02070309020205020404" pitchFamily="49" charset="0"/>
                <a:cs typeface="Courier New" panose="02070309020205020404" pitchFamily="49" charset="0"/>
              </a:rPr>
              <a:t>pd.DataFrame</a:t>
            </a:r>
            <a:r>
              <a:rPr lang="tr-TR" sz="1050" dirty="0">
                <a:solidFill>
                  <a:schemeClr val="bg1"/>
                </a:solidFill>
                <a:latin typeface="Courier New" panose="02070309020205020404" pitchFamily="49" charset="0"/>
                <a:cs typeface="Courier New" panose="02070309020205020404" pitchFamily="49" charset="0"/>
              </a:rPr>
              <a:t>(</a:t>
            </a:r>
            <a:r>
              <a:rPr lang="tr-TR" sz="1050" dirty="0" err="1">
                <a:solidFill>
                  <a:schemeClr val="bg1"/>
                </a:solidFill>
                <a:latin typeface="Courier New" panose="02070309020205020404" pitchFamily="49" charset="0"/>
                <a:cs typeface="Courier New" panose="02070309020205020404" pitchFamily="49" charset="0"/>
              </a:rPr>
              <a:t>inverse</a:t>
            </a:r>
            <a:r>
              <a:rPr lang="tr-TR" sz="1050" dirty="0">
                <a:solidFill>
                  <a:schemeClr val="bg1"/>
                </a:solidFill>
                <a:latin typeface="Courier New" panose="02070309020205020404" pitchFamily="49" charset="0"/>
                <a:cs typeface="Courier New" panose="02070309020205020404" pitchFamily="49" charset="0"/>
              </a:rPr>
              <a:t>)</a:t>
            </a:r>
          </a:p>
          <a:p>
            <a:pPr>
              <a:lnSpc>
                <a:spcPct val="150000"/>
              </a:lnSpc>
            </a:pPr>
            <a:r>
              <a:rPr lang="tr-TR" sz="1050" dirty="0" err="1">
                <a:solidFill>
                  <a:schemeClr val="bg1"/>
                </a:solidFill>
                <a:latin typeface="Courier New" panose="02070309020205020404" pitchFamily="49" charset="0"/>
                <a:cs typeface="Courier New" panose="02070309020205020404" pitchFamily="49" charset="0"/>
              </a:rPr>
              <a:t>print</a:t>
            </a:r>
            <a:r>
              <a:rPr lang="tr-TR" sz="1050" dirty="0">
                <a:solidFill>
                  <a:schemeClr val="bg1"/>
                </a:solidFill>
                <a:latin typeface="Courier New" panose="02070309020205020404" pitchFamily="49" charset="0"/>
                <a:cs typeface="Courier New" panose="02070309020205020404" pitchFamily="49" charset="0"/>
              </a:rPr>
              <a:t>("\n-------Standart </a:t>
            </a:r>
            <a:r>
              <a:rPr lang="tr-TR" sz="1050" dirty="0" err="1">
                <a:solidFill>
                  <a:schemeClr val="bg1"/>
                </a:solidFill>
                <a:latin typeface="Courier New" panose="02070309020205020404" pitchFamily="49" charset="0"/>
                <a:cs typeface="Courier New" panose="02070309020205020404" pitchFamily="49" charset="0"/>
              </a:rPr>
              <a:t>Scalar</a:t>
            </a:r>
            <a:r>
              <a:rPr lang="tr-TR" sz="1050" dirty="0">
                <a:solidFill>
                  <a:schemeClr val="bg1"/>
                </a:solidFill>
                <a:latin typeface="Courier New" panose="02070309020205020404" pitchFamily="49" charset="0"/>
                <a:cs typeface="Courier New" panose="02070309020205020404" pitchFamily="49" charset="0"/>
              </a:rPr>
              <a:t> </a:t>
            </a:r>
            <a:r>
              <a:rPr lang="tr-TR" sz="1050" dirty="0" err="1">
                <a:solidFill>
                  <a:schemeClr val="bg1"/>
                </a:solidFill>
                <a:latin typeface="Courier New" panose="02070309020205020404" pitchFamily="49" charset="0"/>
                <a:cs typeface="Courier New" panose="02070309020205020404" pitchFamily="49" charset="0"/>
              </a:rPr>
              <a:t>Inverse</a:t>
            </a:r>
            <a:r>
              <a:rPr lang="tr-TR" sz="1050" dirty="0">
                <a:solidFill>
                  <a:schemeClr val="bg1"/>
                </a:solidFill>
                <a:latin typeface="Courier New" panose="02070309020205020404" pitchFamily="49" charset="0"/>
                <a:cs typeface="Courier New" panose="02070309020205020404" pitchFamily="49" charset="0"/>
              </a:rPr>
              <a:t> Data\n",</a:t>
            </a:r>
            <a:r>
              <a:rPr lang="tr-TR" sz="1050" dirty="0" err="1">
                <a:solidFill>
                  <a:schemeClr val="bg1"/>
                </a:solidFill>
                <a:latin typeface="Courier New" panose="02070309020205020404" pitchFamily="49" charset="0"/>
                <a:cs typeface="Courier New" panose="02070309020205020404" pitchFamily="49" charset="0"/>
              </a:rPr>
              <a:t>df</a:t>
            </a:r>
            <a:r>
              <a:rPr lang="tr-TR" sz="1050"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563545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9035" y="234441"/>
            <a:ext cx="2379345" cy="391160"/>
          </a:xfrm>
          <a:prstGeom prst="rect">
            <a:avLst/>
          </a:prstGeom>
        </p:spPr>
        <p:txBody>
          <a:bodyPr vert="horz" wrap="square" lIns="0" tIns="12700" rIns="0" bIns="0" rtlCol="0">
            <a:spAutoFit/>
          </a:bodyPr>
          <a:lstStyle/>
          <a:p>
            <a:pPr marL="12700">
              <a:lnSpc>
                <a:spcPct val="100000"/>
              </a:lnSpc>
              <a:spcBef>
                <a:spcPts val="100"/>
              </a:spcBef>
              <a:tabLst>
                <a:tab pos="852169" algn="l"/>
              </a:tabLst>
            </a:pPr>
            <a:r>
              <a:rPr lang="tr-TR" sz="2400" dirty="0">
                <a:latin typeface="Arial"/>
                <a:cs typeface="Arial"/>
              </a:rPr>
              <a:t>Veri Temizleme</a:t>
            </a:r>
            <a:endParaRPr sz="2400" dirty="0">
              <a:latin typeface="Arial"/>
              <a:cs typeface="Arial"/>
            </a:endParaRPr>
          </a:p>
        </p:txBody>
      </p:sp>
      <p:sp>
        <p:nvSpPr>
          <p:cNvPr id="5" name="object 5"/>
          <p:cNvSpPr/>
          <p:nvPr/>
        </p:nvSpPr>
        <p:spPr>
          <a:xfrm>
            <a:off x="2743200" y="742950"/>
            <a:ext cx="3206496" cy="404164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6551" y="229870"/>
            <a:ext cx="2379345" cy="391160"/>
          </a:xfrm>
          <a:prstGeom prst="rect">
            <a:avLst/>
          </a:prstGeom>
        </p:spPr>
        <p:txBody>
          <a:bodyPr vert="horz" wrap="square" lIns="0" tIns="12700" rIns="0" bIns="0" rtlCol="0">
            <a:spAutoFit/>
          </a:bodyPr>
          <a:lstStyle/>
          <a:p>
            <a:pPr marL="12700">
              <a:lnSpc>
                <a:spcPct val="100000"/>
              </a:lnSpc>
              <a:spcBef>
                <a:spcPts val="100"/>
              </a:spcBef>
              <a:tabLst>
                <a:tab pos="852169" algn="l"/>
              </a:tabLst>
            </a:pPr>
            <a:r>
              <a:rPr sz="2400" spc="254" dirty="0">
                <a:latin typeface="Arial"/>
                <a:cs typeface="Arial"/>
              </a:rPr>
              <a:t>Veri	</a:t>
            </a:r>
            <a:r>
              <a:rPr sz="2400" spc="105" dirty="0">
                <a:latin typeface="Arial"/>
                <a:cs typeface="Arial"/>
              </a:rPr>
              <a:t>Hazırlama</a:t>
            </a:r>
            <a:endParaRPr sz="2400">
              <a:latin typeface="Arial"/>
              <a:cs typeface="Arial"/>
            </a:endParaRPr>
          </a:p>
        </p:txBody>
      </p:sp>
      <p:sp>
        <p:nvSpPr>
          <p:cNvPr id="5" name="object 5"/>
          <p:cNvSpPr/>
          <p:nvPr/>
        </p:nvSpPr>
        <p:spPr>
          <a:xfrm>
            <a:off x="3703320" y="0"/>
            <a:ext cx="1420368" cy="514349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6551" y="229870"/>
            <a:ext cx="6587490" cy="391160"/>
          </a:xfrm>
          <a:prstGeom prst="rect">
            <a:avLst/>
          </a:prstGeom>
        </p:spPr>
        <p:txBody>
          <a:bodyPr vert="horz" wrap="square" lIns="0" tIns="12700" rIns="0" bIns="0" rtlCol="0">
            <a:spAutoFit/>
          </a:bodyPr>
          <a:lstStyle/>
          <a:p>
            <a:pPr marL="12700">
              <a:lnSpc>
                <a:spcPct val="100000"/>
              </a:lnSpc>
              <a:spcBef>
                <a:spcPts val="100"/>
              </a:spcBef>
              <a:tabLst>
                <a:tab pos="852169" algn="l"/>
                <a:tab pos="2536190" algn="l"/>
                <a:tab pos="3042285" algn="l"/>
                <a:tab pos="4725035" algn="l"/>
              </a:tabLst>
            </a:pPr>
            <a:r>
              <a:rPr sz="2400" spc="254" dirty="0">
                <a:latin typeface="Times New Roman" panose="02020603050405020304" pitchFamily="18" charset="0"/>
                <a:cs typeface="Times New Roman" panose="02020603050405020304" pitchFamily="18" charset="0"/>
              </a:rPr>
              <a:t>Veri	</a:t>
            </a:r>
            <a:r>
              <a:rPr sz="2400" spc="20" dirty="0">
                <a:latin typeface="Times New Roman" panose="02020603050405020304" pitchFamily="18" charset="0"/>
                <a:cs typeface="Times New Roman" panose="02020603050405020304" pitchFamily="18" charset="0"/>
              </a:rPr>
              <a:t>Temizleme	</a:t>
            </a:r>
            <a:r>
              <a:rPr sz="2400" spc="50" dirty="0">
                <a:latin typeface="Times New Roman" panose="02020603050405020304" pitchFamily="18" charset="0"/>
                <a:cs typeface="Times New Roman" panose="02020603050405020304" pitchFamily="18" charset="0"/>
              </a:rPr>
              <a:t>ve	</a:t>
            </a:r>
            <a:r>
              <a:rPr sz="2400" spc="105" dirty="0">
                <a:latin typeface="Times New Roman" panose="02020603050405020304" pitchFamily="18" charset="0"/>
                <a:cs typeface="Times New Roman" panose="02020603050405020304" pitchFamily="18" charset="0"/>
              </a:rPr>
              <a:t>Hazırlama	</a:t>
            </a:r>
            <a:r>
              <a:rPr sz="2400" spc="204" dirty="0">
                <a:latin typeface="Times New Roman" panose="02020603050405020304" pitchFamily="18" charset="0"/>
                <a:cs typeface="Times New Roman" panose="02020603050405020304" pitchFamily="18" charset="0"/>
              </a:rPr>
              <a:t>Araştırması</a:t>
            </a:r>
            <a:endParaRPr sz="2400" dirty="0">
              <a:latin typeface="Times New Roman" panose="02020603050405020304" pitchFamily="18" charset="0"/>
              <a:cs typeface="Times New Roman" panose="02020603050405020304" pitchFamily="18" charset="0"/>
            </a:endParaRPr>
          </a:p>
        </p:txBody>
      </p:sp>
      <p:sp>
        <p:nvSpPr>
          <p:cNvPr id="3" name="object 2">
            <a:extLst>
              <a:ext uri="{FF2B5EF4-FFF2-40B4-BE49-F238E27FC236}">
                <a16:creationId xmlns:a16="http://schemas.microsoft.com/office/drawing/2014/main" id="{D5B8DB99-8CEE-397A-4547-2DEA9FA474DC}"/>
              </a:ext>
            </a:extLst>
          </p:cNvPr>
          <p:cNvSpPr txBox="1">
            <a:spLocks/>
          </p:cNvSpPr>
          <p:nvPr/>
        </p:nvSpPr>
        <p:spPr>
          <a:xfrm>
            <a:off x="457200" y="1450930"/>
            <a:ext cx="8077200" cy="1120820"/>
          </a:xfrm>
          <a:prstGeom prst="rect">
            <a:avLst/>
          </a:prstGeom>
        </p:spPr>
        <p:txBody>
          <a:bodyPr vert="horz" wrap="square" lIns="0" tIns="12700" rIns="0" bIns="0" rtlCol="0">
            <a:spAutoFit/>
          </a:bodyPr>
          <a:lstStyle>
            <a:lvl1pPr>
              <a:defRPr sz="3300" b="0" i="0">
                <a:solidFill>
                  <a:schemeClr val="bg1"/>
                </a:solidFill>
                <a:latin typeface="Arial Black"/>
                <a:ea typeface="+mj-ea"/>
                <a:cs typeface="Arial Black"/>
              </a:defRPr>
            </a:lvl1pPr>
          </a:lstStyle>
          <a:p>
            <a:pPr marL="12700" algn="ctr">
              <a:spcBef>
                <a:spcPts val="100"/>
              </a:spcBef>
              <a:tabLst>
                <a:tab pos="852169" algn="l"/>
                <a:tab pos="2536190" algn="l"/>
                <a:tab pos="3042285" algn="l"/>
                <a:tab pos="4725035" algn="l"/>
              </a:tabLst>
            </a:pPr>
            <a:r>
              <a:rPr lang="tr-TR" sz="2400" kern="0" spc="254" dirty="0">
                <a:latin typeface="Times New Roman" panose="02020603050405020304" pitchFamily="18" charset="0"/>
                <a:cs typeface="Times New Roman" panose="02020603050405020304" pitchFamily="18" charset="0"/>
              </a:rPr>
              <a:t>Bu alanda yapılmış çalışmaları araştırmalısınız (makale, tez, proje vb.). Yöntemleri ile ortaya koymalısınız.</a:t>
            </a:r>
            <a:endParaRPr lang="tr-TR" sz="2400" kern="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6551" y="100710"/>
            <a:ext cx="2517140" cy="528320"/>
          </a:xfrm>
          <a:prstGeom prst="rect">
            <a:avLst/>
          </a:prstGeom>
        </p:spPr>
        <p:txBody>
          <a:bodyPr vert="horz" wrap="square" lIns="0" tIns="12700" rIns="0" bIns="0" rtlCol="0">
            <a:spAutoFit/>
          </a:bodyPr>
          <a:lstStyle/>
          <a:p>
            <a:pPr marL="12700">
              <a:lnSpc>
                <a:spcPct val="100000"/>
              </a:lnSpc>
              <a:spcBef>
                <a:spcPts val="100"/>
              </a:spcBef>
            </a:pPr>
            <a:r>
              <a:rPr spc="-5" dirty="0"/>
              <a:t>Modelleme</a:t>
            </a:r>
          </a:p>
        </p:txBody>
      </p:sp>
      <p:sp>
        <p:nvSpPr>
          <p:cNvPr id="5" name="object 5"/>
          <p:cNvSpPr/>
          <p:nvPr/>
        </p:nvSpPr>
        <p:spPr>
          <a:xfrm>
            <a:off x="1600200" y="1200150"/>
            <a:ext cx="6246876" cy="341833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7089" y="2021535"/>
            <a:ext cx="2249805" cy="528955"/>
          </a:xfrm>
          <a:prstGeom prst="rect">
            <a:avLst/>
          </a:prstGeom>
        </p:spPr>
        <p:txBody>
          <a:bodyPr vert="horz" wrap="square" lIns="0" tIns="12700" rIns="0" bIns="0" rtlCol="0">
            <a:spAutoFit/>
          </a:bodyPr>
          <a:lstStyle/>
          <a:p>
            <a:pPr marL="12700">
              <a:lnSpc>
                <a:spcPct val="100000"/>
              </a:lnSpc>
              <a:spcBef>
                <a:spcPts val="100"/>
              </a:spcBef>
            </a:pPr>
            <a:r>
              <a:rPr spc="10" dirty="0"/>
              <a:t>Sorular</a:t>
            </a:r>
            <a:r>
              <a:rPr spc="-85" dirty="0"/>
              <a:t> </a:t>
            </a:r>
            <a:r>
              <a:rPr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3548" y="126568"/>
            <a:ext cx="3902075" cy="528955"/>
          </a:xfrm>
          <a:prstGeom prst="rect">
            <a:avLst/>
          </a:prstGeom>
        </p:spPr>
        <p:txBody>
          <a:bodyPr vert="horz" wrap="square" lIns="0" tIns="12700" rIns="0" bIns="0" rtlCol="0">
            <a:spAutoFit/>
          </a:bodyPr>
          <a:lstStyle/>
          <a:p>
            <a:pPr marL="12700">
              <a:lnSpc>
                <a:spcPct val="100000"/>
              </a:lnSpc>
              <a:spcBef>
                <a:spcPts val="100"/>
              </a:spcBef>
            </a:pPr>
            <a:r>
              <a:rPr spc="25" dirty="0"/>
              <a:t>Araştırma</a:t>
            </a:r>
            <a:r>
              <a:rPr spc="-90" dirty="0"/>
              <a:t> </a:t>
            </a:r>
            <a:r>
              <a:rPr spc="5" dirty="0"/>
              <a:t>Evreni</a:t>
            </a:r>
          </a:p>
        </p:txBody>
      </p:sp>
      <p:sp>
        <p:nvSpPr>
          <p:cNvPr id="5" name="object 5"/>
          <p:cNvSpPr/>
          <p:nvPr/>
        </p:nvSpPr>
        <p:spPr>
          <a:xfrm>
            <a:off x="304800" y="1276350"/>
            <a:ext cx="4587240" cy="359054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985552" y="1276350"/>
            <a:ext cx="4094988" cy="64617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6551" y="197866"/>
            <a:ext cx="3540760" cy="452120"/>
          </a:xfrm>
          <a:prstGeom prst="rect">
            <a:avLst/>
          </a:prstGeom>
        </p:spPr>
        <p:txBody>
          <a:bodyPr vert="horz" wrap="square" lIns="0" tIns="12065" rIns="0" bIns="0" rtlCol="0">
            <a:spAutoFit/>
          </a:bodyPr>
          <a:lstStyle/>
          <a:p>
            <a:pPr marL="12700">
              <a:lnSpc>
                <a:spcPct val="100000"/>
              </a:lnSpc>
              <a:spcBef>
                <a:spcPts val="95"/>
              </a:spcBef>
              <a:tabLst>
                <a:tab pos="1183005" algn="l"/>
                <a:tab pos="2355215" algn="l"/>
              </a:tabLst>
            </a:pPr>
            <a:r>
              <a:rPr sz="2800" spc="520" dirty="0">
                <a:latin typeface="Arial"/>
                <a:cs typeface="Arial"/>
              </a:rPr>
              <a:t>Bilg</a:t>
            </a:r>
            <a:r>
              <a:rPr sz="2800" spc="280" dirty="0">
                <a:latin typeface="Arial"/>
                <a:cs typeface="Arial"/>
              </a:rPr>
              <a:t>i</a:t>
            </a:r>
            <a:r>
              <a:rPr sz="2800" dirty="0">
                <a:latin typeface="Arial"/>
                <a:cs typeface="Arial"/>
              </a:rPr>
              <a:t>	</a:t>
            </a:r>
            <a:r>
              <a:rPr sz="2800" spc="145" dirty="0">
                <a:latin typeface="Arial"/>
                <a:cs typeface="Arial"/>
              </a:rPr>
              <a:t>k</a:t>
            </a:r>
            <a:r>
              <a:rPr sz="2800" spc="445" dirty="0">
                <a:latin typeface="Arial"/>
                <a:cs typeface="Arial"/>
              </a:rPr>
              <a:t>eşfi</a:t>
            </a:r>
            <a:r>
              <a:rPr sz="2800" dirty="0">
                <a:latin typeface="Arial"/>
                <a:cs typeface="Arial"/>
              </a:rPr>
              <a:t>	</a:t>
            </a:r>
            <a:r>
              <a:rPr sz="2800" spc="55" dirty="0">
                <a:latin typeface="Arial"/>
                <a:cs typeface="Arial"/>
              </a:rPr>
              <a:t>s</a:t>
            </a:r>
            <a:r>
              <a:rPr sz="2800" spc="65" dirty="0">
                <a:latin typeface="Arial"/>
                <a:cs typeface="Arial"/>
              </a:rPr>
              <a:t>ü</a:t>
            </a:r>
            <a:r>
              <a:rPr sz="2800" spc="405" dirty="0">
                <a:latin typeface="Arial"/>
                <a:cs typeface="Arial"/>
              </a:rPr>
              <a:t>reci</a:t>
            </a:r>
            <a:endParaRPr sz="2800">
              <a:latin typeface="Arial"/>
              <a:cs typeface="Arial"/>
            </a:endParaRPr>
          </a:p>
        </p:txBody>
      </p:sp>
      <p:sp>
        <p:nvSpPr>
          <p:cNvPr id="5" name="object 5"/>
          <p:cNvSpPr/>
          <p:nvPr/>
        </p:nvSpPr>
        <p:spPr>
          <a:xfrm>
            <a:off x="1217675" y="874775"/>
            <a:ext cx="6847332" cy="40005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76400" y="590550"/>
            <a:ext cx="5521451" cy="406755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60298" y="707136"/>
            <a:ext cx="7423404" cy="372922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8600" y="590550"/>
            <a:ext cx="4343400" cy="3813429"/>
          </a:xfrm>
          <a:prstGeom prst="rect">
            <a:avLst/>
          </a:prstGeom>
          <a:blipFill>
            <a:blip r:embed="rId2" cstate="print"/>
            <a:stretch>
              <a:fillRect/>
            </a:stretch>
          </a:blipFill>
        </p:spPr>
        <p:txBody>
          <a:bodyPr wrap="square" lIns="0" tIns="0" rIns="0" bIns="0" rtlCol="0"/>
          <a:lstStyle/>
          <a:p>
            <a:endParaRPr lang="tr-TR" dirty="0"/>
          </a:p>
        </p:txBody>
      </p:sp>
      <p:sp>
        <p:nvSpPr>
          <p:cNvPr id="4" name="TextBox 3">
            <a:extLst>
              <a:ext uri="{FF2B5EF4-FFF2-40B4-BE49-F238E27FC236}">
                <a16:creationId xmlns:a16="http://schemas.microsoft.com/office/drawing/2014/main" id="{61E8695F-4F63-3D5F-D457-2CB87C364D1E}"/>
              </a:ext>
            </a:extLst>
          </p:cNvPr>
          <p:cNvSpPr txBox="1"/>
          <p:nvPr/>
        </p:nvSpPr>
        <p:spPr>
          <a:xfrm>
            <a:off x="4724400" y="590550"/>
            <a:ext cx="4038600" cy="3754874"/>
          </a:xfrm>
          <a:prstGeom prst="rect">
            <a:avLst/>
          </a:prstGeom>
          <a:noFill/>
        </p:spPr>
        <p:txBody>
          <a:bodyPr wrap="square">
            <a:spAutoFit/>
          </a:bodyPr>
          <a:lstStyle/>
          <a:p>
            <a:r>
              <a:rPr lang="tr-TR" sz="1400" dirty="0" err="1">
                <a:solidFill>
                  <a:schemeClr val="bg1"/>
                </a:solidFill>
                <a:latin typeface="Times New Roman" panose="02020603050405020304" pitchFamily="18" charset="0"/>
                <a:cs typeface="Times New Roman" panose="02020603050405020304" pitchFamily="18" charset="0"/>
              </a:rPr>
              <a:t>Nominal:Nitelikler</a:t>
            </a:r>
            <a:r>
              <a:rPr lang="tr-TR" sz="1400" dirty="0">
                <a:solidFill>
                  <a:schemeClr val="bg1"/>
                </a:solidFill>
                <a:latin typeface="Times New Roman" panose="02020603050405020304" pitchFamily="18" charset="0"/>
                <a:cs typeface="Times New Roman" panose="02020603050405020304" pitchFamily="18" charset="0"/>
              </a:rPr>
              <a:t>, yalnızca bir nesne ile diğeri arasında ayrım yapmak için yeterli nitelik sağlar. TC No., kişinin cinsiyeti, göz rengi, posta kodu gibi.</a:t>
            </a:r>
          </a:p>
          <a:p>
            <a:endParaRPr lang="tr-TR" sz="1400" dirty="0">
              <a:solidFill>
                <a:schemeClr val="bg1"/>
              </a:solidFill>
              <a:latin typeface="Times New Roman" panose="02020603050405020304" pitchFamily="18" charset="0"/>
              <a:cs typeface="Times New Roman" panose="02020603050405020304" pitchFamily="18" charset="0"/>
            </a:endParaRPr>
          </a:p>
          <a:p>
            <a:r>
              <a:rPr lang="tr-TR" sz="1400" dirty="0">
                <a:solidFill>
                  <a:schemeClr val="bg1"/>
                </a:solidFill>
                <a:latin typeface="Times New Roman" panose="02020603050405020304" pitchFamily="18" charset="0"/>
                <a:cs typeface="Times New Roman" panose="02020603050405020304" pitchFamily="18" charset="0"/>
              </a:rPr>
              <a:t>Ordinal: Nesneleri sıralamak için yeterli bilgi sağlar. Sıralamalar, Notlar, Yükseklik gibi.</a:t>
            </a:r>
          </a:p>
          <a:p>
            <a:endParaRPr lang="tr-TR" sz="1400" dirty="0">
              <a:solidFill>
                <a:schemeClr val="bg1"/>
              </a:solidFill>
              <a:latin typeface="Times New Roman" panose="02020603050405020304" pitchFamily="18" charset="0"/>
              <a:cs typeface="Times New Roman" panose="02020603050405020304" pitchFamily="18" charset="0"/>
            </a:endParaRPr>
          </a:p>
          <a:p>
            <a:r>
              <a:rPr lang="tr-TR" sz="1400" dirty="0" err="1">
                <a:solidFill>
                  <a:schemeClr val="bg1"/>
                </a:solidFill>
                <a:latin typeface="Times New Roman" panose="02020603050405020304" pitchFamily="18" charset="0"/>
                <a:cs typeface="Times New Roman" panose="02020603050405020304" pitchFamily="18" charset="0"/>
              </a:rPr>
              <a:t>Binary</a:t>
            </a:r>
            <a:r>
              <a:rPr lang="tr-TR" sz="1400" dirty="0">
                <a:solidFill>
                  <a:schemeClr val="bg1"/>
                </a:solidFill>
                <a:latin typeface="Times New Roman" panose="02020603050405020304" pitchFamily="18" charset="0"/>
                <a:cs typeface="Times New Roman" panose="02020603050405020304" pitchFamily="18" charset="0"/>
              </a:rPr>
              <a:t>: Burada 0, herhangi bir özelliğin yokluğu ve 1, herhangi bir özelliğin varlığını temsil eder.</a:t>
            </a:r>
          </a:p>
          <a:p>
            <a:endParaRPr lang="tr-TR" sz="1400" dirty="0">
              <a:solidFill>
                <a:schemeClr val="bg1"/>
              </a:solidFill>
              <a:latin typeface="Times New Roman" panose="02020603050405020304" pitchFamily="18" charset="0"/>
              <a:cs typeface="Times New Roman" panose="02020603050405020304" pitchFamily="18" charset="0"/>
            </a:endParaRPr>
          </a:p>
          <a:p>
            <a:r>
              <a:rPr lang="tr-TR" sz="1400" dirty="0" err="1">
                <a:solidFill>
                  <a:schemeClr val="bg1"/>
                </a:solidFill>
                <a:latin typeface="Times New Roman" panose="02020603050405020304" pitchFamily="18" charset="0"/>
                <a:cs typeface="Times New Roman" panose="02020603050405020304" pitchFamily="18" charset="0"/>
              </a:rPr>
              <a:t>Interval</a:t>
            </a:r>
            <a:r>
              <a:rPr lang="tr-TR" sz="1400" dirty="0">
                <a:solidFill>
                  <a:schemeClr val="bg1"/>
                </a:solidFill>
                <a:latin typeface="Times New Roman" panose="02020603050405020304" pitchFamily="18" charset="0"/>
                <a:cs typeface="Times New Roman" panose="02020603050405020304" pitchFamily="18" charset="0"/>
              </a:rPr>
              <a:t>: Eşit büyüklükteki birimlerden oluşan bir ölçekte ölçülür, bu öznitelikler C veya F cinsinden sıcaklık gibi karşılaştırma yapmamızı sağlar ve bu nedenle öznitelik değerlerinin sırası vardır.</a:t>
            </a:r>
          </a:p>
          <a:p>
            <a:endParaRPr lang="tr-TR" sz="1400" dirty="0">
              <a:solidFill>
                <a:schemeClr val="bg1"/>
              </a:solidFill>
              <a:latin typeface="Times New Roman" panose="02020603050405020304" pitchFamily="18" charset="0"/>
              <a:cs typeface="Times New Roman" panose="02020603050405020304" pitchFamily="18" charset="0"/>
            </a:endParaRPr>
          </a:p>
          <a:p>
            <a:r>
              <a:rPr lang="tr-TR" sz="1400" dirty="0" err="1">
                <a:solidFill>
                  <a:schemeClr val="bg1"/>
                </a:solidFill>
                <a:latin typeface="Times New Roman" panose="02020603050405020304" pitchFamily="18" charset="0"/>
                <a:cs typeface="Times New Roman" panose="02020603050405020304" pitchFamily="18" charset="0"/>
              </a:rPr>
              <a:t>Ratio</a:t>
            </a:r>
            <a:r>
              <a:rPr lang="tr-TR" sz="1400" dirty="0">
                <a:solidFill>
                  <a:schemeClr val="bg1"/>
                </a:solidFill>
                <a:latin typeface="Times New Roman" panose="02020603050405020304" pitchFamily="18" charset="0"/>
                <a:cs typeface="Times New Roman" panose="02020603050405020304" pitchFamily="18" charset="0"/>
              </a:rPr>
              <a:t>: Hem farklılıklar hem de oran önemlidir. Örneğin. yaş, boy, Kilo.</a:t>
            </a:r>
          </a:p>
        </p:txBody>
      </p:sp>
      <p:pic>
        <p:nvPicPr>
          <p:cNvPr id="6" name="Picture 5">
            <a:extLst>
              <a:ext uri="{FF2B5EF4-FFF2-40B4-BE49-F238E27FC236}">
                <a16:creationId xmlns:a16="http://schemas.microsoft.com/office/drawing/2014/main" id="{558210E7-DB98-A93C-7582-56FF2730C22F}"/>
              </a:ext>
            </a:extLst>
          </p:cNvPr>
          <p:cNvPicPr>
            <a:picLocks noChangeAspect="1"/>
          </p:cNvPicPr>
          <p:nvPr/>
        </p:nvPicPr>
        <p:blipFill>
          <a:blip r:embed="rId3"/>
          <a:stretch>
            <a:fillRect/>
          </a:stretch>
        </p:blipFill>
        <p:spPr>
          <a:xfrm>
            <a:off x="3124200" y="209550"/>
            <a:ext cx="1104900" cy="866775"/>
          </a:xfrm>
          <a:prstGeom prst="rect">
            <a:avLst/>
          </a:prstGeom>
        </p:spPr>
      </p:pic>
      <p:cxnSp>
        <p:nvCxnSpPr>
          <p:cNvPr id="8" name="Straight Arrow Connector 7">
            <a:extLst>
              <a:ext uri="{FF2B5EF4-FFF2-40B4-BE49-F238E27FC236}">
                <a16:creationId xmlns:a16="http://schemas.microsoft.com/office/drawing/2014/main" id="{06359142-3F0A-498B-CA3E-ABE9ABCF88AB}"/>
              </a:ext>
            </a:extLst>
          </p:cNvPr>
          <p:cNvCxnSpPr>
            <a:cxnSpLocks/>
          </p:cNvCxnSpPr>
          <p:nvPr/>
        </p:nvCxnSpPr>
        <p:spPr>
          <a:xfrm flipH="1">
            <a:off x="838200" y="971550"/>
            <a:ext cx="23622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A1F2748-703A-DAA4-1D9D-84BAD60C96DC}"/>
              </a:ext>
            </a:extLst>
          </p:cNvPr>
          <p:cNvCxnSpPr>
            <a:cxnSpLocks/>
          </p:cNvCxnSpPr>
          <p:nvPr/>
        </p:nvCxnSpPr>
        <p:spPr>
          <a:xfrm flipH="1">
            <a:off x="762000" y="895350"/>
            <a:ext cx="23622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D90025-F6B3-5F5C-64FD-C61B207C0A17}"/>
              </a:ext>
            </a:extLst>
          </p:cNvPr>
          <p:cNvCxnSpPr>
            <a:cxnSpLocks/>
          </p:cNvCxnSpPr>
          <p:nvPr/>
        </p:nvCxnSpPr>
        <p:spPr>
          <a:xfrm flipH="1">
            <a:off x="692426" y="776080"/>
            <a:ext cx="2438400" cy="3209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65732" y="1331975"/>
            <a:ext cx="5314188" cy="2770632"/>
          </a:xfrm>
          <a:prstGeom prst="rect">
            <a:avLst/>
          </a:prstGeom>
          <a:blipFill>
            <a:blip r:embed="rId2" cstate="print"/>
            <a:stretch>
              <a:fillRect/>
            </a:stretch>
          </a:blipFill>
        </p:spPr>
        <p:txBody>
          <a:bodyPr wrap="square" lIns="0" tIns="0" rIns="0" bIns="0" rtlCol="0"/>
          <a:lstStyle/>
          <a:p>
            <a:endParaRPr/>
          </a:p>
        </p:txBody>
      </p:sp>
      <p:sp>
        <p:nvSpPr>
          <p:cNvPr id="3" name="Speech Bubble: Oval 2">
            <a:extLst>
              <a:ext uri="{FF2B5EF4-FFF2-40B4-BE49-F238E27FC236}">
                <a16:creationId xmlns:a16="http://schemas.microsoft.com/office/drawing/2014/main" id="{070ED425-31A3-1055-2D85-57F694F3D87F}"/>
              </a:ext>
            </a:extLst>
          </p:cNvPr>
          <p:cNvSpPr/>
          <p:nvPr/>
        </p:nvSpPr>
        <p:spPr>
          <a:xfrm>
            <a:off x="1339200" y="629478"/>
            <a:ext cx="1404000" cy="648000"/>
          </a:xfrm>
          <a:prstGeom prst="wedgeEllipseCallout">
            <a:avLst/>
          </a:prstGeom>
          <a:ln w="6350"/>
        </p:spPr>
        <p:style>
          <a:lnRef idx="2">
            <a:schemeClr val="accent1"/>
          </a:lnRef>
          <a:fillRef idx="1">
            <a:schemeClr val="lt1"/>
          </a:fillRef>
          <a:effectRef idx="0">
            <a:schemeClr val="accent1"/>
          </a:effectRef>
          <a:fontRef idx="minor">
            <a:schemeClr val="dk1"/>
          </a:fontRef>
        </p:style>
        <p:txBody>
          <a:bodyPr rtlCol="0" anchor="ctr"/>
          <a:lstStyle/>
          <a:p>
            <a:pPr algn="ctr"/>
            <a:r>
              <a:rPr lang="tr-TR" dirty="0"/>
              <a:t>Nominal</a:t>
            </a:r>
          </a:p>
        </p:txBody>
      </p:sp>
      <p:sp>
        <p:nvSpPr>
          <p:cNvPr id="4" name="Speech Bubble: Oval 3">
            <a:extLst>
              <a:ext uri="{FF2B5EF4-FFF2-40B4-BE49-F238E27FC236}">
                <a16:creationId xmlns:a16="http://schemas.microsoft.com/office/drawing/2014/main" id="{2EFE3F95-EE13-1712-423D-F61B92DED861}"/>
              </a:ext>
            </a:extLst>
          </p:cNvPr>
          <p:cNvSpPr/>
          <p:nvPr/>
        </p:nvSpPr>
        <p:spPr>
          <a:xfrm>
            <a:off x="2918826" y="553278"/>
            <a:ext cx="1404000" cy="648000"/>
          </a:xfrm>
          <a:prstGeom prst="wedgeEllipseCallout">
            <a:avLst/>
          </a:prstGeom>
          <a:ln w="6350"/>
        </p:spPr>
        <p:style>
          <a:lnRef idx="2">
            <a:schemeClr val="accent1"/>
          </a:lnRef>
          <a:fillRef idx="1">
            <a:schemeClr val="lt1"/>
          </a:fillRef>
          <a:effectRef idx="0">
            <a:schemeClr val="accent1"/>
          </a:effectRef>
          <a:fontRef idx="minor">
            <a:schemeClr val="dk1"/>
          </a:fontRef>
        </p:style>
        <p:txBody>
          <a:bodyPr rtlCol="0" anchor="ctr"/>
          <a:lstStyle/>
          <a:p>
            <a:pPr algn="ctr"/>
            <a:r>
              <a:rPr lang="tr-TR" dirty="0" err="1"/>
              <a:t>Ratio</a:t>
            </a:r>
            <a:endParaRPr lang="tr-TR" dirty="0"/>
          </a:p>
        </p:txBody>
      </p:sp>
      <p:sp>
        <p:nvSpPr>
          <p:cNvPr id="5" name="Speech Bubble: Oval 4">
            <a:extLst>
              <a:ext uri="{FF2B5EF4-FFF2-40B4-BE49-F238E27FC236}">
                <a16:creationId xmlns:a16="http://schemas.microsoft.com/office/drawing/2014/main" id="{A4D6C35E-E7FF-9835-362D-ECCC818905F8}"/>
              </a:ext>
            </a:extLst>
          </p:cNvPr>
          <p:cNvSpPr/>
          <p:nvPr/>
        </p:nvSpPr>
        <p:spPr>
          <a:xfrm>
            <a:off x="5911200" y="590550"/>
            <a:ext cx="1404000" cy="648000"/>
          </a:xfrm>
          <a:prstGeom prst="wedgeEllipseCallout">
            <a:avLst/>
          </a:prstGeom>
          <a:ln w="6350"/>
        </p:spPr>
        <p:style>
          <a:lnRef idx="2">
            <a:schemeClr val="accent1"/>
          </a:lnRef>
          <a:fillRef idx="1">
            <a:schemeClr val="lt1"/>
          </a:fillRef>
          <a:effectRef idx="0">
            <a:schemeClr val="accent1"/>
          </a:effectRef>
          <a:fontRef idx="minor">
            <a:schemeClr val="dk1"/>
          </a:fontRef>
        </p:style>
        <p:txBody>
          <a:bodyPr rtlCol="0" anchor="ctr"/>
          <a:lstStyle/>
          <a:p>
            <a:pPr algn="ctr"/>
            <a:r>
              <a:rPr lang="tr-TR" dirty="0"/>
              <a:t>Nominal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3532</TotalTime>
  <Words>1794</Words>
  <Application>Microsoft Office PowerPoint</Application>
  <PresentationFormat>On-screen Show (16:9)</PresentationFormat>
  <Paragraphs>196</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Arial Black</vt:lpstr>
      <vt:lpstr>Calibri</vt:lpstr>
      <vt:lpstr>Carlito</vt:lpstr>
      <vt:lpstr>Courier New</vt:lpstr>
      <vt:lpstr>Times New Roman</vt:lpstr>
      <vt:lpstr>Office Theme</vt:lpstr>
      <vt:lpstr>PowerPoint Presentation</vt:lpstr>
      <vt:lpstr>Bilgi ve akıl</vt:lpstr>
      <vt:lpstr>PowerPoint Presentation</vt:lpstr>
      <vt:lpstr>Araştırma Evreni</vt:lpstr>
      <vt:lpstr>Bilgi keşfi süreci</vt:lpstr>
      <vt:lpstr>PowerPoint Presentation</vt:lpstr>
      <vt:lpstr>PowerPoint Presentation</vt:lpstr>
      <vt:lpstr>PowerPoint Presentation</vt:lpstr>
      <vt:lpstr>PowerPoint Presentation</vt:lpstr>
      <vt:lpstr>PowerPoint Presentation</vt:lpstr>
      <vt:lpstr>PowerPoint Presentation</vt:lpstr>
      <vt:lpstr>Delete Rows with Missing Values (Eksik Değerler): Missing values can be handled by deleting the rows or columns having null values.  If columns have more than half of rows as null then the entire column can be  dropped. The rows which are having one or more columns values as null can also  be dropped.</vt:lpstr>
      <vt:lpstr>Imputation using zero, mean, median or most frequent value Columns in the dataset which are having numeric continuous values can be replaced with the  mean, median, or mode of remaining values in the column. This method can prevent the loss  of data compared to the earlier method. Replacing the above two approximations (mean,  median) is a statistical approach to handle the missing values.</vt:lpstr>
      <vt:lpstr>Impute missing values with Mean/Median:</vt:lpstr>
      <vt:lpstr>Örnek Uygulama</vt:lpstr>
      <vt:lpstr>Örnek Uygulama</vt:lpstr>
      <vt:lpstr>Örnek Uygulama</vt:lpstr>
      <vt:lpstr>Örnek Uygulama</vt:lpstr>
      <vt:lpstr>Örnek Uygulama</vt:lpstr>
      <vt:lpstr>PowerPoint Presentation</vt:lpstr>
      <vt:lpstr>K-NN – En yakın komşu algoritması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Algoritmanızın çok daha başarılı eğitilmesi için …</vt:lpstr>
      <vt:lpstr>PowerPoint Presentation</vt:lpstr>
      <vt:lpstr>PowerPoint Presentation</vt:lpstr>
      <vt:lpstr>PowerPoint Presentation</vt:lpstr>
      <vt:lpstr>Veri Temizleme</vt:lpstr>
      <vt:lpstr>Veri Hazırlama</vt:lpstr>
      <vt:lpstr>Veri Temizleme ve Hazırlama Araştırması</vt:lpstr>
      <vt:lpstr>Modelleme</vt:lpstr>
      <vt:lpstr>Sorular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Yapay Zeka | Hafta 1</dc:title>
  <dc:creator>Ümit ATİLA</dc:creator>
  <cp:lastModifiedBy>Abdulkadir Karacı</cp:lastModifiedBy>
  <cp:revision>68</cp:revision>
  <dcterms:created xsi:type="dcterms:W3CDTF">2020-10-19T11:20:14Z</dcterms:created>
  <dcterms:modified xsi:type="dcterms:W3CDTF">2022-09-14T11:34:41Z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2020-10-12T00:00:00Z</vt:filetime>
  </property>
  <property fmtid="{D5CDD505-2E9C-101B-9397-08002B2CF9AE}" pid="3" name="Creator">
    <vt:lpwstr>Microsoft® PowerPoint® 2016</vt:lpwstr>
  </property>
  <property fmtid="{D5CDD505-2E9C-101B-9397-08002B2CF9AE}" pid="4" name="LastSaved">
    <vt:filetime>2020-10-19T00:00:00Z</vt:filetime>
  </property>
</Properties>
</file>