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27"/>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Lst>
  <p:sldSz cx="9144000" cy="5143500" type="screen16x9"/>
  <p:notesSz cx="6858000" cy="9144000"/>
  <p:embeddedFontLst>
    <p:embeddedFont>
      <p:font typeface="Arial Black" panose="020B0A04020102020204" pitchFamily="34" charset="0"/>
      <p:bold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54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11/22/2022</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6140" y="2327563"/>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a:t>
            </a:r>
            <a:r>
              <a:rPr lang="tr-TR" sz="3600" dirty="0"/>
              <a:t>7</a:t>
            </a:r>
            <a:br>
              <a:rPr lang="tr-TR" sz="3600" dirty="0"/>
            </a:br>
            <a:br>
              <a:rPr lang="tr-TR" sz="3600" dirty="0"/>
            </a:br>
            <a:r>
              <a:rPr lang="tr-TR" sz="3600" dirty="0"/>
              <a:t>Makine Öğrenmesi-YOLO </a:t>
            </a:r>
            <a:r>
              <a:rPr lang="tr-TR" sz="3600" dirty="0" err="1"/>
              <a:t>Detection</a:t>
            </a:r>
            <a:br>
              <a:rPr lang="tr-TR" sz="3600" dirty="0"/>
            </a:br>
            <a:br>
              <a:rPr lang="tr-TR" sz="3600" dirty="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88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30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fontScale="85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algn="just">
              <a:lnSpc>
                <a:spcPct val="100000"/>
              </a:lnSpc>
              <a:spcAft>
                <a:spcPts val="600"/>
              </a:spcAft>
            </a:pPr>
            <a:r>
              <a:rPr lang="tr-TR" sz="1800" dirty="0">
                <a:latin typeface="Calibri" panose="020F0502020204030204" pitchFamily="34" charset="0"/>
                <a:cs typeface="Calibri" panose="020F0502020204030204" pitchFamily="34" charset="0"/>
              </a:rPr>
              <a:t>3. YOLOv7’yi yükle</a:t>
            </a:r>
          </a:p>
          <a:p>
            <a:pPr marL="0" lvl="2" algn="just">
              <a:spcAft>
                <a:spcPts val="600"/>
              </a:spcAft>
            </a:pPr>
            <a:r>
              <a:rPr lang="tr-TR" dirty="0">
                <a:solidFill>
                  <a:srgbClr val="FFFF00"/>
                </a:solidFill>
                <a:latin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cs typeface="Calibri" panose="020F0502020204030204" pitchFamily="34" charset="0"/>
              </a:rPr>
              <a:t>!git clone https://github.com/WongKinYiu/yolov7.git</a:t>
            </a:r>
            <a:endParaRPr lang="tr-TR" dirty="0">
              <a:solidFill>
                <a:srgbClr val="FFFF00"/>
              </a:solidFill>
              <a:latin typeface="Calibri" panose="020F0502020204030204" pitchFamily="34" charset="0"/>
              <a:cs typeface="Calibri" panose="020F0502020204030204" pitchFamily="34" charset="0"/>
            </a:endParaRPr>
          </a:p>
          <a:p>
            <a:pPr marL="0" lvl="2" algn="just">
              <a:spcBef>
                <a:spcPts val="600"/>
              </a:spcBef>
              <a:spcAft>
                <a:spcPts val="600"/>
              </a:spcAft>
            </a:pPr>
            <a:r>
              <a:rPr lang="tr-TR" dirty="0">
                <a:latin typeface="Calibri" panose="020F0502020204030204" pitchFamily="34" charset="0"/>
                <a:cs typeface="Calibri" panose="020F0502020204030204" pitchFamily="34" charset="0"/>
              </a:rPr>
              <a:t>4. Kurulum yapılan klasöre geç</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yolov7</a:t>
            </a:r>
          </a:p>
          <a:p>
            <a:pPr marL="0" lvl="4" algn="just">
              <a:spcBef>
                <a:spcPts val="600"/>
              </a:spcBef>
              <a:spcAft>
                <a:spcPts val="600"/>
              </a:spcAft>
            </a:pPr>
            <a:r>
              <a:rPr lang="tr-TR" dirty="0">
                <a:latin typeface="Calibri" panose="020F0502020204030204" pitchFamily="34" charset="0"/>
                <a:cs typeface="Calibri" panose="020F0502020204030204" pitchFamily="34" charset="0"/>
              </a:rPr>
              <a:t>5. Ağırlık (</a:t>
            </a:r>
            <a:r>
              <a:rPr lang="tr-TR" dirty="0" err="1">
                <a:latin typeface="Calibri" panose="020F0502020204030204" pitchFamily="34" charset="0"/>
                <a:cs typeface="Calibri" panose="020F0502020204030204" pitchFamily="34" charset="0"/>
              </a:rPr>
              <a:t>weight</a:t>
            </a:r>
            <a:r>
              <a:rPr lang="tr-TR" dirty="0">
                <a:latin typeface="Calibri" panose="020F0502020204030204" pitchFamily="34" charset="0"/>
                <a:cs typeface="Calibri" panose="020F0502020204030204" pitchFamily="34" charset="0"/>
              </a:rPr>
              <a:t>) dosyalarını indir</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https://github.com/WongKinYiu/yolov7/releases/download/v0.1/yolov7.pt</a:t>
            </a:r>
            <a:r>
              <a:rPr lang="tr-TR" dirty="0">
                <a:solidFill>
                  <a:srgbClr val="FFFF00"/>
                </a:solidFill>
                <a:latin typeface="Calibri" panose="020F0502020204030204" pitchFamily="34" charset="0"/>
                <a:cs typeface="Calibri" panose="020F0502020204030204" pitchFamily="34" charset="0"/>
              </a:rPr>
              <a:t>	</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https://github.com/WongKinYiu/yolov7/releases/download/v0.1/yolov7-tiny.pt</a:t>
            </a:r>
            <a:endParaRPr lang="tr-TR" dirty="0">
              <a:solidFill>
                <a:srgbClr val="FFFF00"/>
              </a:solidFill>
              <a:latin typeface="Calibri" panose="020F0502020204030204" pitchFamily="34" charset="0"/>
              <a:cs typeface="Calibri" panose="020F0502020204030204" pitchFamily="34" charset="0"/>
            </a:endParaRPr>
          </a:p>
          <a:p>
            <a:pPr marL="0" lvl="4">
              <a:spcBef>
                <a:spcPts val="600"/>
              </a:spcBef>
              <a:spcAft>
                <a:spcPts val="600"/>
              </a:spcAft>
            </a:pPr>
            <a:r>
              <a:rPr lang="tr-TR" dirty="0">
                <a:latin typeface="Calibri" panose="020F0502020204030204" pitchFamily="34" charset="0"/>
                <a:cs typeface="Calibri" panose="020F0502020204030204" pitchFamily="34" charset="0"/>
              </a:rPr>
              <a:t>6. </a:t>
            </a:r>
            <a:r>
              <a:rPr lang="tr-TR" dirty="0" err="1">
                <a:latin typeface="Calibri" panose="020F0502020204030204" pitchFamily="34" charset="0"/>
                <a:cs typeface="Calibri" panose="020F0502020204030204" pitchFamily="34" charset="0"/>
              </a:rPr>
              <a:t>Pre-trained</a:t>
            </a:r>
            <a:r>
              <a:rPr lang="tr-TR" dirty="0">
                <a:latin typeface="Calibri" panose="020F0502020204030204" pitchFamily="34" charset="0"/>
                <a:cs typeface="Calibri" panose="020F0502020204030204" pitchFamily="34" charset="0"/>
              </a:rPr>
              <a:t> ağırlıklarla DETECT işlemi yapılabilir. Bu işlem resim yada video üzerinde uygulanabilir.</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python</a:t>
            </a:r>
            <a:r>
              <a:rPr lang="tr-TR" dirty="0">
                <a:solidFill>
                  <a:srgbClr val="FFFF00"/>
                </a:solidFill>
                <a:latin typeface="Calibri" panose="020F0502020204030204" pitchFamily="34" charset="0"/>
                <a:cs typeface="Calibri" panose="020F0502020204030204" pitchFamily="34" charset="0"/>
              </a:rPr>
              <a:t> detect.py --</a:t>
            </a:r>
            <a:r>
              <a:rPr lang="tr-TR" dirty="0" err="1">
                <a:solidFill>
                  <a:srgbClr val="FFFF00"/>
                </a:solidFill>
                <a:latin typeface="Calibri" panose="020F0502020204030204" pitchFamily="34" charset="0"/>
                <a:cs typeface="Calibri" panose="020F0502020204030204" pitchFamily="34" charset="0"/>
              </a:rPr>
              <a:t>weights</a:t>
            </a:r>
            <a:r>
              <a:rPr lang="tr-TR" dirty="0">
                <a:solidFill>
                  <a:srgbClr val="FFFF00"/>
                </a:solidFill>
                <a:latin typeface="Calibri" panose="020F0502020204030204" pitchFamily="34" charset="0"/>
                <a:cs typeface="Calibri" panose="020F0502020204030204" pitchFamily="34" charset="0"/>
              </a:rPr>
              <a:t> yolov7.pt --</a:t>
            </a:r>
            <a:r>
              <a:rPr lang="tr-TR" dirty="0" err="1">
                <a:solidFill>
                  <a:srgbClr val="FFFF00"/>
                </a:solidFill>
                <a:latin typeface="Calibri" panose="020F0502020204030204" pitchFamily="34" charset="0"/>
                <a:cs typeface="Calibri" panose="020F0502020204030204" pitchFamily="34" charset="0"/>
              </a:rPr>
              <a:t>conf</a:t>
            </a:r>
            <a:r>
              <a:rPr lang="tr-TR" dirty="0">
                <a:solidFill>
                  <a:srgbClr val="FFFF00"/>
                </a:solidFill>
                <a:latin typeface="Calibri" panose="020F0502020204030204" pitchFamily="34" charset="0"/>
                <a:cs typeface="Calibri" panose="020F0502020204030204" pitchFamily="34" charset="0"/>
              </a:rPr>
              <a:t> 0.5 --</a:t>
            </a:r>
            <a:r>
              <a:rPr lang="tr-TR" dirty="0" err="1">
                <a:solidFill>
                  <a:srgbClr val="FFFF00"/>
                </a:solidFill>
                <a:latin typeface="Calibri" panose="020F0502020204030204" pitchFamily="34" charset="0"/>
                <a:cs typeface="Calibri" panose="020F0502020204030204" pitchFamily="34" charset="0"/>
              </a:rPr>
              <a:t>img</a:t>
            </a:r>
            <a:r>
              <a:rPr lang="tr-TR" dirty="0">
                <a:solidFill>
                  <a:srgbClr val="FFFF00"/>
                </a:solidFill>
                <a:latin typeface="Calibri" panose="020F0502020204030204" pitchFamily="34" charset="0"/>
                <a:cs typeface="Calibri" panose="020F0502020204030204" pitchFamily="34" charset="0"/>
              </a:rPr>
              <a:t>-size 640 --</a:t>
            </a:r>
            <a:r>
              <a:rPr lang="tr-TR" dirty="0" err="1">
                <a:solidFill>
                  <a:srgbClr val="FFFF00"/>
                </a:solidFill>
                <a:latin typeface="Calibri" panose="020F0502020204030204" pitchFamily="34" charset="0"/>
                <a:cs typeface="Calibri" panose="020F0502020204030204" pitchFamily="34" charset="0"/>
              </a:rPr>
              <a:t>source</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inference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images</a:t>
            </a:r>
            <a:r>
              <a:rPr lang="tr-TR" dirty="0">
                <a:solidFill>
                  <a:srgbClr val="FFFF00"/>
                </a:solidFill>
                <a:latin typeface="Calibri" panose="020F0502020204030204" pitchFamily="34" charset="0"/>
                <a:cs typeface="Calibri" panose="020F0502020204030204" pitchFamily="34" charset="0"/>
              </a:rPr>
              <a:t>/video.mp4</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en-US" dirty="0">
                <a:solidFill>
                  <a:srgbClr val="FFFF00"/>
                </a:solidFill>
                <a:latin typeface="Calibri" panose="020F0502020204030204" pitchFamily="34" charset="0"/>
                <a:cs typeface="Calibri" panose="020F0502020204030204" pitchFamily="34" charset="0"/>
              </a:rPr>
              <a:t>python detect.py --weights yolov7.pt --conf 0.25 --</a:t>
            </a:r>
            <a:r>
              <a:rPr lang="en-US" dirty="0" err="1">
                <a:solidFill>
                  <a:srgbClr val="FFFF00"/>
                </a:solidFill>
                <a:latin typeface="Calibri" panose="020F0502020204030204" pitchFamily="34" charset="0"/>
                <a:cs typeface="Calibri" panose="020F0502020204030204" pitchFamily="34" charset="0"/>
              </a:rPr>
              <a:t>img</a:t>
            </a:r>
            <a:r>
              <a:rPr lang="en-US" dirty="0">
                <a:solidFill>
                  <a:srgbClr val="FFFF00"/>
                </a:solidFill>
                <a:latin typeface="Calibri" panose="020F0502020204030204" pitchFamily="34" charset="0"/>
                <a:cs typeface="Calibri" panose="020F0502020204030204" pitchFamily="34" charset="0"/>
              </a:rPr>
              <a:t>-size 640 --source inference/images/horses.jpg</a:t>
            </a:r>
            <a:endParaRPr lang="tr-TR" dirty="0">
              <a:solidFill>
                <a:srgbClr val="FFFF00"/>
              </a:solidFill>
              <a:latin typeface="Calibri" panose="020F0502020204030204" pitchFamily="34" charset="0"/>
              <a:cs typeface="Calibri" panose="020F0502020204030204" pitchFamily="34" charset="0"/>
            </a:endParaRPr>
          </a:p>
          <a:p>
            <a:pPr marL="0" lvl="5">
              <a:spcBef>
                <a:spcPts val="600"/>
              </a:spcBef>
            </a:pPr>
            <a:r>
              <a:rPr lang="tr-TR" dirty="0" err="1">
                <a:latin typeface="Calibri" panose="020F0502020204030204" pitchFamily="34" charset="0"/>
                <a:cs typeface="Calibri" panose="020F0502020204030204" pitchFamily="34" charset="0"/>
              </a:rPr>
              <a:t>Detection</a:t>
            </a:r>
            <a:r>
              <a:rPr lang="tr-TR" dirty="0">
                <a:latin typeface="Calibri" panose="020F0502020204030204" pitchFamily="34" charset="0"/>
                <a:cs typeface="Calibri" panose="020F0502020204030204" pitchFamily="34" charset="0"/>
              </a:rPr>
              <a:t> sonucu </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content</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gdrive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MyDrive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/yolov7/</a:t>
            </a:r>
            <a:r>
              <a:rPr lang="tr-TR" dirty="0" err="1">
                <a:solidFill>
                  <a:srgbClr val="FFFF00"/>
                </a:solidFill>
                <a:latin typeface="Calibri" panose="020F0502020204030204" pitchFamily="34" charset="0"/>
                <a:cs typeface="Calibri" panose="020F0502020204030204" pitchFamily="34" charset="0"/>
              </a:rPr>
              <a:t>runs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detect</a:t>
            </a:r>
            <a:r>
              <a:rPr lang="tr-TR" dirty="0">
                <a:latin typeface="Calibri" panose="020F0502020204030204" pitchFamily="34" charset="0"/>
                <a:cs typeface="Calibri" panose="020F0502020204030204" pitchFamily="34" charset="0"/>
              </a:rPr>
              <a:t>» klasörü altında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klasörlerine kaydedilir. Her bir resim için farklı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klasörü açılır (exp2, exp3,…).</a:t>
            </a:r>
          </a:p>
        </p:txBody>
      </p:sp>
    </p:spTree>
    <p:extLst>
      <p:ext uri="{BB962C8B-B14F-4D97-AF65-F5344CB8AC3E}">
        <p14:creationId xmlns:p14="http://schemas.microsoft.com/office/powerpoint/2010/main" val="16943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Farklı bir veri setiniz varsa </a:t>
            </a:r>
            <a:r>
              <a:rPr lang="tr-TR" sz="1600" dirty="0" err="1">
                <a:latin typeface="Calibri" panose="020F0502020204030204" pitchFamily="34" charset="0"/>
                <a:cs typeface="Calibri" panose="020F0502020204030204" pitchFamily="34" charset="0"/>
              </a:rPr>
              <a:t>YOLO’yu</a:t>
            </a:r>
            <a:r>
              <a:rPr lang="tr-TR" sz="1600" dirty="0">
                <a:latin typeface="Calibri" panose="020F0502020204030204" pitchFamily="34" charset="0"/>
                <a:cs typeface="Calibri" panose="020F0502020204030204" pitchFamily="34" charset="0"/>
              </a:rPr>
              <a:t> bu veri seti için eğitebilirsiniz. Bunun için öncelikle veri setinizi </a:t>
            </a:r>
            <a:r>
              <a:rPr lang="tr-TR" sz="1600" dirty="0" err="1">
                <a:latin typeface="Calibri" panose="020F0502020204030204" pitchFamily="34" charset="0"/>
                <a:cs typeface="Calibri" panose="020F0502020204030204" pitchFamily="34" charset="0"/>
              </a:rPr>
              <a:t>LabelImg</a:t>
            </a:r>
            <a:r>
              <a:rPr lang="tr-TR" sz="1600" dirty="0">
                <a:latin typeface="Calibri" panose="020F0502020204030204" pitchFamily="34" charset="0"/>
                <a:cs typeface="Calibri" panose="020F0502020204030204" pitchFamily="34" charset="0"/>
              </a:rPr>
              <a:t> uygulaması ile etiketlemeniz gerekir.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LabelImg’yi</a:t>
            </a:r>
            <a:r>
              <a:rPr lang="tr-TR" sz="1600" dirty="0">
                <a:latin typeface="Calibri" panose="020F0502020204030204" pitchFamily="34" charset="0"/>
                <a:cs typeface="Calibri" panose="020F0502020204030204" pitchFamily="34" charset="0"/>
              </a:rPr>
              <a:t> aşağıdaki gibi </a:t>
            </a:r>
            <a:r>
              <a:rPr lang="tr-TR" sz="1600" dirty="0" err="1">
                <a:latin typeface="Calibri" panose="020F0502020204030204" pitchFamily="34" charset="0"/>
                <a:cs typeface="Calibri" panose="020F0502020204030204" pitchFamily="34" charset="0"/>
              </a:rPr>
              <a:t>anaconda</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prompt</a:t>
            </a:r>
            <a:r>
              <a:rPr lang="tr-TR" sz="1600" dirty="0">
                <a:latin typeface="Calibri" panose="020F0502020204030204" pitchFamily="34" charset="0"/>
                <a:cs typeface="Calibri" panose="020F0502020204030204" pitchFamily="34" charset="0"/>
              </a:rPr>
              <a:t> üzerinden kurup çalıştırabilirsiniz. </a:t>
            </a:r>
            <a:r>
              <a:rPr lang="tr-TR" sz="1600" dirty="0" err="1">
                <a:latin typeface="Calibri" panose="020F0502020204030204" pitchFamily="34" charset="0"/>
                <a:cs typeface="Calibri" panose="020F0502020204030204" pitchFamily="34" charset="0"/>
              </a:rPr>
              <a:t>Pyqt</a:t>
            </a:r>
            <a:r>
              <a:rPr lang="tr-TR" sz="1600" dirty="0">
                <a:latin typeface="Calibri" panose="020F0502020204030204" pitchFamily="34" charset="0"/>
                <a:cs typeface="Calibri" panose="020F0502020204030204" pitchFamily="34" charset="0"/>
              </a:rPr>
              <a:t> kütüphanesinin de mutlaka kurulu olması gerekir.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r>
              <a:rPr lang="tr-TR" sz="1600" dirty="0">
                <a:solidFill>
                  <a:srgbClr val="FFFF00"/>
                </a:solidFill>
                <a:latin typeface="Calibri" panose="020F0502020204030204" pitchFamily="34" charset="0"/>
                <a:cs typeface="Calibri" panose="020F0502020204030204" pitchFamily="34" charset="0"/>
              </a:rPr>
              <a:t>pip3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7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E05B7979-A1DE-3082-24BA-5C5798987FA7}"/>
              </a:ext>
            </a:extLst>
          </p:cNvPr>
          <p:cNvPicPr>
            <a:picLocks noChangeAspect="1"/>
          </p:cNvPicPr>
          <p:nvPr/>
        </p:nvPicPr>
        <p:blipFill>
          <a:blip r:embed="rId2"/>
          <a:stretch>
            <a:fillRect/>
          </a:stretch>
        </p:blipFill>
        <p:spPr>
          <a:xfrm>
            <a:off x="1784388" y="932649"/>
            <a:ext cx="5903114" cy="4140000"/>
          </a:xfrm>
          <a:prstGeom prst="rect">
            <a:avLst/>
          </a:prstGeom>
        </p:spPr>
      </p:pic>
    </p:spTree>
    <p:extLst>
      <p:ext uri="{BB962C8B-B14F-4D97-AF65-F5344CB8AC3E}">
        <p14:creationId xmlns:p14="http://schemas.microsoft.com/office/powerpoint/2010/main" val="301622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Uygulama penceresinde </a:t>
            </a:r>
            <a:r>
              <a:rPr lang="tr-TR" sz="1600" dirty="0" err="1">
                <a:latin typeface="Calibri" panose="020F0502020204030204" pitchFamily="34" charset="0"/>
                <a:cs typeface="Calibri" panose="020F0502020204030204" pitchFamily="34" charset="0"/>
              </a:rPr>
              <a:t>OpenDir</a:t>
            </a:r>
            <a:r>
              <a:rPr lang="tr-TR" sz="1600" dirty="0">
                <a:latin typeface="Calibri" panose="020F0502020204030204" pitchFamily="34" charset="0"/>
                <a:cs typeface="Calibri" panose="020F0502020204030204" pitchFamily="34" charset="0"/>
              </a:rPr>
              <a:t> seçeneği ile etiketleme yapılacak görüntüleri olduğu klasör seçilir.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Sol taraftaki </a:t>
            </a:r>
            <a:r>
              <a:rPr lang="tr-TR" sz="1600" dirty="0" err="1">
                <a:latin typeface="Calibri" panose="020F0502020204030204" pitchFamily="34" charset="0"/>
                <a:cs typeface="Calibri" panose="020F0502020204030204" pitchFamily="34" charset="0"/>
              </a:rPr>
              <a:t>seçenekleriden</a:t>
            </a:r>
            <a:r>
              <a:rPr lang="tr-TR" sz="1600" dirty="0">
                <a:latin typeface="Calibri" panose="020F0502020204030204" pitchFamily="34" charset="0"/>
                <a:cs typeface="Calibri" panose="020F0502020204030204" pitchFamily="34" charset="0"/>
              </a:rPr>
              <a:t> mutlaka YOLO formatı seçilmelidir.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Create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RectBox</a:t>
            </a:r>
            <a:r>
              <a:rPr lang="tr-TR" sz="1600" dirty="0">
                <a:latin typeface="Calibri" panose="020F0502020204030204" pitchFamily="34" charset="0"/>
                <a:cs typeface="Calibri" panose="020F0502020204030204" pitchFamily="34" charset="0"/>
              </a:rPr>
              <a:t> seçeneği ile tüm resimler etiketlenir.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görüntülerin bulunduğu klasörde her resim için koordinatların kaydedildiği bir txt dosyası olur.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sırasında etiketi her seferinde yazmamak için sağ taraftaki  «</a:t>
            </a:r>
            <a:r>
              <a:rPr lang="tr-TR" sz="1600" dirty="0" err="1">
                <a:latin typeface="Calibri" panose="020F0502020204030204" pitchFamily="34" charset="0"/>
                <a:cs typeface="Calibri" panose="020F0502020204030204" pitchFamily="34" charset="0"/>
              </a:rPr>
              <a:t>use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label</a:t>
            </a:r>
            <a:r>
              <a:rPr lang="tr-TR" sz="1600" dirty="0">
                <a:latin typeface="Calibri" panose="020F0502020204030204" pitchFamily="34" charset="0"/>
                <a:cs typeface="Calibri" panose="020F0502020204030204" pitchFamily="34" charset="0"/>
              </a:rPr>
              <a:t>» seçeneği işaretlenip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etiket yazılabilir.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elde edilen klasör deki resimler ve txt dosyaları </a:t>
            </a:r>
            <a:r>
              <a:rPr lang="tr-TR" sz="1600" dirty="0" err="1">
                <a:latin typeface="Calibri" panose="020F0502020204030204" pitchFamily="34" charset="0"/>
                <a:cs typeface="Calibri" panose="020F0502020204030204" pitchFamily="34" charset="0"/>
              </a:rPr>
              <a:t>yolo’ya</a:t>
            </a:r>
            <a:r>
              <a:rPr lang="tr-TR" sz="1600" dirty="0">
                <a:latin typeface="Calibri" panose="020F0502020204030204" pitchFamily="34" charset="0"/>
                <a:cs typeface="Calibri" panose="020F0502020204030204" pitchFamily="34" charset="0"/>
              </a:rPr>
              <a:t> giriş olarak verilip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edilebilir.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F1C28C90-BE3D-5A52-0D03-C09C1DB0764D}"/>
              </a:ext>
            </a:extLst>
          </p:cNvPr>
          <p:cNvPicPr>
            <a:picLocks noChangeAspect="1"/>
          </p:cNvPicPr>
          <p:nvPr/>
        </p:nvPicPr>
        <p:blipFill>
          <a:blip r:embed="rId2"/>
          <a:stretch>
            <a:fillRect/>
          </a:stretch>
        </p:blipFill>
        <p:spPr>
          <a:xfrm>
            <a:off x="623700" y="2319949"/>
            <a:ext cx="4800600" cy="1123950"/>
          </a:xfrm>
          <a:prstGeom prst="rect">
            <a:avLst/>
          </a:prstGeom>
        </p:spPr>
      </p:pic>
    </p:spTree>
    <p:extLst>
      <p:ext uri="{BB962C8B-B14F-4D97-AF65-F5344CB8AC3E}">
        <p14:creationId xmlns:p14="http://schemas.microsoft.com/office/powerpoint/2010/main" val="3772000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75F202F-3C2C-F1F6-007C-A888035438BA}"/>
              </a:ext>
            </a:extLst>
          </p:cNvPr>
          <p:cNvPicPr>
            <a:picLocks noChangeAspect="1"/>
          </p:cNvPicPr>
          <p:nvPr/>
        </p:nvPicPr>
        <p:blipFill>
          <a:blip r:embed="rId2"/>
          <a:stretch>
            <a:fillRect/>
          </a:stretch>
        </p:blipFill>
        <p:spPr>
          <a:xfrm>
            <a:off x="622817" y="875049"/>
            <a:ext cx="7837653" cy="4176000"/>
          </a:xfrm>
          <a:prstGeom prst="rect">
            <a:avLst/>
          </a:prstGeom>
        </p:spPr>
      </p:pic>
    </p:spTree>
    <p:extLst>
      <p:ext uri="{BB962C8B-B14F-4D97-AF65-F5344CB8AC3E}">
        <p14:creationId xmlns:p14="http://schemas.microsoft.com/office/powerpoint/2010/main" val="299985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1. Etiketlenen bu resimleri Google Drive «</a:t>
            </a:r>
            <a:r>
              <a:rPr lang="tr-TR" sz="1600" dirty="0" err="1">
                <a:latin typeface="Calibri" panose="020F0502020204030204" pitchFamily="34" charset="0"/>
                <a:cs typeface="Calibri" panose="020F0502020204030204" pitchFamily="34" charset="0"/>
              </a:rPr>
              <a:t>img</a:t>
            </a:r>
            <a:r>
              <a:rPr lang="tr-TR" sz="1600" dirty="0">
                <a:latin typeface="Calibri" panose="020F0502020204030204" pitchFamily="34" charset="0"/>
                <a:cs typeface="Calibri" panose="020F0502020204030204" pitchFamily="34" charset="0"/>
              </a:rPr>
              <a:t>» klasörüne yükleyin.</a:t>
            </a: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Yolov7 klasörü içindeki «data» klasörüne «</a:t>
            </a:r>
            <a:r>
              <a:rPr lang="tr-TR" sz="1600" dirty="0" err="1">
                <a:latin typeface="Calibri" panose="020F0502020204030204" pitchFamily="34" charset="0"/>
                <a:cs typeface="Calibri" panose="020F0502020204030204" pitchFamily="34" charset="0"/>
              </a:rPr>
              <a:t>custom.yaml</a:t>
            </a:r>
            <a:r>
              <a:rPr lang="tr-TR" sz="1600" dirty="0">
                <a:latin typeface="Calibri" panose="020F0502020204030204" pitchFamily="34" charset="0"/>
                <a:cs typeface="Calibri" panose="020F0502020204030204" pitchFamily="34" charset="0"/>
              </a:rPr>
              <a:t>» isminde bir dosya oluşturun. Dosya içeriğini aşağıdaki gibi düzenleyin.</a:t>
            </a: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Burada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validation</a:t>
            </a:r>
            <a:r>
              <a:rPr lang="tr-TR" sz="1600" dirty="0">
                <a:latin typeface="Calibri" panose="020F0502020204030204" pitchFamily="34" charset="0"/>
                <a:cs typeface="Calibri" panose="020F0502020204030204" pitchFamily="34" charset="0"/>
              </a:rPr>
              <a:t> ve test görüntü dosyalarının isim ve </a:t>
            </a:r>
            <a:r>
              <a:rPr lang="tr-TR" sz="1600" dirty="0" err="1">
                <a:latin typeface="Calibri" panose="020F0502020204030204" pitchFamily="34" charset="0"/>
                <a:cs typeface="Calibri" panose="020F0502020204030204" pitchFamily="34" charset="0"/>
              </a:rPr>
              <a:t>path’ini</a:t>
            </a:r>
            <a:r>
              <a:rPr lang="tr-TR" sz="1600" dirty="0">
                <a:latin typeface="Calibri" panose="020F0502020204030204" pitchFamily="34" charset="0"/>
                <a:cs typeface="Calibri" panose="020F0502020204030204" pitchFamily="34" charset="0"/>
              </a:rPr>
              <a:t> içeren txt dosyalarını tanımlamalısınız. Ayrıca «</a:t>
            </a:r>
            <a:r>
              <a:rPr lang="tr-TR" sz="1600" dirty="0" err="1">
                <a:latin typeface="Calibri" panose="020F0502020204030204" pitchFamily="34" charset="0"/>
                <a:cs typeface="Calibri" panose="020F0502020204030204" pitchFamily="34" charset="0"/>
              </a:rPr>
              <a:t>nc</a:t>
            </a:r>
            <a:r>
              <a:rPr lang="tr-TR" sz="1600" dirty="0">
                <a:latin typeface="Calibri" panose="020F0502020204030204" pitchFamily="34" charset="0"/>
                <a:cs typeface="Calibri" panose="020F0502020204030204" pitchFamily="34" charset="0"/>
              </a:rPr>
              <a:t>» parametresi ile </a:t>
            </a:r>
            <a:r>
              <a:rPr lang="tr-TR" sz="1600" dirty="0" err="1">
                <a:latin typeface="Calibri" panose="020F0502020204030204" pitchFamily="34" charset="0"/>
                <a:cs typeface="Calibri" panose="020F0502020204030204" pitchFamily="34" charset="0"/>
              </a:rPr>
              <a:t>class</a:t>
            </a:r>
            <a:r>
              <a:rPr lang="tr-TR" sz="1600" dirty="0">
                <a:latin typeface="Calibri" panose="020F0502020204030204" pitchFamily="34" charset="0"/>
                <a:cs typeface="Calibri" panose="020F0502020204030204" pitchFamily="34" charset="0"/>
              </a:rPr>
              <a:t> sayısını ve «</a:t>
            </a:r>
            <a:r>
              <a:rPr lang="tr-TR" sz="1600" dirty="0" err="1">
                <a:latin typeface="Calibri" panose="020F0502020204030204" pitchFamily="34" charset="0"/>
                <a:cs typeface="Calibri" panose="020F0502020204030204" pitchFamily="34" charset="0"/>
              </a:rPr>
              <a:t>names</a:t>
            </a:r>
            <a:r>
              <a:rPr lang="tr-TR" sz="1600" dirty="0">
                <a:latin typeface="Calibri" panose="020F0502020204030204" pitchFamily="34" charset="0"/>
                <a:cs typeface="Calibri" panose="020F0502020204030204" pitchFamily="34" charset="0"/>
              </a:rPr>
              <a:t>» parametresi ile de tespit edilen bölgenin etiketini tanımlamasınız.</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CE65986B-33EF-B9D9-4E47-ABCA9F52DCA7}"/>
              </a:ext>
            </a:extLst>
          </p:cNvPr>
          <p:cNvPicPr>
            <a:picLocks noChangeAspect="1"/>
          </p:cNvPicPr>
          <p:nvPr/>
        </p:nvPicPr>
        <p:blipFill>
          <a:blip r:embed="rId2"/>
          <a:stretch>
            <a:fillRect/>
          </a:stretch>
        </p:blipFill>
        <p:spPr>
          <a:xfrm>
            <a:off x="641478" y="1811745"/>
            <a:ext cx="7362524" cy="2016000"/>
          </a:xfrm>
          <a:prstGeom prst="rect">
            <a:avLst/>
          </a:prstGeom>
        </p:spPr>
      </p:pic>
    </p:spTree>
    <p:extLst>
      <p:ext uri="{BB962C8B-B14F-4D97-AF65-F5344CB8AC3E}">
        <p14:creationId xmlns:p14="http://schemas.microsoft.com/office/powerpoint/2010/main" val="326964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3206232"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4. Train.txt ve Test.txt dosyalarını aşağıdaki kod vasıtasıyla oluşturabilirsiniz</a:t>
            </a:r>
            <a:r>
              <a:rPr lang="tr-TR" sz="1600" dirty="0">
                <a:solidFill>
                  <a:srgbClr val="FFFF00"/>
                </a:solidFill>
                <a:latin typeface="Calibri" panose="020F0502020204030204" pitchFamily="34" charset="0"/>
                <a:cs typeface="Calibri" panose="020F0502020204030204" pitchFamily="34" charset="0"/>
              </a:rPr>
              <a:t>.-&gt;process.py</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73511A9B-88D9-1689-F4A4-E101A7985A03}"/>
              </a:ext>
            </a:extLst>
          </p:cNvPr>
          <p:cNvPicPr>
            <a:picLocks noChangeAspect="1"/>
          </p:cNvPicPr>
          <p:nvPr/>
        </p:nvPicPr>
        <p:blipFill>
          <a:blip r:embed="rId2"/>
          <a:stretch>
            <a:fillRect/>
          </a:stretch>
        </p:blipFill>
        <p:spPr>
          <a:xfrm>
            <a:off x="3733366" y="604102"/>
            <a:ext cx="4935482" cy="4500000"/>
          </a:xfrm>
          <a:prstGeom prst="rect">
            <a:avLst/>
          </a:prstGeom>
        </p:spPr>
      </p:pic>
      <p:pic>
        <p:nvPicPr>
          <p:cNvPr id="8" name="Resim 7">
            <a:extLst>
              <a:ext uri="{FF2B5EF4-FFF2-40B4-BE49-F238E27FC236}">
                <a16:creationId xmlns:a16="http://schemas.microsoft.com/office/drawing/2014/main" id="{345F69D9-5A20-58AB-07F5-AD880038E875}"/>
              </a:ext>
            </a:extLst>
          </p:cNvPr>
          <p:cNvPicPr>
            <a:picLocks noChangeAspect="1"/>
          </p:cNvPicPr>
          <p:nvPr/>
        </p:nvPicPr>
        <p:blipFill>
          <a:blip r:embed="rId3"/>
          <a:stretch>
            <a:fillRect/>
          </a:stretch>
        </p:blipFill>
        <p:spPr>
          <a:xfrm>
            <a:off x="758197" y="1845306"/>
            <a:ext cx="1985465" cy="3132000"/>
          </a:xfrm>
          <a:prstGeom prst="rect">
            <a:avLst/>
          </a:prstGeom>
        </p:spPr>
      </p:pic>
    </p:spTree>
    <p:extLst>
      <p:ext uri="{BB962C8B-B14F-4D97-AF65-F5344CB8AC3E}">
        <p14:creationId xmlns:p14="http://schemas.microsoft.com/office/powerpoint/2010/main" val="1797153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5. Elde edilen Train.txt ve Test.txt </a:t>
            </a:r>
            <a:r>
              <a:rPr lang="tr-TR" sz="1600" dirty="0" err="1">
                <a:latin typeface="Calibri" panose="020F0502020204030204" pitchFamily="34" charset="0"/>
                <a:cs typeface="Calibri" panose="020F0502020204030204" pitchFamily="34" charset="0"/>
              </a:rPr>
              <a:t>dosyları</a:t>
            </a:r>
            <a:r>
              <a:rPr lang="tr-TR" sz="1600" dirty="0">
                <a:latin typeface="Calibri" panose="020F0502020204030204" pitchFamily="34" charset="0"/>
                <a:cs typeface="Calibri" panose="020F0502020204030204" pitchFamily="34" charset="0"/>
              </a:rPr>
              <a:t> Yolov7 klasörü altındaki data klasörüne kopyalanmalıdır.</a:t>
            </a:r>
          </a:p>
          <a:p>
            <a:pPr algn="just">
              <a:lnSpc>
                <a:spcPct val="100000"/>
              </a:lnSpc>
              <a:spcAft>
                <a:spcPts val="1200"/>
              </a:spcAft>
            </a:pPr>
            <a:r>
              <a:rPr lang="tr-TR" sz="1600" dirty="0">
                <a:latin typeface="Calibri" panose="020F0502020204030204" pitchFamily="34" charset="0"/>
                <a:cs typeface="Calibri" panose="020F0502020204030204" pitchFamily="34" charset="0"/>
              </a:rPr>
              <a:t>6. Bu işlemden sonra aşağıdaki kod vasıtasıyla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işlemi başlatılabilir.</a:t>
            </a:r>
          </a:p>
          <a:p>
            <a:pPr algn="ctr">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python</a:t>
            </a:r>
            <a:r>
              <a:rPr lang="tr-TR" sz="1600" dirty="0">
                <a:solidFill>
                  <a:srgbClr val="FFFF00"/>
                </a:solidFill>
                <a:latin typeface="Calibri" panose="020F0502020204030204" pitchFamily="34" charset="0"/>
                <a:cs typeface="Calibri" panose="020F0502020204030204" pitchFamily="34" charset="0"/>
              </a:rPr>
              <a:t> train.py --</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 --data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workers</a:t>
            </a:r>
            <a:r>
              <a:rPr lang="tr-TR" sz="1600" dirty="0">
                <a:solidFill>
                  <a:srgbClr val="FFFF00"/>
                </a:solidFill>
                <a:latin typeface="Calibri" panose="020F0502020204030204" pitchFamily="34" charset="0"/>
                <a:cs typeface="Calibri" panose="020F0502020204030204" pitchFamily="34" charset="0"/>
              </a:rPr>
              <a:t> 4 --</a:t>
            </a:r>
            <a:r>
              <a:rPr lang="tr-TR" sz="1600" dirty="0" err="1">
                <a:solidFill>
                  <a:srgbClr val="FFFF00"/>
                </a:solidFill>
                <a:latin typeface="Calibri" panose="020F0502020204030204" pitchFamily="34" charset="0"/>
                <a:cs typeface="Calibri" panose="020F0502020204030204" pitchFamily="34" charset="0"/>
              </a:rPr>
              <a:t>batch</a:t>
            </a:r>
            <a:r>
              <a:rPr lang="tr-TR" sz="1600" dirty="0">
                <a:solidFill>
                  <a:srgbClr val="FFFF00"/>
                </a:solidFill>
                <a:latin typeface="Calibri" panose="020F0502020204030204" pitchFamily="34" charset="0"/>
                <a:cs typeface="Calibri" panose="020F0502020204030204" pitchFamily="34" charset="0"/>
              </a:rPr>
              <a:t>-size 4 --</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training</a:t>
            </a:r>
            <a:r>
              <a:rPr lang="tr-TR" sz="1600" dirty="0">
                <a:solidFill>
                  <a:srgbClr val="FFFF00"/>
                </a:solidFill>
                <a:latin typeface="Calibri" panose="020F0502020204030204" pitchFamily="34" charset="0"/>
                <a:cs typeface="Calibri" panose="020F0502020204030204" pitchFamily="34" charset="0"/>
              </a:rPr>
              <a:t>/yolov7.yaml --name yolov7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a:t>
            </a:r>
            <a:r>
              <a:rPr lang="tr-TR" sz="1600" dirty="0">
                <a:latin typeface="Calibri" panose="020F0502020204030204" pitchFamily="34" charset="0"/>
                <a:cs typeface="Calibri" panose="020F0502020204030204" pitchFamily="34" charset="0"/>
              </a:rPr>
              <a:t> Transfer </a:t>
            </a:r>
            <a:r>
              <a:rPr lang="tr-TR" sz="1600" dirty="0" err="1">
                <a:latin typeface="Calibri" panose="020F0502020204030204" pitchFamily="34" charset="0"/>
                <a:cs typeface="Calibri" panose="020F0502020204030204" pitchFamily="34" charset="0"/>
              </a:rPr>
              <a:t>learning</a:t>
            </a:r>
            <a:r>
              <a:rPr lang="tr-TR" sz="1600" dirty="0">
                <a:latin typeface="Calibri" panose="020F0502020204030204" pitchFamily="34" charset="0"/>
                <a:cs typeface="Calibri" panose="020F0502020204030204" pitchFamily="34" charset="0"/>
              </a:rPr>
              <a:t> kullanıldığı için önceden eğitilmiş model ağırlıkları kullanılıyor.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a:latin typeface="Calibri" panose="020F0502020204030204" pitchFamily="34" charset="0"/>
                <a:cs typeface="Calibri" panose="020F0502020204030204" pitchFamily="34" charset="0"/>
              </a:rPr>
              <a:t>Bu dosya içinde tanımlı txt dosyalarından eğitim, test ve </a:t>
            </a:r>
            <a:r>
              <a:rPr lang="tr-TR" sz="1600" dirty="0" err="1">
                <a:latin typeface="Calibri" panose="020F0502020204030204" pitchFamily="34" charset="0"/>
                <a:cs typeface="Calibri" panose="020F0502020204030204" pitchFamily="34" charset="0"/>
              </a:rPr>
              <a:t>validationda</a:t>
            </a:r>
            <a:r>
              <a:rPr lang="tr-TR" sz="1600" dirty="0">
                <a:latin typeface="Calibri" panose="020F0502020204030204" pitchFamily="34" charset="0"/>
                <a:cs typeface="Calibri" panose="020F0502020204030204" pitchFamily="34" charset="0"/>
              </a:rPr>
              <a:t> kullanılacak resimlerin yolu alınacak.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a:latin typeface="Calibri" panose="020F0502020204030204" pitchFamily="34" charset="0"/>
                <a:cs typeface="Calibri" panose="020F0502020204030204" pitchFamily="34" charset="0"/>
              </a:rPr>
              <a:t>Eğitimde kullanılan resim boyutu. İstenirse genişlik ve yükseklik şeklinde 2 parametre olarak verilebilir.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--name yolov7: </a:t>
            </a:r>
            <a:r>
              <a:rPr lang="tr-TR" sz="1600" dirty="0">
                <a:latin typeface="Calibri" panose="020F0502020204030204" pitchFamily="34" charset="0"/>
                <a:cs typeface="Calibri" panose="020F0502020204030204" pitchFamily="34" charset="0"/>
              </a:rPr>
              <a:t>Elde edilen ağırlıkların ve diğer dosyaların kaydedileceği klasör ön tanımı. Her eğitimde yolov7, yolov72, yolov73… şeklinde artarak gider.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88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err="1">
                <a:latin typeface="Calibri" panose="020F0502020204030204" pitchFamily="34" charset="0"/>
                <a:cs typeface="Calibri" panose="020F0502020204030204" pitchFamily="34" charset="0"/>
              </a:rPr>
              <a:t>YOLO’yu</a:t>
            </a:r>
            <a:r>
              <a:rPr lang="tr-TR" sz="2000" dirty="0">
                <a:latin typeface="Calibri" panose="020F0502020204030204" pitchFamily="34" charset="0"/>
                <a:cs typeface="Calibri" panose="020F0502020204030204" pitchFamily="34" charset="0"/>
              </a:rPr>
              <a:t> diğer algoritmalardan ayıran en önemli özelliği gerçek zamanlı nesne tespiti yapabilmesidir.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Peki YOLO nasıl hem bu kadar hızlı tahminler yaparken aynı zamanda çok iyi sonuçlar verebiliyor?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Öncelikle diğer algoritmaların neden yavaş olduğuna bakalım.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Örneğin R-CNN gibi bölge bazlı nesne tespit algoritmaları önce nesne bulunması muhtemel alanları belirleyip ardından oralarda ayrı ayrı CNN sınıflandırıcıları yürütüyor.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yöntem her ne kadar iyi sonuçlar verse de bir resim iki ayrı işleme tabi tutulduğu için resim üzerindeki işlem sayımız artıyor ve düşük bir FPS (</a:t>
            </a:r>
            <a:r>
              <a:rPr lang="tr-TR" sz="2000" dirty="0" err="1">
                <a:latin typeface="Calibri" panose="020F0502020204030204" pitchFamily="34" charset="0"/>
                <a:cs typeface="Calibri" panose="020F0502020204030204" pitchFamily="34" charset="0"/>
              </a:rPr>
              <a:t>Frames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second</a:t>
            </a:r>
            <a:r>
              <a:rPr lang="tr-TR" sz="2000" dirty="0">
                <a:latin typeface="Calibri" panose="020F0502020204030204" pitchFamily="34" charset="0"/>
                <a:cs typeface="Calibri" panose="020F0502020204030204" pitchFamily="34" charset="0"/>
              </a:rPr>
              <a:t>, saniye başına kare) almamıza sebep oluyor.</a:t>
            </a:r>
          </a:p>
        </p:txBody>
      </p:sp>
    </p:spTree>
    <p:extLst>
      <p:ext uri="{BB962C8B-B14F-4D97-AF65-F5344CB8AC3E}">
        <p14:creationId xmlns:p14="http://schemas.microsoft.com/office/powerpoint/2010/main" val="51569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7. Eğitim bittiğinde elde edilen ağırlıklar Yolov7 klasörü altındaki «</a:t>
            </a:r>
            <a:r>
              <a:rPr lang="tr-TR" sz="1600" dirty="0" err="1">
                <a:latin typeface="Calibri" panose="020F0502020204030204" pitchFamily="34" charset="0"/>
                <a:cs typeface="Calibri" panose="020F0502020204030204" pitchFamily="34" charset="0"/>
              </a:rPr>
              <a:t>runs</a:t>
            </a:r>
            <a:r>
              <a:rPr lang="tr-TR" sz="1600" dirty="0">
                <a:latin typeface="Calibri" panose="020F0502020204030204" pitchFamily="34" charset="0"/>
                <a:cs typeface="Calibri" panose="020F0502020204030204" pitchFamily="34" charset="0"/>
              </a:rPr>
              <a:t>/</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/yolov7(2,3,4..vb.)/ </a:t>
            </a:r>
            <a:r>
              <a:rPr lang="tr-TR" sz="1600" dirty="0" err="1">
                <a:latin typeface="Calibri" panose="020F0502020204030204" pitchFamily="34" charset="0"/>
                <a:cs typeface="Calibri" panose="020F0502020204030204" pitchFamily="34" charset="0"/>
              </a:rPr>
              <a:t>weights</a:t>
            </a:r>
            <a:r>
              <a:rPr lang="tr-TR" sz="1600" dirty="0">
                <a:latin typeface="Calibri" panose="020F0502020204030204" pitchFamily="34" charset="0"/>
                <a:cs typeface="Calibri" panose="020F0502020204030204" pitchFamily="34" charset="0"/>
              </a:rPr>
              <a:t>» klasörüne kaydedilir.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18A78F07-AEB3-A3BF-BE6F-D05B5455DDF0}"/>
              </a:ext>
            </a:extLst>
          </p:cNvPr>
          <p:cNvPicPr>
            <a:picLocks noChangeAspect="1"/>
          </p:cNvPicPr>
          <p:nvPr/>
        </p:nvPicPr>
        <p:blipFill>
          <a:blip r:embed="rId2"/>
          <a:stretch>
            <a:fillRect/>
          </a:stretch>
        </p:blipFill>
        <p:spPr>
          <a:xfrm>
            <a:off x="2134220" y="1777148"/>
            <a:ext cx="4371975" cy="2762250"/>
          </a:xfrm>
          <a:prstGeom prst="rect">
            <a:avLst/>
          </a:prstGeom>
        </p:spPr>
      </p:pic>
    </p:spTree>
    <p:extLst>
      <p:ext uri="{BB962C8B-B14F-4D97-AF65-F5344CB8AC3E}">
        <p14:creationId xmlns:p14="http://schemas.microsoft.com/office/powerpoint/2010/main" val="191374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err="1">
                <a:solidFill>
                  <a:srgbClr val="FFFF00"/>
                </a:solidFill>
                <a:latin typeface="Calibri" panose="020F0502020204030204" pitchFamily="34" charset="0"/>
                <a:cs typeface="Calibri" panose="020F0502020204030204" pitchFamily="34" charset="0"/>
              </a:rPr>
              <a:t>Testing</a:t>
            </a:r>
            <a:r>
              <a:rPr lang="tr-TR" sz="1500" b="1" u="sng" dirty="0">
                <a:solidFill>
                  <a:srgbClr val="FFFF00"/>
                </a:solidFill>
                <a:latin typeface="Calibri" panose="020F0502020204030204" pitchFamily="34" charset="0"/>
                <a:cs typeface="Calibri" panose="020F0502020204030204" pitchFamily="34" charset="0"/>
              </a:rPr>
              <a:t> </a:t>
            </a:r>
            <a:r>
              <a:rPr lang="tr-TR" sz="1500" b="1" u="sng" dirty="0" err="1">
                <a:solidFill>
                  <a:srgbClr val="FFFF00"/>
                </a:solidFill>
                <a:latin typeface="Calibri" panose="020F0502020204030204" pitchFamily="34" charset="0"/>
                <a:cs typeface="Calibri" panose="020F0502020204030204" pitchFamily="34" charset="0"/>
              </a:rPr>
              <a:t>Trained</a:t>
            </a:r>
            <a:r>
              <a:rPr lang="tr-TR" sz="1500" b="1" u="sng" dirty="0">
                <a:solidFill>
                  <a:srgbClr val="FFFF00"/>
                </a:solidFill>
                <a:latin typeface="Calibri" panose="020F0502020204030204" pitchFamily="34" charset="0"/>
                <a:cs typeface="Calibri" panose="020F0502020204030204" pitchFamily="34" charset="0"/>
              </a:rPr>
              <a:t> YOLO</a:t>
            </a:r>
          </a:p>
          <a:p>
            <a:pPr algn="just">
              <a:lnSpc>
                <a:spcPct val="100000"/>
              </a:lnSpc>
              <a:spcAft>
                <a:spcPts val="600"/>
              </a:spcAft>
            </a:pPr>
            <a:r>
              <a:rPr lang="tr-TR" sz="1500" dirty="0">
                <a:latin typeface="Calibri" panose="020F0502020204030204" pitchFamily="34" charset="0"/>
                <a:cs typeface="Calibri" panose="020F0502020204030204" pitchFamily="34" charset="0"/>
              </a:rPr>
              <a:t>8. Eğitim bittikten sonra performans metriklerini elde etmek için test verileri üzerinde best.pt ağırlığı kullanılarak model test edilir. Test işlemi aşağıdaki gibi yapılabilir.</a:t>
            </a:r>
          </a:p>
          <a:p>
            <a:pPr algn="ctr">
              <a:lnSpc>
                <a:spcPct val="100000"/>
              </a:lnSpc>
              <a:spcBef>
                <a:spcPts val="1200"/>
              </a:spcBef>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test.py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task</a:t>
            </a:r>
            <a:r>
              <a:rPr lang="tr-TR" sz="1500" dirty="0">
                <a:solidFill>
                  <a:srgbClr val="FFFF00"/>
                </a:solidFill>
                <a:latin typeface="Calibri" panose="020F0502020204030204" pitchFamily="34" charset="0"/>
                <a:cs typeface="Calibri" panose="020F0502020204030204" pitchFamily="34" charset="0"/>
              </a:rPr>
              <a:t> test --data "./data/</a:t>
            </a:r>
            <a:r>
              <a:rPr lang="tr-TR" sz="1500" dirty="0" err="1">
                <a:solidFill>
                  <a:srgbClr val="FFFF00"/>
                </a:solidFill>
                <a:latin typeface="Calibri" panose="020F0502020204030204" pitchFamily="34" charset="0"/>
                <a:cs typeface="Calibri" panose="020F0502020204030204" pitchFamily="34" charset="0"/>
              </a:rPr>
              <a:t>custom.yaml</a:t>
            </a:r>
            <a:r>
              <a:rPr lang="tr-TR" sz="1500" dirty="0">
                <a:solidFill>
                  <a:srgbClr val="FFFF00"/>
                </a:solidFill>
                <a:latin typeface="Calibri" panose="020F0502020204030204" pitchFamily="34" charset="0"/>
                <a:cs typeface="Calibri" panose="020F0502020204030204" pitchFamily="34" charset="0"/>
              </a:rPr>
              <a:t>"</a:t>
            </a:r>
          </a:p>
          <a:p>
            <a:pPr algn="just">
              <a:lnSpc>
                <a:spcPct val="100000"/>
              </a:lnSpc>
              <a:spcAft>
                <a:spcPts val="600"/>
              </a:spcAft>
            </a:pPr>
            <a:r>
              <a:rPr lang="tr-TR" sz="15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Elde edilen metriklere ait eğriler (</a:t>
            </a:r>
            <a:r>
              <a:rPr lang="tr-TR" sz="1500" dirty="0" err="1">
                <a:latin typeface="Calibri" panose="020F0502020204030204" pitchFamily="34" charset="0"/>
                <a:cs typeface="Calibri" panose="020F0502020204030204" pitchFamily="34" charset="0"/>
              </a:rPr>
              <a:t>precision</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recall</a:t>
            </a:r>
            <a:r>
              <a:rPr lang="tr-TR" sz="1500" dirty="0">
                <a:latin typeface="Calibri" panose="020F0502020204030204" pitchFamily="34" charset="0"/>
                <a:cs typeface="Calibri" panose="020F0502020204030204" pitchFamily="34" charset="0"/>
              </a:rPr>
              <a:t>, f1 vb..) Yolov7 klasörü altındaki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/test» klasörü altına kaydedilir. Ayrıca metrik değerleri aşağıdaki gibi ekrana yazılır. </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tr-TR" sz="1500" b="0" i="0" u="none" strike="noStrike" baseline="0" dirty="0" err="1">
                <a:latin typeface="TimesNewRomanPSMT"/>
              </a:rPr>
              <a:t>mAP</a:t>
            </a:r>
            <a:r>
              <a:rPr lang="tr-TR" sz="1500" b="0" i="0" u="none" strike="noStrike" baseline="0" dirty="0">
                <a:latin typeface="TimesNewRomanPSMT"/>
              </a:rPr>
              <a:t> (ortalama hassasiyet)</a:t>
            </a:r>
            <a:r>
              <a:rPr lang="tr-TR" sz="1500" dirty="0">
                <a:latin typeface="TimesNewRomanPSMT"/>
              </a:rPr>
              <a:t>, </a:t>
            </a:r>
            <a:r>
              <a:rPr lang="tr-TR" sz="1500" b="0" i="0" u="none" strike="noStrike" baseline="0" dirty="0">
                <a:latin typeface="TimesNewRomanPSMT"/>
              </a:rPr>
              <a:t>kesinlik, duyarlılık, F1-skoru ve </a:t>
            </a:r>
            <a:r>
              <a:rPr lang="tr-TR" sz="1500" b="0" i="0" u="none" strike="noStrike" baseline="0" dirty="0" err="1">
                <a:latin typeface="TimesNewRomanPSMT"/>
              </a:rPr>
              <a:t>IoU</a:t>
            </a:r>
            <a:r>
              <a:rPr lang="tr-TR" sz="1500" b="0" i="0" u="none" strike="noStrike" baseline="0" dirty="0">
                <a:latin typeface="TimesNewRomanPSMT"/>
              </a:rPr>
              <a:t> gibi değerlerin tek bir noktadan değerlendirilmesini sağlar.</a:t>
            </a:r>
          </a:p>
          <a:p>
            <a:pPr marL="285750" indent="-285750" algn="l">
              <a:buFont typeface="Arial" panose="020B0604020202020204" pitchFamily="34" charset="0"/>
              <a:buChar char="•"/>
            </a:pPr>
            <a:endParaRPr lang="tr-TR" sz="1500" dirty="0">
              <a:latin typeface="TimesNewRomanPSMT"/>
              <a:cs typeface="Calibri" panose="020F0502020204030204" pitchFamily="34" charset="0"/>
            </a:endParaRPr>
          </a:p>
          <a:p>
            <a:pPr marL="285750" indent="-285750" algn="l">
              <a:buFont typeface="Arial" panose="020B0604020202020204" pitchFamily="34" charset="0"/>
              <a:buChar char="•"/>
            </a:pPr>
            <a:r>
              <a:rPr lang="tr-TR" sz="1500" dirty="0">
                <a:latin typeface="TimesNewRomanPSMT"/>
                <a:cs typeface="Calibri" panose="020F0502020204030204" pitchFamily="34" charset="0"/>
              </a:rPr>
              <a:t>Sonuçlar incelendiğinde eşik değeri 0.5 için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0.982; eşik değeri 0.5 ile 0.95 aralığı için ise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değeri 0.758 olarak elde edilmiştir. Bu sonuçlar yeterli değildir. Yeterli olmamasının nedeni eğitim işleminin yarı da kesilmesidir. Bitinceye kadar devam ettirilmesi başarıyı artıracaktır.</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BA865F77-C286-899F-5EB7-15A713EB6501}"/>
              </a:ext>
            </a:extLst>
          </p:cNvPr>
          <p:cNvPicPr>
            <a:picLocks noChangeAspect="1"/>
          </p:cNvPicPr>
          <p:nvPr/>
        </p:nvPicPr>
        <p:blipFill>
          <a:blip r:embed="rId2"/>
          <a:stretch>
            <a:fillRect/>
          </a:stretch>
        </p:blipFill>
        <p:spPr>
          <a:xfrm>
            <a:off x="692572" y="2839436"/>
            <a:ext cx="7372350" cy="485775"/>
          </a:xfrm>
          <a:prstGeom prst="rect">
            <a:avLst/>
          </a:prstGeom>
        </p:spPr>
      </p:pic>
    </p:spTree>
    <p:extLst>
      <p:ext uri="{BB962C8B-B14F-4D97-AF65-F5344CB8AC3E}">
        <p14:creationId xmlns:p14="http://schemas.microsoft.com/office/powerpoint/2010/main" val="1205831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a:solidFill>
                  <a:srgbClr val="FFFF00"/>
                </a:solidFill>
                <a:latin typeface="Calibri" panose="020F0502020204030204" pitchFamily="34" charset="0"/>
                <a:cs typeface="Calibri" panose="020F0502020204030204" pitchFamily="34" charset="0"/>
              </a:rPr>
              <a:t>Eğitilmiş YOLO ile Görüntüler Üzerinde İstenilen Bölgenin Tespit Edilmesi ve </a:t>
            </a:r>
            <a:r>
              <a:rPr lang="tr-TR" sz="1500" b="1" u="sng" dirty="0" err="1">
                <a:solidFill>
                  <a:srgbClr val="FFFF00"/>
                </a:solidFill>
                <a:latin typeface="Calibri" panose="020F0502020204030204" pitchFamily="34" charset="0"/>
                <a:cs typeface="Calibri" panose="020F0502020204030204" pitchFamily="34" charset="0"/>
              </a:rPr>
              <a:t>Croplanması</a:t>
            </a:r>
            <a:endParaRPr lang="tr-TR" sz="15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Aşağıdaki komut satırı "$</a:t>
            </a:r>
            <a:r>
              <a:rPr lang="tr-TR" sz="1500" dirty="0" err="1">
                <a:latin typeface="Calibri" panose="020F0502020204030204" pitchFamily="34" charset="0"/>
                <a:cs typeface="Calibri" panose="020F0502020204030204" pitchFamily="34" charset="0"/>
              </a:rPr>
              <a:t>image_path</a:t>
            </a:r>
            <a:r>
              <a:rPr lang="tr-TR" sz="1500" dirty="0">
                <a:latin typeface="Calibri" panose="020F0502020204030204" pitchFamily="34" charset="0"/>
                <a:cs typeface="Calibri" panose="020F0502020204030204" pitchFamily="34" charset="0"/>
              </a:rPr>
              <a:t>"  yolundaki tüm görüntüler için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yapar ve elde ettiği sonuçları hem resim olarak hem de bir txt dosyası içindeki koordinat bilgileri olarak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detect</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exp</a:t>
            </a:r>
            <a:r>
              <a:rPr lang="tr-TR" sz="1500" dirty="0">
                <a:latin typeface="Calibri" panose="020F0502020204030204" pitchFamily="34" charset="0"/>
                <a:cs typeface="Calibri" panose="020F0502020204030204" pitchFamily="34" charset="0"/>
              </a:rPr>
              <a:t>» klasörüne kaydeder.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detect.py --</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 --</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source</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image_path</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a:t>
            </a: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 </a:t>
            </a:r>
            <a:r>
              <a:rPr lang="tr-TR" sz="1500" dirty="0">
                <a:latin typeface="Calibri" panose="020F0502020204030204" pitchFamily="34" charset="0"/>
                <a:cs typeface="Calibri" panose="020F0502020204030204" pitchFamily="34" charset="0"/>
              </a:rPr>
              <a:t>Bu parametre verilmezse her resim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sonucu için ayrı bir klasör açar.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a:t>
            </a:r>
            <a:r>
              <a:rPr lang="tr-TR" sz="1500" dirty="0">
                <a:latin typeface="Calibri" panose="020F0502020204030204" pitchFamily="34" charset="0"/>
                <a:cs typeface="Calibri" panose="020F0502020204030204" pitchFamily="34" charset="0"/>
              </a:rPr>
              <a:t> Bu parametre verilmezse tespit edilen bölge koordinatları txt dosyası olarak verilmez.</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a:latin typeface="Calibri" panose="020F0502020204030204" pitchFamily="34" charset="0"/>
                <a:cs typeface="Calibri" panose="020F0502020204030204" pitchFamily="34" charset="0"/>
              </a:rPr>
              <a:t>0.5 güven değerinden yüksek tespitleri kabul et.</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Herhangi bir resim için tespit edilip txt dosyasına yazılan bilgiler aşağıdaki gibidir.</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class</a:t>
            </a:r>
            <a:r>
              <a:rPr lang="tr-TR" sz="1500" dirty="0">
                <a:latin typeface="Calibri" panose="020F0502020204030204" pitchFamily="34" charset="0"/>
                <a:cs typeface="Calibri" panose="020F0502020204030204" pitchFamily="34" charset="0"/>
              </a:rPr>
              <a:t>    x                    y        merkez nokta x    merkez nokta y</a:t>
            </a: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47C5C89D-15ED-FD4B-068F-6A7B081D3FEF}"/>
              </a:ext>
            </a:extLst>
          </p:cNvPr>
          <p:cNvPicPr>
            <a:picLocks noChangeAspect="1"/>
          </p:cNvPicPr>
          <p:nvPr/>
        </p:nvPicPr>
        <p:blipFill>
          <a:blip r:embed="rId2"/>
          <a:stretch>
            <a:fillRect/>
          </a:stretch>
        </p:blipFill>
        <p:spPr>
          <a:xfrm>
            <a:off x="727408" y="3816487"/>
            <a:ext cx="3962400" cy="390525"/>
          </a:xfrm>
          <a:prstGeom prst="rect">
            <a:avLst/>
          </a:prstGeom>
        </p:spPr>
      </p:pic>
      <p:cxnSp>
        <p:nvCxnSpPr>
          <p:cNvPr id="8" name="Düz Ok Bağlayıcısı 7">
            <a:extLst>
              <a:ext uri="{FF2B5EF4-FFF2-40B4-BE49-F238E27FC236}">
                <a16:creationId xmlns:a16="http://schemas.microsoft.com/office/drawing/2014/main" id="{D147D505-F352-E158-6E1A-F4F68CE4B69F}"/>
              </a:ext>
            </a:extLst>
          </p:cNvPr>
          <p:cNvCxnSpPr/>
          <p:nvPr/>
        </p:nvCxnSpPr>
        <p:spPr>
          <a:xfrm flipH="1">
            <a:off x="861391" y="4075043"/>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A953841A-7B6F-704A-EBB4-64F535BFD572}"/>
              </a:ext>
            </a:extLst>
          </p:cNvPr>
          <p:cNvCxnSpPr/>
          <p:nvPr/>
        </p:nvCxnSpPr>
        <p:spPr>
          <a:xfrm flipH="1">
            <a:off x="1325217" y="4075042"/>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89BB7821-4F16-CF0B-526E-27ED11083FDB}"/>
              </a:ext>
            </a:extLst>
          </p:cNvPr>
          <p:cNvCxnSpPr/>
          <p:nvPr/>
        </p:nvCxnSpPr>
        <p:spPr>
          <a:xfrm flipH="1">
            <a:off x="2279373"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633DDF3D-2562-1AC9-0EC2-6CB3E35EE77C}"/>
              </a:ext>
            </a:extLst>
          </p:cNvPr>
          <p:cNvCxnSpPr/>
          <p:nvPr/>
        </p:nvCxnSpPr>
        <p:spPr>
          <a:xfrm flipH="1">
            <a:off x="3081787"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A91AE195-1E6D-4B5B-9150-A44064F2571F}"/>
              </a:ext>
            </a:extLst>
          </p:cNvPr>
          <p:cNvCxnSpPr/>
          <p:nvPr/>
        </p:nvCxnSpPr>
        <p:spPr>
          <a:xfrm flipH="1">
            <a:off x="4243752"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00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için bu txt dosyası içindeki bilgiler kullanılmalıdır. </a:t>
            </a:r>
          </a:p>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a:t>
            </a:r>
            <a:r>
              <a:rPr lang="tr-TR" sz="1500" dirty="0" err="1">
                <a:latin typeface="Calibri" panose="020F0502020204030204" pitchFamily="34" charset="0"/>
                <a:cs typeface="Calibri" panose="020F0502020204030204" pitchFamily="34" charset="0"/>
              </a:rPr>
              <a:t>openCV</a:t>
            </a:r>
            <a:r>
              <a:rPr lang="tr-TR" sz="1500" dirty="0">
                <a:latin typeface="Calibri" panose="020F0502020204030204" pitchFamily="34" charset="0"/>
                <a:cs typeface="Calibri" panose="020F0502020204030204" pitchFamily="34" charset="0"/>
              </a:rPr>
              <a:t> ile yapılabilir.</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İlgili txt dosyasının ilk satırı okunduktan sonra aşağıdaki kod ile </a:t>
            </a: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yapılabilir.</a:t>
            </a:r>
          </a:p>
        </p:txBody>
      </p:sp>
      <p:pic>
        <p:nvPicPr>
          <p:cNvPr id="5" name="Resim 4">
            <a:extLst>
              <a:ext uri="{FF2B5EF4-FFF2-40B4-BE49-F238E27FC236}">
                <a16:creationId xmlns:a16="http://schemas.microsoft.com/office/drawing/2014/main" id="{CA1DBD8B-CE6D-141B-B176-D397C530619F}"/>
              </a:ext>
            </a:extLst>
          </p:cNvPr>
          <p:cNvPicPr>
            <a:picLocks noChangeAspect="1"/>
          </p:cNvPicPr>
          <p:nvPr/>
        </p:nvPicPr>
        <p:blipFill>
          <a:blip r:embed="rId2"/>
          <a:stretch>
            <a:fillRect/>
          </a:stretch>
        </p:blipFill>
        <p:spPr>
          <a:xfrm>
            <a:off x="198783" y="1643417"/>
            <a:ext cx="8673488" cy="2016000"/>
          </a:xfrm>
          <a:prstGeom prst="rect">
            <a:avLst/>
          </a:prstGeom>
        </p:spPr>
      </p:pic>
    </p:spTree>
    <p:extLst>
      <p:ext uri="{BB962C8B-B14F-4D97-AF65-F5344CB8AC3E}">
        <p14:creationId xmlns:p14="http://schemas.microsoft.com/office/powerpoint/2010/main" val="180483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5EF5E0B8-A97A-34F8-57EC-B8D815475D65}"/>
              </a:ext>
            </a:extLst>
          </p:cNvPr>
          <p:cNvPicPr>
            <a:picLocks noChangeAspect="1"/>
          </p:cNvPicPr>
          <p:nvPr/>
        </p:nvPicPr>
        <p:blipFill>
          <a:blip r:embed="rId2"/>
          <a:stretch>
            <a:fillRect/>
          </a:stretch>
        </p:blipFill>
        <p:spPr>
          <a:xfrm>
            <a:off x="64446" y="730587"/>
            <a:ext cx="8954396" cy="3888000"/>
          </a:xfrm>
          <a:prstGeom prst="rect">
            <a:avLst/>
          </a:prstGeom>
        </p:spPr>
      </p:pic>
    </p:spTree>
    <p:extLst>
      <p:ext uri="{BB962C8B-B14F-4D97-AF65-F5344CB8AC3E}">
        <p14:creationId xmlns:p14="http://schemas.microsoft.com/office/powerpoint/2010/main" val="285684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13043FB-5ED3-8CCD-6BFB-D67C303EB445}"/>
              </a:ext>
            </a:extLst>
          </p:cNvPr>
          <p:cNvPicPr>
            <a:picLocks noChangeAspect="1"/>
          </p:cNvPicPr>
          <p:nvPr/>
        </p:nvPicPr>
        <p:blipFill>
          <a:blip r:embed="rId2"/>
          <a:stretch>
            <a:fillRect/>
          </a:stretch>
        </p:blipFill>
        <p:spPr>
          <a:xfrm>
            <a:off x="336091" y="1157090"/>
            <a:ext cx="8715143" cy="2628000"/>
          </a:xfrm>
          <a:prstGeom prst="rect">
            <a:avLst/>
          </a:prstGeom>
        </p:spPr>
      </p:pic>
    </p:spTree>
    <p:extLst>
      <p:ext uri="{BB962C8B-B14F-4D97-AF65-F5344CB8AC3E}">
        <p14:creationId xmlns:p14="http://schemas.microsoft.com/office/powerpoint/2010/main" val="298278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YOLO algoritmasının bu kadar hızlı olmasının sebebi görüntüyü tek bir seferde nöral ağdan geçirerek görüntüdeki tüm nesnelerin sınıfını ve koordinatlarını tahmin edebilmesidir.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Yani bu tahmin işleminin temeli, nesne tespitini tek bir regresyon problemi olarak ele almalarında yatar.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Bunu yapmak için ilk önce girdi resmini </a:t>
            </a:r>
            <a:r>
              <a:rPr lang="tr-TR" sz="2000" dirty="0" err="1">
                <a:latin typeface="Calibri" panose="020F0502020204030204" pitchFamily="34" charset="0"/>
                <a:cs typeface="Calibri" panose="020F0502020204030204" pitchFamily="34" charset="0"/>
              </a:rPr>
              <a:t>SxS‘lik</a:t>
            </a:r>
            <a:r>
              <a:rPr lang="tr-TR" sz="2000" dirty="0">
                <a:latin typeface="Calibri" panose="020F0502020204030204" pitchFamily="34" charset="0"/>
                <a:cs typeface="Calibri" panose="020F0502020204030204" pitchFamily="34" charset="0"/>
              </a:rPr>
              <a:t> ızgaralara böler.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ızgaralar 3x3 5x5 19x19 vs. olabilir.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Buna bağlı olarak resim nöral ağdan geçtikten sonra oluşan vektörü inceleyelim:</a:t>
            </a:r>
          </a:p>
        </p:txBody>
      </p:sp>
    </p:spTree>
    <p:extLst>
      <p:ext uri="{BB962C8B-B14F-4D97-AF65-F5344CB8AC3E}">
        <p14:creationId xmlns:p14="http://schemas.microsoft.com/office/powerpoint/2010/main" val="237530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544468"/>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Her bir ızgara kendi içinde, alanda nesnenin olup olmadığını, varsa orta noktasının içinde olup olmadığını, orta noktası da içindeyse uzunluğunu, yüksekliğini ve hangi sınıftan olduğunu bulmakla sorumludur. Daha açık anlatmak gerekirse örneğin yukarıdaki resimde arabanın orta noktası 7. ızgaraya denk geldiği için arabanın tespit edilmesinden/etrafına kutucuk çizmesinden o ızgara sorumludur.</a:t>
            </a:r>
          </a:p>
        </p:txBody>
      </p:sp>
      <p:pic>
        <p:nvPicPr>
          <p:cNvPr id="1026" name="Picture 2">
            <a:extLst>
              <a:ext uri="{FF2B5EF4-FFF2-40B4-BE49-F238E27FC236}">
                <a16:creationId xmlns:a16="http://schemas.microsoft.com/office/drawing/2014/main" id="{0E051B17-2542-2284-D16A-FCE83B8CF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279" y="1883343"/>
            <a:ext cx="5357590" cy="29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2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3"/>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Buna göre YOLO her ızgara için ayrı bir tahmin vektörü oluşturur. Bunların her birinin içinde:</a:t>
            </a:r>
          </a:p>
          <a:p>
            <a:pPr marL="285750" indent="-285750" algn="just">
              <a:spcAft>
                <a:spcPts val="12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Bu skor modelin geçerli ızgara içinde nesne bulunup bulunmadığından ne kadar emin olduğunu gösterir. (0 ise kesinlikle yok 1 ise kesinlikle var). </a:t>
            </a:r>
          </a:p>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Eğer nesne olduğunu düşünürse de bu nesnenin gerçekten o nesne olup olmadığından ve etrafındaki kutunun koordinatlarından ne kadar emin olduğunu gösterir.</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Bx</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x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By</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y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Bw</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genişliği</a:t>
            </a:r>
          </a:p>
          <a:p>
            <a:pPr marL="285750" indent="-285750" algn="l">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Bh:</a:t>
            </a:r>
            <a:r>
              <a:rPr lang="tr-TR" sz="1800" dirty="0">
                <a:latin typeface="Calibri" panose="020F0502020204030204" pitchFamily="34" charset="0"/>
                <a:cs typeface="Calibri" panose="020F0502020204030204" pitchFamily="34" charset="0"/>
              </a:rPr>
              <a:t> Nesnenin yüksekliği</a:t>
            </a:r>
          </a:p>
        </p:txBody>
      </p:sp>
      <p:pic>
        <p:nvPicPr>
          <p:cNvPr id="4" name="Resim 3">
            <a:extLst>
              <a:ext uri="{FF2B5EF4-FFF2-40B4-BE49-F238E27FC236}">
                <a16:creationId xmlns:a16="http://schemas.microsoft.com/office/drawing/2014/main" id="{45B66420-2F7C-E2E9-FF17-42DEC28D34F7}"/>
              </a:ext>
            </a:extLst>
          </p:cNvPr>
          <p:cNvPicPr>
            <a:picLocks noChangeAspect="1"/>
          </p:cNvPicPr>
          <p:nvPr/>
        </p:nvPicPr>
        <p:blipFill>
          <a:blip r:embed="rId2"/>
          <a:stretch>
            <a:fillRect/>
          </a:stretch>
        </p:blipFill>
        <p:spPr>
          <a:xfrm>
            <a:off x="5100411" y="2596701"/>
            <a:ext cx="2842105" cy="2304000"/>
          </a:xfrm>
          <a:prstGeom prst="rect">
            <a:avLst/>
          </a:prstGeom>
        </p:spPr>
      </p:pic>
    </p:spTree>
    <p:extLst>
      <p:ext uri="{BB962C8B-B14F-4D97-AF65-F5344CB8AC3E}">
        <p14:creationId xmlns:p14="http://schemas.microsoft.com/office/powerpoint/2010/main" val="10817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fontScale="92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Bağlı Sınıf Olasılığı: </a:t>
            </a:r>
            <a:r>
              <a:rPr lang="tr-TR" sz="1800" dirty="0">
                <a:latin typeface="Calibri" panose="020F0502020204030204" pitchFamily="34" charset="0"/>
                <a:cs typeface="Calibri" panose="020F0502020204030204" pitchFamily="34" charset="0"/>
              </a:rPr>
              <a:t>Modelimizde kaç farklı sınıf varsa o kadar sayıda tahmin değeridir. </a:t>
            </a:r>
          </a:p>
          <a:p>
            <a:pPr algn="just">
              <a:lnSpc>
                <a:spcPct val="100000"/>
              </a:lnSpc>
              <a:spcAft>
                <a:spcPts val="600"/>
              </a:spcAft>
            </a:pPr>
            <a:r>
              <a:rPr lang="tr-TR" sz="1800" dirty="0">
                <a:latin typeface="Calibri" panose="020F0502020204030204" pitchFamily="34" charset="0"/>
                <a:cs typeface="Calibri" panose="020F0502020204030204" pitchFamily="34" charset="0"/>
              </a:rPr>
              <a:t>Örneğin;</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Yukarıdaki resimde Grid 7’ ye baktığımızda eğer araba olduğundan kesin olarak eminse:</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Araba: 1, Yaya: 0 olacaktır.</a:t>
            </a:r>
          </a:p>
          <a:p>
            <a:pPr algn="just">
              <a:lnSpc>
                <a:spcPct val="100000"/>
              </a:lnSpc>
              <a:spcBef>
                <a:spcPts val="1200"/>
              </a:spcBef>
              <a:spcAft>
                <a:spcPts val="600"/>
              </a:spcAft>
            </a:pPr>
            <a:r>
              <a:rPr lang="tr-TR" sz="1800" dirty="0">
                <a:latin typeface="Calibri" panose="020F0502020204030204" pitchFamily="34" charset="0"/>
                <a:cs typeface="Calibri" panose="020F0502020204030204" pitchFamily="34" charset="0"/>
              </a:rPr>
              <a:t>Şimdi güven skoru nasıl hesaplanıyor onu görelim:</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 Kutu Güven Skoru x Bağlı Sınıf Olasılığı</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Kutu Güven Skoru </a:t>
            </a:r>
            <a:r>
              <a:rPr lang="tr-TR" sz="1800" dirty="0">
                <a:latin typeface="Calibri" panose="020F0502020204030204" pitchFamily="34" charset="0"/>
                <a:cs typeface="Calibri" panose="020F0502020204030204" pitchFamily="34" charset="0"/>
              </a:rPr>
              <a:t>= P(nesne) .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Intersection</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over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Union</a:t>
            </a:r>
            <a:r>
              <a:rPr lang="tr-TR" sz="1800" dirty="0">
                <a:latin typeface="Calibri" panose="020F0502020204030204" pitchFamily="34" charset="0"/>
                <a:cs typeface="Calibri" panose="020F0502020204030204" pitchFamily="34" charset="0"/>
              </a:rPr>
              <a:t>)</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P(nesne) </a:t>
            </a:r>
            <a:r>
              <a:rPr lang="tr-TR" sz="1800" dirty="0">
                <a:latin typeface="Calibri" panose="020F0502020204030204" pitchFamily="34" charset="0"/>
                <a:cs typeface="Calibri" panose="020F0502020204030204" pitchFamily="34" charset="0"/>
              </a:rPr>
              <a:t>= Kutunun nesneyi kapsayıp kapsamadığının olasılığı. (Yani nesne var mı yok mu?)</a:t>
            </a:r>
          </a:p>
          <a:p>
            <a:pPr marL="285750" indent="-285750" algn="just">
              <a:lnSpc>
                <a:spcPct val="100000"/>
              </a:lnSpc>
              <a:spcAft>
                <a:spcPts val="1200"/>
              </a:spcAft>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 </a:t>
            </a:r>
            <a:r>
              <a:rPr lang="tr-TR" sz="1800" dirty="0" err="1">
                <a:latin typeface="Calibri" panose="020F0502020204030204" pitchFamily="34" charset="0"/>
                <a:cs typeface="Calibri" panose="020F0502020204030204" pitchFamily="34" charset="0"/>
              </a:rPr>
              <a:t>Ground</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truth</a:t>
            </a:r>
            <a:r>
              <a:rPr lang="tr-TR" sz="1800" dirty="0">
                <a:latin typeface="Calibri" panose="020F0502020204030204" pitchFamily="34" charset="0"/>
                <a:cs typeface="Calibri" panose="020F0502020204030204" pitchFamily="34" charset="0"/>
              </a:rPr>
              <a:t> ile tahmin edilmiş kutu arasındaki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değeri.</a:t>
            </a:r>
          </a:p>
          <a:p>
            <a:pPr marL="285750" indent="-285750" algn="just">
              <a:lnSpc>
                <a:spcPct val="100000"/>
              </a:lnSpc>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Yani aslında hiçbir nesne olmayan ızgaralarda bağlı sınıf olasılığı 0 olması gerektiği için (aslında arka plan olarak tespit ediliyor) güven skoru 0 olacaktır.</a:t>
            </a:r>
          </a:p>
        </p:txBody>
      </p:sp>
    </p:spTree>
    <p:extLst>
      <p:ext uri="{BB962C8B-B14F-4D97-AF65-F5344CB8AC3E}">
        <p14:creationId xmlns:p14="http://schemas.microsoft.com/office/powerpoint/2010/main" val="7671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Algoritma çalışırken çok fazla gereksiz kutular çıkacaktır hatta sadece bir nesne için birkaç farklı kutu bile çıkabilir. </a:t>
            </a:r>
          </a:p>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Gereksiz kutuları atmak kolay olacaktır, zaten elimizde o ızgaranın içinde nesne olup olmadığını tahmin eden bir parametre var fakat ızgaranın içinde nesne varsa ve aynı nesne için birden fazla ızgara o nesnenin orta noktası olduğunu düşünürse ne olacak?</a:t>
            </a:r>
            <a:endParaRPr lang="tr-TR" sz="18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48" y="2460557"/>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3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Burada devreye </a:t>
            </a:r>
            <a:r>
              <a:rPr lang="tr-TR" sz="1600" b="1" dirty="0" err="1">
                <a:latin typeface="Calibri" panose="020F0502020204030204" pitchFamily="34" charset="0"/>
                <a:cs typeface="Calibri" panose="020F0502020204030204" pitchFamily="34" charset="0"/>
              </a:rPr>
              <a:t>Non</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max</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Suppression</a:t>
            </a:r>
            <a:r>
              <a:rPr lang="tr-TR" sz="1600" b="1" dirty="0">
                <a:latin typeface="Calibri" panose="020F0502020204030204" pitchFamily="34" charset="0"/>
                <a:cs typeface="Calibri" panose="020F0502020204030204" pitchFamily="34" charset="0"/>
              </a:rPr>
              <a:t> algoritması devreye girer. </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Güven skoru belli bir seviyenin altında olan tüm kutuları at (</a:t>
            </a:r>
            <a:r>
              <a:rPr lang="tr-TR" sz="1600" b="1" dirty="0" err="1">
                <a:latin typeface="Calibri" panose="020F0502020204030204" pitchFamily="34" charset="0"/>
                <a:cs typeface="Calibri" panose="020F0502020204030204" pitchFamily="34" charset="0"/>
              </a:rPr>
              <a:t>örn</a:t>
            </a:r>
            <a:r>
              <a:rPr lang="tr-TR" sz="1600" b="1" dirty="0">
                <a:latin typeface="Calibri" panose="020F0502020204030204" pitchFamily="34" charset="0"/>
                <a:cs typeface="Calibri" panose="020F0502020204030204" pitchFamily="34" charset="0"/>
              </a:rPr>
              <a:t>. 0.5)</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Kutu kaldığı sürece:</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En yüksek güven skorlu kutuyu seç ve onu çıktı olarak ver. Bu kutuya A diyelim.</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2-) A ile </a:t>
            </a:r>
            <a:r>
              <a:rPr lang="tr-TR" sz="1600" b="1" dirty="0" err="1">
                <a:latin typeface="Calibri" panose="020F0502020204030204" pitchFamily="34" charset="0"/>
                <a:cs typeface="Calibri" panose="020F0502020204030204" pitchFamily="34" charset="0"/>
              </a:rPr>
              <a:t>IoU</a:t>
            </a:r>
            <a:r>
              <a:rPr lang="tr-TR" sz="1600" b="1" dirty="0">
                <a:latin typeface="Calibri" panose="020F0502020204030204" pitchFamily="34" charset="0"/>
                <a:cs typeface="Calibri" panose="020F0502020204030204" pitchFamily="34" charset="0"/>
              </a:rPr>
              <a:t> değeri 0.5’ten fazla olan diğer tüm kutuları at</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 işlem sonucunda da elimizde her nesne için bir tane kutucuk kalmış olur.</a:t>
            </a:r>
            <a:endParaRPr lang="tr-TR" sz="16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7" y="2785235"/>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95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C9D68731-8518-9C31-4535-0EF595635FFF}"/>
              </a:ext>
            </a:extLst>
          </p:cNvPr>
          <p:cNvPicPr>
            <a:picLocks noChangeAspect="1"/>
          </p:cNvPicPr>
          <p:nvPr/>
        </p:nvPicPr>
        <p:blipFill>
          <a:blip r:embed="rId2"/>
          <a:stretch>
            <a:fillRect/>
          </a:stretch>
        </p:blipFill>
        <p:spPr>
          <a:xfrm>
            <a:off x="1101446" y="598005"/>
            <a:ext cx="5988438" cy="4392000"/>
          </a:xfrm>
          <a:prstGeom prst="rect">
            <a:avLst/>
          </a:prstGeom>
        </p:spPr>
      </p:pic>
    </p:spTree>
    <p:extLst>
      <p:ext uri="{BB962C8B-B14F-4D97-AF65-F5344CB8AC3E}">
        <p14:creationId xmlns:p14="http://schemas.microsoft.com/office/powerpoint/2010/main" val="284913679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4939</TotalTime>
  <Words>1824</Words>
  <Application>Microsoft Office PowerPoint</Application>
  <PresentationFormat>Ekran Gösterisi (16:9)</PresentationFormat>
  <Paragraphs>168</Paragraphs>
  <Slides>25</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Arial Black</vt:lpstr>
      <vt:lpstr>Arial</vt:lpstr>
      <vt:lpstr>Calibri</vt:lpstr>
      <vt:lpstr>TimesNewRomanPSMT</vt:lpstr>
      <vt:lpstr>Office Theme</vt:lpstr>
      <vt:lpstr>Makine Öğrenmesinin Temelleri  | Hafta 7  Makine Öğrenmesi-YOLO Detection  </vt:lpstr>
      <vt:lpstr>YOLO</vt:lpstr>
      <vt:lpstr>YOLO</vt:lpstr>
      <vt:lpstr>YOLO</vt:lpstr>
      <vt:lpstr>YOLO</vt:lpstr>
      <vt:lpstr>YOLO</vt:lpstr>
      <vt:lpstr>YOLO</vt:lpstr>
      <vt:lpstr>YOLO</vt:lpstr>
      <vt:lpstr>YOLO V7</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435</cp:revision>
  <dcterms:created xsi:type="dcterms:W3CDTF">2020-10-02T20:23:56Z</dcterms:created>
  <dcterms:modified xsi:type="dcterms:W3CDTF">2022-11-22T13:40:48Z</dcterms:modified>
</cp:coreProperties>
</file>