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5"/>
  </p:notesMasterIdLst>
  <p:sldIdLst>
    <p:sldId id="256" r:id="rId2"/>
    <p:sldId id="369" r:id="rId3"/>
    <p:sldId id="316" r:id="rId4"/>
    <p:sldId id="371" r:id="rId5"/>
    <p:sldId id="372" r:id="rId6"/>
    <p:sldId id="373" r:id="rId7"/>
    <p:sldId id="374" r:id="rId8"/>
    <p:sldId id="343" r:id="rId9"/>
    <p:sldId id="344" r:id="rId10"/>
    <p:sldId id="375" r:id="rId11"/>
    <p:sldId id="376" r:id="rId12"/>
    <p:sldId id="377" r:id="rId13"/>
    <p:sldId id="379" r:id="rId14"/>
    <p:sldId id="346" r:id="rId15"/>
    <p:sldId id="359" r:id="rId16"/>
    <p:sldId id="347" r:id="rId17"/>
    <p:sldId id="358" r:id="rId18"/>
    <p:sldId id="362" r:id="rId19"/>
    <p:sldId id="360" r:id="rId20"/>
    <p:sldId id="363" r:id="rId21"/>
    <p:sldId id="364" r:id="rId22"/>
    <p:sldId id="361" r:id="rId23"/>
    <p:sldId id="378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4</a:t>
            </a:r>
            <a:br>
              <a:rPr lang="tr-TR" sz="3600" dirty="0"/>
            </a:br>
            <a:br>
              <a:rPr lang="tr-TR" sz="3600" dirty="0"/>
            </a:br>
            <a:r>
              <a:rPr lang="tr-TR" sz="3600" dirty="0"/>
              <a:t>Makine Öğrenmesi</a:t>
            </a: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Hata/yanlılık/sapma. Modelleme sonucunda tahmin edilen veriler ile gerçek veriler arasındaki uzaklığı yansıtan değerdir. Modelleme sonucunda tahmin edilen veriler ile gerçek veriler arasındaki uzaklığı yansıtan değerdir.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b="1" u="sng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1600" b="1" u="sng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(Varyans):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Varyans, belirli bir veri noktası için model tahmininin değişkenliği veya verilerin nasıl yayıldığını bize gösteren değerdir. Bu da modelin test setindeki performansının, eğitim setindekine göre ne kadar değiştiğini, kötüleştiğini gösteriyor.</a:t>
            </a:r>
          </a:p>
          <a:p>
            <a:pPr algn="just">
              <a:lnSpc>
                <a:spcPct val="120000"/>
              </a:lnSpc>
            </a:pP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problemi olan modellerde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yüksek varyans 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görülmektedir.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0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D3DA50F-553F-A41A-1771-C9D92EBD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63" y="721359"/>
            <a:ext cx="4771923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0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36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E1FC-40C1-23EF-C1CB-73A773DB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9" y="721359"/>
            <a:ext cx="5048791" cy="369824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281354" y="745588"/>
            <a:ext cx="8620191" cy="4248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1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01444" y="1126296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ED7A4A0-F37B-3AC5-4895-6D661C0F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1000402"/>
            <a:ext cx="8197889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01444" y="1126296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sorunu, modelin genelleştirme yapamamasından kaynaklanır. Bu tip modeller verilerdeki değişkenler arasındaki gerçek ilişkiler yerine eğitim verilerindeki “gürültüyü” öğrenir veya açıklar.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Öz nitelik sayısını azaltmak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: Birbirleriyle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korelasyonlu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olan öznitelikler kaldırılabilir ya da faktör analizi gibi yöntemlerle bu değişkenlerden tek bir değişken oluşturulabilir.</a:t>
            </a:r>
          </a:p>
          <a:p>
            <a:pPr marL="457200" indent="-457200" algn="just">
              <a:buFont typeface="+mj-lt"/>
              <a:buAutoNum type="arabicPeriod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Daha fazla veri eklemek: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Eğitim seti tek düze ise daha farklı olmak kaydıyla daha fazla veri ekleyerek veri çeşitliliği arttırılır.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3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80662" y="1257914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 err="1">
                <a:solidFill>
                  <a:srgbClr val="FF0000"/>
                </a:solidFill>
              </a:rPr>
              <a:t>Overfitting</a:t>
            </a:r>
            <a:r>
              <a:rPr lang="tr-TR" sz="2000" dirty="0">
                <a:solidFill>
                  <a:srgbClr val="FF0000"/>
                </a:solidFill>
              </a:rPr>
              <a:t> problemi için: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(Düzenleme):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Düzenleme, modelin karmaşıklığını azaltmak için bir kullanılan tekniktir. Modelde ağırlığı yüksek olan değişkenlerin ağırlığını azaltarak bu değişkenlerin etki oranı azaltılarak yapılır. Bu yöntem, aşırı öğrenme probleminin çözülmesine yardımcı olur.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Değişkenlerin ağırlığını azaltmak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değerini arttırmak gerekmektedir.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ve 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 teknikleri en sık kullanılan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regularizasyon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teknikleridir.</a:t>
            </a:r>
          </a:p>
        </p:txBody>
      </p:sp>
    </p:spTree>
    <p:extLst>
      <p:ext uri="{BB962C8B-B14F-4D97-AF65-F5344CB8AC3E}">
        <p14:creationId xmlns:p14="http://schemas.microsoft.com/office/powerpoint/2010/main" val="30478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63789" y="875048"/>
            <a:ext cx="8486584" cy="4195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(Yetersiz öğrenme)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Yetersiz öğrenmeye sahip bir modelin eğitim verilerinden çıkarım yapamadığı görülür. 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 eğitim verilerini anlayamaz ve girdiler ile çıktılar arasındaki temel ilişkiyi öğrenemez.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problem genellikle çok basit bir model inşasının sonucudur (yetersiz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tahminleyici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bağımsız değişken eksikliği).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modellerde hem eğitim hem de test veri setinde hata oranı yüksektir.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Düşük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yüksek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vardır. 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9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Overfit</a:t>
            </a:r>
            <a:r>
              <a:rPr lang="tr-TR" sz="240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göre daha sık görülür.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 analizinde her iki problemden de kaçınmak gereklidir.</a:t>
            </a:r>
          </a:p>
        </p:txBody>
      </p:sp>
    </p:spTree>
    <p:extLst>
      <p:ext uri="{BB962C8B-B14F-4D97-AF65-F5344CB8AC3E}">
        <p14:creationId xmlns:p14="http://schemas.microsoft.com/office/powerpoint/2010/main" val="52404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Bir modelin “genelleştirme” hatası, üç farklı hatanın toplamı şeklinde ifade edilebilir:</a:t>
            </a: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İndirgenemez Hata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Irreducible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379792" y="875049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rgbClr val="FF0000"/>
                </a:solidFill>
              </a:rPr>
              <a:t>Varyans</a:t>
            </a:r>
            <a:r>
              <a:rPr lang="tr-TR" dirty="0">
                <a:solidFill>
                  <a:srgbClr val="FF0000"/>
                </a:solidFill>
              </a:rPr>
              <a:t> ve </a:t>
            </a:r>
            <a:r>
              <a:rPr lang="tr-TR" dirty="0" err="1">
                <a:solidFill>
                  <a:srgbClr val="FF0000"/>
                </a:solidFill>
              </a:rPr>
              <a:t>Bias</a:t>
            </a:r>
            <a:r>
              <a:rPr lang="tr-TR" dirty="0">
                <a:solidFill>
                  <a:srgbClr val="FF0000"/>
                </a:solidFill>
              </a:rPr>
              <a:t> </a:t>
            </a:r>
          </a:p>
          <a:p>
            <a:endParaRPr lang="tr-TR" sz="3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 eğitim veri setinde iyi performans gösterir, ancak bir test veri kümesi veya doğrulama veri kümesi gibi eğitilmemiş bir veri kümesinde iyi performans göstermez ise 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ortaya çıkar.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değerden tahmin edilen değerin ne kadar saçılma yaptığını ifade eder.</a:t>
            </a:r>
          </a:p>
          <a:p>
            <a:pPr algn="just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gerçek değerlerden tahmin edilen değerlerin ne kadar uzak olduğudur. Tahmin edilen değerler gerçek değerlerden uzaksa, </a:t>
            </a:r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yüksektir.</a:t>
            </a:r>
          </a:p>
        </p:txBody>
      </p:sp>
    </p:spTree>
    <p:extLst>
      <p:ext uri="{BB962C8B-B14F-4D97-AF65-F5344CB8AC3E}">
        <p14:creationId xmlns:p14="http://schemas.microsoft.com/office/powerpoint/2010/main" val="26963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Ortam … </a:t>
            </a:r>
          </a:p>
        </p:txBody>
      </p:sp>
      <p:pic>
        <p:nvPicPr>
          <p:cNvPr id="9218" name="Picture 2" descr="Simultaneous feature preprocessing, feature selection, model selection, and  hyperparameter tuning in scikit-learn with Pipeline and GridSearchCV |  Tomas Beu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77" y="966356"/>
            <a:ext cx="6113849" cy="35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5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(Yanlılık):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Modelin ne kadar yanlış sonuçlar sunduğunu ölçer. </a:t>
            </a: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yanlış varsayımlara dayanır.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Yanlılık, modelin problemin çözümünü içermediğini gösterir. Yüksek yanlılığa sahip bir modelin, eğitim verimizi eksik öğrenme olasılığı daha fazladır.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Modelimizin zayıf kaldığı bu duruma eksik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fontAlgn="base"/>
            <a:endParaRPr lang="tr-TR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, modelin tahmin ettiği verilerin, gerçek verilerin etrafında ne kadar saçıldığını ölçer. </a:t>
            </a:r>
          </a:p>
          <a:p>
            <a:pPr fontAlgn="base"/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Buna, modelin eğitim verisindeki düşük değişimlere aşırı duyarlılığı sebep olur. Eğer 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varyans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 yüksek ise, modelimiz fazla geneldir; buna da aşırı öğrenme (</a:t>
            </a:r>
            <a:r>
              <a:rPr lang="tr-T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2600" dirty="0">
                <a:latin typeface="Calibri" panose="020F0502020204030204" pitchFamily="34" charset="0"/>
                <a:cs typeface="Calibri" panose="020F0502020204030204" pitchFamily="34" charset="0"/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203219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98352" y="869716"/>
            <a:ext cx="8486584" cy="1895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tr-T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İndirgenemez Hata: </a:t>
            </a:r>
          </a:p>
          <a:p>
            <a:pPr fontAlgn="base"/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Verideki gürültülere bağlıdır. Bu hatayı azaltmanın yolu, veriyi temizlemektir.</a:t>
            </a:r>
          </a:p>
        </p:txBody>
      </p:sp>
    </p:spTree>
    <p:extLst>
      <p:ext uri="{BB962C8B-B14F-4D97-AF65-F5344CB8AC3E}">
        <p14:creationId xmlns:p14="http://schemas.microsoft.com/office/powerpoint/2010/main" val="168031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Öğrenme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99" y="1058373"/>
            <a:ext cx="5623047" cy="38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393007" y="12138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/>
              <a:t>Ödev</a:t>
            </a: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0DAACA-E5F3-27EF-E0F4-609F34B073A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75" y="1758827"/>
            <a:ext cx="447294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547AA27-54EA-267F-E7BD-264AD6353C1D}"/>
              </a:ext>
            </a:extLst>
          </p:cNvPr>
          <p:cNvSpPr txBox="1"/>
          <p:nvPr/>
        </p:nvSpPr>
        <p:spPr>
          <a:xfrm>
            <a:off x="330591" y="578274"/>
            <a:ext cx="8510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Aşağıda bir veri kümesindeki örnekleri "X" veya "O" olarak sınıflandırmak için önerilen farklı eğitim modelleri (1, 2, 3) verilmiştir. Bu modeller için hangi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loss-epoch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grafiklerinin uygun olduğunu açıklayınız.?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8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Outlines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Dengesiz Veri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Dengeli ve Dengesiz Veri</a:t>
            </a:r>
          </a:p>
        </p:txBody>
      </p:sp>
      <p:pic>
        <p:nvPicPr>
          <p:cNvPr id="1030" name="Picture 6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9" y="1363174"/>
            <a:ext cx="6508994" cy="30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Balanced And Imbalanced Dataset? | by Himanshu Tripathi | Analytics  Vidh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53" y="1978007"/>
            <a:ext cx="2027367" cy="1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3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Dengesiz Veri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tr-TR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Dengeli Veri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Eğitim Uzayı Nasıl Oluşturulmalı ?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92" y="1310008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Ok Bağlayıcısı 8"/>
          <p:cNvCxnSpPr/>
          <p:nvPr/>
        </p:nvCxnSpPr>
        <p:spPr>
          <a:xfrm flipV="1">
            <a:off x="1811215" y="1397977"/>
            <a:ext cx="589085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2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t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77" y="176783"/>
            <a:ext cx="2798249" cy="209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balanced Datasets &amp; What To Do About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72" y="2626548"/>
            <a:ext cx="5705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şağı Ok 1"/>
          <p:cNvSpPr/>
          <p:nvPr/>
        </p:nvSpPr>
        <p:spPr>
          <a:xfrm>
            <a:off x="4842044" y="2310554"/>
            <a:ext cx="213516" cy="28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0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/>
              <a:t>Dengesiz Veri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3840516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Hatalı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tüm datadan örnekleme ve ardından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test ayrımı</a:t>
            </a:r>
          </a:p>
          <a:p>
            <a:pPr algn="just" fontAlgn="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t"/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İdeal yaklaşım, 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sadece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trainden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üretim, test datası üzerinde doğrulama. </a:t>
            </a:r>
          </a:p>
          <a:p>
            <a:pPr algn="just"/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4" descr="Failure of Classification Accuracy for Imbalanced Class Distribu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3" y="1226127"/>
            <a:ext cx="3961041" cy="2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5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751733" y="351693"/>
            <a:ext cx="7228130" cy="541606"/>
          </a:xfrm>
        </p:spPr>
        <p:txBody>
          <a:bodyPr>
            <a:normAutofit fontScale="90000"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br>
              <a:rPr lang="tr-TR" sz="2000" dirty="0">
                <a:solidFill>
                  <a:srgbClr val="FFFF00"/>
                </a:solidFill>
              </a:rPr>
            </a:br>
            <a:endParaRPr lang="tr-TR" sz="2000" dirty="0">
              <a:solidFill>
                <a:srgbClr val="FFFF00"/>
              </a:solidFill>
            </a:endParaRP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Model, eğitim verilerinden elde edilen örüntülere göre inşa edilir. </a:t>
            </a: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 inşanın sonucunda;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Aşırı Öğrenme</a:t>
            </a:r>
          </a:p>
          <a:p>
            <a:pPr algn="just"/>
            <a:r>
              <a:rPr lang="tr-T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Eksik Öğrenme</a:t>
            </a:r>
          </a:p>
          <a:p>
            <a:pPr algn="just"/>
            <a:endParaRPr lang="tr-T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b="1" dirty="0">
                <a:latin typeface="Calibri" panose="020F0502020204030204" pitchFamily="34" charset="0"/>
                <a:cs typeface="Calibri" panose="020F0502020204030204" pitchFamily="34" charset="0"/>
              </a:rPr>
              <a:t>Bunun sonucu olarak, modelin tahminleri incelendiğinde yeterli öngörüde bulunamadığı ve hata oranı yüksek sonuçlar verdiği görülür.</a:t>
            </a:r>
            <a:endParaRPr lang="tr-TR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00"/>
                </a:solidFill>
              </a:rPr>
              <a:t>Aşırı Öğrenme-Eksik Öğrenme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281354" y="991772"/>
            <a:ext cx="8620191" cy="40022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(Aşırı Öğrenme)</a:t>
            </a:r>
          </a:p>
          <a:p>
            <a:pPr>
              <a:lnSpc>
                <a:spcPct val="120000"/>
              </a:lnSpc>
            </a:pP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için kullanılan veri seti üzerinde model gereğinden fazla çalışırsa 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 tek düze ise </a:t>
            </a:r>
          </a:p>
          <a:p>
            <a:pPr marL="514350" indent="-514350" algn="just">
              <a:lnSpc>
                <a:spcPct val="120000"/>
              </a:lnSpc>
              <a:buAutoNum type="alphaLcParenR"/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 olma riski büyük demektir.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Sonuç: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Eğitim setinde yüksek başarı, test veri setinde </a:t>
            </a:r>
            <a:r>
              <a:rPr lang="tr-TR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çok düşük başarı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tr-TR" sz="3500" dirty="0">
                <a:latin typeface="Calibri" panose="020F0502020204030204" pitchFamily="34" charset="0"/>
                <a:cs typeface="Calibri" panose="020F0502020204030204" pitchFamily="34" charset="0"/>
              </a:rPr>
              <a:t>Çünkü model eğitim setindeki durumları ezberlemiştir ve test veri setinde bu durumları aramaktadır. En ufak bir değişiklikte ezberlenen durumlar bulunamayacağı için test veri setinde başarısız tahminler görülür. </a:t>
            </a:r>
          </a:p>
          <a:p>
            <a:pPr algn="just">
              <a:lnSpc>
                <a:spcPct val="120000"/>
              </a:lnSpc>
            </a:pPr>
            <a:endParaRPr lang="tr-T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768</Words>
  <Application>Microsoft Office PowerPoint</Application>
  <PresentationFormat>Ekran Gösterisi (16:9)</PresentationFormat>
  <Paragraphs>111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Calibri</vt:lpstr>
      <vt:lpstr>Arial</vt:lpstr>
      <vt:lpstr>Times New Roman</vt:lpstr>
      <vt:lpstr>Arial Black</vt:lpstr>
      <vt:lpstr>Office Theme</vt:lpstr>
      <vt:lpstr>Makine Öğrenmesinin Temelleri  | Hafta 4  Makine Öğrenmesi </vt:lpstr>
      <vt:lpstr>Ortam … </vt:lpstr>
      <vt:lpstr>Outlines</vt:lpstr>
      <vt:lpstr>Dengeli ve Dengesiz Veri</vt:lpstr>
      <vt:lpstr>Dengesiz Veri</vt:lpstr>
      <vt:lpstr>Dengesiz Veri</vt:lpstr>
      <vt:lpstr>Dengesiz Veri</vt:lpstr>
      <vt:lpstr>Aşırı Öğrenme-Eksik Öğrenme </vt:lpstr>
      <vt:lpstr>Aşırı Öğrenme-Eksik Öğrenme</vt:lpstr>
      <vt:lpstr>Aşırı Öğrenme-Eksik Öğrenme</vt:lpstr>
      <vt:lpstr>Model</vt:lpstr>
      <vt:lpstr>Model</vt:lpstr>
      <vt:lpstr>Aşırı Öğrenme-Eksik Öğrenme</vt:lpstr>
      <vt:lpstr>Aşırı Öğrenme-Eksik Öğrenme</vt:lpstr>
      <vt:lpstr>Aşırı Öğrenme-Eksik Öğrenme</vt:lpstr>
      <vt:lpstr>Aşırı Öğrenme-Eksik Öğrenme</vt:lpstr>
      <vt:lpstr>Aşırı Öğrenme-Eksik Öğrenme</vt:lpstr>
      <vt:lpstr>Öğrenme</vt:lpstr>
      <vt:lpstr>Öğrenme</vt:lpstr>
      <vt:lpstr>Öğrenme</vt:lpstr>
      <vt:lpstr>Öğrenme</vt:lpstr>
      <vt:lpstr>Öğrenme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275</cp:revision>
  <dcterms:created xsi:type="dcterms:W3CDTF">2020-10-02T20:23:56Z</dcterms:created>
  <dcterms:modified xsi:type="dcterms:W3CDTF">2022-10-26T10:31:34Z</dcterms:modified>
</cp:coreProperties>
</file>