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18" r:id="rId1"/>
  </p:sldMasterIdLst>
  <p:notesMasterIdLst>
    <p:notesMasterId r:id="rId40"/>
  </p:notesMasterIdLst>
  <p:sldIdLst>
    <p:sldId id="256" r:id="rId2"/>
    <p:sldId id="271" r:id="rId3"/>
    <p:sldId id="272" r:id="rId4"/>
    <p:sldId id="282" r:id="rId5"/>
    <p:sldId id="286" r:id="rId6"/>
    <p:sldId id="283" r:id="rId7"/>
    <p:sldId id="273" r:id="rId8"/>
    <p:sldId id="274" r:id="rId9"/>
    <p:sldId id="275" r:id="rId10"/>
    <p:sldId id="276" r:id="rId11"/>
    <p:sldId id="277" r:id="rId12"/>
    <p:sldId id="284" r:id="rId13"/>
    <p:sldId id="285" r:id="rId14"/>
    <p:sldId id="278" r:id="rId15"/>
    <p:sldId id="280" r:id="rId16"/>
    <p:sldId id="281" r:id="rId17"/>
    <p:sldId id="288" r:id="rId18"/>
    <p:sldId id="292" r:id="rId19"/>
    <p:sldId id="293" r:id="rId20"/>
    <p:sldId id="294" r:id="rId21"/>
    <p:sldId id="295" r:id="rId22"/>
    <p:sldId id="296" r:id="rId23"/>
    <p:sldId id="289" r:id="rId24"/>
    <p:sldId id="290" r:id="rId25"/>
    <p:sldId id="298" r:id="rId26"/>
    <p:sldId id="304" r:id="rId27"/>
    <p:sldId id="305" r:id="rId28"/>
    <p:sldId id="306" r:id="rId29"/>
    <p:sldId id="307" r:id="rId30"/>
    <p:sldId id="299" r:id="rId31"/>
    <p:sldId id="309" r:id="rId32"/>
    <p:sldId id="300" r:id="rId33"/>
    <p:sldId id="301" r:id="rId34"/>
    <p:sldId id="302" r:id="rId35"/>
    <p:sldId id="308" r:id="rId36"/>
    <p:sldId id="303" r:id="rId37"/>
    <p:sldId id="310" r:id="rId38"/>
    <p:sldId id="297" r:id="rId39"/>
  </p:sldIdLst>
  <p:sldSz cx="9144000" cy="5143500" type="screen16x9"/>
  <p:notesSz cx="6858000" cy="9144000"/>
  <p:embeddedFontLst>
    <p:embeddedFont>
      <p:font typeface="Arial Black" panose="020B0A04020102020204" pitchFamily="34" charset="0"/>
      <p:bold r:id="rId41"/>
    </p:embeddedFont>
    <p:embeddedFont>
      <p:font typeface="Consolas" panose="020B0609020204030204" pitchFamily="49" charset="0"/>
      <p:regular r:id="rId42"/>
      <p:bold r:id="rId43"/>
      <p:italic r:id="rId44"/>
      <p:boldItalic r:id="rId45"/>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5" d="100"/>
          <a:sy n="105" d="100"/>
        </p:scale>
        <p:origin x="730" y="6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2.fntdata"/><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3.fntdata"/><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tr-TR"/>
              <a:t>Asıl başlık stilini düzenlemek için tıklayın</a:t>
            </a:r>
            <a:endParaRPr lang="en-US" dirty="0"/>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tr-TR"/>
              <a:t>Asıl alt başlık stilini düzenlemek için tıklayın</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tr" smtClean="0"/>
              <a:t>‹#›</a:t>
            </a:fld>
            <a:endParaRPr lang="tr"/>
          </a:p>
        </p:txBody>
      </p:sp>
    </p:spTree>
    <p:extLst>
      <p:ext uri="{BB962C8B-B14F-4D97-AF65-F5344CB8AC3E}">
        <p14:creationId xmlns:p14="http://schemas.microsoft.com/office/powerpoint/2010/main" val="664913694"/>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tr" smtClean="0"/>
              <a:t>‹#›</a:t>
            </a:fld>
            <a:endParaRPr lang="tr"/>
          </a:p>
        </p:txBody>
      </p:sp>
    </p:spTree>
    <p:extLst>
      <p:ext uri="{BB962C8B-B14F-4D97-AF65-F5344CB8AC3E}">
        <p14:creationId xmlns:p14="http://schemas.microsoft.com/office/powerpoint/2010/main" val="305503195"/>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tr" smtClean="0"/>
              <a:t>‹#›</a:t>
            </a:fld>
            <a:endParaRPr lang="tr"/>
          </a:p>
        </p:txBody>
      </p:sp>
    </p:spTree>
    <p:extLst>
      <p:ext uri="{BB962C8B-B14F-4D97-AF65-F5344CB8AC3E}">
        <p14:creationId xmlns:p14="http://schemas.microsoft.com/office/powerpoint/2010/main" val="4286165803"/>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tr" smtClean="0"/>
              <a:t>‹#›</a:t>
            </a:fld>
            <a:endParaRPr lang="tr"/>
          </a:p>
        </p:txBody>
      </p:sp>
    </p:spTree>
    <p:extLst>
      <p:ext uri="{BB962C8B-B14F-4D97-AF65-F5344CB8AC3E}">
        <p14:creationId xmlns:p14="http://schemas.microsoft.com/office/powerpoint/2010/main" val="786605337"/>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tr-TR"/>
              <a:t>Asıl başlık stilini düzenlemek için tıklayın</a:t>
            </a:r>
            <a:endParaRPr lang="en-US" dirty="0"/>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B61BEF0D-F0BB-DE4B-95CE-6DB70DBA9567}" type="datetimeFigureOut">
              <a:rPr lang="en-US" smtClean="0"/>
              <a:pPr/>
              <a:t>10/8/2023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tr" smtClean="0"/>
              <a:t>‹#›</a:t>
            </a:fld>
            <a:endParaRPr lang="tr"/>
          </a:p>
        </p:txBody>
      </p:sp>
    </p:spTree>
    <p:extLst>
      <p:ext uri="{BB962C8B-B14F-4D97-AF65-F5344CB8AC3E}">
        <p14:creationId xmlns:p14="http://schemas.microsoft.com/office/powerpoint/2010/main" val="893151816"/>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628650" y="1369219"/>
            <a:ext cx="3886200" cy="3263504"/>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4629150" y="1369219"/>
            <a:ext cx="3886200" cy="3263504"/>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10/8/2023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tr" smtClean="0"/>
              <a:t>‹#›</a:t>
            </a:fld>
            <a:endParaRPr lang="tr"/>
          </a:p>
        </p:txBody>
      </p:sp>
    </p:spTree>
    <p:extLst>
      <p:ext uri="{BB962C8B-B14F-4D97-AF65-F5344CB8AC3E}">
        <p14:creationId xmlns:p14="http://schemas.microsoft.com/office/powerpoint/2010/main" val="3793371724"/>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tr-TR"/>
              <a:t>Asıl başlık stilini düzenlemek için tıklayın</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tr-TR"/>
              <a:t>Asıl metin stillerini düzenlemek için tıklayın</a:t>
            </a:r>
          </a:p>
        </p:txBody>
      </p:sp>
      <p:sp>
        <p:nvSpPr>
          <p:cNvPr id="4" name="Content Placeholder 3"/>
          <p:cNvSpPr>
            <a:spLocks noGrp="1"/>
          </p:cNvSpPr>
          <p:nvPr>
            <p:ph sz="half" idx="2"/>
          </p:nvPr>
        </p:nvSpPr>
        <p:spPr>
          <a:xfrm>
            <a:off x="629842" y="1878806"/>
            <a:ext cx="3868340" cy="2763441"/>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tr-TR"/>
              <a:t>Asıl metin stillerini düzenlemek için tıklayın</a:t>
            </a:r>
          </a:p>
        </p:txBody>
      </p:sp>
      <p:sp>
        <p:nvSpPr>
          <p:cNvPr id="6" name="Content Placeholder 5"/>
          <p:cNvSpPr>
            <a:spLocks noGrp="1"/>
          </p:cNvSpPr>
          <p:nvPr>
            <p:ph sz="quarter" idx="4"/>
          </p:nvPr>
        </p:nvSpPr>
        <p:spPr>
          <a:xfrm>
            <a:off x="4629150" y="1878806"/>
            <a:ext cx="3887391" cy="2763441"/>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10/8/2023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tr" smtClean="0"/>
              <a:t>‹#›</a:t>
            </a:fld>
            <a:endParaRPr lang="tr"/>
          </a:p>
        </p:txBody>
      </p:sp>
    </p:spTree>
    <p:extLst>
      <p:ext uri="{BB962C8B-B14F-4D97-AF65-F5344CB8AC3E}">
        <p14:creationId xmlns:p14="http://schemas.microsoft.com/office/powerpoint/2010/main" val="2766808489"/>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10/8/2023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tr" smtClean="0"/>
              <a:t>‹#›</a:t>
            </a:fld>
            <a:endParaRPr lang="tr"/>
          </a:p>
        </p:txBody>
      </p:sp>
    </p:spTree>
    <p:extLst>
      <p:ext uri="{BB962C8B-B14F-4D97-AF65-F5344CB8AC3E}">
        <p14:creationId xmlns:p14="http://schemas.microsoft.com/office/powerpoint/2010/main" val="769351406"/>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10/8/2023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tr" smtClean="0"/>
              <a:t>‹#›</a:t>
            </a:fld>
            <a:endParaRPr lang="tr"/>
          </a:p>
        </p:txBody>
      </p:sp>
    </p:spTree>
    <p:extLst>
      <p:ext uri="{BB962C8B-B14F-4D97-AF65-F5344CB8AC3E}">
        <p14:creationId xmlns:p14="http://schemas.microsoft.com/office/powerpoint/2010/main" val="2284874993"/>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tr-TR"/>
              <a:t>Asıl başlık stilini düzenlemek için tıklayın</a:t>
            </a:r>
            <a:endParaRPr lang="en-US" dirty="0"/>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B61BEF0D-F0BB-DE4B-95CE-6DB70DBA9567}" type="datetimeFigureOut">
              <a:rPr lang="en-US" smtClean="0"/>
              <a:pPr/>
              <a:t>10/8/2023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tr" smtClean="0"/>
              <a:t>‹#›</a:t>
            </a:fld>
            <a:endParaRPr lang="tr"/>
          </a:p>
        </p:txBody>
      </p:sp>
    </p:spTree>
    <p:extLst>
      <p:ext uri="{BB962C8B-B14F-4D97-AF65-F5344CB8AC3E}">
        <p14:creationId xmlns:p14="http://schemas.microsoft.com/office/powerpoint/2010/main" val="3425430759"/>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tr-TR"/>
              <a:t>Resim eklemek için simgeye tıklayın</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B61BEF0D-F0BB-DE4B-95CE-6DB70DBA9567}" type="datetimeFigureOut">
              <a:rPr lang="en-US" smtClean="0"/>
              <a:pPr/>
              <a:t>10/8/2023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tr" smtClean="0"/>
              <a:t>‹#›</a:t>
            </a:fld>
            <a:endParaRPr lang="tr"/>
          </a:p>
        </p:txBody>
      </p:sp>
    </p:spTree>
    <p:extLst>
      <p:ext uri="{BB962C8B-B14F-4D97-AF65-F5344CB8AC3E}">
        <p14:creationId xmlns:p14="http://schemas.microsoft.com/office/powerpoint/2010/main" val="3778164049"/>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B61BEF0D-F0BB-DE4B-95CE-6DB70DBA9567}" type="datetimeFigureOut">
              <a:rPr lang="en-US" smtClean="0"/>
              <a:pPr/>
              <a:t>10/8/2023</a:t>
            </a:fld>
            <a:endParaRPr lang="en-US" dirty="0"/>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pPr marL="0" lvl="0" indent="0" algn="r" rtl="0">
              <a:spcBef>
                <a:spcPts val="0"/>
              </a:spcBef>
              <a:spcAft>
                <a:spcPts val="0"/>
              </a:spcAft>
              <a:buNone/>
            </a:pPr>
            <a:fld id="{00000000-1234-1234-1234-123412341234}" type="slidenum">
              <a:rPr lang="tr" smtClean="0"/>
              <a:t>‹#›</a:t>
            </a:fld>
            <a:endParaRPr lang="tr"/>
          </a:p>
        </p:txBody>
      </p:sp>
    </p:spTree>
    <p:extLst>
      <p:ext uri="{BB962C8B-B14F-4D97-AF65-F5344CB8AC3E}">
        <p14:creationId xmlns:p14="http://schemas.microsoft.com/office/powerpoint/2010/main" val="3143654273"/>
      </p:ext>
    </p:extLst>
  </p:cSld>
  <p:clrMap bg1="dk1" tx1="lt1" bg2="dk2" tx2="lt2" accent1="accent1" accent2="accent2" accent3="accent3" accent4="accent4" accent5="accent5" accent6="accent6" hlink="hlink" folHlink="folHlink"/>
  <p:sldLayoutIdLst>
    <p:sldLayoutId id="2147483719" r:id="rId1"/>
    <p:sldLayoutId id="2147483720" r:id="rId2"/>
    <p:sldLayoutId id="2147483721" r:id="rId3"/>
    <p:sldLayoutId id="2147483722" r:id="rId4"/>
    <p:sldLayoutId id="2147483723" r:id="rId5"/>
    <p:sldLayoutId id="2147483724" r:id="rId6"/>
    <p:sldLayoutId id="2147483725" r:id="rId7"/>
    <p:sldLayoutId id="2147483726" r:id="rId8"/>
    <p:sldLayoutId id="2147483727" r:id="rId9"/>
    <p:sldLayoutId id="2147483728" r:id="rId10"/>
    <p:sldLayoutId id="2147483729" r:id="rId11"/>
  </p:sldLayoutIdLst>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hyperlink" Target="https://www.w3schools.com/python/"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33"/>
        <p:cNvGrpSpPr/>
        <p:nvPr/>
      </p:nvGrpSpPr>
      <p:grpSpPr>
        <a:xfrm>
          <a:off x="0" y="0"/>
          <a:ext cx="0" cy="0"/>
          <a:chOff x="0" y="0"/>
          <a:chExt cx="0" cy="0"/>
        </a:xfrm>
      </p:grpSpPr>
      <p:sp>
        <p:nvSpPr>
          <p:cNvPr id="134" name="Google Shape;134;p13"/>
          <p:cNvSpPr txBox="1">
            <a:spLocks noGrp="1"/>
          </p:cNvSpPr>
          <p:nvPr>
            <p:ph type="ctrTitle"/>
          </p:nvPr>
        </p:nvSpPr>
        <p:spPr>
          <a:xfrm>
            <a:off x="183849" y="2306781"/>
            <a:ext cx="8860779" cy="1790700"/>
          </a:xfrm>
          <a:prstGeom prst="rect">
            <a:avLst/>
          </a:prstGeom>
        </p:spPr>
        <p:txBody>
          <a:bodyPr spcFirstLastPara="1" lIns="91425" tIns="91425" rIns="91425" bIns="91425" anchorCtr="0">
            <a:normAutofit fontScale="90000"/>
          </a:bodyPr>
          <a:lstStyle/>
          <a:p>
            <a:pPr marL="0" lvl="0" indent="0" rtl="0">
              <a:spcBef>
                <a:spcPts val="0"/>
              </a:spcBef>
              <a:spcAft>
                <a:spcPts val="0"/>
              </a:spcAft>
              <a:buNone/>
            </a:pPr>
            <a:r>
              <a:rPr lang="tr-TR" sz="3600" dirty="0"/>
              <a:t>Makine Öğrenmesinin Temelleri </a:t>
            </a:r>
            <a:br>
              <a:rPr lang="tr-TR" sz="3600" dirty="0"/>
            </a:br>
            <a:r>
              <a:rPr lang="en-US" sz="3600" dirty="0"/>
              <a:t>|</a:t>
            </a:r>
            <a:r>
              <a:rPr lang="tr-TR" sz="3600" dirty="0"/>
              <a:t> Ders</a:t>
            </a:r>
            <a:r>
              <a:rPr lang="en-US" sz="3600" dirty="0"/>
              <a:t> 1</a:t>
            </a:r>
            <a:br>
              <a:rPr lang="tr-TR" sz="3600" dirty="0"/>
            </a:br>
            <a:br>
              <a:rPr lang="tr-TR" sz="3600" dirty="0"/>
            </a:br>
            <a:r>
              <a:rPr lang="tr-TR" sz="3600" dirty="0"/>
              <a:t>Python Programlama</a:t>
            </a:r>
            <a:br>
              <a:rPr lang="tr-TR" sz="3600"/>
            </a:br>
            <a:endParaRPr lang="en-US" sz="36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2BBE448-C6D3-49F7-BD9F-78DE367D0E1F}"/>
              </a:ext>
            </a:extLst>
          </p:cNvPr>
          <p:cNvSpPr>
            <a:spLocks noGrp="1"/>
          </p:cNvSpPr>
          <p:nvPr>
            <p:ph type="title"/>
          </p:nvPr>
        </p:nvSpPr>
        <p:spPr/>
        <p:txBody>
          <a:bodyPr/>
          <a:lstStyle/>
          <a:p>
            <a:r>
              <a:rPr lang="tr-TR" dirty="0" err="1"/>
              <a:t>dictionary</a:t>
            </a:r>
            <a:endParaRPr lang="tr-TR" dirty="0"/>
          </a:p>
        </p:txBody>
      </p:sp>
      <p:sp>
        <p:nvSpPr>
          <p:cNvPr id="3" name="İçerik Yer Tutucusu 2">
            <a:extLst>
              <a:ext uri="{FF2B5EF4-FFF2-40B4-BE49-F238E27FC236}">
                <a16:creationId xmlns:a16="http://schemas.microsoft.com/office/drawing/2014/main" id="{1DAF6822-5156-428A-AA0D-991FFEAAEB8F}"/>
              </a:ext>
            </a:extLst>
          </p:cNvPr>
          <p:cNvSpPr>
            <a:spLocks noGrp="1"/>
          </p:cNvSpPr>
          <p:nvPr>
            <p:ph idx="1"/>
          </p:nvPr>
        </p:nvSpPr>
        <p:spPr>
          <a:xfrm>
            <a:off x="628650" y="1369219"/>
            <a:ext cx="4307492" cy="3263504"/>
          </a:xfrm>
        </p:spPr>
        <p:txBody>
          <a:bodyPr/>
          <a:lstStyle/>
          <a:p>
            <a:r>
              <a:rPr lang="en-US" dirty="0" err="1"/>
              <a:t>Sözlük</a:t>
            </a:r>
            <a:r>
              <a:rPr lang="en-US" dirty="0"/>
              <a:t>, </a:t>
            </a:r>
            <a:r>
              <a:rPr lang="en-US" dirty="0" err="1"/>
              <a:t>sıralanmamış</a:t>
            </a:r>
            <a:r>
              <a:rPr lang="en-US" dirty="0"/>
              <a:t>, </a:t>
            </a:r>
            <a:r>
              <a:rPr lang="en-US" dirty="0" err="1"/>
              <a:t>değiştirilebilir</a:t>
            </a:r>
            <a:r>
              <a:rPr lang="en-US" dirty="0"/>
              <a:t> </a:t>
            </a:r>
            <a:r>
              <a:rPr lang="en-US" dirty="0" err="1"/>
              <a:t>ve</a:t>
            </a:r>
            <a:r>
              <a:rPr lang="en-US" dirty="0"/>
              <a:t> </a:t>
            </a:r>
            <a:r>
              <a:rPr lang="en-US" dirty="0" err="1"/>
              <a:t>indekslenmiş</a:t>
            </a:r>
            <a:r>
              <a:rPr lang="en-US" dirty="0"/>
              <a:t> </a:t>
            </a:r>
            <a:r>
              <a:rPr lang="en-US" dirty="0" err="1"/>
              <a:t>bir</a:t>
            </a:r>
            <a:r>
              <a:rPr lang="en-US" dirty="0"/>
              <a:t> </a:t>
            </a:r>
            <a:r>
              <a:rPr lang="en-US" dirty="0" err="1"/>
              <a:t>koleksiyondur</a:t>
            </a:r>
            <a:r>
              <a:rPr lang="en-US" dirty="0"/>
              <a:t>.</a:t>
            </a:r>
          </a:p>
          <a:p>
            <a:r>
              <a:rPr lang="en-US" dirty="0" err="1"/>
              <a:t>Python'da</a:t>
            </a:r>
            <a:r>
              <a:rPr lang="en-US" dirty="0"/>
              <a:t> </a:t>
            </a:r>
            <a:r>
              <a:rPr lang="en-US" dirty="0" err="1"/>
              <a:t>sözlükler</a:t>
            </a:r>
            <a:r>
              <a:rPr lang="en-US" dirty="0"/>
              <a:t> </a:t>
            </a:r>
            <a:r>
              <a:rPr lang="en-US" dirty="0" err="1"/>
              <a:t>küme</a:t>
            </a:r>
            <a:r>
              <a:rPr lang="en-US" dirty="0"/>
              <a:t> </a:t>
            </a:r>
            <a:r>
              <a:rPr lang="en-US" dirty="0" err="1"/>
              <a:t>parantezleriyle</a:t>
            </a:r>
            <a:r>
              <a:rPr lang="en-US" dirty="0"/>
              <a:t> </a:t>
            </a:r>
            <a:r>
              <a:rPr lang="en-US" dirty="0" err="1"/>
              <a:t>yazılır</a:t>
            </a:r>
            <a:r>
              <a:rPr lang="en-US" dirty="0"/>
              <a:t> </a:t>
            </a:r>
            <a:r>
              <a:rPr lang="en-US" dirty="0" err="1"/>
              <a:t>ve</a:t>
            </a:r>
            <a:r>
              <a:rPr lang="en-US" dirty="0"/>
              <a:t> </a:t>
            </a:r>
            <a:r>
              <a:rPr lang="en-US" dirty="0" err="1"/>
              <a:t>anahtarları</a:t>
            </a:r>
            <a:r>
              <a:rPr lang="en-US" dirty="0"/>
              <a:t> </a:t>
            </a:r>
            <a:r>
              <a:rPr lang="en-US" dirty="0" err="1"/>
              <a:t>ve</a:t>
            </a:r>
            <a:r>
              <a:rPr lang="en-US" dirty="0"/>
              <a:t> </a:t>
            </a:r>
            <a:r>
              <a:rPr lang="en-US" dirty="0" err="1"/>
              <a:t>değerleri</a:t>
            </a:r>
            <a:r>
              <a:rPr lang="en-US" dirty="0"/>
              <a:t> </a:t>
            </a:r>
            <a:r>
              <a:rPr lang="en-US" dirty="0" err="1"/>
              <a:t>vardır</a:t>
            </a:r>
            <a:r>
              <a:rPr lang="en-US" dirty="0"/>
              <a:t>.</a:t>
            </a:r>
            <a:endParaRPr lang="tr-TR" dirty="0"/>
          </a:p>
        </p:txBody>
      </p:sp>
      <p:sp>
        <p:nvSpPr>
          <p:cNvPr id="4" name="Dikdörtgen 3">
            <a:extLst>
              <a:ext uri="{FF2B5EF4-FFF2-40B4-BE49-F238E27FC236}">
                <a16:creationId xmlns:a16="http://schemas.microsoft.com/office/drawing/2014/main" id="{5E3B67EA-BFBD-4ABC-AC6F-6A58FD10DC48}"/>
              </a:ext>
            </a:extLst>
          </p:cNvPr>
          <p:cNvSpPr/>
          <p:nvPr/>
        </p:nvSpPr>
        <p:spPr>
          <a:xfrm>
            <a:off x="5271961" y="1546402"/>
            <a:ext cx="3151848" cy="1477328"/>
          </a:xfrm>
          <a:prstGeom prst="rect">
            <a:avLst/>
          </a:prstGeom>
        </p:spPr>
        <p:txBody>
          <a:bodyPr wrap="square">
            <a:spAutoFit/>
          </a:bodyPr>
          <a:lstStyle/>
          <a:p>
            <a:r>
              <a:rPr lang="en-US" dirty="0">
                <a:latin typeface="Consolas" panose="020B0609020204030204" pitchFamily="49" charset="0"/>
              </a:rPr>
              <a:t>car = {</a:t>
            </a:r>
          </a:p>
          <a:p>
            <a:r>
              <a:rPr lang="en-US" dirty="0">
                <a:latin typeface="Consolas" panose="020B0609020204030204" pitchFamily="49" charset="0"/>
              </a:rPr>
              <a:t>  "brand": "Ford",</a:t>
            </a:r>
          </a:p>
          <a:p>
            <a:r>
              <a:rPr lang="en-US" dirty="0">
                <a:latin typeface="Consolas" panose="020B0609020204030204" pitchFamily="49" charset="0"/>
              </a:rPr>
              <a:t>  "model": "Mustang",</a:t>
            </a:r>
          </a:p>
          <a:p>
            <a:r>
              <a:rPr lang="en-US" dirty="0">
                <a:latin typeface="Consolas" panose="020B0609020204030204" pitchFamily="49" charset="0"/>
              </a:rPr>
              <a:t>  "year": 1964</a:t>
            </a:r>
          </a:p>
          <a:p>
            <a:r>
              <a:rPr lang="en-US" dirty="0">
                <a:latin typeface="Consolas" panose="020B0609020204030204" pitchFamily="49" charset="0"/>
              </a:rPr>
              <a:t>}</a:t>
            </a:r>
            <a:endParaRPr lang="en-US" b="0" dirty="0">
              <a:effectLst/>
              <a:latin typeface="Consolas" panose="020B0609020204030204" pitchFamily="49" charset="0"/>
            </a:endParaRPr>
          </a:p>
        </p:txBody>
      </p:sp>
      <p:sp>
        <p:nvSpPr>
          <p:cNvPr id="5" name="Dikdörtgen 4">
            <a:extLst>
              <a:ext uri="{FF2B5EF4-FFF2-40B4-BE49-F238E27FC236}">
                <a16:creationId xmlns:a16="http://schemas.microsoft.com/office/drawing/2014/main" id="{0D306DEB-B649-49A4-9F71-9980D36F9C01}"/>
              </a:ext>
            </a:extLst>
          </p:cNvPr>
          <p:cNvSpPr/>
          <p:nvPr/>
        </p:nvSpPr>
        <p:spPr>
          <a:xfrm>
            <a:off x="5271961" y="3124933"/>
            <a:ext cx="3629278" cy="1200329"/>
          </a:xfrm>
          <a:prstGeom prst="rect">
            <a:avLst/>
          </a:prstGeom>
        </p:spPr>
        <p:txBody>
          <a:bodyPr wrap="square">
            <a:spAutoFit/>
          </a:bodyPr>
          <a:lstStyle/>
          <a:p>
            <a:r>
              <a:rPr lang="en-US" dirty="0">
                <a:latin typeface="Courier New" panose="02070309020205020404" pitchFamily="49" charset="0"/>
              </a:rPr>
              <a:t>plane = {}</a:t>
            </a:r>
          </a:p>
          <a:p>
            <a:r>
              <a:rPr lang="en-US" dirty="0">
                <a:latin typeface="Courier New" panose="02070309020205020404" pitchFamily="49" charset="0"/>
              </a:rPr>
              <a:t>plane["brand"] = "Boeing"</a:t>
            </a:r>
          </a:p>
          <a:p>
            <a:r>
              <a:rPr lang="en-US" dirty="0">
                <a:latin typeface="Courier New" panose="02070309020205020404" pitchFamily="49" charset="0"/>
              </a:rPr>
              <a:t>plane["model"] = "747"</a:t>
            </a:r>
          </a:p>
          <a:p>
            <a:r>
              <a:rPr lang="en-US" dirty="0">
                <a:latin typeface="Courier New" panose="02070309020205020404" pitchFamily="49" charset="0"/>
              </a:rPr>
              <a:t>plane["year"] = 1986</a:t>
            </a:r>
            <a:endParaRPr lang="en-US" b="0" dirty="0">
              <a:effectLst/>
              <a:latin typeface="Courier New" panose="02070309020205020404" pitchFamily="49" charset="0"/>
            </a:endParaRPr>
          </a:p>
        </p:txBody>
      </p:sp>
    </p:spTree>
    <p:extLst>
      <p:ext uri="{BB962C8B-B14F-4D97-AF65-F5344CB8AC3E}">
        <p14:creationId xmlns:p14="http://schemas.microsoft.com/office/powerpoint/2010/main" val="22846077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BB32399-C1AC-40B4-BED8-A89465F5A10A}"/>
              </a:ext>
            </a:extLst>
          </p:cNvPr>
          <p:cNvSpPr>
            <a:spLocks noGrp="1"/>
          </p:cNvSpPr>
          <p:nvPr>
            <p:ph type="title"/>
          </p:nvPr>
        </p:nvSpPr>
        <p:spPr/>
        <p:txBody>
          <a:bodyPr/>
          <a:lstStyle/>
          <a:p>
            <a:r>
              <a:rPr lang="tr-TR" dirty="0" err="1"/>
              <a:t>dictionary</a:t>
            </a:r>
            <a:endParaRPr lang="tr-TR" dirty="0"/>
          </a:p>
        </p:txBody>
      </p:sp>
      <p:sp>
        <p:nvSpPr>
          <p:cNvPr id="4" name="Dikdörtgen 3">
            <a:extLst>
              <a:ext uri="{FF2B5EF4-FFF2-40B4-BE49-F238E27FC236}">
                <a16:creationId xmlns:a16="http://schemas.microsoft.com/office/drawing/2014/main" id="{AF6BD4CA-185F-4F99-B392-599BDD8AC1F9}"/>
              </a:ext>
            </a:extLst>
          </p:cNvPr>
          <p:cNvSpPr/>
          <p:nvPr/>
        </p:nvSpPr>
        <p:spPr>
          <a:xfrm>
            <a:off x="628650" y="1114782"/>
            <a:ext cx="3433552" cy="4247317"/>
          </a:xfrm>
          <a:prstGeom prst="rect">
            <a:avLst/>
          </a:prstGeom>
        </p:spPr>
        <p:txBody>
          <a:bodyPr wrap="square">
            <a:spAutoFit/>
          </a:bodyPr>
          <a:lstStyle/>
          <a:p>
            <a:r>
              <a:rPr lang="en-US" dirty="0">
                <a:latin typeface="Consolas" panose="020B0609020204030204" pitchFamily="49" charset="0"/>
              </a:rPr>
              <a:t>car = {</a:t>
            </a:r>
          </a:p>
          <a:p>
            <a:r>
              <a:rPr lang="en-US" dirty="0">
                <a:latin typeface="Consolas" panose="020B0609020204030204" pitchFamily="49" charset="0"/>
              </a:rPr>
              <a:t>  "brand": "Ford",</a:t>
            </a:r>
          </a:p>
          <a:p>
            <a:r>
              <a:rPr lang="en-US" dirty="0">
                <a:latin typeface="Consolas" panose="020B0609020204030204" pitchFamily="49" charset="0"/>
              </a:rPr>
              <a:t>  "model": "Mustang",</a:t>
            </a:r>
          </a:p>
          <a:p>
            <a:r>
              <a:rPr lang="en-US" dirty="0">
                <a:latin typeface="Consolas" panose="020B0609020204030204" pitchFamily="49" charset="0"/>
              </a:rPr>
              <a:t>  "year": 1964</a:t>
            </a:r>
          </a:p>
          <a:p>
            <a:r>
              <a:rPr lang="en-US" dirty="0">
                <a:latin typeface="Consolas" panose="020B0609020204030204" pitchFamily="49" charset="0"/>
              </a:rPr>
              <a:t>}</a:t>
            </a:r>
          </a:p>
          <a:p>
            <a:endParaRPr lang="tr-TR" dirty="0">
              <a:latin typeface="Consolas" panose="020B0609020204030204" pitchFamily="49" charset="0"/>
            </a:endParaRPr>
          </a:p>
          <a:p>
            <a:r>
              <a:rPr lang="en-US" dirty="0">
                <a:latin typeface="Consolas" panose="020B0609020204030204" pitchFamily="49" charset="0"/>
              </a:rPr>
              <a:t>print(car["brand"])</a:t>
            </a:r>
          </a:p>
          <a:p>
            <a:br>
              <a:rPr lang="en-US" dirty="0">
                <a:latin typeface="Consolas" panose="020B0609020204030204" pitchFamily="49" charset="0"/>
              </a:rPr>
            </a:br>
            <a:r>
              <a:rPr lang="en-US" dirty="0">
                <a:latin typeface="Consolas" panose="020B0609020204030204" pitchFamily="49" charset="0"/>
              </a:rPr>
              <a:t>car["year"] = 1976</a:t>
            </a:r>
          </a:p>
          <a:p>
            <a:r>
              <a:rPr lang="en-US" dirty="0">
                <a:latin typeface="Consolas" panose="020B0609020204030204" pitchFamily="49" charset="0"/>
              </a:rPr>
              <a:t>print(car)</a:t>
            </a:r>
          </a:p>
          <a:p>
            <a:br>
              <a:rPr lang="en-US" dirty="0">
                <a:latin typeface="Consolas" panose="020B0609020204030204" pitchFamily="49" charset="0"/>
              </a:rPr>
            </a:br>
            <a:r>
              <a:rPr lang="en-US" dirty="0">
                <a:latin typeface="Consolas" panose="020B0609020204030204" pitchFamily="49" charset="0"/>
              </a:rPr>
              <a:t>print(</a:t>
            </a:r>
            <a:r>
              <a:rPr lang="en-US" dirty="0" err="1">
                <a:latin typeface="Consolas" panose="020B0609020204030204" pitchFamily="49" charset="0"/>
              </a:rPr>
              <a:t>car.keys</a:t>
            </a:r>
            <a:r>
              <a:rPr lang="en-US" dirty="0">
                <a:latin typeface="Consolas" panose="020B0609020204030204" pitchFamily="49" charset="0"/>
              </a:rPr>
              <a:t>())</a:t>
            </a:r>
          </a:p>
          <a:p>
            <a:r>
              <a:rPr lang="en-US" dirty="0">
                <a:latin typeface="Consolas" panose="020B0609020204030204" pitchFamily="49" charset="0"/>
              </a:rPr>
              <a:t>print(</a:t>
            </a:r>
            <a:r>
              <a:rPr lang="en-US" dirty="0" err="1">
                <a:latin typeface="Consolas" panose="020B0609020204030204" pitchFamily="49" charset="0"/>
              </a:rPr>
              <a:t>car.values</a:t>
            </a:r>
            <a:r>
              <a:rPr lang="en-US" dirty="0">
                <a:latin typeface="Consolas" panose="020B0609020204030204" pitchFamily="49" charset="0"/>
              </a:rPr>
              <a:t>())</a:t>
            </a:r>
          </a:p>
          <a:p>
            <a:br>
              <a:rPr lang="en-US" dirty="0">
                <a:latin typeface="Consolas" panose="020B0609020204030204" pitchFamily="49" charset="0"/>
              </a:rPr>
            </a:br>
            <a:endParaRPr lang="en-US" b="0" dirty="0">
              <a:effectLst/>
              <a:latin typeface="Consolas" panose="020B0609020204030204" pitchFamily="49" charset="0"/>
            </a:endParaRPr>
          </a:p>
        </p:txBody>
      </p:sp>
      <p:sp>
        <p:nvSpPr>
          <p:cNvPr id="5" name="Dikdörtgen 4">
            <a:extLst>
              <a:ext uri="{FF2B5EF4-FFF2-40B4-BE49-F238E27FC236}">
                <a16:creationId xmlns:a16="http://schemas.microsoft.com/office/drawing/2014/main" id="{890F4D62-5E03-41FE-91CD-A29D693F3776}"/>
              </a:ext>
            </a:extLst>
          </p:cNvPr>
          <p:cNvSpPr/>
          <p:nvPr/>
        </p:nvSpPr>
        <p:spPr>
          <a:xfrm>
            <a:off x="3650566" y="1114782"/>
            <a:ext cx="5409028" cy="2585323"/>
          </a:xfrm>
          <a:prstGeom prst="rect">
            <a:avLst/>
          </a:prstGeom>
        </p:spPr>
        <p:txBody>
          <a:bodyPr wrap="square">
            <a:spAutoFit/>
          </a:bodyPr>
          <a:lstStyle/>
          <a:p>
            <a:r>
              <a:rPr lang="en-US" dirty="0">
                <a:latin typeface="Consolas" panose="020B0609020204030204" pitchFamily="49" charset="0"/>
              </a:rPr>
              <a:t>print(</a:t>
            </a:r>
            <a:r>
              <a:rPr lang="en-US" dirty="0" err="1">
                <a:latin typeface="Consolas" panose="020B0609020204030204" pitchFamily="49" charset="0"/>
              </a:rPr>
              <a:t>len</a:t>
            </a:r>
            <a:r>
              <a:rPr lang="en-US" dirty="0">
                <a:latin typeface="Consolas" panose="020B0609020204030204" pitchFamily="49" charset="0"/>
              </a:rPr>
              <a:t>(car))</a:t>
            </a:r>
          </a:p>
          <a:p>
            <a:br>
              <a:rPr lang="en-US" dirty="0">
                <a:latin typeface="Consolas" panose="020B0609020204030204" pitchFamily="49" charset="0"/>
              </a:rPr>
            </a:br>
            <a:r>
              <a:rPr lang="en-US" dirty="0">
                <a:latin typeface="Consolas" panose="020B0609020204030204" pitchFamily="49" charset="0"/>
              </a:rPr>
              <a:t>car["color"] = "red"</a:t>
            </a:r>
          </a:p>
          <a:p>
            <a:r>
              <a:rPr lang="en-US" dirty="0">
                <a:latin typeface="Consolas" panose="020B0609020204030204" pitchFamily="49" charset="0"/>
              </a:rPr>
              <a:t>print(car)</a:t>
            </a:r>
            <a:r>
              <a:rPr lang="tr-TR" dirty="0">
                <a:latin typeface="Consolas" panose="020B0609020204030204" pitchFamily="49" charset="0"/>
              </a:rPr>
              <a:t> </a:t>
            </a:r>
            <a:r>
              <a:rPr lang="tr-TR" sz="800" dirty="0">
                <a:latin typeface="Consolas" panose="020B0609020204030204" pitchFamily="49" charset="0"/>
              </a:rPr>
              <a:t>#{'brand': 'Ford', 'model': '</a:t>
            </a:r>
            <a:r>
              <a:rPr lang="tr-TR" sz="800" dirty="0" err="1">
                <a:latin typeface="Consolas" panose="020B0609020204030204" pitchFamily="49" charset="0"/>
              </a:rPr>
              <a:t>Mustang</a:t>
            </a:r>
            <a:r>
              <a:rPr lang="tr-TR" sz="800" dirty="0">
                <a:latin typeface="Consolas" panose="020B0609020204030204" pitchFamily="49" charset="0"/>
              </a:rPr>
              <a:t>', '</a:t>
            </a:r>
            <a:r>
              <a:rPr lang="tr-TR" sz="800" dirty="0" err="1">
                <a:latin typeface="Consolas" panose="020B0609020204030204" pitchFamily="49" charset="0"/>
              </a:rPr>
              <a:t>year</a:t>
            </a:r>
            <a:r>
              <a:rPr lang="tr-TR" sz="800" dirty="0">
                <a:latin typeface="Consolas" panose="020B0609020204030204" pitchFamily="49" charset="0"/>
              </a:rPr>
              <a:t>': 1964, '</a:t>
            </a:r>
            <a:r>
              <a:rPr lang="tr-TR" sz="800" dirty="0" err="1">
                <a:latin typeface="Consolas" panose="020B0609020204030204" pitchFamily="49" charset="0"/>
              </a:rPr>
              <a:t>color</a:t>
            </a:r>
            <a:r>
              <a:rPr lang="tr-TR" sz="800" dirty="0">
                <a:latin typeface="Consolas" panose="020B0609020204030204" pitchFamily="49" charset="0"/>
              </a:rPr>
              <a:t>': '</a:t>
            </a:r>
            <a:r>
              <a:rPr lang="tr-TR" sz="800" dirty="0" err="1">
                <a:latin typeface="Consolas" panose="020B0609020204030204" pitchFamily="49" charset="0"/>
              </a:rPr>
              <a:t>red</a:t>
            </a:r>
            <a:r>
              <a:rPr lang="tr-TR" sz="800" dirty="0">
                <a:latin typeface="Consolas" panose="020B0609020204030204" pitchFamily="49" charset="0"/>
              </a:rPr>
              <a:t>'}</a:t>
            </a:r>
            <a:endParaRPr lang="en-US" dirty="0">
              <a:latin typeface="Consolas" panose="020B0609020204030204" pitchFamily="49" charset="0"/>
            </a:endParaRPr>
          </a:p>
          <a:p>
            <a:r>
              <a:rPr lang="en-US" dirty="0" err="1">
                <a:latin typeface="Consolas" panose="020B0609020204030204" pitchFamily="49" charset="0"/>
              </a:rPr>
              <a:t>car.pop</a:t>
            </a:r>
            <a:r>
              <a:rPr lang="en-US" dirty="0">
                <a:latin typeface="Consolas" panose="020B0609020204030204" pitchFamily="49" charset="0"/>
              </a:rPr>
              <a:t>("color")</a:t>
            </a:r>
            <a:r>
              <a:rPr lang="tr-TR" dirty="0">
                <a:latin typeface="Consolas" panose="020B0609020204030204" pitchFamily="49" charset="0"/>
              </a:rPr>
              <a:t> #color </a:t>
            </a:r>
            <a:r>
              <a:rPr lang="tr-TR" dirty="0" err="1">
                <a:latin typeface="Consolas" panose="020B0609020204030204" pitchFamily="49" charset="0"/>
              </a:rPr>
              <a:t>key</a:t>
            </a:r>
            <a:r>
              <a:rPr lang="tr-TR" dirty="0">
                <a:latin typeface="Consolas" panose="020B0609020204030204" pitchFamily="49" charset="0"/>
              </a:rPr>
              <a:t> pop</a:t>
            </a:r>
            <a:endParaRPr lang="en-US" dirty="0">
              <a:latin typeface="Consolas" panose="020B0609020204030204" pitchFamily="49" charset="0"/>
            </a:endParaRPr>
          </a:p>
          <a:p>
            <a:r>
              <a:rPr lang="en-US" dirty="0">
                <a:latin typeface="Consolas" panose="020B0609020204030204" pitchFamily="49" charset="0"/>
              </a:rPr>
              <a:t>print(car)</a:t>
            </a:r>
            <a:r>
              <a:rPr lang="tr-TR" dirty="0">
                <a:latin typeface="Consolas" panose="020B0609020204030204" pitchFamily="49" charset="0"/>
              </a:rPr>
              <a:t> </a:t>
            </a:r>
            <a:r>
              <a:rPr lang="tr-TR" sz="1050" dirty="0">
                <a:latin typeface="Consolas" panose="020B0609020204030204" pitchFamily="49" charset="0"/>
              </a:rPr>
              <a:t>#{'brand': 'Ford', 'model': '</a:t>
            </a:r>
            <a:r>
              <a:rPr lang="tr-TR" sz="1050" dirty="0" err="1">
                <a:latin typeface="Consolas" panose="020B0609020204030204" pitchFamily="49" charset="0"/>
              </a:rPr>
              <a:t>Mustang</a:t>
            </a:r>
            <a:r>
              <a:rPr lang="tr-TR" sz="1050" dirty="0">
                <a:latin typeface="Consolas" panose="020B0609020204030204" pitchFamily="49" charset="0"/>
              </a:rPr>
              <a:t>', '</a:t>
            </a:r>
            <a:r>
              <a:rPr lang="tr-TR" sz="1050" dirty="0" err="1">
                <a:latin typeface="Consolas" panose="020B0609020204030204" pitchFamily="49" charset="0"/>
              </a:rPr>
              <a:t>year</a:t>
            </a:r>
            <a:r>
              <a:rPr lang="tr-TR" sz="1050" dirty="0">
                <a:latin typeface="Consolas" panose="020B0609020204030204" pitchFamily="49" charset="0"/>
              </a:rPr>
              <a:t>': 1964}</a:t>
            </a:r>
            <a:endParaRPr lang="en-US" sz="1050" dirty="0">
              <a:latin typeface="Consolas" panose="020B0609020204030204" pitchFamily="49" charset="0"/>
            </a:endParaRPr>
          </a:p>
          <a:p>
            <a:br>
              <a:rPr lang="en-US" dirty="0">
                <a:latin typeface="Consolas" panose="020B0609020204030204" pitchFamily="49" charset="0"/>
              </a:rPr>
            </a:br>
            <a:r>
              <a:rPr lang="en-US" dirty="0">
                <a:latin typeface="Consolas" panose="020B0609020204030204" pitchFamily="49" charset="0"/>
              </a:rPr>
              <a:t>car2 = </a:t>
            </a:r>
            <a:r>
              <a:rPr lang="en-US" dirty="0" err="1">
                <a:latin typeface="Consolas" panose="020B0609020204030204" pitchFamily="49" charset="0"/>
              </a:rPr>
              <a:t>car.copy</a:t>
            </a:r>
            <a:r>
              <a:rPr lang="en-US" dirty="0">
                <a:latin typeface="Consolas" panose="020B0609020204030204" pitchFamily="49" charset="0"/>
              </a:rPr>
              <a:t>()</a:t>
            </a:r>
          </a:p>
          <a:p>
            <a:r>
              <a:rPr lang="en-US" dirty="0">
                <a:latin typeface="Consolas" panose="020B0609020204030204" pitchFamily="49" charset="0"/>
              </a:rPr>
              <a:t>print(car2)</a:t>
            </a:r>
            <a:endParaRPr lang="tr-TR" dirty="0"/>
          </a:p>
        </p:txBody>
      </p:sp>
    </p:spTree>
    <p:extLst>
      <p:ext uri="{BB962C8B-B14F-4D97-AF65-F5344CB8AC3E}">
        <p14:creationId xmlns:p14="http://schemas.microsoft.com/office/powerpoint/2010/main" val="31318755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E2648F3-3D85-4CC0-8FD4-2B43AB9A4ED1}"/>
              </a:ext>
            </a:extLst>
          </p:cNvPr>
          <p:cNvSpPr>
            <a:spLocks noGrp="1"/>
          </p:cNvSpPr>
          <p:nvPr>
            <p:ph type="title"/>
          </p:nvPr>
        </p:nvSpPr>
        <p:spPr/>
        <p:txBody>
          <a:bodyPr/>
          <a:lstStyle/>
          <a:p>
            <a:r>
              <a:rPr lang="tr-TR" dirty="0"/>
              <a:t>kimlik (</a:t>
            </a:r>
            <a:r>
              <a:rPr lang="tr-TR" dirty="0" err="1"/>
              <a:t>identity</a:t>
            </a:r>
            <a:r>
              <a:rPr lang="tr-TR" dirty="0"/>
              <a:t>) operatörleri</a:t>
            </a:r>
          </a:p>
        </p:txBody>
      </p:sp>
      <p:pic>
        <p:nvPicPr>
          <p:cNvPr id="4" name="İçerik Yer Tutucusu 3">
            <a:extLst>
              <a:ext uri="{FF2B5EF4-FFF2-40B4-BE49-F238E27FC236}">
                <a16:creationId xmlns:a16="http://schemas.microsoft.com/office/drawing/2014/main" id="{7DB8F2D8-83AF-4C54-82B3-4221DE558B42}"/>
              </a:ext>
            </a:extLst>
          </p:cNvPr>
          <p:cNvPicPr>
            <a:picLocks noGrp="1" noChangeAspect="1"/>
          </p:cNvPicPr>
          <p:nvPr>
            <p:ph idx="1"/>
          </p:nvPr>
        </p:nvPicPr>
        <p:blipFill>
          <a:blip r:embed="rId2"/>
          <a:stretch>
            <a:fillRect/>
          </a:stretch>
        </p:blipFill>
        <p:spPr>
          <a:xfrm>
            <a:off x="628650" y="1113413"/>
            <a:ext cx="5640149" cy="1741429"/>
          </a:xfrm>
          <a:prstGeom prst="rect">
            <a:avLst/>
          </a:prstGeom>
        </p:spPr>
      </p:pic>
      <p:sp>
        <p:nvSpPr>
          <p:cNvPr id="3" name="Dikdörtgen 2">
            <a:extLst>
              <a:ext uri="{FF2B5EF4-FFF2-40B4-BE49-F238E27FC236}">
                <a16:creationId xmlns:a16="http://schemas.microsoft.com/office/drawing/2014/main" id="{CA856B8F-9888-445B-93DA-C40AEF1494D9}"/>
              </a:ext>
            </a:extLst>
          </p:cNvPr>
          <p:cNvSpPr/>
          <p:nvPr/>
        </p:nvSpPr>
        <p:spPr>
          <a:xfrm>
            <a:off x="628650" y="3053774"/>
            <a:ext cx="4572000" cy="1815882"/>
          </a:xfrm>
          <a:prstGeom prst="rect">
            <a:avLst/>
          </a:prstGeom>
        </p:spPr>
        <p:txBody>
          <a:bodyPr>
            <a:spAutoFit/>
          </a:bodyPr>
          <a:lstStyle/>
          <a:p>
            <a:r>
              <a:rPr lang="en-US" sz="1400" dirty="0">
                <a:latin typeface="Courier New" panose="02070309020205020404" pitchFamily="49" charset="0"/>
              </a:rPr>
              <a:t>x = ["apple", "banana"]</a:t>
            </a:r>
          </a:p>
          <a:p>
            <a:r>
              <a:rPr lang="en-US" sz="1400" dirty="0">
                <a:latin typeface="Courier New" panose="02070309020205020404" pitchFamily="49" charset="0"/>
              </a:rPr>
              <a:t>y = ["apple", "banana"]</a:t>
            </a:r>
          </a:p>
          <a:p>
            <a:r>
              <a:rPr lang="en-US" sz="1400" dirty="0">
                <a:latin typeface="Courier New" panose="02070309020205020404" pitchFamily="49" charset="0"/>
              </a:rPr>
              <a:t>z = x</a:t>
            </a:r>
          </a:p>
          <a:p>
            <a:br>
              <a:rPr lang="en-US" sz="1400" dirty="0">
                <a:latin typeface="Courier New" panose="02070309020205020404" pitchFamily="49" charset="0"/>
              </a:rPr>
            </a:br>
            <a:r>
              <a:rPr lang="en-US" sz="1400" dirty="0">
                <a:latin typeface="Courier New" panose="02070309020205020404" pitchFamily="49" charset="0"/>
              </a:rPr>
              <a:t>print(x is z)</a:t>
            </a:r>
            <a:r>
              <a:rPr lang="tr-TR" sz="1400" dirty="0">
                <a:latin typeface="Courier New" panose="02070309020205020404" pitchFamily="49" charset="0"/>
              </a:rPr>
              <a:t> #True</a:t>
            </a:r>
            <a:endParaRPr lang="en-US" sz="1400" dirty="0">
              <a:latin typeface="Courier New" panose="02070309020205020404" pitchFamily="49" charset="0"/>
            </a:endParaRPr>
          </a:p>
          <a:p>
            <a:r>
              <a:rPr lang="en-US" sz="1400" dirty="0">
                <a:latin typeface="Courier New" panose="02070309020205020404" pitchFamily="49" charset="0"/>
              </a:rPr>
              <a:t>print(x is y)</a:t>
            </a:r>
            <a:r>
              <a:rPr lang="tr-TR" sz="1400" dirty="0">
                <a:latin typeface="Courier New" panose="02070309020205020404" pitchFamily="49" charset="0"/>
              </a:rPr>
              <a:t> #False (Benzer obje değil)</a:t>
            </a:r>
            <a:endParaRPr lang="en-US" sz="1400" dirty="0">
              <a:latin typeface="Courier New" panose="02070309020205020404" pitchFamily="49" charset="0"/>
            </a:endParaRPr>
          </a:p>
          <a:p>
            <a:r>
              <a:rPr lang="en-US" sz="1400" dirty="0">
                <a:latin typeface="Courier New" panose="02070309020205020404" pitchFamily="49" charset="0"/>
              </a:rPr>
              <a:t>print(x == z)</a:t>
            </a:r>
            <a:r>
              <a:rPr lang="tr-TR" sz="1400" dirty="0">
                <a:latin typeface="Courier New" panose="02070309020205020404" pitchFamily="49" charset="0"/>
              </a:rPr>
              <a:t> #True</a:t>
            </a:r>
            <a:endParaRPr lang="en-US" sz="1400" dirty="0">
              <a:latin typeface="Courier New" panose="02070309020205020404" pitchFamily="49" charset="0"/>
            </a:endParaRPr>
          </a:p>
          <a:p>
            <a:r>
              <a:rPr lang="en-US" sz="1400" dirty="0">
                <a:latin typeface="Courier New" panose="02070309020205020404" pitchFamily="49" charset="0"/>
              </a:rPr>
              <a:t>print(x == y)</a:t>
            </a:r>
            <a:r>
              <a:rPr lang="tr-TR" sz="1400" dirty="0">
                <a:latin typeface="Courier New" panose="02070309020205020404" pitchFamily="49" charset="0"/>
              </a:rPr>
              <a:t> #True</a:t>
            </a:r>
            <a:endParaRPr lang="en-US" sz="1400" b="0" dirty="0">
              <a:effectLst/>
              <a:latin typeface="Courier New" panose="02070309020205020404" pitchFamily="49" charset="0"/>
            </a:endParaRPr>
          </a:p>
        </p:txBody>
      </p:sp>
    </p:spTree>
    <p:extLst>
      <p:ext uri="{BB962C8B-B14F-4D97-AF65-F5344CB8AC3E}">
        <p14:creationId xmlns:p14="http://schemas.microsoft.com/office/powerpoint/2010/main" val="1182406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7F11012-AEED-4693-84A3-1D658DC60D57}"/>
              </a:ext>
            </a:extLst>
          </p:cNvPr>
          <p:cNvSpPr>
            <a:spLocks noGrp="1"/>
          </p:cNvSpPr>
          <p:nvPr>
            <p:ph type="title"/>
          </p:nvPr>
        </p:nvSpPr>
        <p:spPr/>
        <p:txBody>
          <a:bodyPr/>
          <a:lstStyle/>
          <a:p>
            <a:r>
              <a:rPr lang="tr-TR" dirty="0"/>
              <a:t>üyelik (</a:t>
            </a:r>
            <a:r>
              <a:rPr lang="tr-TR" dirty="0" err="1"/>
              <a:t>membership</a:t>
            </a:r>
            <a:r>
              <a:rPr lang="tr-TR" dirty="0"/>
              <a:t>) operatörleri</a:t>
            </a:r>
          </a:p>
        </p:txBody>
      </p:sp>
      <p:pic>
        <p:nvPicPr>
          <p:cNvPr id="4" name="İçerik Yer Tutucusu 3">
            <a:extLst>
              <a:ext uri="{FF2B5EF4-FFF2-40B4-BE49-F238E27FC236}">
                <a16:creationId xmlns:a16="http://schemas.microsoft.com/office/drawing/2014/main" id="{296D67F0-52D0-49F2-A3BF-9A4A3C25D4DD}"/>
              </a:ext>
            </a:extLst>
          </p:cNvPr>
          <p:cNvPicPr>
            <a:picLocks noGrp="1" noChangeAspect="1"/>
          </p:cNvPicPr>
          <p:nvPr>
            <p:ph idx="1"/>
          </p:nvPr>
        </p:nvPicPr>
        <p:blipFill>
          <a:blip r:embed="rId2"/>
          <a:stretch>
            <a:fillRect/>
          </a:stretch>
        </p:blipFill>
        <p:spPr>
          <a:xfrm>
            <a:off x="628650" y="1078645"/>
            <a:ext cx="6039187" cy="2318492"/>
          </a:xfrm>
          <a:prstGeom prst="rect">
            <a:avLst/>
          </a:prstGeom>
        </p:spPr>
      </p:pic>
      <p:sp>
        <p:nvSpPr>
          <p:cNvPr id="3" name="Dikdörtgen 2">
            <a:extLst>
              <a:ext uri="{FF2B5EF4-FFF2-40B4-BE49-F238E27FC236}">
                <a16:creationId xmlns:a16="http://schemas.microsoft.com/office/drawing/2014/main" id="{4552205F-74DA-4603-A116-9EC4D9AC5018}"/>
              </a:ext>
            </a:extLst>
          </p:cNvPr>
          <p:cNvSpPr/>
          <p:nvPr/>
        </p:nvSpPr>
        <p:spPr>
          <a:xfrm>
            <a:off x="628650" y="3741689"/>
            <a:ext cx="4572000" cy="646331"/>
          </a:xfrm>
          <a:prstGeom prst="rect">
            <a:avLst/>
          </a:prstGeom>
        </p:spPr>
        <p:txBody>
          <a:bodyPr>
            <a:spAutoFit/>
          </a:bodyPr>
          <a:lstStyle/>
          <a:p>
            <a:r>
              <a:rPr lang="it-IT" dirty="0">
                <a:latin typeface="Courier New" panose="02070309020205020404" pitchFamily="49" charset="0"/>
              </a:rPr>
              <a:t>x = ["apple", "banana"]</a:t>
            </a:r>
          </a:p>
          <a:p>
            <a:r>
              <a:rPr lang="it-IT" dirty="0">
                <a:latin typeface="Courier New" panose="02070309020205020404" pitchFamily="49" charset="0"/>
              </a:rPr>
              <a:t>print("banana" in x)</a:t>
            </a:r>
            <a:r>
              <a:rPr lang="tr-TR" dirty="0">
                <a:latin typeface="Courier New" panose="02070309020205020404" pitchFamily="49" charset="0"/>
              </a:rPr>
              <a:t> #True</a:t>
            </a:r>
            <a:endParaRPr lang="it-IT" b="0" dirty="0">
              <a:effectLst/>
              <a:latin typeface="Courier New" panose="02070309020205020404" pitchFamily="49" charset="0"/>
            </a:endParaRPr>
          </a:p>
        </p:txBody>
      </p:sp>
    </p:spTree>
    <p:extLst>
      <p:ext uri="{BB962C8B-B14F-4D97-AF65-F5344CB8AC3E}">
        <p14:creationId xmlns:p14="http://schemas.microsoft.com/office/powerpoint/2010/main" val="16189780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3B7D686-22C4-4465-95B2-7BD3E4AFBCC8}"/>
              </a:ext>
            </a:extLst>
          </p:cNvPr>
          <p:cNvSpPr>
            <a:spLocks noGrp="1"/>
          </p:cNvSpPr>
          <p:nvPr>
            <p:ph type="title"/>
          </p:nvPr>
        </p:nvSpPr>
        <p:spPr/>
        <p:txBody>
          <a:bodyPr/>
          <a:lstStyle/>
          <a:p>
            <a:r>
              <a:rPr lang="tr-TR" dirty="0"/>
              <a:t>koşullar</a:t>
            </a:r>
          </a:p>
        </p:txBody>
      </p:sp>
      <p:sp>
        <p:nvSpPr>
          <p:cNvPr id="3" name="İçerik Yer Tutucusu 2">
            <a:extLst>
              <a:ext uri="{FF2B5EF4-FFF2-40B4-BE49-F238E27FC236}">
                <a16:creationId xmlns:a16="http://schemas.microsoft.com/office/drawing/2014/main" id="{2ADA05E0-4BFE-4458-A3C9-22092E53AFDA}"/>
              </a:ext>
            </a:extLst>
          </p:cNvPr>
          <p:cNvSpPr>
            <a:spLocks noGrp="1"/>
          </p:cNvSpPr>
          <p:nvPr>
            <p:ph idx="1"/>
          </p:nvPr>
        </p:nvSpPr>
        <p:spPr/>
        <p:txBody>
          <a:bodyPr/>
          <a:lstStyle/>
          <a:p>
            <a:pPr marL="0" lvl="0" indent="0">
              <a:spcBef>
                <a:spcPts val="0"/>
              </a:spcBef>
              <a:buNone/>
            </a:pPr>
            <a:r>
              <a:rPr lang="en-US" dirty="0">
                <a:latin typeface="Consolas" panose="020B0609020204030204" pitchFamily="49" charset="0"/>
              </a:rPr>
              <a:t>if </a:t>
            </a:r>
            <a:r>
              <a:rPr lang="tr-TR" dirty="0" err="1">
                <a:latin typeface="Consolas" panose="020B0609020204030204" pitchFamily="49" charset="0"/>
              </a:rPr>
              <a:t>condition</a:t>
            </a:r>
            <a:r>
              <a:rPr lang="tr-TR" dirty="0">
                <a:latin typeface="Consolas" panose="020B0609020204030204" pitchFamily="49" charset="0"/>
              </a:rPr>
              <a:t> 1</a:t>
            </a:r>
            <a:r>
              <a:rPr lang="en-US" dirty="0">
                <a:latin typeface="Consolas" panose="020B0609020204030204" pitchFamily="49" charset="0"/>
              </a:rPr>
              <a:t>:</a:t>
            </a:r>
          </a:p>
          <a:p>
            <a:pPr marL="0" lvl="0" indent="0">
              <a:spcBef>
                <a:spcPts val="1600"/>
              </a:spcBef>
              <a:buNone/>
            </a:pPr>
            <a:r>
              <a:rPr lang="en-US" dirty="0">
                <a:latin typeface="Consolas" panose="020B0609020204030204" pitchFamily="49" charset="0"/>
              </a:rPr>
              <a:t>   statement(s)</a:t>
            </a:r>
          </a:p>
          <a:p>
            <a:pPr marL="0" lvl="0" indent="0">
              <a:spcBef>
                <a:spcPts val="1600"/>
              </a:spcBef>
              <a:buNone/>
            </a:pPr>
            <a:r>
              <a:rPr lang="en-US" dirty="0" err="1">
                <a:latin typeface="Consolas" panose="020B0609020204030204" pitchFamily="49" charset="0"/>
              </a:rPr>
              <a:t>elif</a:t>
            </a:r>
            <a:r>
              <a:rPr lang="en-US" dirty="0">
                <a:latin typeface="Consolas" panose="020B0609020204030204" pitchFamily="49" charset="0"/>
              </a:rPr>
              <a:t> </a:t>
            </a:r>
            <a:r>
              <a:rPr lang="tr-TR" dirty="0" err="1">
                <a:latin typeface="Consolas" panose="020B0609020204030204" pitchFamily="49" charset="0"/>
              </a:rPr>
              <a:t>condition</a:t>
            </a:r>
            <a:r>
              <a:rPr lang="tr-TR" dirty="0">
                <a:latin typeface="Consolas" panose="020B0609020204030204" pitchFamily="49" charset="0"/>
              </a:rPr>
              <a:t> 2</a:t>
            </a:r>
            <a:r>
              <a:rPr lang="en-US" dirty="0">
                <a:latin typeface="Consolas" panose="020B0609020204030204" pitchFamily="49" charset="0"/>
              </a:rPr>
              <a:t>:</a:t>
            </a:r>
          </a:p>
          <a:p>
            <a:pPr marL="0" lvl="0" indent="0">
              <a:spcBef>
                <a:spcPts val="1600"/>
              </a:spcBef>
              <a:buNone/>
            </a:pPr>
            <a:r>
              <a:rPr lang="en-US" dirty="0">
                <a:latin typeface="Consolas" panose="020B0609020204030204" pitchFamily="49" charset="0"/>
              </a:rPr>
              <a:t>   statement(s)</a:t>
            </a:r>
          </a:p>
          <a:p>
            <a:pPr marL="0" lvl="0" indent="0">
              <a:spcBef>
                <a:spcPts val="1600"/>
              </a:spcBef>
              <a:buNone/>
            </a:pPr>
            <a:r>
              <a:rPr lang="en-US" dirty="0">
                <a:latin typeface="Consolas" panose="020B0609020204030204" pitchFamily="49" charset="0"/>
              </a:rPr>
              <a:t>else:</a:t>
            </a:r>
          </a:p>
          <a:p>
            <a:pPr marL="0" lvl="0" indent="0">
              <a:spcBef>
                <a:spcPts val="1600"/>
              </a:spcBef>
              <a:spcAft>
                <a:spcPts val="1600"/>
              </a:spcAft>
              <a:buNone/>
            </a:pPr>
            <a:r>
              <a:rPr lang="en-US" dirty="0">
                <a:latin typeface="Consolas" panose="020B0609020204030204" pitchFamily="49" charset="0"/>
              </a:rPr>
              <a:t>  </a:t>
            </a:r>
            <a:r>
              <a:rPr lang="tr-TR" dirty="0">
                <a:latin typeface="Consolas" panose="020B0609020204030204" pitchFamily="49" charset="0"/>
              </a:rPr>
              <a:t> </a:t>
            </a:r>
            <a:r>
              <a:rPr lang="en-US" dirty="0">
                <a:latin typeface="Consolas" panose="020B0609020204030204" pitchFamily="49" charset="0"/>
              </a:rPr>
              <a:t>statement(s)</a:t>
            </a:r>
          </a:p>
          <a:p>
            <a:pPr marL="0" indent="0">
              <a:buNone/>
            </a:pPr>
            <a:endParaRPr lang="tr-TR" dirty="0"/>
          </a:p>
        </p:txBody>
      </p:sp>
      <p:sp>
        <p:nvSpPr>
          <p:cNvPr id="4" name="Dikdörtgen 3">
            <a:extLst>
              <a:ext uri="{FF2B5EF4-FFF2-40B4-BE49-F238E27FC236}">
                <a16:creationId xmlns:a16="http://schemas.microsoft.com/office/drawing/2014/main" id="{DE923FE0-CF54-4593-9B9B-87E5B3907F32}"/>
              </a:ext>
            </a:extLst>
          </p:cNvPr>
          <p:cNvSpPr/>
          <p:nvPr/>
        </p:nvSpPr>
        <p:spPr>
          <a:xfrm>
            <a:off x="3835625" y="1268016"/>
            <a:ext cx="4766209" cy="4401205"/>
          </a:xfrm>
          <a:prstGeom prst="rect">
            <a:avLst/>
          </a:prstGeom>
        </p:spPr>
        <p:txBody>
          <a:bodyPr wrap="square">
            <a:spAutoFit/>
          </a:bodyPr>
          <a:lstStyle/>
          <a:p>
            <a:r>
              <a:rPr lang="en-US" sz="1400" dirty="0">
                <a:latin typeface="Courier New" panose="02070309020205020404" pitchFamily="49" charset="0"/>
              </a:rPr>
              <a:t>x = 2</a:t>
            </a:r>
          </a:p>
          <a:p>
            <a:r>
              <a:rPr lang="en-US" sz="1400" dirty="0">
                <a:latin typeface="Courier New" panose="02070309020205020404" pitchFamily="49" charset="0"/>
              </a:rPr>
              <a:t>if x == 2:</a:t>
            </a:r>
          </a:p>
          <a:p>
            <a:r>
              <a:rPr lang="en-US" sz="1400" dirty="0">
                <a:latin typeface="Courier New" panose="02070309020205020404" pitchFamily="49" charset="0"/>
              </a:rPr>
              <a:t>    print("x equals two!")</a:t>
            </a:r>
          </a:p>
          <a:p>
            <a:r>
              <a:rPr lang="en-US" sz="1400" dirty="0">
                <a:latin typeface="Courier New" panose="02070309020205020404" pitchFamily="49" charset="0"/>
              </a:rPr>
              <a:t>else:</a:t>
            </a:r>
          </a:p>
          <a:p>
            <a:r>
              <a:rPr lang="en-US" sz="1400" dirty="0">
                <a:latin typeface="Courier New" panose="02070309020205020404" pitchFamily="49" charset="0"/>
              </a:rPr>
              <a:t>    print("x does not equal to two.")</a:t>
            </a:r>
          </a:p>
          <a:p>
            <a:br>
              <a:rPr lang="en-US" sz="1400" dirty="0">
                <a:latin typeface="Courier New" panose="02070309020205020404" pitchFamily="49" charset="0"/>
              </a:rPr>
            </a:br>
            <a:r>
              <a:rPr lang="en-US" sz="1400" dirty="0">
                <a:latin typeface="Courier New" panose="02070309020205020404" pitchFamily="49" charset="0"/>
              </a:rPr>
              <a:t>number = -1</a:t>
            </a:r>
          </a:p>
          <a:p>
            <a:r>
              <a:rPr lang="en-US" sz="1400" dirty="0">
                <a:latin typeface="Courier New" panose="02070309020205020404" pitchFamily="49" charset="0"/>
              </a:rPr>
              <a:t>if number&gt;0:</a:t>
            </a:r>
          </a:p>
          <a:p>
            <a:r>
              <a:rPr lang="en-US" sz="1400" dirty="0">
                <a:latin typeface="Courier New" panose="02070309020205020404" pitchFamily="49" charset="0"/>
              </a:rPr>
              <a:t>  print("Greater than zero")</a:t>
            </a:r>
          </a:p>
          <a:p>
            <a:r>
              <a:rPr lang="en-US" sz="1400" dirty="0" err="1">
                <a:latin typeface="Courier New" panose="02070309020205020404" pitchFamily="49" charset="0"/>
              </a:rPr>
              <a:t>elif</a:t>
            </a:r>
            <a:r>
              <a:rPr lang="en-US" sz="1400" dirty="0">
                <a:latin typeface="Courier New" panose="02070309020205020404" pitchFamily="49" charset="0"/>
              </a:rPr>
              <a:t> number&lt;0:</a:t>
            </a:r>
          </a:p>
          <a:p>
            <a:r>
              <a:rPr lang="en-US" sz="1400" dirty="0">
                <a:latin typeface="Courier New" panose="02070309020205020404" pitchFamily="49" charset="0"/>
              </a:rPr>
              <a:t>  print("Less than zero")</a:t>
            </a:r>
          </a:p>
          <a:p>
            <a:r>
              <a:rPr lang="en-US" sz="1400" dirty="0">
                <a:latin typeface="Courier New" panose="02070309020205020404" pitchFamily="49" charset="0"/>
              </a:rPr>
              <a:t>else:</a:t>
            </a:r>
          </a:p>
          <a:p>
            <a:r>
              <a:rPr lang="en-US" sz="1400" dirty="0">
                <a:latin typeface="Courier New" panose="02070309020205020404" pitchFamily="49" charset="0"/>
              </a:rPr>
              <a:t>  print("Zero")</a:t>
            </a:r>
          </a:p>
          <a:p>
            <a:endParaRPr lang="tr-TR" sz="1400" dirty="0">
              <a:latin typeface="Courier New" panose="02070309020205020404" pitchFamily="49" charset="0"/>
            </a:endParaRPr>
          </a:p>
          <a:p>
            <a:r>
              <a:rPr lang="en-US" sz="1400" dirty="0">
                <a:latin typeface="Courier New" panose="02070309020205020404" pitchFamily="49" charset="0"/>
              </a:rPr>
              <a:t>name = "John"</a:t>
            </a:r>
          </a:p>
          <a:p>
            <a:r>
              <a:rPr lang="en-US" sz="1400" dirty="0">
                <a:latin typeface="Courier New" panose="02070309020205020404" pitchFamily="49" charset="0"/>
              </a:rPr>
              <a:t>if name in ["John", "Rick"]:</a:t>
            </a:r>
          </a:p>
          <a:p>
            <a:r>
              <a:rPr lang="en-US" sz="1400" dirty="0">
                <a:latin typeface="Courier New" panose="02070309020205020404" pitchFamily="49" charset="0"/>
              </a:rPr>
              <a:t>    print("Your name</a:t>
            </a:r>
            <a:r>
              <a:rPr lang="tr-TR" sz="1400" dirty="0">
                <a:latin typeface="Courier New" panose="02070309020205020404" pitchFamily="49" charset="0"/>
              </a:rPr>
              <a:t> is</a:t>
            </a:r>
            <a:r>
              <a:rPr lang="en-US" sz="1400" dirty="0">
                <a:latin typeface="Courier New" panose="02070309020205020404" pitchFamily="49" charset="0"/>
              </a:rPr>
              <a:t> John")</a:t>
            </a:r>
          </a:p>
          <a:p>
            <a:endParaRPr lang="en-US" sz="1400" dirty="0">
              <a:latin typeface="Courier New" panose="02070309020205020404" pitchFamily="49" charset="0"/>
            </a:endParaRPr>
          </a:p>
          <a:p>
            <a:br>
              <a:rPr lang="en-US" sz="1400" dirty="0">
                <a:latin typeface="Courier New" panose="02070309020205020404" pitchFamily="49" charset="0"/>
              </a:rPr>
            </a:br>
            <a:endParaRPr lang="en-US" sz="1400" b="0" dirty="0">
              <a:effectLst/>
              <a:latin typeface="Courier New" panose="02070309020205020404" pitchFamily="49" charset="0"/>
            </a:endParaRPr>
          </a:p>
        </p:txBody>
      </p:sp>
    </p:spTree>
    <p:extLst>
      <p:ext uri="{BB962C8B-B14F-4D97-AF65-F5344CB8AC3E}">
        <p14:creationId xmlns:p14="http://schemas.microsoft.com/office/powerpoint/2010/main" val="38992605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A41A104-D65F-49E8-A2CE-2474DAC4A39E}"/>
              </a:ext>
            </a:extLst>
          </p:cNvPr>
          <p:cNvSpPr>
            <a:spLocks noGrp="1"/>
          </p:cNvSpPr>
          <p:nvPr>
            <p:ph type="title"/>
          </p:nvPr>
        </p:nvSpPr>
        <p:spPr/>
        <p:txBody>
          <a:bodyPr/>
          <a:lstStyle/>
          <a:p>
            <a:r>
              <a:rPr lang="tr-TR" dirty="0"/>
              <a:t>döngüler</a:t>
            </a:r>
          </a:p>
        </p:txBody>
      </p:sp>
      <p:sp>
        <p:nvSpPr>
          <p:cNvPr id="4" name="Dikdörtgen 3">
            <a:extLst>
              <a:ext uri="{FF2B5EF4-FFF2-40B4-BE49-F238E27FC236}">
                <a16:creationId xmlns:a16="http://schemas.microsoft.com/office/drawing/2014/main" id="{257E29E9-2B26-4899-9A58-E2AF8F036787}"/>
              </a:ext>
            </a:extLst>
          </p:cNvPr>
          <p:cNvSpPr/>
          <p:nvPr/>
        </p:nvSpPr>
        <p:spPr>
          <a:xfrm>
            <a:off x="628650" y="1441986"/>
            <a:ext cx="4572000" cy="851515"/>
          </a:xfrm>
          <a:prstGeom prst="rect">
            <a:avLst/>
          </a:prstGeom>
        </p:spPr>
        <p:txBody>
          <a:bodyPr>
            <a:spAutoFit/>
          </a:bodyPr>
          <a:lstStyle/>
          <a:p>
            <a:pPr lvl="0"/>
            <a:r>
              <a:rPr lang="en-US" dirty="0">
                <a:latin typeface="Consolas" panose="020B0609020204030204" pitchFamily="49" charset="0"/>
              </a:rPr>
              <a:t>for </a:t>
            </a:r>
            <a:r>
              <a:rPr lang="en-US" dirty="0" err="1">
                <a:latin typeface="Consolas" panose="020B0609020204030204" pitchFamily="49" charset="0"/>
              </a:rPr>
              <a:t>iterating_var</a:t>
            </a:r>
            <a:r>
              <a:rPr lang="en-US" dirty="0">
                <a:latin typeface="Consolas" panose="020B0609020204030204" pitchFamily="49" charset="0"/>
              </a:rPr>
              <a:t> in sequence:</a:t>
            </a:r>
          </a:p>
          <a:p>
            <a:pPr lvl="0">
              <a:spcBef>
                <a:spcPts val="1600"/>
              </a:spcBef>
            </a:pPr>
            <a:r>
              <a:rPr lang="en-US" dirty="0">
                <a:latin typeface="Consolas" panose="020B0609020204030204" pitchFamily="49" charset="0"/>
              </a:rPr>
              <a:t>   statements(s)</a:t>
            </a:r>
          </a:p>
        </p:txBody>
      </p:sp>
      <p:sp>
        <p:nvSpPr>
          <p:cNvPr id="5" name="Dikdörtgen 4">
            <a:extLst>
              <a:ext uri="{FF2B5EF4-FFF2-40B4-BE49-F238E27FC236}">
                <a16:creationId xmlns:a16="http://schemas.microsoft.com/office/drawing/2014/main" id="{E0433A04-34E4-47D6-AE7D-DCD731D7F10E}"/>
              </a:ext>
            </a:extLst>
          </p:cNvPr>
          <p:cNvSpPr/>
          <p:nvPr/>
        </p:nvSpPr>
        <p:spPr>
          <a:xfrm>
            <a:off x="628650" y="3028025"/>
            <a:ext cx="4572000" cy="851515"/>
          </a:xfrm>
          <a:prstGeom prst="rect">
            <a:avLst/>
          </a:prstGeom>
        </p:spPr>
        <p:txBody>
          <a:bodyPr>
            <a:spAutoFit/>
          </a:bodyPr>
          <a:lstStyle/>
          <a:p>
            <a:pPr lvl="0"/>
            <a:r>
              <a:rPr lang="en-US" dirty="0">
                <a:latin typeface="Consolas" panose="020B0609020204030204" pitchFamily="49" charset="0"/>
              </a:rPr>
              <a:t>while expression:</a:t>
            </a:r>
          </a:p>
          <a:p>
            <a:pPr lvl="0">
              <a:spcBef>
                <a:spcPts val="1600"/>
              </a:spcBef>
            </a:pPr>
            <a:r>
              <a:rPr lang="en-US" dirty="0">
                <a:latin typeface="Consolas" panose="020B0609020204030204" pitchFamily="49" charset="0"/>
              </a:rPr>
              <a:t>   statement(s)</a:t>
            </a:r>
          </a:p>
        </p:txBody>
      </p:sp>
      <p:sp>
        <p:nvSpPr>
          <p:cNvPr id="6" name="Dikdörtgen 5">
            <a:extLst>
              <a:ext uri="{FF2B5EF4-FFF2-40B4-BE49-F238E27FC236}">
                <a16:creationId xmlns:a16="http://schemas.microsoft.com/office/drawing/2014/main" id="{B9E83A18-5506-465A-9865-21FFB8BD2722}"/>
              </a:ext>
            </a:extLst>
          </p:cNvPr>
          <p:cNvSpPr/>
          <p:nvPr/>
        </p:nvSpPr>
        <p:spPr>
          <a:xfrm>
            <a:off x="5200650" y="1441986"/>
            <a:ext cx="3103296" cy="646331"/>
          </a:xfrm>
          <a:prstGeom prst="rect">
            <a:avLst/>
          </a:prstGeom>
        </p:spPr>
        <p:txBody>
          <a:bodyPr wrap="square">
            <a:spAutoFit/>
          </a:bodyPr>
          <a:lstStyle/>
          <a:p>
            <a:r>
              <a:rPr lang="en-US" dirty="0">
                <a:latin typeface="Courier New" panose="02070309020205020404" pitchFamily="49" charset="0"/>
              </a:rPr>
              <a:t>for </a:t>
            </a:r>
            <a:r>
              <a:rPr lang="en-US" dirty="0" err="1">
                <a:latin typeface="Courier New" panose="02070309020205020404" pitchFamily="49" charset="0"/>
              </a:rPr>
              <a:t>i</a:t>
            </a:r>
            <a:r>
              <a:rPr lang="en-US" dirty="0">
                <a:latin typeface="Courier New" panose="02070309020205020404" pitchFamily="49" charset="0"/>
              </a:rPr>
              <a:t> in range(10):</a:t>
            </a:r>
          </a:p>
          <a:p>
            <a:r>
              <a:rPr lang="en-US" dirty="0">
                <a:latin typeface="Courier New" panose="02070309020205020404" pitchFamily="49" charset="0"/>
              </a:rPr>
              <a:t>  print(</a:t>
            </a:r>
            <a:r>
              <a:rPr lang="en-US" dirty="0" err="1">
                <a:latin typeface="Courier New" panose="02070309020205020404" pitchFamily="49" charset="0"/>
              </a:rPr>
              <a:t>i</a:t>
            </a:r>
            <a:r>
              <a:rPr lang="en-US" dirty="0">
                <a:latin typeface="Courier New" panose="02070309020205020404" pitchFamily="49" charset="0"/>
              </a:rPr>
              <a:t>)</a:t>
            </a:r>
            <a:endParaRPr lang="en-US" b="0" dirty="0">
              <a:effectLst/>
              <a:latin typeface="Courier New" panose="02070309020205020404" pitchFamily="49" charset="0"/>
            </a:endParaRPr>
          </a:p>
        </p:txBody>
      </p:sp>
      <p:sp>
        <p:nvSpPr>
          <p:cNvPr id="7" name="Dikdörtgen 6">
            <a:extLst>
              <a:ext uri="{FF2B5EF4-FFF2-40B4-BE49-F238E27FC236}">
                <a16:creationId xmlns:a16="http://schemas.microsoft.com/office/drawing/2014/main" id="{8306AB46-D23A-49E4-AC3D-526702E3524B}"/>
              </a:ext>
            </a:extLst>
          </p:cNvPr>
          <p:cNvSpPr/>
          <p:nvPr/>
        </p:nvSpPr>
        <p:spPr>
          <a:xfrm>
            <a:off x="5200650" y="2861899"/>
            <a:ext cx="4572000" cy="1200329"/>
          </a:xfrm>
          <a:prstGeom prst="rect">
            <a:avLst/>
          </a:prstGeom>
        </p:spPr>
        <p:txBody>
          <a:bodyPr>
            <a:spAutoFit/>
          </a:bodyPr>
          <a:lstStyle/>
          <a:p>
            <a:r>
              <a:rPr lang="nn-NO" dirty="0">
                <a:latin typeface="Courier New" panose="02070309020205020404" pitchFamily="49" charset="0"/>
              </a:rPr>
              <a:t>i=0</a:t>
            </a:r>
          </a:p>
          <a:p>
            <a:r>
              <a:rPr lang="nn-NO" dirty="0">
                <a:latin typeface="Courier New" panose="02070309020205020404" pitchFamily="49" charset="0"/>
              </a:rPr>
              <a:t>while i&lt;10:</a:t>
            </a:r>
          </a:p>
          <a:p>
            <a:r>
              <a:rPr lang="nn-NO" dirty="0">
                <a:latin typeface="Courier New" panose="02070309020205020404" pitchFamily="49" charset="0"/>
              </a:rPr>
              <a:t>  print(i)</a:t>
            </a:r>
          </a:p>
          <a:p>
            <a:r>
              <a:rPr lang="nn-NO" dirty="0">
                <a:latin typeface="Courier New" panose="02070309020205020404" pitchFamily="49" charset="0"/>
              </a:rPr>
              <a:t>  i+=1</a:t>
            </a:r>
            <a:endParaRPr lang="nn-NO" b="0" dirty="0">
              <a:effectLst/>
              <a:latin typeface="Courier New" panose="02070309020205020404" pitchFamily="49" charset="0"/>
            </a:endParaRPr>
          </a:p>
        </p:txBody>
      </p:sp>
    </p:spTree>
    <p:extLst>
      <p:ext uri="{BB962C8B-B14F-4D97-AF65-F5344CB8AC3E}">
        <p14:creationId xmlns:p14="http://schemas.microsoft.com/office/powerpoint/2010/main" val="13027672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AEC0365-8AD6-4268-9573-FAA1DED7815A}"/>
              </a:ext>
            </a:extLst>
          </p:cNvPr>
          <p:cNvSpPr>
            <a:spLocks noGrp="1"/>
          </p:cNvSpPr>
          <p:nvPr>
            <p:ph type="title"/>
          </p:nvPr>
        </p:nvSpPr>
        <p:spPr/>
        <p:txBody>
          <a:bodyPr/>
          <a:lstStyle/>
          <a:p>
            <a:r>
              <a:rPr lang="tr-TR" dirty="0"/>
              <a:t>döngüler</a:t>
            </a:r>
          </a:p>
        </p:txBody>
      </p:sp>
      <p:sp>
        <p:nvSpPr>
          <p:cNvPr id="4" name="Dikdörtgen 3">
            <a:extLst>
              <a:ext uri="{FF2B5EF4-FFF2-40B4-BE49-F238E27FC236}">
                <a16:creationId xmlns:a16="http://schemas.microsoft.com/office/drawing/2014/main" id="{75D24121-50F3-4547-ABF3-D368BFCC79AA}"/>
              </a:ext>
            </a:extLst>
          </p:cNvPr>
          <p:cNvSpPr/>
          <p:nvPr/>
        </p:nvSpPr>
        <p:spPr>
          <a:xfrm>
            <a:off x="628650" y="1392377"/>
            <a:ext cx="4572000" cy="2585323"/>
          </a:xfrm>
          <a:prstGeom prst="rect">
            <a:avLst/>
          </a:prstGeom>
        </p:spPr>
        <p:txBody>
          <a:bodyPr>
            <a:spAutoFit/>
          </a:bodyPr>
          <a:lstStyle/>
          <a:p>
            <a:r>
              <a:rPr lang="en-US" dirty="0">
                <a:latin typeface="Courier New" panose="02070309020205020404" pitchFamily="49" charset="0"/>
              </a:rPr>
              <a:t>for x in range(3, 8):</a:t>
            </a:r>
            <a:r>
              <a:rPr lang="tr-TR" dirty="0">
                <a:latin typeface="Courier New" panose="02070309020205020404" pitchFamily="49" charset="0"/>
              </a:rPr>
              <a:t> #[3-7]</a:t>
            </a:r>
            <a:endParaRPr lang="en-US" dirty="0">
              <a:latin typeface="Courier New" panose="02070309020205020404" pitchFamily="49" charset="0"/>
            </a:endParaRPr>
          </a:p>
          <a:p>
            <a:r>
              <a:rPr lang="en-US" dirty="0">
                <a:latin typeface="Courier New" panose="02070309020205020404" pitchFamily="49" charset="0"/>
              </a:rPr>
              <a:t>    print(x)</a:t>
            </a:r>
          </a:p>
          <a:p>
            <a:br>
              <a:rPr lang="en-US" dirty="0">
                <a:latin typeface="Courier New" panose="02070309020205020404" pitchFamily="49" charset="0"/>
              </a:rPr>
            </a:br>
            <a:r>
              <a:rPr lang="en-US" dirty="0">
                <a:latin typeface="Courier New" panose="02070309020205020404" pitchFamily="49" charset="0"/>
              </a:rPr>
              <a:t>for x in range(3, 8, 2):</a:t>
            </a:r>
          </a:p>
          <a:p>
            <a:r>
              <a:rPr lang="en-US" dirty="0">
                <a:latin typeface="Courier New" panose="02070309020205020404" pitchFamily="49" charset="0"/>
              </a:rPr>
              <a:t>    print(x)</a:t>
            </a:r>
            <a:r>
              <a:rPr lang="tr-TR" dirty="0">
                <a:latin typeface="Courier New" panose="02070309020205020404" pitchFamily="49" charset="0"/>
              </a:rPr>
              <a:t> #3 5 7</a:t>
            </a:r>
            <a:endParaRPr lang="en-US" dirty="0">
              <a:latin typeface="Courier New" panose="02070309020205020404" pitchFamily="49" charset="0"/>
            </a:endParaRPr>
          </a:p>
          <a:p>
            <a:br>
              <a:rPr lang="en-US" dirty="0">
                <a:latin typeface="Courier New" panose="02070309020205020404" pitchFamily="49" charset="0"/>
              </a:rPr>
            </a:br>
            <a:r>
              <a:rPr lang="en-US" dirty="0">
                <a:latin typeface="Courier New" panose="02070309020205020404" pitchFamily="49" charset="0"/>
              </a:rPr>
              <a:t>primes = [2, 3, 5, 7]</a:t>
            </a:r>
          </a:p>
          <a:p>
            <a:r>
              <a:rPr lang="en-US" dirty="0">
                <a:latin typeface="Courier New" panose="02070309020205020404" pitchFamily="49" charset="0"/>
              </a:rPr>
              <a:t>for prime in primes:</a:t>
            </a:r>
          </a:p>
          <a:p>
            <a:r>
              <a:rPr lang="en-US" dirty="0">
                <a:latin typeface="Courier New" panose="02070309020205020404" pitchFamily="49" charset="0"/>
              </a:rPr>
              <a:t>    print(prime)</a:t>
            </a:r>
            <a:endParaRPr lang="en-US" b="0" dirty="0">
              <a:effectLst/>
              <a:latin typeface="Courier New" panose="02070309020205020404" pitchFamily="49" charset="0"/>
            </a:endParaRPr>
          </a:p>
        </p:txBody>
      </p:sp>
      <p:sp>
        <p:nvSpPr>
          <p:cNvPr id="5" name="Dikdörtgen 4">
            <a:extLst>
              <a:ext uri="{FF2B5EF4-FFF2-40B4-BE49-F238E27FC236}">
                <a16:creationId xmlns:a16="http://schemas.microsoft.com/office/drawing/2014/main" id="{5A17FB0A-EA47-4A5A-98D3-6AFEA123BCAB}"/>
              </a:ext>
            </a:extLst>
          </p:cNvPr>
          <p:cNvSpPr/>
          <p:nvPr/>
        </p:nvSpPr>
        <p:spPr>
          <a:xfrm>
            <a:off x="4797084" y="2671922"/>
            <a:ext cx="4572000" cy="1200329"/>
          </a:xfrm>
          <a:prstGeom prst="rect">
            <a:avLst/>
          </a:prstGeom>
        </p:spPr>
        <p:txBody>
          <a:bodyPr>
            <a:spAutoFit/>
          </a:bodyPr>
          <a:lstStyle/>
          <a:p>
            <a:r>
              <a:rPr lang="en-US" dirty="0">
                <a:latin typeface="Courier New" panose="02070309020205020404" pitchFamily="49" charset="0"/>
              </a:rPr>
              <a:t>for x in range(1,10):</a:t>
            </a:r>
          </a:p>
          <a:p>
            <a:r>
              <a:rPr lang="en-US" dirty="0">
                <a:latin typeface="Courier New" panose="02070309020205020404" pitchFamily="49" charset="0"/>
              </a:rPr>
              <a:t>    if x % 2 == 0:</a:t>
            </a:r>
          </a:p>
          <a:p>
            <a:r>
              <a:rPr lang="en-US" dirty="0">
                <a:latin typeface="Courier New" panose="02070309020205020404" pitchFamily="49" charset="0"/>
              </a:rPr>
              <a:t>        continue</a:t>
            </a:r>
          </a:p>
          <a:p>
            <a:r>
              <a:rPr lang="en-US" dirty="0">
                <a:latin typeface="Courier New" panose="02070309020205020404" pitchFamily="49" charset="0"/>
              </a:rPr>
              <a:t>    print(x)</a:t>
            </a:r>
            <a:r>
              <a:rPr lang="tr-TR" dirty="0">
                <a:latin typeface="Courier New" panose="02070309020205020404" pitchFamily="49" charset="0"/>
              </a:rPr>
              <a:t> #1 3 5 7 9</a:t>
            </a:r>
            <a:endParaRPr lang="en-US" b="0" dirty="0">
              <a:effectLst/>
              <a:latin typeface="Courier New" panose="02070309020205020404" pitchFamily="49" charset="0"/>
            </a:endParaRPr>
          </a:p>
        </p:txBody>
      </p:sp>
      <p:sp>
        <p:nvSpPr>
          <p:cNvPr id="7" name="Dikdörtgen 6">
            <a:extLst>
              <a:ext uri="{FF2B5EF4-FFF2-40B4-BE49-F238E27FC236}">
                <a16:creationId xmlns:a16="http://schemas.microsoft.com/office/drawing/2014/main" id="{08A3187B-4EFF-4113-946F-30AEF11B66A8}"/>
              </a:ext>
            </a:extLst>
          </p:cNvPr>
          <p:cNvSpPr/>
          <p:nvPr/>
        </p:nvSpPr>
        <p:spPr>
          <a:xfrm>
            <a:off x="4886325" y="1371421"/>
            <a:ext cx="4572000" cy="1200329"/>
          </a:xfrm>
          <a:prstGeom prst="rect">
            <a:avLst/>
          </a:prstGeom>
        </p:spPr>
        <p:txBody>
          <a:bodyPr>
            <a:spAutoFit/>
          </a:bodyPr>
          <a:lstStyle/>
          <a:p>
            <a:r>
              <a:rPr lang="en-US" dirty="0">
                <a:latin typeface="Courier New" panose="02070309020205020404" pitchFamily="49" charset="0"/>
              </a:rPr>
              <a:t>for </a:t>
            </a:r>
            <a:r>
              <a:rPr lang="en-US" dirty="0" err="1">
                <a:latin typeface="Courier New" panose="02070309020205020404" pitchFamily="49" charset="0"/>
              </a:rPr>
              <a:t>i</a:t>
            </a:r>
            <a:r>
              <a:rPr lang="en-US" dirty="0">
                <a:latin typeface="Courier New" panose="02070309020205020404" pitchFamily="49" charset="0"/>
              </a:rPr>
              <a:t> in range(1, 10):</a:t>
            </a:r>
          </a:p>
          <a:p>
            <a:r>
              <a:rPr lang="en-US" dirty="0">
                <a:latin typeface="Courier New" panose="02070309020205020404" pitchFamily="49" charset="0"/>
              </a:rPr>
              <a:t>  if(i%5==0):</a:t>
            </a:r>
          </a:p>
          <a:p>
            <a:r>
              <a:rPr lang="en-US" dirty="0">
                <a:latin typeface="Courier New" panose="02070309020205020404" pitchFamily="49" charset="0"/>
              </a:rPr>
              <a:t>    break</a:t>
            </a:r>
          </a:p>
          <a:p>
            <a:r>
              <a:rPr lang="en-US" dirty="0">
                <a:latin typeface="Courier New" panose="02070309020205020404" pitchFamily="49" charset="0"/>
              </a:rPr>
              <a:t>  print(</a:t>
            </a:r>
            <a:r>
              <a:rPr lang="en-US" dirty="0" err="1">
                <a:latin typeface="Courier New" panose="02070309020205020404" pitchFamily="49" charset="0"/>
              </a:rPr>
              <a:t>i</a:t>
            </a:r>
            <a:r>
              <a:rPr lang="en-US" dirty="0">
                <a:latin typeface="Courier New" panose="02070309020205020404" pitchFamily="49" charset="0"/>
              </a:rPr>
              <a:t>)</a:t>
            </a:r>
            <a:r>
              <a:rPr lang="tr-TR" dirty="0">
                <a:latin typeface="Courier New" panose="02070309020205020404" pitchFamily="49" charset="0"/>
              </a:rPr>
              <a:t>#1 2 3 4</a:t>
            </a:r>
            <a:endParaRPr lang="en-US" b="0" dirty="0">
              <a:effectLst/>
              <a:latin typeface="Courier New" panose="02070309020205020404" pitchFamily="49" charset="0"/>
            </a:endParaRPr>
          </a:p>
        </p:txBody>
      </p:sp>
      <p:sp>
        <p:nvSpPr>
          <p:cNvPr id="8" name="Dikdörtgen 7">
            <a:extLst>
              <a:ext uri="{FF2B5EF4-FFF2-40B4-BE49-F238E27FC236}">
                <a16:creationId xmlns:a16="http://schemas.microsoft.com/office/drawing/2014/main" id="{06266DF1-6B23-462F-9A32-A5A7DAF23114}"/>
              </a:ext>
            </a:extLst>
          </p:cNvPr>
          <p:cNvSpPr/>
          <p:nvPr/>
        </p:nvSpPr>
        <p:spPr>
          <a:xfrm>
            <a:off x="628650" y="4244221"/>
            <a:ext cx="7439172" cy="646331"/>
          </a:xfrm>
          <a:prstGeom prst="rect">
            <a:avLst/>
          </a:prstGeom>
        </p:spPr>
        <p:txBody>
          <a:bodyPr wrap="square">
            <a:spAutoFit/>
          </a:bodyPr>
          <a:lstStyle/>
          <a:p>
            <a:r>
              <a:rPr lang="tr-TR" dirty="0" err="1">
                <a:latin typeface="Courier New" panose="02070309020205020404" pitchFamily="49" charset="0"/>
              </a:rPr>
              <a:t>for</a:t>
            </a:r>
            <a:r>
              <a:rPr lang="tr-TR" dirty="0">
                <a:latin typeface="Courier New" panose="02070309020205020404" pitchFamily="49" charset="0"/>
              </a:rPr>
              <a:t> x, y in </a:t>
            </a:r>
            <a:r>
              <a:rPr lang="tr-TR" dirty="0" err="1">
                <a:latin typeface="Courier New" panose="02070309020205020404" pitchFamily="49" charset="0"/>
              </a:rPr>
              <a:t>zip</a:t>
            </a:r>
            <a:r>
              <a:rPr lang="tr-TR" dirty="0">
                <a:latin typeface="Courier New" panose="02070309020205020404" pitchFamily="49" charset="0"/>
              </a:rPr>
              <a:t>(</a:t>
            </a:r>
            <a:r>
              <a:rPr lang="tr-TR" dirty="0" err="1">
                <a:latin typeface="Courier New" panose="02070309020205020404" pitchFamily="49" charset="0"/>
              </a:rPr>
              <a:t>range</a:t>
            </a:r>
            <a:r>
              <a:rPr lang="tr-TR" dirty="0">
                <a:latin typeface="Courier New" panose="02070309020205020404" pitchFamily="49" charset="0"/>
              </a:rPr>
              <a:t>(5),</a:t>
            </a:r>
            <a:r>
              <a:rPr lang="tr-TR" dirty="0" err="1">
                <a:latin typeface="Courier New" panose="02070309020205020404" pitchFamily="49" charset="0"/>
              </a:rPr>
              <a:t>range</a:t>
            </a:r>
            <a:r>
              <a:rPr lang="tr-TR" dirty="0">
                <a:latin typeface="Courier New" panose="02070309020205020404" pitchFamily="49" charset="0"/>
              </a:rPr>
              <a:t>(10,15)):</a:t>
            </a:r>
          </a:p>
          <a:p>
            <a:r>
              <a:rPr lang="tr-TR" dirty="0">
                <a:latin typeface="Courier New" panose="02070309020205020404" pitchFamily="49" charset="0"/>
              </a:rPr>
              <a:t>    </a:t>
            </a:r>
            <a:r>
              <a:rPr lang="tr-TR" dirty="0" err="1">
                <a:latin typeface="Courier New" panose="02070309020205020404" pitchFamily="49" charset="0"/>
              </a:rPr>
              <a:t>print</a:t>
            </a:r>
            <a:r>
              <a:rPr lang="tr-TR" dirty="0">
                <a:latin typeface="Courier New" panose="02070309020205020404" pitchFamily="49" charset="0"/>
              </a:rPr>
              <a:t>("%d\</a:t>
            </a:r>
            <a:r>
              <a:rPr lang="tr-TR" dirty="0" err="1">
                <a:latin typeface="Courier New" panose="02070309020205020404" pitchFamily="49" charset="0"/>
              </a:rPr>
              <a:t>t%d</a:t>
            </a:r>
            <a:r>
              <a:rPr lang="tr-TR" dirty="0">
                <a:latin typeface="Courier New" panose="02070309020205020404" pitchFamily="49" charset="0"/>
              </a:rPr>
              <a:t>" %(</a:t>
            </a:r>
            <a:r>
              <a:rPr lang="tr-TR" dirty="0" err="1">
                <a:latin typeface="Courier New" panose="02070309020205020404" pitchFamily="49" charset="0"/>
              </a:rPr>
              <a:t>x,y</a:t>
            </a:r>
            <a:r>
              <a:rPr lang="tr-TR" dirty="0">
                <a:latin typeface="Courier New" panose="02070309020205020404" pitchFamily="49" charset="0"/>
              </a:rPr>
              <a:t>)) 0 1 2 3 4 – 10 11 12 13 14</a:t>
            </a:r>
          </a:p>
        </p:txBody>
      </p:sp>
    </p:spTree>
    <p:extLst>
      <p:ext uri="{BB962C8B-B14F-4D97-AF65-F5344CB8AC3E}">
        <p14:creationId xmlns:p14="http://schemas.microsoft.com/office/powerpoint/2010/main" val="32734378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21A463F-CAF8-42B2-9CE3-D3E027970989}"/>
              </a:ext>
            </a:extLst>
          </p:cNvPr>
          <p:cNvSpPr>
            <a:spLocks noGrp="1"/>
          </p:cNvSpPr>
          <p:nvPr>
            <p:ph type="title"/>
          </p:nvPr>
        </p:nvSpPr>
        <p:spPr/>
        <p:txBody>
          <a:bodyPr/>
          <a:lstStyle/>
          <a:p>
            <a:r>
              <a:rPr lang="tr-TR" dirty="0"/>
              <a:t>fonksiyonlar</a:t>
            </a:r>
          </a:p>
        </p:txBody>
      </p:sp>
      <p:sp>
        <p:nvSpPr>
          <p:cNvPr id="5" name="Dikdörtgen 4">
            <a:extLst>
              <a:ext uri="{FF2B5EF4-FFF2-40B4-BE49-F238E27FC236}">
                <a16:creationId xmlns:a16="http://schemas.microsoft.com/office/drawing/2014/main" id="{398166A8-F01D-4597-8F24-C47EF0618714}"/>
              </a:ext>
            </a:extLst>
          </p:cNvPr>
          <p:cNvSpPr/>
          <p:nvPr/>
        </p:nvSpPr>
        <p:spPr>
          <a:xfrm>
            <a:off x="294822" y="1166416"/>
            <a:ext cx="6236607" cy="3508653"/>
          </a:xfrm>
          <a:prstGeom prst="rect">
            <a:avLst/>
          </a:prstGeom>
        </p:spPr>
        <p:txBody>
          <a:bodyPr wrap="square">
            <a:spAutoFit/>
          </a:bodyPr>
          <a:lstStyle/>
          <a:p>
            <a:r>
              <a:rPr lang="en-US" sz="1400" dirty="0">
                <a:latin typeface="Consolas" panose="020B0609020204030204" pitchFamily="49" charset="0"/>
              </a:rPr>
              <a:t>def </a:t>
            </a:r>
            <a:r>
              <a:rPr lang="en-US" sz="1400" dirty="0" err="1">
                <a:latin typeface="Consolas" panose="020B0609020204030204" pitchFamily="49" charset="0"/>
              </a:rPr>
              <a:t>my_function</a:t>
            </a:r>
            <a:r>
              <a:rPr lang="en-US" sz="1400" dirty="0">
                <a:latin typeface="Consolas" panose="020B0609020204030204" pitchFamily="49" charset="0"/>
              </a:rPr>
              <a:t>():</a:t>
            </a:r>
          </a:p>
          <a:p>
            <a:r>
              <a:rPr lang="en-US" sz="1400" dirty="0">
                <a:latin typeface="Consolas" panose="020B0609020204030204" pitchFamily="49" charset="0"/>
              </a:rPr>
              <a:t>    print("Hello From My Function!")</a:t>
            </a:r>
          </a:p>
          <a:p>
            <a:br>
              <a:rPr lang="en-US" sz="1400" dirty="0">
                <a:latin typeface="Consolas" panose="020B0609020204030204" pitchFamily="49" charset="0"/>
              </a:rPr>
            </a:br>
            <a:r>
              <a:rPr lang="en-US" sz="1400" dirty="0">
                <a:latin typeface="Consolas" panose="020B0609020204030204" pitchFamily="49" charset="0"/>
              </a:rPr>
              <a:t>def </a:t>
            </a:r>
            <a:r>
              <a:rPr lang="en-US" sz="1400" dirty="0" err="1">
                <a:latin typeface="Consolas" panose="020B0609020204030204" pitchFamily="49" charset="0"/>
              </a:rPr>
              <a:t>my_function_with_args</a:t>
            </a:r>
            <a:r>
              <a:rPr lang="en-US" sz="1400" dirty="0">
                <a:latin typeface="Consolas" panose="020B0609020204030204" pitchFamily="49" charset="0"/>
              </a:rPr>
              <a:t>(username, message):</a:t>
            </a:r>
          </a:p>
          <a:p>
            <a:r>
              <a:rPr lang="en-US" sz="1400" dirty="0">
                <a:latin typeface="Consolas" panose="020B0609020204030204" pitchFamily="49" charset="0"/>
              </a:rPr>
              <a:t>    print("Hello, %s , you are my %s"%(username, message))</a:t>
            </a:r>
          </a:p>
          <a:p>
            <a:br>
              <a:rPr lang="en-US" sz="1400" dirty="0">
                <a:latin typeface="Consolas" panose="020B0609020204030204" pitchFamily="49" charset="0"/>
              </a:rPr>
            </a:br>
            <a:r>
              <a:rPr lang="en-US" sz="1400" dirty="0">
                <a:latin typeface="Consolas" panose="020B0609020204030204" pitchFamily="49" charset="0"/>
              </a:rPr>
              <a:t>def </a:t>
            </a:r>
            <a:r>
              <a:rPr lang="en-US" sz="1400" dirty="0" err="1">
                <a:latin typeface="Consolas" panose="020B0609020204030204" pitchFamily="49" charset="0"/>
              </a:rPr>
              <a:t>sum_two_numbers</a:t>
            </a:r>
            <a:r>
              <a:rPr lang="en-US" sz="1400" dirty="0">
                <a:latin typeface="Consolas" panose="020B0609020204030204" pitchFamily="49" charset="0"/>
              </a:rPr>
              <a:t>(a, b):</a:t>
            </a:r>
          </a:p>
          <a:p>
            <a:r>
              <a:rPr lang="en-US" sz="1400" dirty="0">
                <a:latin typeface="Consolas" panose="020B0609020204030204" pitchFamily="49" charset="0"/>
              </a:rPr>
              <a:t>    return a + b</a:t>
            </a:r>
          </a:p>
          <a:p>
            <a:br>
              <a:rPr lang="en-US" sz="1400" dirty="0">
                <a:latin typeface="Consolas" panose="020B0609020204030204" pitchFamily="49" charset="0"/>
              </a:rPr>
            </a:br>
            <a:r>
              <a:rPr lang="en-US" sz="1400" dirty="0" err="1">
                <a:latin typeface="Consolas" panose="020B0609020204030204" pitchFamily="49" charset="0"/>
              </a:rPr>
              <a:t>my_function</a:t>
            </a:r>
            <a:r>
              <a:rPr lang="en-US" sz="1400" dirty="0">
                <a:latin typeface="Consolas" panose="020B0609020204030204" pitchFamily="49" charset="0"/>
              </a:rPr>
              <a:t>()</a:t>
            </a:r>
          </a:p>
          <a:p>
            <a:br>
              <a:rPr lang="en-US" sz="1400" dirty="0">
                <a:latin typeface="Consolas" panose="020B0609020204030204" pitchFamily="49" charset="0"/>
              </a:rPr>
            </a:br>
            <a:r>
              <a:rPr lang="en-US" sz="1400" dirty="0" err="1">
                <a:latin typeface="Consolas" panose="020B0609020204030204" pitchFamily="49" charset="0"/>
              </a:rPr>
              <a:t>my_function_with_args</a:t>
            </a:r>
            <a:r>
              <a:rPr lang="en-US" sz="1400" dirty="0">
                <a:latin typeface="Consolas" panose="020B0609020204030204" pitchFamily="49" charset="0"/>
              </a:rPr>
              <a:t>("John", "best friend!")</a:t>
            </a:r>
          </a:p>
          <a:p>
            <a:br>
              <a:rPr lang="en-US" sz="1400" dirty="0">
                <a:latin typeface="Consolas" panose="020B0609020204030204" pitchFamily="49" charset="0"/>
              </a:rPr>
            </a:br>
            <a:r>
              <a:rPr lang="en-US" sz="1400" dirty="0">
                <a:latin typeface="Consolas" panose="020B0609020204030204" pitchFamily="49" charset="0"/>
              </a:rPr>
              <a:t>x = </a:t>
            </a:r>
            <a:r>
              <a:rPr lang="en-US" sz="1400" dirty="0" err="1">
                <a:latin typeface="Consolas" panose="020B0609020204030204" pitchFamily="49" charset="0"/>
              </a:rPr>
              <a:t>sum_two_numbers</a:t>
            </a:r>
            <a:r>
              <a:rPr lang="en-US" sz="1400" dirty="0">
                <a:latin typeface="Consolas" panose="020B0609020204030204" pitchFamily="49" charset="0"/>
              </a:rPr>
              <a:t>(1,2)</a:t>
            </a:r>
          </a:p>
          <a:p>
            <a:r>
              <a:rPr lang="en-US" sz="1400" dirty="0">
                <a:latin typeface="Consolas" panose="020B0609020204030204" pitchFamily="49" charset="0"/>
              </a:rPr>
              <a:t>print(x)</a:t>
            </a:r>
          </a:p>
          <a:p>
            <a:endParaRPr lang="en-US" sz="1200" b="0" dirty="0">
              <a:effectLst/>
              <a:latin typeface="Consolas" panose="020B0609020204030204" pitchFamily="49" charset="0"/>
            </a:endParaRPr>
          </a:p>
        </p:txBody>
      </p:sp>
      <p:sp>
        <p:nvSpPr>
          <p:cNvPr id="6" name="Dikdörtgen 5">
            <a:extLst>
              <a:ext uri="{FF2B5EF4-FFF2-40B4-BE49-F238E27FC236}">
                <a16:creationId xmlns:a16="http://schemas.microsoft.com/office/drawing/2014/main" id="{B72055B6-FAC1-466F-B390-7EFAD1E159FA}"/>
              </a:ext>
            </a:extLst>
          </p:cNvPr>
          <p:cNvSpPr/>
          <p:nvPr/>
        </p:nvSpPr>
        <p:spPr>
          <a:xfrm>
            <a:off x="6391191" y="1166416"/>
            <a:ext cx="2585895" cy="1600438"/>
          </a:xfrm>
          <a:prstGeom prst="rect">
            <a:avLst/>
          </a:prstGeom>
        </p:spPr>
        <p:txBody>
          <a:bodyPr wrap="square">
            <a:spAutoFit/>
          </a:bodyPr>
          <a:lstStyle/>
          <a:p>
            <a:r>
              <a:rPr lang="en-US" sz="1400" dirty="0">
                <a:latin typeface="Courier New" panose="02070309020205020404" pitchFamily="49" charset="0"/>
              </a:rPr>
              <a:t>def power(a, b):</a:t>
            </a:r>
          </a:p>
          <a:p>
            <a:r>
              <a:rPr lang="en-US" sz="1400" dirty="0">
                <a:latin typeface="Courier New" panose="02070309020205020404" pitchFamily="49" charset="0"/>
              </a:rPr>
              <a:t>  result = 1</a:t>
            </a:r>
          </a:p>
          <a:p>
            <a:r>
              <a:rPr lang="en-US" sz="1400" dirty="0">
                <a:latin typeface="Courier New" panose="02070309020205020404" pitchFamily="49" charset="0"/>
              </a:rPr>
              <a:t>  for </a:t>
            </a:r>
            <a:r>
              <a:rPr lang="en-US" sz="1400" dirty="0" err="1">
                <a:latin typeface="Courier New" panose="02070309020205020404" pitchFamily="49" charset="0"/>
              </a:rPr>
              <a:t>i</a:t>
            </a:r>
            <a:r>
              <a:rPr lang="en-US" sz="1400" dirty="0">
                <a:latin typeface="Courier New" panose="02070309020205020404" pitchFamily="49" charset="0"/>
              </a:rPr>
              <a:t> in range (b):</a:t>
            </a:r>
          </a:p>
          <a:p>
            <a:r>
              <a:rPr lang="en-US" sz="1400" dirty="0">
                <a:latin typeface="Courier New" panose="02070309020205020404" pitchFamily="49" charset="0"/>
              </a:rPr>
              <a:t>    result *= a</a:t>
            </a:r>
          </a:p>
          <a:p>
            <a:r>
              <a:rPr lang="en-US" sz="1400" dirty="0">
                <a:latin typeface="Courier New" panose="02070309020205020404" pitchFamily="49" charset="0"/>
              </a:rPr>
              <a:t>  return result</a:t>
            </a:r>
          </a:p>
          <a:p>
            <a:br>
              <a:rPr lang="en-US" sz="1400" dirty="0">
                <a:latin typeface="Courier New" panose="02070309020205020404" pitchFamily="49" charset="0"/>
              </a:rPr>
            </a:br>
            <a:r>
              <a:rPr lang="en-US" sz="1400" dirty="0">
                <a:latin typeface="Courier New" panose="02070309020205020404" pitchFamily="49" charset="0"/>
              </a:rPr>
              <a:t>power(2,3)</a:t>
            </a:r>
            <a:endParaRPr lang="en-US" sz="1400" b="0" dirty="0">
              <a:effectLst/>
              <a:latin typeface="Courier New" panose="02070309020205020404" pitchFamily="49" charset="0"/>
            </a:endParaRPr>
          </a:p>
        </p:txBody>
      </p:sp>
    </p:spTree>
    <p:extLst>
      <p:ext uri="{BB962C8B-B14F-4D97-AF65-F5344CB8AC3E}">
        <p14:creationId xmlns:p14="http://schemas.microsoft.com/office/powerpoint/2010/main" val="18040283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21A463F-CAF8-42B2-9CE3-D3E027970989}"/>
              </a:ext>
            </a:extLst>
          </p:cNvPr>
          <p:cNvSpPr>
            <a:spLocks noGrp="1"/>
          </p:cNvSpPr>
          <p:nvPr>
            <p:ph type="title"/>
          </p:nvPr>
        </p:nvSpPr>
        <p:spPr>
          <a:xfrm>
            <a:off x="628650" y="273844"/>
            <a:ext cx="8275864" cy="994172"/>
          </a:xfrm>
        </p:spPr>
        <p:txBody>
          <a:bodyPr>
            <a:normAutofit fontScale="90000"/>
          </a:bodyPr>
          <a:lstStyle/>
          <a:p>
            <a:r>
              <a:rPr lang="tr-TR" dirty="0" err="1"/>
              <a:t>Xls</a:t>
            </a:r>
            <a:r>
              <a:rPr lang="tr-TR" dirty="0"/>
              <a:t>, </a:t>
            </a:r>
            <a:r>
              <a:rPr lang="tr-TR" dirty="0" err="1"/>
              <a:t>xlsx</a:t>
            </a:r>
            <a:r>
              <a:rPr lang="tr-TR" dirty="0"/>
              <a:t> okuma-&gt; ReadXlsandxlsx.py</a:t>
            </a:r>
          </a:p>
        </p:txBody>
      </p:sp>
      <p:sp>
        <p:nvSpPr>
          <p:cNvPr id="5" name="Dikdörtgen 4">
            <a:extLst>
              <a:ext uri="{FF2B5EF4-FFF2-40B4-BE49-F238E27FC236}">
                <a16:creationId xmlns:a16="http://schemas.microsoft.com/office/drawing/2014/main" id="{398166A8-F01D-4597-8F24-C47EF0618714}"/>
              </a:ext>
            </a:extLst>
          </p:cNvPr>
          <p:cNvSpPr/>
          <p:nvPr/>
        </p:nvSpPr>
        <p:spPr>
          <a:xfrm>
            <a:off x="1020535" y="1434931"/>
            <a:ext cx="7629979" cy="2585323"/>
          </a:xfrm>
          <a:prstGeom prst="rect">
            <a:avLst/>
          </a:prstGeom>
        </p:spPr>
        <p:txBody>
          <a:bodyPr wrap="square">
            <a:spAutoFit/>
          </a:bodyPr>
          <a:lstStyle/>
          <a:p>
            <a:r>
              <a:rPr lang="en-US" dirty="0" err="1">
                <a:latin typeface="Consolas" panose="020B0609020204030204" pitchFamily="49" charset="0"/>
              </a:rPr>
              <a:t>dataset_name</a:t>
            </a:r>
            <a:r>
              <a:rPr lang="en-US" dirty="0">
                <a:latin typeface="Consolas" panose="020B0609020204030204" pitchFamily="49" charset="0"/>
              </a:rPr>
              <a:t> ='Phrases_List.xlsx'</a:t>
            </a:r>
          </a:p>
          <a:p>
            <a:r>
              <a:rPr lang="en-US" dirty="0" err="1">
                <a:latin typeface="Consolas" panose="020B0609020204030204" pitchFamily="49" charset="0"/>
              </a:rPr>
              <a:t>file_path</a:t>
            </a:r>
            <a:r>
              <a:rPr lang="en-US" dirty="0">
                <a:latin typeface="Consolas" panose="020B0609020204030204" pitchFamily="49" charset="0"/>
              </a:rPr>
              <a:t> = "./data/"+</a:t>
            </a:r>
            <a:r>
              <a:rPr lang="en-US" dirty="0" err="1">
                <a:latin typeface="Consolas" panose="020B0609020204030204" pitchFamily="49" charset="0"/>
              </a:rPr>
              <a:t>dataset_name</a:t>
            </a:r>
            <a:endParaRPr lang="en-US" dirty="0">
              <a:latin typeface="Consolas" panose="020B0609020204030204" pitchFamily="49" charset="0"/>
            </a:endParaRPr>
          </a:p>
          <a:p>
            <a:r>
              <a:rPr lang="en-US" dirty="0">
                <a:latin typeface="Consolas" panose="020B0609020204030204" pitchFamily="49" charset="0"/>
              </a:rPr>
              <a:t>print (</a:t>
            </a:r>
            <a:r>
              <a:rPr lang="en-US" dirty="0" err="1">
                <a:latin typeface="Consolas" panose="020B0609020204030204" pitchFamily="49" charset="0"/>
              </a:rPr>
              <a:t>file_path</a:t>
            </a:r>
            <a:r>
              <a:rPr lang="en-US" dirty="0">
                <a:latin typeface="Consolas" panose="020B0609020204030204" pitchFamily="49" charset="0"/>
              </a:rPr>
              <a:t>," </a:t>
            </a:r>
            <a:r>
              <a:rPr lang="en-US" dirty="0" err="1">
                <a:latin typeface="Consolas" panose="020B0609020204030204" pitchFamily="49" charset="0"/>
              </a:rPr>
              <a:t>isleniyor</a:t>
            </a:r>
            <a:r>
              <a:rPr lang="en-US" dirty="0">
                <a:latin typeface="Consolas" panose="020B0609020204030204" pitchFamily="49" charset="0"/>
              </a:rPr>
              <a:t>...")</a:t>
            </a:r>
          </a:p>
          <a:p>
            <a:endParaRPr lang="en-US" dirty="0">
              <a:latin typeface="Consolas" panose="020B0609020204030204" pitchFamily="49" charset="0"/>
            </a:endParaRPr>
          </a:p>
          <a:p>
            <a:r>
              <a:rPr lang="en-US" dirty="0">
                <a:latin typeface="Consolas" panose="020B0609020204030204" pitchFamily="49" charset="0"/>
              </a:rPr>
              <a:t>dataset=</a:t>
            </a:r>
            <a:r>
              <a:rPr lang="en-US" dirty="0" err="1">
                <a:latin typeface="Consolas" panose="020B0609020204030204" pitchFamily="49" charset="0"/>
              </a:rPr>
              <a:t>pd.read_excel</a:t>
            </a:r>
            <a:r>
              <a:rPr lang="en-US" dirty="0">
                <a:latin typeface="Consolas" panose="020B0609020204030204" pitchFamily="49" charset="0"/>
              </a:rPr>
              <a:t>(</a:t>
            </a:r>
            <a:r>
              <a:rPr lang="en-US" dirty="0" err="1">
                <a:latin typeface="Consolas" panose="020B0609020204030204" pitchFamily="49" charset="0"/>
              </a:rPr>
              <a:t>file_path</a:t>
            </a:r>
            <a:r>
              <a:rPr lang="en-US" dirty="0">
                <a:latin typeface="Consolas" panose="020B0609020204030204" pitchFamily="49" charset="0"/>
              </a:rPr>
              <a:t>, comment='#’)</a:t>
            </a:r>
            <a:r>
              <a:rPr lang="tr-TR" dirty="0">
                <a:latin typeface="Consolas" panose="020B0609020204030204" pitchFamily="49" charset="0"/>
              </a:rPr>
              <a:t>  #pandas</a:t>
            </a:r>
            <a:endParaRPr lang="en-US" dirty="0">
              <a:latin typeface="Consolas" panose="020B0609020204030204" pitchFamily="49" charset="0"/>
            </a:endParaRPr>
          </a:p>
          <a:p>
            <a:r>
              <a:rPr lang="en-US" dirty="0">
                <a:latin typeface="Consolas" panose="020B0609020204030204" pitchFamily="49" charset="0"/>
              </a:rPr>
              <a:t>  </a:t>
            </a:r>
          </a:p>
          <a:p>
            <a:r>
              <a:rPr lang="en-US" dirty="0">
                <a:latin typeface="Consolas" panose="020B0609020204030204" pitchFamily="49" charset="0"/>
              </a:rPr>
              <a:t>            </a:t>
            </a:r>
          </a:p>
          <a:p>
            <a:r>
              <a:rPr lang="en-US" dirty="0" err="1">
                <a:latin typeface="Consolas" panose="020B0609020204030204" pitchFamily="49" charset="0"/>
              </a:rPr>
              <a:t>veriseti</a:t>
            </a:r>
            <a:r>
              <a:rPr lang="en-US" dirty="0">
                <a:latin typeface="Consolas" panose="020B0609020204030204" pitchFamily="49" charset="0"/>
              </a:rPr>
              <a:t>=</a:t>
            </a:r>
            <a:r>
              <a:rPr lang="en-US" dirty="0" err="1">
                <a:latin typeface="Consolas" panose="020B0609020204030204" pitchFamily="49" charset="0"/>
              </a:rPr>
              <a:t>dataset.values</a:t>
            </a:r>
            <a:endParaRPr lang="en-US" dirty="0">
              <a:latin typeface="Consolas" panose="020B0609020204030204" pitchFamily="49" charset="0"/>
            </a:endParaRPr>
          </a:p>
          <a:p>
            <a:r>
              <a:rPr lang="en-US" dirty="0">
                <a:latin typeface="Consolas" panose="020B0609020204030204" pitchFamily="49" charset="0"/>
              </a:rPr>
              <a:t>print (</a:t>
            </a:r>
            <a:r>
              <a:rPr lang="en-US" dirty="0" err="1">
                <a:latin typeface="Consolas" panose="020B0609020204030204" pitchFamily="49" charset="0"/>
              </a:rPr>
              <a:t>veriseti.shape</a:t>
            </a:r>
            <a:r>
              <a:rPr lang="en-US" dirty="0">
                <a:latin typeface="Consolas" panose="020B0609020204030204" pitchFamily="49" charset="0"/>
              </a:rPr>
              <a:t>)</a:t>
            </a:r>
            <a:endParaRPr lang="en-US" b="0" dirty="0">
              <a:effectLst/>
              <a:latin typeface="Consolas" panose="020B0609020204030204" pitchFamily="49" charset="0"/>
            </a:endParaRPr>
          </a:p>
        </p:txBody>
      </p:sp>
    </p:spTree>
    <p:extLst>
      <p:ext uri="{BB962C8B-B14F-4D97-AF65-F5344CB8AC3E}">
        <p14:creationId xmlns:p14="http://schemas.microsoft.com/office/powerpoint/2010/main" val="21246646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21A463F-CAF8-42B2-9CE3-D3E027970989}"/>
              </a:ext>
            </a:extLst>
          </p:cNvPr>
          <p:cNvSpPr>
            <a:spLocks noGrp="1"/>
          </p:cNvSpPr>
          <p:nvPr>
            <p:ph type="title"/>
          </p:nvPr>
        </p:nvSpPr>
        <p:spPr/>
        <p:txBody>
          <a:bodyPr/>
          <a:lstStyle/>
          <a:p>
            <a:r>
              <a:rPr lang="tr-TR" dirty="0" err="1"/>
              <a:t>Convert</a:t>
            </a:r>
            <a:r>
              <a:rPr lang="tr-TR" dirty="0"/>
              <a:t> </a:t>
            </a:r>
            <a:r>
              <a:rPr lang="tr-TR" dirty="0" err="1"/>
              <a:t>to</a:t>
            </a:r>
            <a:r>
              <a:rPr lang="tr-TR" dirty="0"/>
              <a:t> </a:t>
            </a:r>
            <a:r>
              <a:rPr lang="tr-TR" dirty="0" err="1"/>
              <a:t>array</a:t>
            </a:r>
            <a:r>
              <a:rPr lang="tr-TR" dirty="0"/>
              <a:t> </a:t>
            </a:r>
            <a:r>
              <a:rPr lang="tr-TR" dirty="0" err="1"/>
              <a:t>and</a:t>
            </a:r>
            <a:r>
              <a:rPr lang="tr-TR" dirty="0"/>
              <a:t> </a:t>
            </a:r>
            <a:r>
              <a:rPr lang="tr-TR" dirty="0" err="1"/>
              <a:t>reshape</a:t>
            </a:r>
            <a:endParaRPr lang="tr-TR" dirty="0"/>
          </a:p>
        </p:txBody>
      </p:sp>
      <p:sp>
        <p:nvSpPr>
          <p:cNvPr id="5" name="Dikdörtgen 4">
            <a:extLst>
              <a:ext uri="{FF2B5EF4-FFF2-40B4-BE49-F238E27FC236}">
                <a16:creationId xmlns:a16="http://schemas.microsoft.com/office/drawing/2014/main" id="{398166A8-F01D-4597-8F24-C47EF0618714}"/>
              </a:ext>
            </a:extLst>
          </p:cNvPr>
          <p:cNvSpPr/>
          <p:nvPr/>
        </p:nvSpPr>
        <p:spPr>
          <a:xfrm>
            <a:off x="628650" y="1268016"/>
            <a:ext cx="7557407" cy="2677656"/>
          </a:xfrm>
          <a:prstGeom prst="rect">
            <a:avLst/>
          </a:prstGeom>
        </p:spPr>
        <p:txBody>
          <a:bodyPr wrap="square">
            <a:spAutoFit/>
          </a:bodyPr>
          <a:lstStyle/>
          <a:p>
            <a:pPr>
              <a:lnSpc>
                <a:spcPct val="150000"/>
              </a:lnSpc>
            </a:pPr>
            <a:r>
              <a:rPr lang="en-US" sz="2000" dirty="0" err="1">
                <a:latin typeface="Consolas" panose="020B0609020204030204" pitchFamily="49" charset="0"/>
              </a:rPr>
              <a:t>def</a:t>
            </a:r>
            <a:r>
              <a:rPr lang="en-US" sz="2000" dirty="0">
                <a:latin typeface="Consolas" panose="020B0609020204030204" pitchFamily="49" charset="0"/>
              </a:rPr>
              <a:t> </a:t>
            </a:r>
            <a:r>
              <a:rPr lang="en-US" sz="2000" dirty="0" err="1">
                <a:latin typeface="Consolas" panose="020B0609020204030204" pitchFamily="49" charset="0"/>
              </a:rPr>
              <a:t>to_array_and_reshape</a:t>
            </a:r>
            <a:r>
              <a:rPr lang="en-US" sz="2000" dirty="0">
                <a:latin typeface="Consolas" panose="020B0609020204030204" pitchFamily="49" charset="0"/>
              </a:rPr>
              <a:t>(X):</a:t>
            </a:r>
          </a:p>
          <a:p>
            <a:pPr>
              <a:lnSpc>
                <a:spcPct val="150000"/>
              </a:lnSpc>
            </a:pPr>
            <a:r>
              <a:rPr lang="en-US" sz="2000" dirty="0">
                <a:latin typeface="Consolas" panose="020B0609020204030204" pitchFamily="49" charset="0"/>
              </a:rPr>
              <a:t>    X=</a:t>
            </a:r>
            <a:r>
              <a:rPr lang="en-US" sz="2000" dirty="0" err="1">
                <a:latin typeface="Consolas" panose="020B0609020204030204" pitchFamily="49" charset="0"/>
              </a:rPr>
              <a:t>np.array</a:t>
            </a:r>
            <a:r>
              <a:rPr lang="en-US" sz="2000" dirty="0">
                <a:latin typeface="Consolas" panose="020B0609020204030204" pitchFamily="49" charset="0"/>
              </a:rPr>
              <a:t>(X)</a:t>
            </a:r>
          </a:p>
          <a:p>
            <a:pPr>
              <a:lnSpc>
                <a:spcPct val="150000"/>
              </a:lnSpc>
            </a:pPr>
            <a:r>
              <a:rPr lang="en-US" sz="2000" dirty="0">
                <a:latin typeface="Consolas" panose="020B0609020204030204" pitchFamily="49" charset="0"/>
              </a:rPr>
              <a:t>    X=</a:t>
            </a:r>
            <a:r>
              <a:rPr lang="en-US" sz="2000" dirty="0" err="1">
                <a:latin typeface="Consolas" panose="020B0609020204030204" pitchFamily="49" charset="0"/>
              </a:rPr>
              <a:t>X.reshape</a:t>
            </a:r>
            <a:r>
              <a:rPr lang="en-US" sz="2000" dirty="0">
                <a:latin typeface="Consolas" panose="020B0609020204030204" pitchFamily="49" charset="0"/>
              </a:rPr>
              <a:t>(</a:t>
            </a:r>
            <a:r>
              <a:rPr lang="en-US" sz="2000" dirty="0" err="1">
                <a:latin typeface="Consolas" panose="020B0609020204030204" pitchFamily="49" charset="0"/>
              </a:rPr>
              <a:t>X.shape</a:t>
            </a:r>
            <a:r>
              <a:rPr lang="en-US" sz="2000" dirty="0">
                <a:latin typeface="Consolas" panose="020B0609020204030204" pitchFamily="49" charset="0"/>
              </a:rPr>
              <a:t>[0],</a:t>
            </a:r>
            <a:r>
              <a:rPr lang="en-US" sz="2000" dirty="0" err="1">
                <a:latin typeface="Consolas" panose="020B0609020204030204" pitchFamily="49" charset="0"/>
              </a:rPr>
              <a:t>X.shape</a:t>
            </a:r>
            <a:r>
              <a:rPr lang="en-US" sz="2000" dirty="0">
                <a:latin typeface="Consolas" panose="020B0609020204030204" pitchFamily="49" charset="0"/>
              </a:rPr>
              <a:t>[1]*</a:t>
            </a:r>
            <a:r>
              <a:rPr lang="en-US" sz="2000" dirty="0" err="1">
                <a:latin typeface="Consolas" panose="020B0609020204030204" pitchFamily="49" charset="0"/>
              </a:rPr>
              <a:t>X.shape</a:t>
            </a:r>
            <a:r>
              <a:rPr lang="en-US" sz="2000" dirty="0">
                <a:latin typeface="Consolas" panose="020B0609020204030204" pitchFamily="49" charset="0"/>
              </a:rPr>
              <a:t>[2])</a:t>
            </a:r>
          </a:p>
          <a:p>
            <a:pPr>
              <a:lnSpc>
                <a:spcPct val="150000"/>
              </a:lnSpc>
            </a:pPr>
            <a:r>
              <a:rPr lang="en-US" sz="2000" dirty="0">
                <a:latin typeface="Consolas" panose="020B0609020204030204" pitchFamily="49" charset="0"/>
              </a:rPr>
              <a:t>    return X</a:t>
            </a:r>
            <a:endParaRPr lang="tr-TR" sz="2000" dirty="0">
              <a:latin typeface="Consolas" panose="020B0609020204030204" pitchFamily="49" charset="0"/>
            </a:endParaRPr>
          </a:p>
          <a:p>
            <a:endParaRPr lang="tr-TR" sz="1600" b="0" dirty="0">
              <a:effectLst/>
              <a:latin typeface="Consolas" panose="020B0609020204030204" pitchFamily="49" charset="0"/>
            </a:endParaRPr>
          </a:p>
          <a:p>
            <a:endParaRPr lang="tr-TR" sz="1600" dirty="0">
              <a:latin typeface="Consolas" panose="020B0609020204030204" pitchFamily="49" charset="0"/>
            </a:endParaRPr>
          </a:p>
          <a:p>
            <a:r>
              <a:rPr lang="en-US" sz="1600" dirty="0">
                <a:latin typeface="Consolas" panose="020B0609020204030204" pitchFamily="49" charset="0"/>
              </a:rPr>
              <a:t> </a:t>
            </a:r>
            <a:endParaRPr lang="en-US" sz="1600" b="0" dirty="0">
              <a:effectLst/>
              <a:latin typeface="Consolas" panose="020B0609020204030204" pitchFamily="49" charset="0"/>
            </a:endParaRPr>
          </a:p>
        </p:txBody>
      </p:sp>
    </p:spTree>
    <p:extLst>
      <p:ext uri="{BB962C8B-B14F-4D97-AF65-F5344CB8AC3E}">
        <p14:creationId xmlns:p14="http://schemas.microsoft.com/office/powerpoint/2010/main" val="32922786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D37F05F-B729-4FA4-9059-C04C0D2590AF}"/>
              </a:ext>
            </a:extLst>
          </p:cNvPr>
          <p:cNvSpPr>
            <a:spLocks noGrp="1"/>
          </p:cNvSpPr>
          <p:nvPr>
            <p:ph type="title"/>
          </p:nvPr>
        </p:nvSpPr>
        <p:spPr/>
        <p:txBody>
          <a:bodyPr/>
          <a:lstStyle/>
          <a:p>
            <a:r>
              <a:rPr lang="tr-TR" dirty="0"/>
              <a:t>değişken tanımlama</a:t>
            </a:r>
          </a:p>
        </p:txBody>
      </p:sp>
      <p:sp>
        <p:nvSpPr>
          <p:cNvPr id="3" name="İçerik Yer Tutucusu 2">
            <a:extLst>
              <a:ext uri="{FF2B5EF4-FFF2-40B4-BE49-F238E27FC236}">
                <a16:creationId xmlns:a16="http://schemas.microsoft.com/office/drawing/2014/main" id="{FBB14D1F-272B-4EC2-989E-C45309105A55}"/>
              </a:ext>
            </a:extLst>
          </p:cNvPr>
          <p:cNvSpPr>
            <a:spLocks noGrp="1"/>
          </p:cNvSpPr>
          <p:nvPr>
            <p:ph idx="1"/>
          </p:nvPr>
        </p:nvSpPr>
        <p:spPr/>
        <p:txBody>
          <a:bodyPr/>
          <a:lstStyle/>
          <a:p>
            <a:pPr marL="0" lvl="0" indent="0">
              <a:spcBef>
                <a:spcPts val="0"/>
              </a:spcBef>
              <a:buNone/>
            </a:pPr>
            <a:r>
              <a:rPr lang="tr-TR" sz="2400" dirty="0"/>
              <a:t>Değişken tipiyle tanımlanmaz</a:t>
            </a:r>
            <a:endParaRPr lang="en-US" sz="2400" dirty="0"/>
          </a:p>
          <a:p>
            <a:pPr marL="0" lvl="0" indent="0">
              <a:spcBef>
                <a:spcPts val="1600"/>
              </a:spcBef>
              <a:buNone/>
            </a:pPr>
            <a:r>
              <a:rPr lang="tr-TR" sz="2400" dirty="0" err="1"/>
              <a:t>Python</a:t>
            </a:r>
            <a:r>
              <a:rPr lang="tr-TR" sz="2400" dirty="0"/>
              <a:t> dilindeki veri türleri</a:t>
            </a:r>
            <a:r>
              <a:rPr lang="en-US" sz="2400" dirty="0"/>
              <a:t>:</a:t>
            </a:r>
          </a:p>
          <a:p>
            <a:pPr marL="457200" lvl="0" indent="-304800">
              <a:spcBef>
                <a:spcPts val="1600"/>
              </a:spcBef>
              <a:buClr>
                <a:srgbClr val="FFFFFF"/>
              </a:buClr>
              <a:buSzPts val="1200"/>
              <a:buFont typeface="Arial"/>
              <a:buChar char="●"/>
            </a:pPr>
            <a:r>
              <a:rPr lang="en-US" sz="2400" dirty="0">
                <a:solidFill>
                  <a:srgbClr val="FFFFFF"/>
                </a:solidFill>
                <a:latin typeface="Arial"/>
                <a:ea typeface="Arial"/>
                <a:cs typeface="Arial"/>
                <a:sym typeface="Arial"/>
              </a:rPr>
              <a:t>numbers		</a:t>
            </a:r>
          </a:p>
          <a:p>
            <a:pPr marL="457200" lvl="0" indent="-304800">
              <a:spcBef>
                <a:spcPts val="0"/>
              </a:spcBef>
              <a:buClr>
                <a:srgbClr val="FFFFFF"/>
              </a:buClr>
              <a:buSzPts val="1200"/>
              <a:buFont typeface="Arial"/>
              <a:buChar char="●"/>
            </a:pPr>
            <a:r>
              <a:rPr lang="en-US" sz="2400" dirty="0">
                <a:solidFill>
                  <a:srgbClr val="FFFFFF"/>
                </a:solidFill>
                <a:latin typeface="Arial"/>
                <a:ea typeface="Arial"/>
                <a:cs typeface="Arial"/>
                <a:sym typeface="Arial"/>
              </a:rPr>
              <a:t>string			</a:t>
            </a:r>
          </a:p>
          <a:p>
            <a:pPr marL="457200" lvl="0" indent="-304800">
              <a:spcBef>
                <a:spcPts val="0"/>
              </a:spcBef>
              <a:buClr>
                <a:srgbClr val="FFFFFF"/>
              </a:buClr>
              <a:buSzPts val="1200"/>
              <a:buFont typeface="Arial"/>
              <a:buChar char="●"/>
            </a:pPr>
            <a:r>
              <a:rPr lang="en-US" sz="2400" dirty="0">
                <a:solidFill>
                  <a:srgbClr val="FFFFFF"/>
                </a:solidFill>
                <a:latin typeface="Arial"/>
                <a:ea typeface="Arial"/>
                <a:cs typeface="Arial"/>
                <a:sym typeface="Arial"/>
              </a:rPr>
              <a:t>list			</a:t>
            </a:r>
          </a:p>
          <a:p>
            <a:pPr marL="457200" lvl="0" indent="-304800">
              <a:spcBef>
                <a:spcPts val="0"/>
              </a:spcBef>
              <a:buClr>
                <a:srgbClr val="FFFFFF"/>
              </a:buClr>
              <a:buSzPts val="1200"/>
              <a:buFont typeface="Arial"/>
              <a:buChar char="●"/>
            </a:pPr>
            <a:r>
              <a:rPr lang="en-US" sz="2400" dirty="0">
                <a:solidFill>
                  <a:srgbClr val="FFFFFF"/>
                </a:solidFill>
                <a:latin typeface="Arial"/>
                <a:ea typeface="Arial"/>
                <a:cs typeface="Arial"/>
                <a:sym typeface="Arial"/>
              </a:rPr>
              <a:t>tuple</a:t>
            </a:r>
          </a:p>
          <a:p>
            <a:pPr marL="457200" lvl="0" indent="-304800">
              <a:spcBef>
                <a:spcPts val="0"/>
              </a:spcBef>
              <a:buClr>
                <a:srgbClr val="FFFFFF"/>
              </a:buClr>
              <a:buSzPts val="1200"/>
              <a:buFont typeface="Arial"/>
              <a:buChar char="●"/>
            </a:pPr>
            <a:r>
              <a:rPr lang="en-US" sz="2400" dirty="0">
                <a:solidFill>
                  <a:srgbClr val="FFFFFF"/>
                </a:solidFill>
                <a:latin typeface="Arial"/>
                <a:ea typeface="Arial"/>
                <a:cs typeface="Arial"/>
                <a:sym typeface="Arial"/>
              </a:rPr>
              <a:t>dictionary</a:t>
            </a:r>
          </a:p>
          <a:p>
            <a:pPr marL="0" lvl="0" indent="0">
              <a:spcBef>
                <a:spcPts val="400"/>
              </a:spcBef>
              <a:spcAft>
                <a:spcPts val="1600"/>
              </a:spcAft>
              <a:buNone/>
            </a:pPr>
            <a:endParaRPr lang="en-US" sz="2400" dirty="0"/>
          </a:p>
          <a:p>
            <a:endParaRPr lang="tr-TR" dirty="0"/>
          </a:p>
        </p:txBody>
      </p:sp>
    </p:spTree>
    <p:extLst>
      <p:ext uri="{BB962C8B-B14F-4D97-AF65-F5344CB8AC3E}">
        <p14:creationId xmlns:p14="http://schemas.microsoft.com/office/powerpoint/2010/main" val="24993670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21A463F-CAF8-42B2-9CE3-D3E027970989}"/>
              </a:ext>
            </a:extLst>
          </p:cNvPr>
          <p:cNvSpPr>
            <a:spLocks noGrp="1"/>
          </p:cNvSpPr>
          <p:nvPr>
            <p:ph type="title"/>
          </p:nvPr>
        </p:nvSpPr>
        <p:spPr/>
        <p:txBody>
          <a:bodyPr/>
          <a:lstStyle/>
          <a:p>
            <a:r>
              <a:rPr lang="tr-TR" dirty="0" err="1"/>
              <a:t>Convert</a:t>
            </a:r>
            <a:r>
              <a:rPr lang="tr-TR" dirty="0"/>
              <a:t> </a:t>
            </a:r>
            <a:r>
              <a:rPr lang="tr-TR" dirty="0" err="1"/>
              <a:t>to</a:t>
            </a:r>
            <a:r>
              <a:rPr lang="tr-TR" dirty="0"/>
              <a:t> </a:t>
            </a:r>
            <a:r>
              <a:rPr lang="tr-TR" dirty="0" err="1"/>
              <a:t>array</a:t>
            </a:r>
            <a:r>
              <a:rPr lang="tr-TR" dirty="0"/>
              <a:t> </a:t>
            </a:r>
            <a:r>
              <a:rPr lang="tr-TR" dirty="0" err="1"/>
              <a:t>and</a:t>
            </a:r>
            <a:r>
              <a:rPr lang="tr-TR" dirty="0"/>
              <a:t> </a:t>
            </a:r>
            <a:r>
              <a:rPr lang="tr-TR" dirty="0" err="1"/>
              <a:t>reshape</a:t>
            </a:r>
            <a:endParaRPr lang="tr-TR" dirty="0"/>
          </a:p>
        </p:txBody>
      </p:sp>
      <p:sp>
        <p:nvSpPr>
          <p:cNvPr id="5" name="Dikdörtgen 4">
            <a:extLst>
              <a:ext uri="{FF2B5EF4-FFF2-40B4-BE49-F238E27FC236}">
                <a16:creationId xmlns:a16="http://schemas.microsoft.com/office/drawing/2014/main" id="{398166A8-F01D-4597-8F24-C47EF0618714}"/>
              </a:ext>
            </a:extLst>
          </p:cNvPr>
          <p:cNvSpPr/>
          <p:nvPr/>
        </p:nvSpPr>
        <p:spPr>
          <a:xfrm>
            <a:off x="628650" y="1268016"/>
            <a:ext cx="7704859" cy="3600986"/>
          </a:xfrm>
          <a:prstGeom prst="rect">
            <a:avLst/>
          </a:prstGeom>
        </p:spPr>
        <p:txBody>
          <a:bodyPr wrap="square">
            <a:spAutoFit/>
          </a:bodyPr>
          <a:lstStyle/>
          <a:p>
            <a:r>
              <a:rPr lang="en-US" sz="1200" dirty="0" err="1">
                <a:latin typeface="Consolas" panose="020B0609020204030204" pitchFamily="49" charset="0"/>
              </a:rPr>
              <a:t>def</a:t>
            </a:r>
            <a:r>
              <a:rPr lang="en-US" sz="1200" dirty="0">
                <a:latin typeface="Consolas" panose="020B0609020204030204" pitchFamily="49" charset="0"/>
              </a:rPr>
              <a:t> </a:t>
            </a:r>
            <a:r>
              <a:rPr lang="en-US" sz="1200" dirty="0" err="1">
                <a:latin typeface="Consolas" panose="020B0609020204030204" pitchFamily="49" charset="0"/>
              </a:rPr>
              <a:t>to_array_and_reshape</a:t>
            </a:r>
            <a:r>
              <a:rPr lang="en-US" sz="1200" dirty="0">
                <a:latin typeface="Consolas" panose="020B0609020204030204" pitchFamily="49" charset="0"/>
              </a:rPr>
              <a:t>(X):</a:t>
            </a:r>
          </a:p>
          <a:p>
            <a:r>
              <a:rPr lang="en-US" sz="1200" dirty="0">
                <a:latin typeface="Consolas" panose="020B0609020204030204" pitchFamily="49" charset="0"/>
              </a:rPr>
              <a:t>    X=</a:t>
            </a:r>
            <a:r>
              <a:rPr lang="en-US" sz="1200" dirty="0" err="1">
                <a:latin typeface="Consolas" panose="020B0609020204030204" pitchFamily="49" charset="0"/>
              </a:rPr>
              <a:t>np.array</a:t>
            </a:r>
            <a:r>
              <a:rPr lang="en-US" sz="1200" dirty="0">
                <a:latin typeface="Consolas" panose="020B0609020204030204" pitchFamily="49" charset="0"/>
              </a:rPr>
              <a:t>(X)</a:t>
            </a:r>
          </a:p>
          <a:p>
            <a:r>
              <a:rPr lang="en-US" sz="1200" dirty="0">
                <a:latin typeface="Consolas" panose="020B0609020204030204" pitchFamily="49" charset="0"/>
              </a:rPr>
              <a:t>    X=</a:t>
            </a:r>
            <a:r>
              <a:rPr lang="en-US" sz="1200" dirty="0" err="1">
                <a:latin typeface="Consolas" panose="020B0609020204030204" pitchFamily="49" charset="0"/>
              </a:rPr>
              <a:t>X.reshape</a:t>
            </a:r>
            <a:r>
              <a:rPr lang="en-US" sz="1200" dirty="0">
                <a:latin typeface="Consolas" panose="020B0609020204030204" pitchFamily="49" charset="0"/>
              </a:rPr>
              <a:t>(</a:t>
            </a:r>
            <a:r>
              <a:rPr lang="en-US" sz="1200" dirty="0" err="1">
                <a:latin typeface="Consolas" panose="020B0609020204030204" pitchFamily="49" charset="0"/>
              </a:rPr>
              <a:t>X.shape</a:t>
            </a:r>
            <a:r>
              <a:rPr lang="en-US" sz="1200" dirty="0">
                <a:latin typeface="Consolas" panose="020B0609020204030204" pitchFamily="49" charset="0"/>
              </a:rPr>
              <a:t>[0],</a:t>
            </a:r>
            <a:r>
              <a:rPr lang="en-US" sz="1200" dirty="0" err="1">
                <a:latin typeface="Consolas" panose="020B0609020204030204" pitchFamily="49" charset="0"/>
              </a:rPr>
              <a:t>X.shape</a:t>
            </a:r>
            <a:r>
              <a:rPr lang="en-US" sz="1200" dirty="0">
                <a:latin typeface="Consolas" panose="020B0609020204030204" pitchFamily="49" charset="0"/>
              </a:rPr>
              <a:t>[1]*</a:t>
            </a:r>
            <a:r>
              <a:rPr lang="en-US" sz="1200" dirty="0" err="1">
                <a:latin typeface="Consolas" panose="020B0609020204030204" pitchFamily="49" charset="0"/>
              </a:rPr>
              <a:t>X.shape</a:t>
            </a:r>
            <a:r>
              <a:rPr lang="en-US" sz="1200" dirty="0">
                <a:latin typeface="Consolas" panose="020B0609020204030204" pitchFamily="49" charset="0"/>
              </a:rPr>
              <a:t>[2])</a:t>
            </a:r>
          </a:p>
          <a:p>
            <a:r>
              <a:rPr lang="en-US" sz="1200" dirty="0">
                <a:latin typeface="Consolas" panose="020B0609020204030204" pitchFamily="49" charset="0"/>
              </a:rPr>
              <a:t>    return X</a:t>
            </a:r>
            <a:endParaRPr lang="tr-TR" sz="1200" dirty="0">
              <a:latin typeface="Consolas" panose="020B0609020204030204" pitchFamily="49" charset="0"/>
            </a:endParaRPr>
          </a:p>
          <a:p>
            <a:endParaRPr lang="tr-TR" sz="1200" b="0" dirty="0">
              <a:effectLst/>
              <a:latin typeface="Consolas" panose="020B0609020204030204" pitchFamily="49" charset="0"/>
            </a:endParaRPr>
          </a:p>
          <a:p>
            <a:r>
              <a:rPr lang="tr-TR" sz="1200" dirty="0">
                <a:latin typeface="Consolas" panose="020B0609020204030204" pitchFamily="49" charset="0"/>
              </a:rPr>
              <a:t>def </a:t>
            </a:r>
            <a:r>
              <a:rPr lang="tr-TR" sz="1200" dirty="0" err="1">
                <a:latin typeface="Consolas" panose="020B0609020204030204" pitchFamily="49" charset="0"/>
              </a:rPr>
              <a:t>func_pandas_data_frame</a:t>
            </a:r>
            <a:r>
              <a:rPr lang="tr-TR" sz="1200" dirty="0">
                <a:latin typeface="Consolas" panose="020B0609020204030204" pitchFamily="49" charset="0"/>
              </a:rPr>
              <a:t>(</a:t>
            </a:r>
            <a:r>
              <a:rPr lang="tr-TR" sz="1200" dirty="0" err="1">
                <a:latin typeface="Consolas" panose="020B0609020204030204" pitchFamily="49" charset="0"/>
              </a:rPr>
              <a:t>X,y</a:t>
            </a:r>
            <a:r>
              <a:rPr lang="tr-TR" sz="1200" dirty="0">
                <a:latin typeface="Consolas" panose="020B0609020204030204" pitchFamily="49" charset="0"/>
              </a:rPr>
              <a:t>):</a:t>
            </a:r>
          </a:p>
          <a:p>
            <a:r>
              <a:rPr lang="tr-TR" sz="1200" dirty="0">
                <a:latin typeface="Consolas" panose="020B0609020204030204" pitchFamily="49" charset="0"/>
              </a:rPr>
              <a:t>    X=</a:t>
            </a:r>
            <a:r>
              <a:rPr lang="tr-TR" sz="1200" dirty="0" err="1">
                <a:latin typeface="Consolas" panose="020B0609020204030204" pitchFamily="49" charset="0"/>
              </a:rPr>
              <a:t>pd.DataFrame</a:t>
            </a:r>
            <a:r>
              <a:rPr lang="tr-TR" sz="1200" dirty="0">
                <a:latin typeface="Consolas" panose="020B0609020204030204" pitchFamily="49" charset="0"/>
              </a:rPr>
              <a:t>(X)</a:t>
            </a:r>
          </a:p>
          <a:p>
            <a:r>
              <a:rPr lang="tr-TR" sz="1200" dirty="0">
                <a:latin typeface="Consolas" panose="020B0609020204030204" pitchFamily="49" charset="0"/>
              </a:rPr>
              <a:t>    y=</a:t>
            </a:r>
            <a:r>
              <a:rPr lang="tr-TR" sz="1200" dirty="0" err="1">
                <a:latin typeface="Consolas" panose="020B0609020204030204" pitchFamily="49" charset="0"/>
              </a:rPr>
              <a:t>pd.DataFrame</a:t>
            </a:r>
            <a:r>
              <a:rPr lang="tr-TR" sz="1200" dirty="0">
                <a:latin typeface="Consolas" panose="020B0609020204030204" pitchFamily="49" charset="0"/>
              </a:rPr>
              <a:t>(y)</a:t>
            </a:r>
          </a:p>
          <a:p>
            <a:r>
              <a:rPr lang="tr-TR" sz="1200" dirty="0">
                <a:latin typeface="Consolas" panose="020B0609020204030204" pitchFamily="49" charset="0"/>
              </a:rPr>
              <a:t>    </a:t>
            </a:r>
            <a:r>
              <a:rPr lang="tr-TR" sz="1200" dirty="0" err="1">
                <a:latin typeface="Consolas" panose="020B0609020204030204" pitchFamily="49" charset="0"/>
              </a:rPr>
              <a:t>return</a:t>
            </a:r>
            <a:r>
              <a:rPr lang="tr-TR" sz="1200" dirty="0">
                <a:latin typeface="Consolas" panose="020B0609020204030204" pitchFamily="49" charset="0"/>
              </a:rPr>
              <a:t> </a:t>
            </a:r>
            <a:r>
              <a:rPr lang="tr-TR" sz="1200" dirty="0" err="1">
                <a:latin typeface="Consolas" panose="020B0609020204030204" pitchFamily="49" charset="0"/>
              </a:rPr>
              <a:t>X,y</a:t>
            </a:r>
            <a:endParaRPr lang="tr-TR" sz="1200" dirty="0">
              <a:latin typeface="Consolas" panose="020B0609020204030204" pitchFamily="49" charset="0"/>
            </a:endParaRPr>
          </a:p>
          <a:p>
            <a:endParaRPr lang="tr-TR" sz="1200" b="0" dirty="0">
              <a:effectLst/>
              <a:latin typeface="Consolas" panose="020B0609020204030204" pitchFamily="49" charset="0"/>
            </a:endParaRPr>
          </a:p>
          <a:p>
            <a:r>
              <a:rPr lang="tr-TR" sz="1200" dirty="0">
                <a:latin typeface="Consolas" panose="020B0609020204030204" pitchFamily="49" charset="0"/>
              </a:rPr>
              <a:t>def birleştir():</a:t>
            </a:r>
          </a:p>
          <a:p>
            <a:r>
              <a:rPr lang="en-US" sz="1200" dirty="0">
                <a:latin typeface="Consolas" panose="020B0609020204030204" pitchFamily="49" charset="0"/>
              </a:rPr>
              <a:t> </a:t>
            </a:r>
            <a:r>
              <a:rPr lang="tr-TR" sz="1200" dirty="0">
                <a:latin typeface="Consolas" panose="020B0609020204030204" pitchFamily="49" charset="0"/>
              </a:rPr>
              <a:t>   </a:t>
            </a:r>
            <a:r>
              <a:rPr lang="en-US" sz="1200" dirty="0">
                <a:latin typeface="Consolas" panose="020B0609020204030204" pitchFamily="49" charset="0"/>
              </a:rPr>
              <a:t>X_for_warning1,y_for_warning1=</a:t>
            </a:r>
            <a:r>
              <a:rPr lang="en-US" sz="1200" dirty="0" err="1">
                <a:latin typeface="Consolas" panose="020B0609020204030204" pitchFamily="49" charset="0"/>
              </a:rPr>
              <a:t>func_pandas_data_frame</a:t>
            </a:r>
            <a:r>
              <a:rPr lang="en-US" sz="1200" dirty="0">
                <a:latin typeface="Consolas" panose="020B0609020204030204" pitchFamily="49" charset="0"/>
              </a:rPr>
              <a:t>(X_for_warning1,y_for_warning1)</a:t>
            </a:r>
          </a:p>
          <a:p>
            <a:r>
              <a:rPr lang="en-US" sz="1200" dirty="0">
                <a:latin typeface="Consolas" panose="020B0609020204030204" pitchFamily="49" charset="0"/>
              </a:rPr>
              <a:t>    X_for_warning2,y_for_warning2=</a:t>
            </a:r>
            <a:r>
              <a:rPr lang="en-US" sz="1200" dirty="0" err="1">
                <a:latin typeface="Consolas" panose="020B0609020204030204" pitchFamily="49" charset="0"/>
              </a:rPr>
              <a:t>func_pandas_data_frame</a:t>
            </a:r>
            <a:r>
              <a:rPr lang="en-US" sz="1200" dirty="0">
                <a:latin typeface="Consolas" panose="020B0609020204030204" pitchFamily="49" charset="0"/>
              </a:rPr>
              <a:t>(X_for_warning2,y_for_warning2)</a:t>
            </a:r>
          </a:p>
          <a:p>
            <a:endParaRPr lang="en-US" sz="1200" dirty="0">
              <a:latin typeface="Consolas" panose="020B0609020204030204" pitchFamily="49" charset="0"/>
            </a:endParaRPr>
          </a:p>
          <a:p>
            <a:r>
              <a:rPr lang="en-US" sz="1200" dirty="0">
                <a:latin typeface="Consolas" panose="020B0609020204030204" pitchFamily="49" charset="0"/>
              </a:rPr>
              <a:t>    X= </a:t>
            </a:r>
            <a:r>
              <a:rPr lang="en-US" sz="1200" dirty="0" err="1">
                <a:latin typeface="Consolas" panose="020B0609020204030204" pitchFamily="49" charset="0"/>
              </a:rPr>
              <a:t>pd.concat</a:t>
            </a:r>
            <a:r>
              <a:rPr lang="en-US" sz="1200" dirty="0">
                <a:latin typeface="Consolas" panose="020B0609020204030204" pitchFamily="49" charset="0"/>
              </a:rPr>
              <a:t>([</a:t>
            </a:r>
            <a:r>
              <a:rPr lang="en-US" sz="1200" dirty="0" err="1">
                <a:latin typeface="Consolas" panose="020B0609020204030204" pitchFamily="49" charset="0"/>
              </a:rPr>
              <a:t>X_for_non_warning</a:t>
            </a:r>
            <a:r>
              <a:rPr lang="en-US" sz="1200" dirty="0">
                <a:latin typeface="Consolas" panose="020B0609020204030204" pitchFamily="49" charset="0"/>
              </a:rPr>
              <a:t>, X_for_warning1, X_for_warning2])</a:t>
            </a:r>
          </a:p>
          <a:p>
            <a:r>
              <a:rPr lang="en-US" sz="1200" dirty="0">
                <a:latin typeface="Consolas" panose="020B0609020204030204" pitchFamily="49" charset="0"/>
              </a:rPr>
              <a:t>    y= </a:t>
            </a:r>
            <a:r>
              <a:rPr lang="en-US" sz="1200" dirty="0" err="1">
                <a:latin typeface="Consolas" panose="020B0609020204030204" pitchFamily="49" charset="0"/>
              </a:rPr>
              <a:t>pd.concat</a:t>
            </a:r>
            <a:r>
              <a:rPr lang="en-US" sz="1200" dirty="0">
                <a:latin typeface="Consolas" panose="020B0609020204030204" pitchFamily="49" charset="0"/>
              </a:rPr>
              <a:t>([</a:t>
            </a:r>
            <a:r>
              <a:rPr lang="en-US" sz="1200" dirty="0" err="1">
                <a:latin typeface="Consolas" panose="020B0609020204030204" pitchFamily="49" charset="0"/>
              </a:rPr>
              <a:t>y_for_non_warning</a:t>
            </a:r>
            <a:r>
              <a:rPr lang="en-US" sz="1200" dirty="0">
                <a:latin typeface="Consolas" panose="020B0609020204030204" pitchFamily="49" charset="0"/>
              </a:rPr>
              <a:t>, y_for_warning1, y_for_warning2])</a:t>
            </a:r>
          </a:p>
          <a:p>
            <a:r>
              <a:rPr lang="en-US" sz="1200" dirty="0">
                <a:latin typeface="Consolas" panose="020B0609020204030204" pitchFamily="49" charset="0"/>
              </a:rPr>
              <a:t>    </a:t>
            </a:r>
          </a:p>
          <a:p>
            <a:r>
              <a:rPr lang="en-US" sz="1200" dirty="0">
                <a:latin typeface="Consolas" panose="020B0609020204030204" pitchFamily="49" charset="0"/>
              </a:rPr>
              <a:t>    X=</a:t>
            </a:r>
            <a:r>
              <a:rPr lang="en-US" sz="1200" dirty="0" err="1">
                <a:latin typeface="Consolas" panose="020B0609020204030204" pitchFamily="49" charset="0"/>
              </a:rPr>
              <a:t>np.array</a:t>
            </a:r>
            <a:r>
              <a:rPr lang="en-US" sz="1200" dirty="0">
                <a:latin typeface="Consolas" panose="020B0609020204030204" pitchFamily="49" charset="0"/>
              </a:rPr>
              <a:t>(X)</a:t>
            </a:r>
          </a:p>
          <a:p>
            <a:r>
              <a:rPr lang="en-US" sz="1200" dirty="0">
                <a:latin typeface="Consolas" panose="020B0609020204030204" pitchFamily="49" charset="0"/>
              </a:rPr>
              <a:t>    y=</a:t>
            </a:r>
            <a:r>
              <a:rPr lang="en-US" sz="1200" dirty="0" err="1">
                <a:latin typeface="Consolas" panose="020B0609020204030204" pitchFamily="49" charset="0"/>
              </a:rPr>
              <a:t>np.array</a:t>
            </a:r>
            <a:r>
              <a:rPr lang="en-US" sz="1200" dirty="0">
                <a:latin typeface="Consolas" panose="020B0609020204030204" pitchFamily="49" charset="0"/>
              </a:rPr>
              <a:t>(y)</a:t>
            </a:r>
            <a:endParaRPr lang="en-US" sz="1200" b="0" dirty="0">
              <a:effectLst/>
              <a:latin typeface="Consolas" panose="020B0609020204030204" pitchFamily="49" charset="0"/>
            </a:endParaRPr>
          </a:p>
        </p:txBody>
      </p:sp>
    </p:spTree>
    <p:extLst>
      <p:ext uri="{BB962C8B-B14F-4D97-AF65-F5344CB8AC3E}">
        <p14:creationId xmlns:p14="http://schemas.microsoft.com/office/powerpoint/2010/main" val="29910178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21A463F-CAF8-42B2-9CE3-D3E027970989}"/>
              </a:ext>
            </a:extLst>
          </p:cNvPr>
          <p:cNvSpPr>
            <a:spLocks noGrp="1"/>
          </p:cNvSpPr>
          <p:nvPr>
            <p:ph type="title"/>
          </p:nvPr>
        </p:nvSpPr>
        <p:spPr/>
        <p:txBody>
          <a:bodyPr/>
          <a:lstStyle/>
          <a:p>
            <a:r>
              <a:rPr lang="tr-TR" dirty="0" err="1"/>
              <a:t>Copy</a:t>
            </a:r>
            <a:r>
              <a:rPr lang="tr-TR" dirty="0"/>
              <a:t> file (</a:t>
            </a:r>
            <a:r>
              <a:rPr lang="tr-TR" dirty="0" err="1"/>
              <a:t>source</a:t>
            </a:r>
            <a:r>
              <a:rPr lang="tr-TR" dirty="0"/>
              <a:t>, </a:t>
            </a:r>
            <a:r>
              <a:rPr lang="tr-TR" dirty="0" err="1"/>
              <a:t>target</a:t>
            </a:r>
            <a:r>
              <a:rPr lang="tr-TR" dirty="0"/>
              <a:t>)</a:t>
            </a:r>
          </a:p>
        </p:txBody>
      </p:sp>
      <p:sp>
        <p:nvSpPr>
          <p:cNvPr id="5" name="Dikdörtgen 4">
            <a:extLst>
              <a:ext uri="{FF2B5EF4-FFF2-40B4-BE49-F238E27FC236}">
                <a16:creationId xmlns:a16="http://schemas.microsoft.com/office/drawing/2014/main" id="{398166A8-F01D-4597-8F24-C47EF0618714}"/>
              </a:ext>
            </a:extLst>
          </p:cNvPr>
          <p:cNvSpPr/>
          <p:nvPr/>
        </p:nvSpPr>
        <p:spPr>
          <a:xfrm>
            <a:off x="628650" y="1268016"/>
            <a:ext cx="6644986" cy="1938992"/>
          </a:xfrm>
          <a:prstGeom prst="rect">
            <a:avLst/>
          </a:prstGeom>
        </p:spPr>
        <p:txBody>
          <a:bodyPr wrap="square">
            <a:spAutoFit/>
          </a:bodyPr>
          <a:lstStyle/>
          <a:p>
            <a:r>
              <a:rPr lang="en-US" sz="1200" dirty="0">
                <a:latin typeface="Consolas" panose="020B0609020204030204" pitchFamily="49" charset="0"/>
              </a:rPr>
              <a:t>from </a:t>
            </a:r>
            <a:r>
              <a:rPr lang="en-US" sz="1200" dirty="0" err="1">
                <a:latin typeface="Consolas" panose="020B0609020204030204" pitchFamily="49" charset="0"/>
              </a:rPr>
              <a:t>shutil</a:t>
            </a:r>
            <a:r>
              <a:rPr lang="en-US" sz="1200" dirty="0">
                <a:latin typeface="Consolas" panose="020B0609020204030204" pitchFamily="49" charset="0"/>
              </a:rPr>
              <a:t> import </a:t>
            </a:r>
            <a:r>
              <a:rPr lang="en-US" sz="1200" dirty="0" err="1">
                <a:latin typeface="Consolas" panose="020B0609020204030204" pitchFamily="49" charset="0"/>
              </a:rPr>
              <a:t>copyfile</a:t>
            </a:r>
            <a:endParaRPr lang="tr-TR" sz="1200" dirty="0">
              <a:latin typeface="Consolas" panose="020B0609020204030204" pitchFamily="49" charset="0"/>
            </a:endParaRPr>
          </a:p>
          <a:p>
            <a:endParaRPr lang="tr-TR" sz="1200" dirty="0">
              <a:latin typeface="Consolas" panose="020B0609020204030204" pitchFamily="49" charset="0"/>
            </a:endParaRPr>
          </a:p>
          <a:p>
            <a:endParaRPr lang="tr-TR" sz="1200" dirty="0">
              <a:latin typeface="Consolas" panose="020B0609020204030204" pitchFamily="49" charset="0"/>
            </a:endParaRPr>
          </a:p>
          <a:p>
            <a:r>
              <a:rPr lang="en-US" sz="1200" dirty="0">
                <a:latin typeface="Consolas" panose="020B0609020204030204" pitchFamily="49" charset="0"/>
              </a:rPr>
              <a:t>for </a:t>
            </a:r>
            <a:r>
              <a:rPr lang="en-US" sz="1200" dirty="0" err="1">
                <a:latin typeface="Consolas" panose="020B0609020204030204" pitchFamily="49" charset="0"/>
              </a:rPr>
              <a:t>id_no</a:t>
            </a:r>
            <a:r>
              <a:rPr lang="en-US" sz="1200" dirty="0">
                <a:latin typeface="Consolas" panose="020B0609020204030204" pitchFamily="49" charset="0"/>
              </a:rPr>
              <a:t> in </a:t>
            </a:r>
            <a:r>
              <a:rPr lang="en-US" sz="1200" dirty="0" err="1">
                <a:latin typeface="Consolas" panose="020B0609020204030204" pitchFamily="49" charset="0"/>
              </a:rPr>
              <a:t>secilenListe</a:t>
            </a:r>
            <a:r>
              <a:rPr lang="en-US" sz="1200" dirty="0">
                <a:latin typeface="Consolas" panose="020B0609020204030204" pitchFamily="49" charset="0"/>
              </a:rPr>
              <a:t>:</a:t>
            </a:r>
          </a:p>
          <a:p>
            <a:r>
              <a:rPr lang="en-US" sz="1200" dirty="0">
                <a:latin typeface="Consolas" panose="020B0609020204030204" pitchFamily="49" charset="0"/>
              </a:rPr>
              <a:t>    print (</a:t>
            </a:r>
            <a:r>
              <a:rPr lang="en-US" sz="1200" dirty="0" err="1">
                <a:latin typeface="Consolas" panose="020B0609020204030204" pitchFamily="49" charset="0"/>
              </a:rPr>
              <a:t>id_no</a:t>
            </a:r>
            <a:r>
              <a:rPr lang="en-US" sz="1200" dirty="0">
                <a:latin typeface="Consolas" panose="020B0609020204030204" pitchFamily="49" charset="0"/>
              </a:rPr>
              <a:t>)</a:t>
            </a:r>
          </a:p>
          <a:p>
            <a:r>
              <a:rPr lang="en-US" sz="1200" dirty="0">
                <a:latin typeface="Consolas" panose="020B0609020204030204" pitchFamily="49" charset="0"/>
              </a:rPr>
              <a:t>    </a:t>
            </a:r>
            <a:r>
              <a:rPr lang="en-US" sz="1200" dirty="0" err="1">
                <a:latin typeface="Consolas" panose="020B0609020204030204" pitchFamily="49" charset="0"/>
              </a:rPr>
              <a:t>src_directory</a:t>
            </a:r>
            <a:r>
              <a:rPr lang="en-US" sz="1200" dirty="0">
                <a:latin typeface="Consolas" panose="020B0609020204030204" pitchFamily="49" charset="0"/>
              </a:rPr>
              <a:t>=</a:t>
            </a:r>
            <a:r>
              <a:rPr lang="en-US" sz="1200" dirty="0" err="1">
                <a:latin typeface="Consolas" panose="020B0609020204030204" pitchFamily="49" charset="0"/>
              </a:rPr>
              <a:t>anaKlasor</a:t>
            </a:r>
            <a:r>
              <a:rPr lang="en-US" sz="1200" dirty="0">
                <a:latin typeface="Consolas" panose="020B0609020204030204" pitchFamily="49" charset="0"/>
              </a:rPr>
              <a:t>+"</a:t>
            </a:r>
            <a:r>
              <a:rPr lang="en-US" sz="1200" dirty="0" err="1">
                <a:latin typeface="Consolas" panose="020B0609020204030204" pitchFamily="49" charset="0"/>
              </a:rPr>
              <a:t>non_warning</a:t>
            </a:r>
            <a:r>
              <a:rPr lang="en-US" sz="1200" dirty="0">
                <a:latin typeface="Consolas" panose="020B0609020204030204" pitchFamily="49" charset="0"/>
              </a:rPr>
              <a:t>/"+</a:t>
            </a:r>
            <a:r>
              <a:rPr lang="en-US" sz="1200" dirty="0" err="1">
                <a:latin typeface="Consolas" panose="020B0609020204030204" pitchFamily="49" charset="0"/>
              </a:rPr>
              <a:t>dosyaListesi</a:t>
            </a:r>
            <a:r>
              <a:rPr lang="en-US" sz="1200" dirty="0">
                <a:latin typeface="Consolas" panose="020B0609020204030204" pitchFamily="49" charset="0"/>
              </a:rPr>
              <a:t>[</a:t>
            </a:r>
            <a:r>
              <a:rPr lang="en-US" sz="1200" dirty="0" err="1">
                <a:latin typeface="Consolas" panose="020B0609020204030204" pitchFamily="49" charset="0"/>
              </a:rPr>
              <a:t>id_no</a:t>
            </a:r>
            <a:r>
              <a:rPr lang="en-US" sz="1200" dirty="0">
                <a:latin typeface="Consolas" panose="020B0609020204030204" pitchFamily="49" charset="0"/>
              </a:rPr>
              <a:t>]</a:t>
            </a:r>
          </a:p>
          <a:p>
            <a:r>
              <a:rPr lang="en-US" sz="1200" dirty="0">
                <a:latin typeface="Consolas" panose="020B0609020204030204" pitchFamily="49" charset="0"/>
              </a:rPr>
              <a:t>    </a:t>
            </a:r>
            <a:r>
              <a:rPr lang="en-US" sz="1200" dirty="0" err="1">
                <a:latin typeface="Consolas" panose="020B0609020204030204" pitchFamily="49" charset="0"/>
              </a:rPr>
              <a:t>dest_directory</a:t>
            </a:r>
            <a:r>
              <a:rPr lang="en-US" sz="1200" dirty="0">
                <a:latin typeface="Consolas" panose="020B0609020204030204" pitchFamily="49" charset="0"/>
              </a:rPr>
              <a:t>=</a:t>
            </a:r>
            <a:r>
              <a:rPr lang="en-US" sz="1200" dirty="0" err="1">
                <a:latin typeface="Consolas" panose="020B0609020204030204" pitchFamily="49" charset="0"/>
              </a:rPr>
              <a:t>anaKlasor</a:t>
            </a:r>
            <a:r>
              <a:rPr lang="en-US" sz="1200" dirty="0">
                <a:latin typeface="Consolas" panose="020B0609020204030204" pitchFamily="49" charset="0"/>
              </a:rPr>
              <a:t>+"</a:t>
            </a:r>
            <a:r>
              <a:rPr lang="en-US" sz="1200" dirty="0" err="1">
                <a:latin typeface="Consolas" panose="020B0609020204030204" pitchFamily="49" charset="0"/>
              </a:rPr>
              <a:t>non_warning_selected</a:t>
            </a:r>
            <a:r>
              <a:rPr lang="en-US" sz="1200" dirty="0">
                <a:latin typeface="Consolas" panose="020B0609020204030204" pitchFamily="49" charset="0"/>
              </a:rPr>
              <a:t>/"+</a:t>
            </a:r>
            <a:r>
              <a:rPr lang="en-US" sz="1200" dirty="0" err="1">
                <a:latin typeface="Consolas" panose="020B0609020204030204" pitchFamily="49" charset="0"/>
              </a:rPr>
              <a:t>dosyaListesi</a:t>
            </a:r>
            <a:r>
              <a:rPr lang="en-US" sz="1200" dirty="0">
                <a:latin typeface="Consolas" panose="020B0609020204030204" pitchFamily="49" charset="0"/>
              </a:rPr>
              <a:t>[</a:t>
            </a:r>
            <a:r>
              <a:rPr lang="en-US" sz="1200" dirty="0" err="1">
                <a:latin typeface="Consolas" panose="020B0609020204030204" pitchFamily="49" charset="0"/>
              </a:rPr>
              <a:t>id_no</a:t>
            </a:r>
            <a:r>
              <a:rPr lang="en-US" sz="1200" dirty="0">
                <a:latin typeface="Consolas" panose="020B0609020204030204" pitchFamily="49" charset="0"/>
              </a:rPr>
              <a:t>] </a:t>
            </a:r>
          </a:p>
          <a:p>
            <a:r>
              <a:rPr lang="tr-TR" sz="1200" dirty="0">
                <a:latin typeface="Consolas" panose="020B0609020204030204" pitchFamily="49" charset="0"/>
              </a:rPr>
              <a:t>    </a:t>
            </a:r>
            <a:r>
              <a:rPr lang="en-US" sz="1200" dirty="0" err="1">
                <a:latin typeface="Consolas" panose="020B0609020204030204" pitchFamily="49" charset="0"/>
              </a:rPr>
              <a:t>copyfile</a:t>
            </a:r>
            <a:r>
              <a:rPr lang="en-US" sz="1200" dirty="0">
                <a:latin typeface="Consolas" panose="020B0609020204030204" pitchFamily="49" charset="0"/>
              </a:rPr>
              <a:t>(</a:t>
            </a:r>
            <a:r>
              <a:rPr lang="en-US" sz="1200" dirty="0" err="1">
                <a:latin typeface="Consolas" panose="020B0609020204030204" pitchFamily="49" charset="0"/>
              </a:rPr>
              <a:t>src_directory</a:t>
            </a:r>
            <a:r>
              <a:rPr lang="en-US" sz="1200" dirty="0">
                <a:latin typeface="Consolas" panose="020B0609020204030204" pitchFamily="49" charset="0"/>
              </a:rPr>
              <a:t>, </a:t>
            </a:r>
            <a:r>
              <a:rPr lang="en-US" sz="1200" dirty="0" err="1">
                <a:latin typeface="Consolas" panose="020B0609020204030204" pitchFamily="49" charset="0"/>
              </a:rPr>
              <a:t>dest_directory</a:t>
            </a:r>
            <a:r>
              <a:rPr lang="en-US" sz="1200" dirty="0">
                <a:latin typeface="Consolas" panose="020B0609020204030204" pitchFamily="49" charset="0"/>
              </a:rPr>
              <a:t>)</a:t>
            </a:r>
            <a:endParaRPr lang="tr-TR" sz="1200" b="0" dirty="0">
              <a:effectLst/>
              <a:latin typeface="Consolas" panose="020B0609020204030204" pitchFamily="49" charset="0"/>
            </a:endParaRPr>
          </a:p>
          <a:p>
            <a:endParaRPr lang="tr-TR" sz="1200" dirty="0">
              <a:latin typeface="Consolas" panose="020B0609020204030204" pitchFamily="49" charset="0"/>
            </a:endParaRPr>
          </a:p>
          <a:p>
            <a:r>
              <a:rPr lang="en-US" sz="1200" dirty="0">
                <a:latin typeface="Consolas" panose="020B0609020204030204" pitchFamily="49" charset="0"/>
              </a:rPr>
              <a:t> </a:t>
            </a:r>
            <a:endParaRPr lang="en-US" sz="1200" b="0" dirty="0">
              <a:effectLst/>
              <a:latin typeface="Consolas" panose="020B0609020204030204" pitchFamily="49" charset="0"/>
            </a:endParaRPr>
          </a:p>
        </p:txBody>
      </p:sp>
    </p:spTree>
    <p:extLst>
      <p:ext uri="{BB962C8B-B14F-4D97-AF65-F5344CB8AC3E}">
        <p14:creationId xmlns:p14="http://schemas.microsoft.com/office/powerpoint/2010/main" val="15994950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21A463F-CAF8-42B2-9CE3-D3E027970989}"/>
              </a:ext>
            </a:extLst>
          </p:cNvPr>
          <p:cNvSpPr>
            <a:spLocks noGrp="1"/>
          </p:cNvSpPr>
          <p:nvPr>
            <p:ph type="title"/>
          </p:nvPr>
        </p:nvSpPr>
        <p:spPr/>
        <p:txBody>
          <a:bodyPr/>
          <a:lstStyle/>
          <a:p>
            <a:r>
              <a:rPr lang="tr-TR" dirty="0" err="1"/>
              <a:t>Save</a:t>
            </a:r>
            <a:r>
              <a:rPr lang="tr-TR" dirty="0"/>
              <a:t> </a:t>
            </a:r>
            <a:r>
              <a:rPr lang="tr-TR" dirty="0" err="1"/>
              <a:t>and</a:t>
            </a:r>
            <a:r>
              <a:rPr lang="tr-TR" dirty="0"/>
              <a:t> </a:t>
            </a:r>
            <a:r>
              <a:rPr lang="tr-TR" dirty="0" err="1"/>
              <a:t>load</a:t>
            </a:r>
            <a:r>
              <a:rPr lang="tr-TR" dirty="0"/>
              <a:t> model</a:t>
            </a:r>
          </a:p>
        </p:txBody>
      </p:sp>
      <p:sp>
        <p:nvSpPr>
          <p:cNvPr id="5" name="Dikdörtgen 4">
            <a:extLst>
              <a:ext uri="{FF2B5EF4-FFF2-40B4-BE49-F238E27FC236}">
                <a16:creationId xmlns:a16="http://schemas.microsoft.com/office/drawing/2014/main" id="{398166A8-F01D-4597-8F24-C47EF0618714}"/>
              </a:ext>
            </a:extLst>
          </p:cNvPr>
          <p:cNvSpPr/>
          <p:nvPr/>
        </p:nvSpPr>
        <p:spPr>
          <a:xfrm>
            <a:off x="628650" y="1268016"/>
            <a:ext cx="6644986" cy="2492990"/>
          </a:xfrm>
          <a:prstGeom prst="rect">
            <a:avLst/>
          </a:prstGeom>
        </p:spPr>
        <p:txBody>
          <a:bodyPr wrap="square">
            <a:spAutoFit/>
          </a:bodyPr>
          <a:lstStyle/>
          <a:p>
            <a:r>
              <a:rPr lang="tr-TR" sz="1200" dirty="0" err="1">
                <a:latin typeface="Consolas" panose="020B0609020204030204" pitchFamily="49" charset="0"/>
              </a:rPr>
              <a:t>import</a:t>
            </a:r>
            <a:r>
              <a:rPr lang="tr-TR" sz="1200" dirty="0">
                <a:latin typeface="Consolas" panose="020B0609020204030204" pitchFamily="49" charset="0"/>
              </a:rPr>
              <a:t> </a:t>
            </a:r>
            <a:r>
              <a:rPr lang="tr-TR" sz="1200" dirty="0" err="1">
                <a:latin typeface="Consolas" panose="020B0609020204030204" pitchFamily="49" charset="0"/>
              </a:rPr>
              <a:t>pickle</a:t>
            </a:r>
            <a:endParaRPr lang="tr-TR" sz="1200" dirty="0">
              <a:latin typeface="Consolas" panose="020B0609020204030204" pitchFamily="49" charset="0"/>
            </a:endParaRPr>
          </a:p>
          <a:p>
            <a:r>
              <a:rPr lang="tr-TR" sz="1200" dirty="0" err="1">
                <a:latin typeface="Consolas" panose="020B0609020204030204" pitchFamily="49" charset="0"/>
              </a:rPr>
              <a:t>label</a:t>
            </a:r>
            <a:r>
              <a:rPr lang="tr-TR" sz="1200" dirty="0">
                <a:latin typeface="Consolas" panose="020B0609020204030204" pitchFamily="49" charset="0"/>
              </a:rPr>
              <a:t>="ResNet50"</a:t>
            </a:r>
          </a:p>
          <a:p>
            <a:r>
              <a:rPr lang="en-US" sz="1200" dirty="0">
                <a:latin typeface="Consolas" panose="020B0609020204030204" pitchFamily="49" charset="0"/>
              </a:rPr>
              <a:t># save the model to disk</a:t>
            </a:r>
          </a:p>
          <a:p>
            <a:r>
              <a:rPr lang="en-US" sz="1200" dirty="0">
                <a:latin typeface="Consolas" panose="020B0609020204030204" pitchFamily="49" charset="0"/>
              </a:rPr>
              <a:t>filename = './models/</a:t>
            </a:r>
            <a:r>
              <a:rPr lang="en-US" sz="1200" dirty="0" err="1">
                <a:latin typeface="Consolas" panose="020B0609020204030204" pitchFamily="49" charset="0"/>
              </a:rPr>
              <a:t>XGBmodel</a:t>
            </a:r>
            <a:r>
              <a:rPr lang="en-US" sz="1200" dirty="0">
                <a:latin typeface="Consolas" panose="020B0609020204030204" pitchFamily="49" charset="0"/>
              </a:rPr>
              <a:t>_'+label+'.</a:t>
            </a:r>
            <a:r>
              <a:rPr lang="en-US" sz="1200" dirty="0" err="1">
                <a:latin typeface="Consolas" panose="020B0609020204030204" pitchFamily="49" charset="0"/>
              </a:rPr>
              <a:t>sav</a:t>
            </a:r>
            <a:r>
              <a:rPr lang="en-US" sz="1200" dirty="0">
                <a:latin typeface="Consolas" panose="020B0609020204030204" pitchFamily="49" charset="0"/>
              </a:rPr>
              <a:t>'</a:t>
            </a:r>
          </a:p>
          <a:p>
            <a:r>
              <a:rPr lang="en-US" sz="1200" dirty="0" err="1">
                <a:latin typeface="Consolas" panose="020B0609020204030204" pitchFamily="49" charset="0"/>
              </a:rPr>
              <a:t>pickle.dump</a:t>
            </a:r>
            <a:r>
              <a:rPr lang="en-US" sz="1200" dirty="0">
                <a:latin typeface="Consolas" panose="020B0609020204030204" pitchFamily="49" charset="0"/>
              </a:rPr>
              <a:t>(</a:t>
            </a:r>
            <a:r>
              <a:rPr lang="en-US" sz="1200" dirty="0" err="1">
                <a:latin typeface="Consolas" panose="020B0609020204030204" pitchFamily="49" charset="0"/>
              </a:rPr>
              <a:t>clf</a:t>
            </a:r>
            <a:r>
              <a:rPr lang="en-US" sz="1200" dirty="0">
                <a:latin typeface="Consolas" panose="020B0609020204030204" pitchFamily="49" charset="0"/>
              </a:rPr>
              <a:t>, open(filename, '</a:t>
            </a:r>
            <a:r>
              <a:rPr lang="en-US" sz="1200" dirty="0" err="1">
                <a:latin typeface="Consolas" panose="020B0609020204030204" pitchFamily="49" charset="0"/>
              </a:rPr>
              <a:t>wb</a:t>
            </a:r>
            <a:r>
              <a:rPr lang="en-US" sz="1200" dirty="0">
                <a:latin typeface="Consolas" panose="020B0609020204030204" pitchFamily="49" charset="0"/>
              </a:rPr>
              <a:t>'))</a:t>
            </a:r>
            <a:endParaRPr lang="tr-TR" sz="1200" dirty="0">
              <a:latin typeface="Consolas" panose="020B0609020204030204" pitchFamily="49" charset="0"/>
            </a:endParaRPr>
          </a:p>
          <a:p>
            <a:endParaRPr lang="tr-TR" sz="1200" dirty="0">
              <a:latin typeface="Consolas" panose="020B0609020204030204" pitchFamily="49" charset="0"/>
            </a:endParaRPr>
          </a:p>
          <a:p>
            <a:endParaRPr lang="tr-TR" sz="1200" dirty="0">
              <a:latin typeface="Consolas" panose="020B0609020204030204" pitchFamily="49" charset="0"/>
            </a:endParaRPr>
          </a:p>
          <a:p>
            <a:endParaRPr lang="tr-TR" sz="1200" dirty="0">
              <a:latin typeface="Consolas" panose="020B0609020204030204" pitchFamily="49" charset="0"/>
            </a:endParaRPr>
          </a:p>
          <a:p>
            <a:r>
              <a:rPr lang="tr-TR" sz="1200" dirty="0" err="1">
                <a:latin typeface="Consolas" panose="020B0609020204030204" pitchFamily="49" charset="0"/>
              </a:rPr>
              <a:t>label</a:t>
            </a:r>
            <a:r>
              <a:rPr lang="tr-TR" sz="1200" dirty="0">
                <a:latin typeface="Consolas" panose="020B0609020204030204" pitchFamily="49" charset="0"/>
              </a:rPr>
              <a:t>="ResNet50"</a:t>
            </a:r>
          </a:p>
          <a:p>
            <a:r>
              <a:rPr lang="tr-TR" sz="1200" dirty="0" err="1">
                <a:latin typeface="Consolas" panose="020B0609020204030204" pitchFamily="49" charset="0"/>
              </a:rPr>
              <a:t>filename</a:t>
            </a:r>
            <a:r>
              <a:rPr lang="tr-TR" sz="1200" dirty="0">
                <a:latin typeface="Consolas" panose="020B0609020204030204" pitchFamily="49" charset="0"/>
              </a:rPr>
              <a:t> = './</a:t>
            </a:r>
            <a:r>
              <a:rPr lang="tr-TR" sz="1200" dirty="0" err="1">
                <a:latin typeface="Consolas" panose="020B0609020204030204" pitchFamily="49" charset="0"/>
              </a:rPr>
              <a:t>models</a:t>
            </a:r>
            <a:r>
              <a:rPr lang="tr-TR" sz="1200" dirty="0">
                <a:latin typeface="Consolas" panose="020B0609020204030204" pitchFamily="49" charset="0"/>
              </a:rPr>
              <a:t>/</a:t>
            </a:r>
            <a:r>
              <a:rPr lang="tr-TR" sz="1200" dirty="0" err="1">
                <a:latin typeface="Consolas" panose="020B0609020204030204" pitchFamily="49" charset="0"/>
              </a:rPr>
              <a:t>PreTrained</a:t>
            </a:r>
            <a:r>
              <a:rPr lang="tr-TR" sz="1200" dirty="0">
                <a:latin typeface="Consolas" panose="020B0609020204030204" pitchFamily="49" charset="0"/>
              </a:rPr>
              <a:t>_'+</a:t>
            </a:r>
            <a:r>
              <a:rPr lang="tr-TR" sz="1200" dirty="0" err="1">
                <a:latin typeface="Consolas" panose="020B0609020204030204" pitchFamily="49" charset="0"/>
              </a:rPr>
              <a:t>label</a:t>
            </a:r>
            <a:r>
              <a:rPr lang="tr-TR" sz="1200" dirty="0">
                <a:latin typeface="Consolas" panose="020B0609020204030204" pitchFamily="49" charset="0"/>
              </a:rPr>
              <a:t>+'_</a:t>
            </a:r>
            <a:r>
              <a:rPr lang="tr-TR" sz="1200" dirty="0" err="1">
                <a:latin typeface="Consolas" panose="020B0609020204030204" pitchFamily="49" charset="0"/>
              </a:rPr>
              <a:t>Model.sav</a:t>
            </a:r>
            <a:r>
              <a:rPr lang="tr-TR" sz="1200" dirty="0">
                <a:latin typeface="Consolas" panose="020B0609020204030204" pitchFamily="49" charset="0"/>
              </a:rPr>
              <a:t>'</a:t>
            </a:r>
          </a:p>
          <a:p>
            <a:r>
              <a:rPr lang="tr-TR" sz="1200" dirty="0" err="1">
                <a:latin typeface="Consolas" panose="020B0609020204030204" pitchFamily="49" charset="0"/>
              </a:rPr>
              <a:t>loaded_model</a:t>
            </a:r>
            <a:r>
              <a:rPr lang="tr-TR" sz="1200" dirty="0">
                <a:latin typeface="Consolas" panose="020B0609020204030204" pitchFamily="49" charset="0"/>
              </a:rPr>
              <a:t>=</a:t>
            </a:r>
            <a:r>
              <a:rPr lang="tr-TR" sz="1200" dirty="0" err="1">
                <a:latin typeface="Consolas" panose="020B0609020204030204" pitchFamily="49" charset="0"/>
              </a:rPr>
              <a:t>pickle.load</a:t>
            </a:r>
            <a:r>
              <a:rPr lang="tr-TR" sz="1200" dirty="0">
                <a:latin typeface="Consolas" panose="020B0609020204030204" pitchFamily="49" charset="0"/>
              </a:rPr>
              <a:t>(</a:t>
            </a:r>
            <a:r>
              <a:rPr lang="tr-TR" sz="1200" dirty="0" err="1">
                <a:latin typeface="Consolas" panose="020B0609020204030204" pitchFamily="49" charset="0"/>
              </a:rPr>
              <a:t>open</a:t>
            </a:r>
            <a:r>
              <a:rPr lang="tr-TR" sz="1200" dirty="0">
                <a:latin typeface="Consolas" panose="020B0609020204030204" pitchFamily="49" charset="0"/>
              </a:rPr>
              <a:t>(</a:t>
            </a:r>
            <a:r>
              <a:rPr lang="tr-TR" sz="1200" dirty="0" err="1">
                <a:latin typeface="Consolas" panose="020B0609020204030204" pitchFamily="49" charset="0"/>
              </a:rPr>
              <a:t>filename</a:t>
            </a:r>
            <a:r>
              <a:rPr lang="tr-TR" sz="1200" dirty="0">
                <a:latin typeface="Consolas" panose="020B0609020204030204" pitchFamily="49" charset="0"/>
              </a:rPr>
              <a:t>, '</a:t>
            </a:r>
            <a:r>
              <a:rPr lang="tr-TR" sz="1200" dirty="0" err="1">
                <a:latin typeface="Consolas" panose="020B0609020204030204" pitchFamily="49" charset="0"/>
              </a:rPr>
              <a:t>rb</a:t>
            </a:r>
            <a:r>
              <a:rPr lang="tr-TR" sz="1200" dirty="0">
                <a:latin typeface="Consolas" panose="020B0609020204030204" pitchFamily="49" charset="0"/>
              </a:rPr>
              <a:t>'))</a:t>
            </a:r>
          </a:p>
          <a:p>
            <a:endParaRPr lang="tr-TR" sz="1200" dirty="0">
              <a:latin typeface="Consolas" panose="020B0609020204030204" pitchFamily="49" charset="0"/>
            </a:endParaRPr>
          </a:p>
          <a:p>
            <a:r>
              <a:rPr lang="en-US" sz="1200" dirty="0">
                <a:latin typeface="Consolas" panose="020B0609020204030204" pitchFamily="49" charset="0"/>
              </a:rPr>
              <a:t> </a:t>
            </a:r>
            <a:endParaRPr lang="en-US" sz="1200" b="0" dirty="0">
              <a:effectLst/>
              <a:latin typeface="Consolas" panose="020B0609020204030204" pitchFamily="49" charset="0"/>
            </a:endParaRPr>
          </a:p>
        </p:txBody>
      </p:sp>
    </p:spTree>
    <p:extLst>
      <p:ext uri="{BB962C8B-B14F-4D97-AF65-F5344CB8AC3E}">
        <p14:creationId xmlns:p14="http://schemas.microsoft.com/office/powerpoint/2010/main" val="35403435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B47F5C7-7D2A-4DCF-A537-6EFFB536993C}"/>
              </a:ext>
            </a:extLst>
          </p:cNvPr>
          <p:cNvSpPr>
            <a:spLocks noGrp="1"/>
          </p:cNvSpPr>
          <p:nvPr>
            <p:ph type="title"/>
          </p:nvPr>
        </p:nvSpPr>
        <p:spPr/>
        <p:txBody>
          <a:bodyPr/>
          <a:lstStyle/>
          <a:p>
            <a:r>
              <a:rPr lang="tr-TR" dirty="0"/>
              <a:t>sınıflar</a:t>
            </a:r>
          </a:p>
        </p:txBody>
      </p:sp>
      <p:sp>
        <p:nvSpPr>
          <p:cNvPr id="4" name="Dikdörtgen 3">
            <a:extLst>
              <a:ext uri="{FF2B5EF4-FFF2-40B4-BE49-F238E27FC236}">
                <a16:creationId xmlns:a16="http://schemas.microsoft.com/office/drawing/2014/main" id="{BD8359A2-2871-40A7-8161-10C1CB1C81AD}"/>
              </a:ext>
            </a:extLst>
          </p:cNvPr>
          <p:cNvSpPr/>
          <p:nvPr/>
        </p:nvSpPr>
        <p:spPr>
          <a:xfrm>
            <a:off x="628648" y="1140589"/>
            <a:ext cx="8126933" cy="3293209"/>
          </a:xfrm>
          <a:prstGeom prst="rect">
            <a:avLst/>
          </a:prstGeom>
        </p:spPr>
        <p:txBody>
          <a:bodyPr wrap="square">
            <a:spAutoFit/>
          </a:bodyPr>
          <a:lstStyle/>
          <a:p>
            <a:r>
              <a:rPr lang="en-US" sz="1600" dirty="0">
                <a:latin typeface="Consolas" panose="020B0609020204030204" pitchFamily="49" charset="0"/>
              </a:rPr>
              <a:t>class Employee:</a:t>
            </a:r>
          </a:p>
          <a:p>
            <a:r>
              <a:rPr lang="en-US" sz="1600" dirty="0">
                <a:latin typeface="Consolas" panose="020B0609020204030204" pitchFamily="49" charset="0"/>
              </a:rPr>
              <a:t>   </a:t>
            </a:r>
            <a:r>
              <a:rPr lang="en-US" sz="1600" dirty="0" err="1">
                <a:latin typeface="Consolas" panose="020B0609020204030204" pitchFamily="49" charset="0"/>
              </a:rPr>
              <a:t>empCount</a:t>
            </a:r>
            <a:r>
              <a:rPr lang="en-US" sz="1600" dirty="0">
                <a:latin typeface="Consolas" panose="020B0609020204030204" pitchFamily="49" charset="0"/>
              </a:rPr>
              <a:t> = 0</a:t>
            </a:r>
          </a:p>
          <a:p>
            <a:br>
              <a:rPr lang="en-US" sz="1600" dirty="0">
                <a:latin typeface="Consolas" panose="020B0609020204030204" pitchFamily="49" charset="0"/>
              </a:rPr>
            </a:br>
            <a:r>
              <a:rPr lang="en-US" sz="1600" dirty="0">
                <a:latin typeface="Consolas" panose="020B0609020204030204" pitchFamily="49" charset="0"/>
              </a:rPr>
              <a:t>   def __</a:t>
            </a:r>
            <a:r>
              <a:rPr lang="en-US" sz="1600" dirty="0" err="1">
                <a:latin typeface="Consolas" panose="020B0609020204030204" pitchFamily="49" charset="0"/>
              </a:rPr>
              <a:t>init</a:t>
            </a:r>
            <a:r>
              <a:rPr lang="en-US" sz="1600" dirty="0">
                <a:latin typeface="Consolas" panose="020B0609020204030204" pitchFamily="49" charset="0"/>
              </a:rPr>
              <a:t>__(self, name, salary):</a:t>
            </a:r>
          </a:p>
          <a:p>
            <a:r>
              <a:rPr lang="en-US" sz="1600" dirty="0">
                <a:latin typeface="Consolas" panose="020B0609020204030204" pitchFamily="49" charset="0"/>
              </a:rPr>
              <a:t>      self.name = name</a:t>
            </a:r>
          </a:p>
          <a:p>
            <a:r>
              <a:rPr lang="en-US" sz="1600" dirty="0">
                <a:latin typeface="Consolas" panose="020B0609020204030204" pitchFamily="49" charset="0"/>
              </a:rPr>
              <a:t>      </a:t>
            </a:r>
            <a:r>
              <a:rPr lang="en-US" sz="1600" dirty="0" err="1">
                <a:latin typeface="Consolas" panose="020B0609020204030204" pitchFamily="49" charset="0"/>
              </a:rPr>
              <a:t>self.salary</a:t>
            </a:r>
            <a:r>
              <a:rPr lang="en-US" sz="1600" dirty="0">
                <a:latin typeface="Consolas" panose="020B0609020204030204" pitchFamily="49" charset="0"/>
              </a:rPr>
              <a:t> = salary</a:t>
            </a:r>
          </a:p>
          <a:p>
            <a:r>
              <a:rPr lang="en-US" sz="1600" dirty="0">
                <a:latin typeface="Consolas" panose="020B0609020204030204" pitchFamily="49" charset="0"/>
              </a:rPr>
              <a:t>      </a:t>
            </a:r>
            <a:r>
              <a:rPr lang="en-US" sz="1600" dirty="0" err="1">
                <a:latin typeface="Consolas" panose="020B0609020204030204" pitchFamily="49" charset="0"/>
              </a:rPr>
              <a:t>Employee.empCount</a:t>
            </a:r>
            <a:r>
              <a:rPr lang="en-US" sz="1600" dirty="0">
                <a:latin typeface="Consolas" panose="020B0609020204030204" pitchFamily="49" charset="0"/>
              </a:rPr>
              <a:t> += 1</a:t>
            </a:r>
          </a:p>
          <a:p>
            <a:br>
              <a:rPr lang="en-US" sz="1600" dirty="0">
                <a:latin typeface="Consolas" panose="020B0609020204030204" pitchFamily="49" charset="0"/>
              </a:rPr>
            </a:br>
            <a:r>
              <a:rPr lang="en-US" sz="1600" dirty="0">
                <a:latin typeface="Consolas" panose="020B0609020204030204" pitchFamily="49" charset="0"/>
              </a:rPr>
              <a:t>   def </a:t>
            </a:r>
            <a:r>
              <a:rPr lang="en-US" sz="1600" dirty="0" err="1">
                <a:latin typeface="Consolas" panose="020B0609020204030204" pitchFamily="49" charset="0"/>
              </a:rPr>
              <a:t>displayCount</a:t>
            </a:r>
            <a:r>
              <a:rPr lang="en-US" sz="1600" dirty="0">
                <a:latin typeface="Consolas" panose="020B0609020204030204" pitchFamily="49" charset="0"/>
              </a:rPr>
              <a:t>(self):</a:t>
            </a:r>
          </a:p>
          <a:p>
            <a:r>
              <a:rPr lang="en-US" sz="1600" dirty="0">
                <a:latin typeface="Consolas" panose="020B0609020204030204" pitchFamily="49" charset="0"/>
              </a:rPr>
              <a:t>      print ("Total Employee %d" % </a:t>
            </a:r>
            <a:r>
              <a:rPr lang="en-US" sz="1600" dirty="0" err="1">
                <a:latin typeface="Consolas" panose="020B0609020204030204" pitchFamily="49" charset="0"/>
              </a:rPr>
              <a:t>Employee.empCount</a:t>
            </a:r>
            <a:r>
              <a:rPr lang="en-US" sz="1600" dirty="0">
                <a:latin typeface="Consolas" panose="020B0609020204030204" pitchFamily="49" charset="0"/>
              </a:rPr>
              <a:t>)</a:t>
            </a:r>
          </a:p>
          <a:p>
            <a:r>
              <a:rPr lang="en-US" sz="1600" dirty="0">
                <a:latin typeface="Consolas" panose="020B0609020204030204" pitchFamily="49" charset="0"/>
              </a:rPr>
              <a:t>   </a:t>
            </a:r>
          </a:p>
          <a:p>
            <a:r>
              <a:rPr lang="en-US" sz="1600" dirty="0">
                <a:latin typeface="Consolas" panose="020B0609020204030204" pitchFamily="49" charset="0"/>
              </a:rPr>
              <a:t>   def </a:t>
            </a:r>
            <a:r>
              <a:rPr lang="en-US" sz="1600" dirty="0" err="1">
                <a:latin typeface="Consolas" panose="020B0609020204030204" pitchFamily="49" charset="0"/>
              </a:rPr>
              <a:t>displayEmployee</a:t>
            </a:r>
            <a:r>
              <a:rPr lang="en-US" sz="1600" dirty="0">
                <a:latin typeface="Consolas" panose="020B0609020204030204" pitchFamily="49" charset="0"/>
              </a:rPr>
              <a:t>(self):</a:t>
            </a:r>
          </a:p>
          <a:p>
            <a:r>
              <a:rPr lang="en-US" sz="1600" dirty="0">
                <a:latin typeface="Consolas" panose="020B0609020204030204" pitchFamily="49" charset="0"/>
              </a:rPr>
              <a:t>      print ("Name : ", self.name,  ", Salary: ", </a:t>
            </a:r>
            <a:r>
              <a:rPr lang="en-US" sz="1600" dirty="0" err="1">
                <a:latin typeface="Consolas" panose="020B0609020204030204" pitchFamily="49" charset="0"/>
              </a:rPr>
              <a:t>self.salary</a:t>
            </a:r>
            <a:r>
              <a:rPr lang="en-US" sz="1600" dirty="0">
                <a:latin typeface="Consolas" panose="020B0609020204030204" pitchFamily="49" charset="0"/>
              </a:rPr>
              <a:t>)</a:t>
            </a:r>
          </a:p>
        </p:txBody>
      </p:sp>
    </p:spTree>
    <p:extLst>
      <p:ext uri="{BB962C8B-B14F-4D97-AF65-F5344CB8AC3E}">
        <p14:creationId xmlns:p14="http://schemas.microsoft.com/office/powerpoint/2010/main" val="26262519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B47F5C7-7D2A-4DCF-A537-6EFFB536993C}"/>
              </a:ext>
            </a:extLst>
          </p:cNvPr>
          <p:cNvSpPr>
            <a:spLocks noGrp="1"/>
          </p:cNvSpPr>
          <p:nvPr>
            <p:ph type="title"/>
          </p:nvPr>
        </p:nvSpPr>
        <p:spPr/>
        <p:txBody>
          <a:bodyPr/>
          <a:lstStyle/>
          <a:p>
            <a:r>
              <a:rPr lang="tr-TR" dirty="0"/>
              <a:t>sınıflar</a:t>
            </a:r>
          </a:p>
        </p:txBody>
      </p:sp>
      <p:sp>
        <p:nvSpPr>
          <p:cNvPr id="4" name="Dikdörtgen 3">
            <a:extLst>
              <a:ext uri="{FF2B5EF4-FFF2-40B4-BE49-F238E27FC236}">
                <a16:creationId xmlns:a16="http://schemas.microsoft.com/office/drawing/2014/main" id="{BD8359A2-2871-40A7-8161-10C1CB1C81AD}"/>
              </a:ext>
            </a:extLst>
          </p:cNvPr>
          <p:cNvSpPr/>
          <p:nvPr/>
        </p:nvSpPr>
        <p:spPr>
          <a:xfrm>
            <a:off x="628648" y="1140589"/>
            <a:ext cx="7617135" cy="3785652"/>
          </a:xfrm>
          <a:prstGeom prst="rect">
            <a:avLst/>
          </a:prstGeom>
        </p:spPr>
        <p:txBody>
          <a:bodyPr wrap="square">
            <a:spAutoFit/>
          </a:bodyPr>
          <a:lstStyle/>
          <a:p>
            <a:r>
              <a:rPr lang="en-US" sz="1600" dirty="0">
                <a:latin typeface="Consolas" panose="020B0609020204030204" pitchFamily="49" charset="0"/>
              </a:rPr>
              <a:t>emp1 = Employee("</a:t>
            </a:r>
            <a:r>
              <a:rPr lang="en-US" sz="1600" dirty="0" err="1">
                <a:latin typeface="Consolas" panose="020B0609020204030204" pitchFamily="49" charset="0"/>
              </a:rPr>
              <a:t>Umit</a:t>
            </a:r>
            <a:r>
              <a:rPr lang="en-US" sz="1600" dirty="0">
                <a:latin typeface="Consolas" panose="020B0609020204030204" pitchFamily="49" charset="0"/>
              </a:rPr>
              <a:t>", 1500)</a:t>
            </a:r>
          </a:p>
          <a:p>
            <a:r>
              <a:rPr lang="en-US" sz="1600" dirty="0">
                <a:latin typeface="Consolas" panose="020B0609020204030204" pitchFamily="49" charset="0"/>
              </a:rPr>
              <a:t>emp1.displayCount()</a:t>
            </a:r>
          </a:p>
          <a:p>
            <a:r>
              <a:rPr lang="en-US" sz="1600" dirty="0">
                <a:latin typeface="Consolas" panose="020B0609020204030204" pitchFamily="49" charset="0"/>
              </a:rPr>
              <a:t>emp1.displayEmployee()</a:t>
            </a:r>
          </a:p>
          <a:p>
            <a:br>
              <a:rPr lang="en-US" sz="1600" dirty="0">
                <a:latin typeface="Consolas" panose="020B0609020204030204" pitchFamily="49" charset="0"/>
              </a:rPr>
            </a:br>
            <a:r>
              <a:rPr lang="en-US" sz="1600" dirty="0">
                <a:latin typeface="Consolas" panose="020B0609020204030204" pitchFamily="49" charset="0"/>
              </a:rPr>
              <a:t>emp2 = Employee("Murat", 2300)</a:t>
            </a:r>
          </a:p>
          <a:p>
            <a:r>
              <a:rPr lang="en-US" sz="1600" dirty="0">
                <a:latin typeface="Consolas" panose="020B0609020204030204" pitchFamily="49" charset="0"/>
              </a:rPr>
              <a:t>emp2.displayCount()</a:t>
            </a:r>
          </a:p>
          <a:p>
            <a:r>
              <a:rPr lang="en-US" sz="1600" dirty="0">
                <a:latin typeface="Consolas" panose="020B0609020204030204" pitchFamily="49" charset="0"/>
              </a:rPr>
              <a:t>emp2.displayEmployee()</a:t>
            </a:r>
          </a:p>
          <a:p>
            <a:br>
              <a:rPr lang="en-US" sz="1600" dirty="0">
                <a:latin typeface="Consolas" panose="020B0609020204030204" pitchFamily="49" charset="0"/>
              </a:rPr>
            </a:br>
            <a:r>
              <a:rPr lang="en-US" sz="1600" dirty="0" err="1">
                <a:latin typeface="Consolas" panose="020B0609020204030204" pitchFamily="49" charset="0"/>
              </a:rPr>
              <a:t>myObjArray</a:t>
            </a:r>
            <a:r>
              <a:rPr lang="en-US" sz="1600" dirty="0">
                <a:latin typeface="Consolas" panose="020B0609020204030204" pitchFamily="49" charset="0"/>
              </a:rPr>
              <a:t> = []</a:t>
            </a:r>
          </a:p>
          <a:p>
            <a:r>
              <a:rPr lang="en-US" sz="1600" dirty="0" err="1">
                <a:latin typeface="Consolas" panose="020B0609020204030204" pitchFamily="49" charset="0"/>
              </a:rPr>
              <a:t>myObjArray.append</a:t>
            </a:r>
            <a:r>
              <a:rPr lang="en-US" sz="1600" dirty="0">
                <a:latin typeface="Consolas" panose="020B0609020204030204" pitchFamily="49" charset="0"/>
              </a:rPr>
              <a:t>(emp1)</a:t>
            </a:r>
          </a:p>
          <a:p>
            <a:r>
              <a:rPr lang="en-US" sz="1600" dirty="0" err="1">
                <a:latin typeface="Consolas" panose="020B0609020204030204" pitchFamily="49" charset="0"/>
              </a:rPr>
              <a:t>myObjArray.append</a:t>
            </a:r>
            <a:r>
              <a:rPr lang="en-US" sz="1600" dirty="0">
                <a:latin typeface="Consolas" panose="020B0609020204030204" pitchFamily="49" charset="0"/>
              </a:rPr>
              <a:t>(emp2)</a:t>
            </a:r>
          </a:p>
          <a:p>
            <a:br>
              <a:rPr lang="en-US" sz="1600" dirty="0">
                <a:latin typeface="Consolas" panose="020B0609020204030204" pitchFamily="49" charset="0"/>
              </a:rPr>
            </a:br>
            <a:r>
              <a:rPr lang="en-US" sz="1600" dirty="0">
                <a:latin typeface="Consolas" panose="020B0609020204030204" pitchFamily="49" charset="0"/>
              </a:rPr>
              <a:t>for emp in </a:t>
            </a:r>
            <a:r>
              <a:rPr lang="en-US" sz="1600" dirty="0" err="1">
                <a:latin typeface="Consolas" panose="020B0609020204030204" pitchFamily="49" charset="0"/>
              </a:rPr>
              <a:t>myObjArray</a:t>
            </a:r>
            <a:r>
              <a:rPr lang="en-US" sz="1600" dirty="0">
                <a:latin typeface="Consolas" panose="020B0609020204030204" pitchFamily="49" charset="0"/>
              </a:rPr>
              <a:t>:</a:t>
            </a:r>
          </a:p>
          <a:p>
            <a:r>
              <a:rPr lang="en-US" sz="1600" dirty="0">
                <a:latin typeface="Consolas" panose="020B0609020204030204" pitchFamily="49" charset="0"/>
              </a:rPr>
              <a:t>  print("Name: %s Salary:%d"%(</a:t>
            </a:r>
            <a:r>
              <a:rPr lang="en-US" sz="1600" dirty="0" err="1">
                <a:latin typeface="Consolas" panose="020B0609020204030204" pitchFamily="49" charset="0"/>
              </a:rPr>
              <a:t>emp.name,emp.salary</a:t>
            </a:r>
            <a:r>
              <a:rPr lang="en-US" sz="1600" dirty="0">
                <a:latin typeface="Consolas" panose="020B0609020204030204" pitchFamily="49" charset="0"/>
              </a:rPr>
              <a:t>))</a:t>
            </a:r>
          </a:p>
          <a:p>
            <a:endParaRPr lang="en-US" sz="1600" dirty="0">
              <a:latin typeface="Consolas" panose="020B0609020204030204" pitchFamily="49" charset="0"/>
            </a:endParaRPr>
          </a:p>
        </p:txBody>
      </p:sp>
    </p:spTree>
    <p:extLst>
      <p:ext uri="{BB962C8B-B14F-4D97-AF65-F5344CB8AC3E}">
        <p14:creationId xmlns:p14="http://schemas.microsoft.com/office/powerpoint/2010/main" val="39901961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D1455A-0A1C-851C-693C-5846F791482F}"/>
              </a:ext>
            </a:extLst>
          </p:cNvPr>
          <p:cNvSpPr>
            <a:spLocks noGrp="1"/>
          </p:cNvSpPr>
          <p:nvPr>
            <p:ph type="title"/>
          </p:nvPr>
        </p:nvSpPr>
        <p:spPr/>
        <p:txBody>
          <a:bodyPr>
            <a:normAutofit/>
          </a:bodyPr>
          <a:lstStyle/>
          <a:p>
            <a:pPr algn="ctr"/>
            <a:r>
              <a:rPr lang="tr-TR" sz="2400" b="1" dirty="0">
                <a:latin typeface="Times New Roman" panose="02020603050405020304" pitchFamily="18" charset="0"/>
                <a:cs typeface="Times New Roman" panose="02020603050405020304" pitchFamily="18" charset="0"/>
              </a:rPr>
              <a:t>Python Önemli Kütüphaneler</a:t>
            </a:r>
          </a:p>
        </p:txBody>
      </p:sp>
      <p:sp>
        <p:nvSpPr>
          <p:cNvPr id="3" name="Content Placeholder 2">
            <a:extLst>
              <a:ext uri="{FF2B5EF4-FFF2-40B4-BE49-F238E27FC236}">
                <a16:creationId xmlns:a16="http://schemas.microsoft.com/office/drawing/2014/main" id="{54D45909-D3F3-F905-07CF-F011FD47BF14}"/>
              </a:ext>
            </a:extLst>
          </p:cNvPr>
          <p:cNvSpPr>
            <a:spLocks noGrp="1"/>
          </p:cNvSpPr>
          <p:nvPr>
            <p:ph idx="1"/>
          </p:nvPr>
        </p:nvSpPr>
        <p:spPr/>
        <p:txBody>
          <a:bodyPr>
            <a:noAutofit/>
          </a:bodyPr>
          <a:lstStyle/>
          <a:p>
            <a:r>
              <a:rPr lang="tr-TR" sz="2000" b="1" dirty="0" err="1">
                <a:solidFill>
                  <a:srgbClr val="FFFF00"/>
                </a:solidFill>
                <a:latin typeface="Times New Roman" panose="02020603050405020304" pitchFamily="18" charset="0"/>
                <a:cs typeface="Times New Roman" panose="02020603050405020304" pitchFamily="18" charset="0"/>
              </a:rPr>
              <a:t>NumPy</a:t>
            </a:r>
            <a:r>
              <a:rPr lang="tr-TR" sz="2000" b="1" dirty="0">
                <a:solidFill>
                  <a:srgbClr val="FFFF00"/>
                </a:solidFill>
                <a:latin typeface="Times New Roman" panose="02020603050405020304" pitchFamily="18" charset="0"/>
                <a:cs typeface="Times New Roman" panose="02020603050405020304" pitchFamily="18" charset="0"/>
              </a:rPr>
              <a:t> (</a:t>
            </a:r>
            <a:r>
              <a:rPr lang="tr-TR" sz="2000" b="1" dirty="0" err="1">
                <a:solidFill>
                  <a:srgbClr val="FFFF00"/>
                </a:solidFill>
                <a:latin typeface="Times New Roman" panose="02020603050405020304" pitchFamily="18" charset="0"/>
                <a:cs typeface="Times New Roman" panose="02020603050405020304" pitchFamily="18" charset="0"/>
              </a:rPr>
              <a:t>Numerical</a:t>
            </a:r>
            <a:r>
              <a:rPr lang="tr-TR" sz="2000" b="1" dirty="0">
                <a:solidFill>
                  <a:srgbClr val="FFFF00"/>
                </a:solidFill>
                <a:latin typeface="Times New Roman" panose="02020603050405020304" pitchFamily="18" charset="0"/>
                <a:cs typeface="Times New Roman" panose="02020603050405020304" pitchFamily="18" charset="0"/>
              </a:rPr>
              <a:t> Python – </a:t>
            </a:r>
            <a:r>
              <a:rPr lang="tr-TR" sz="2000" b="1" dirty="0" err="1">
                <a:solidFill>
                  <a:srgbClr val="FFFF00"/>
                </a:solidFill>
                <a:latin typeface="Times New Roman" panose="02020603050405020304" pitchFamily="18" charset="0"/>
                <a:cs typeface="Times New Roman" panose="02020603050405020304" pitchFamily="18" charset="0"/>
              </a:rPr>
              <a:t>Sayılsal</a:t>
            </a:r>
            <a:r>
              <a:rPr lang="tr-TR" sz="2000" b="1" dirty="0">
                <a:solidFill>
                  <a:srgbClr val="FFFF00"/>
                </a:solidFill>
                <a:latin typeface="Times New Roman" panose="02020603050405020304" pitchFamily="18" charset="0"/>
                <a:cs typeface="Times New Roman" panose="02020603050405020304" pitchFamily="18" charset="0"/>
              </a:rPr>
              <a:t> Python) : </a:t>
            </a:r>
          </a:p>
          <a:p>
            <a:endParaRPr lang="tr-TR" sz="2000" b="1" dirty="0">
              <a:solidFill>
                <a:srgbClr val="FFFF00"/>
              </a:solidFill>
              <a:latin typeface="Times New Roman" panose="02020603050405020304" pitchFamily="18" charset="0"/>
              <a:cs typeface="Times New Roman" panose="02020603050405020304" pitchFamily="18" charset="0"/>
            </a:endParaRPr>
          </a:p>
          <a:p>
            <a:pPr lvl="1"/>
            <a:r>
              <a:rPr lang="tr-TR" dirty="0">
                <a:latin typeface="Times New Roman" panose="02020603050405020304" pitchFamily="18" charset="0"/>
                <a:cs typeface="Times New Roman" panose="02020603050405020304" pitchFamily="18" charset="0"/>
              </a:rPr>
              <a:t>Veri Bilimi çalışmaları için olmazsa olmaz olarak ifade edilen-gösterilen çok büyük ölçekteki matematiksel-bilimsel hesaplamaları kolay, hızlı ve esnek bir şekilde gerçekleştirmemizi sağlayan çözümleri içeren kütüphanedir.</a:t>
            </a:r>
          </a:p>
          <a:p>
            <a:pPr lvl="1"/>
            <a:endParaRPr lang="tr-TR" dirty="0">
              <a:latin typeface="Times New Roman" panose="02020603050405020304" pitchFamily="18" charset="0"/>
              <a:cs typeface="Times New Roman" panose="02020603050405020304" pitchFamily="18" charset="0"/>
            </a:endParaRPr>
          </a:p>
          <a:p>
            <a:pPr lvl="1"/>
            <a:r>
              <a:rPr lang="tr-TR" dirty="0">
                <a:latin typeface="Times New Roman" panose="02020603050405020304" pitchFamily="18" charset="0"/>
                <a:cs typeface="Times New Roman" panose="02020603050405020304" pitchFamily="18" charset="0"/>
              </a:rPr>
              <a:t>Ağırlıklı olarak Veri Madenciliği, Makine Öğrenmesi, Veri Analizi, Tek-Çok Boyutlu dizi içeren hesaplama yapılarında kullanılır.</a:t>
            </a:r>
          </a:p>
        </p:txBody>
      </p:sp>
    </p:spTree>
    <p:extLst>
      <p:ext uri="{BB962C8B-B14F-4D97-AF65-F5344CB8AC3E}">
        <p14:creationId xmlns:p14="http://schemas.microsoft.com/office/powerpoint/2010/main" val="33216252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D1455A-0A1C-851C-693C-5846F791482F}"/>
              </a:ext>
            </a:extLst>
          </p:cNvPr>
          <p:cNvSpPr>
            <a:spLocks noGrp="1"/>
          </p:cNvSpPr>
          <p:nvPr>
            <p:ph type="title"/>
          </p:nvPr>
        </p:nvSpPr>
        <p:spPr/>
        <p:txBody>
          <a:bodyPr>
            <a:normAutofit/>
          </a:bodyPr>
          <a:lstStyle/>
          <a:p>
            <a:pPr algn="ctr"/>
            <a:r>
              <a:rPr lang="tr-TR" sz="2400" b="1" dirty="0">
                <a:latin typeface="Times New Roman" panose="02020603050405020304" pitchFamily="18" charset="0"/>
                <a:cs typeface="Times New Roman" panose="02020603050405020304" pitchFamily="18" charset="0"/>
              </a:rPr>
              <a:t>Python Önemli Kütüphaneler</a:t>
            </a:r>
          </a:p>
        </p:txBody>
      </p:sp>
      <p:sp>
        <p:nvSpPr>
          <p:cNvPr id="3" name="Content Placeholder 2">
            <a:extLst>
              <a:ext uri="{FF2B5EF4-FFF2-40B4-BE49-F238E27FC236}">
                <a16:creationId xmlns:a16="http://schemas.microsoft.com/office/drawing/2014/main" id="{54D45909-D3F3-F905-07CF-F011FD47BF14}"/>
              </a:ext>
            </a:extLst>
          </p:cNvPr>
          <p:cNvSpPr>
            <a:spLocks noGrp="1"/>
          </p:cNvSpPr>
          <p:nvPr>
            <p:ph idx="1"/>
          </p:nvPr>
        </p:nvSpPr>
        <p:spPr/>
        <p:txBody>
          <a:bodyPr>
            <a:noAutofit/>
          </a:bodyPr>
          <a:lstStyle/>
          <a:p>
            <a:r>
              <a:rPr lang="tr-TR" sz="2000" b="1" dirty="0" err="1">
                <a:solidFill>
                  <a:srgbClr val="FFFF00"/>
                </a:solidFill>
                <a:latin typeface="Times New Roman" panose="02020603050405020304" pitchFamily="18" charset="0"/>
                <a:cs typeface="Times New Roman" panose="02020603050405020304" pitchFamily="18" charset="0"/>
              </a:rPr>
              <a:t>Pandas</a:t>
            </a:r>
            <a:r>
              <a:rPr lang="tr-TR" sz="2000" b="1" dirty="0">
                <a:solidFill>
                  <a:srgbClr val="FFFF00"/>
                </a:solidFill>
                <a:latin typeface="Times New Roman" panose="02020603050405020304" pitchFamily="18" charset="0"/>
                <a:cs typeface="Times New Roman" panose="02020603050405020304" pitchFamily="18" charset="0"/>
              </a:rPr>
              <a:t>: </a:t>
            </a:r>
          </a:p>
          <a:p>
            <a:pPr lvl="1"/>
            <a:r>
              <a:rPr lang="tr-TR" sz="1700" b="1" dirty="0">
                <a:latin typeface="Times New Roman" panose="02020603050405020304" pitchFamily="18" charset="0"/>
                <a:cs typeface="Times New Roman" panose="02020603050405020304" pitchFamily="18" charset="0"/>
              </a:rPr>
              <a:t>Veri işlemesi ve analizi için Python programlama dilinde yazılmış olan bir kütüphanedir. </a:t>
            </a:r>
          </a:p>
          <a:p>
            <a:endParaRPr lang="tr-TR" sz="2000" b="1" dirty="0">
              <a:latin typeface="Times New Roman" panose="02020603050405020304" pitchFamily="18" charset="0"/>
              <a:cs typeface="Times New Roman" panose="02020603050405020304" pitchFamily="18" charset="0"/>
            </a:endParaRPr>
          </a:p>
          <a:p>
            <a:pPr lvl="1"/>
            <a:r>
              <a:rPr lang="tr-TR" sz="1700" b="1" dirty="0">
                <a:latin typeface="Times New Roman" panose="02020603050405020304" pitchFamily="18" charset="0"/>
                <a:cs typeface="Times New Roman" panose="02020603050405020304" pitchFamily="18" charset="0"/>
              </a:rPr>
              <a:t>Temel olarak zaman etiketli serileri ve sayısal tabloları işlemek için bir veri yapısı oluşturur ve yapıyı çeşitli işlemler ile işler-analiz eder.</a:t>
            </a:r>
          </a:p>
          <a:p>
            <a:pPr lvl="1"/>
            <a:endParaRPr lang="tr-TR" sz="1700" b="1" dirty="0">
              <a:latin typeface="Times New Roman" panose="02020603050405020304" pitchFamily="18" charset="0"/>
              <a:cs typeface="Times New Roman" panose="02020603050405020304" pitchFamily="18" charset="0"/>
            </a:endParaRPr>
          </a:p>
          <a:p>
            <a:pPr lvl="1"/>
            <a:r>
              <a:rPr lang="tr-TR" sz="1700" b="1" dirty="0">
                <a:latin typeface="Times New Roman" panose="02020603050405020304" pitchFamily="18" charset="0"/>
                <a:cs typeface="Times New Roman" panose="02020603050405020304" pitchFamily="18" charset="0"/>
              </a:rPr>
              <a:t>https://pandas.pydata.org/docs/getting_started/intro_tutorials/01_table_oriented.html</a:t>
            </a:r>
          </a:p>
        </p:txBody>
      </p:sp>
    </p:spTree>
    <p:extLst>
      <p:ext uri="{BB962C8B-B14F-4D97-AF65-F5344CB8AC3E}">
        <p14:creationId xmlns:p14="http://schemas.microsoft.com/office/powerpoint/2010/main" val="213825518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D1455A-0A1C-851C-693C-5846F791482F}"/>
              </a:ext>
            </a:extLst>
          </p:cNvPr>
          <p:cNvSpPr>
            <a:spLocks noGrp="1"/>
          </p:cNvSpPr>
          <p:nvPr>
            <p:ph type="title"/>
          </p:nvPr>
        </p:nvSpPr>
        <p:spPr>
          <a:xfrm>
            <a:off x="628650" y="273844"/>
            <a:ext cx="4005453" cy="859632"/>
          </a:xfrm>
        </p:spPr>
        <p:txBody>
          <a:bodyPr>
            <a:normAutofit/>
          </a:bodyPr>
          <a:lstStyle/>
          <a:p>
            <a:r>
              <a:rPr lang="tr-TR" sz="2800" b="1">
                <a:latin typeface="Times New Roman" panose="02020603050405020304" pitchFamily="18" charset="0"/>
                <a:cs typeface="Times New Roman" panose="02020603050405020304" pitchFamily="18" charset="0"/>
              </a:rPr>
              <a:t>Python Önemli Kütüphaneler</a:t>
            </a:r>
          </a:p>
        </p:txBody>
      </p:sp>
      <p:sp>
        <p:nvSpPr>
          <p:cNvPr id="11" name="Freeform: Shape 10">
            <a:extLst>
              <a:ext uri="{FF2B5EF4-FFF2-40B4-BE49-F238E27FC236}">
                <a16:creationId xmlns:a16="http://schemas.microsoft.com/office/drawing/2014/main" id="{05C7EBC3-4672-4DAB-81C2-58661FAFAE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4103" y="-1"/>
            <a:ext cx="4509896" cy="1133477"/>
          </a:xfrm>
          <a:custGeom>
            <a:avLst/>
            <a:gdLst>
              <a:gd name="connsiteX0" fmla="*/ 4545473 w 6013194"/>
              <a:gd name="connsiteY0" fmla="*/ 0 h 1511304"/>
              <a:gd name="connsiteX1" fmla="*/ 6013194 w 6013194"/>
              <a:gd name="connsiteY1" fmla="*/ 0 h 1511304"/>
              <a:gd name="connsiteX2" fmla="*/ 6013194 w 6013194"/>
              <a:gd name="connsiteY2" fmla="*/ 1508760 h 1511304"/>
              <a:gd name="connsiteX3" fmla="*/ 4545474 w 6013194"/>
              <a:gd name="connsiteY3" fmla="*/ 1508760 h 1511304"/>
              <a:gd name="connsiteX4" fmla="*/ 4545474 w 6013194"/>
              <a:gd name="connsiteY4" fmla="*/ 1511304 h 1511304"/>
              <a:gd name="connsiteX5" fmla="*/ 0 w 6013194"/>
              <a:gd name="connsiteY5" fmla="*/ 1511304 h 1511304"/>
              <a:gd name="connsiteX6" fmla="*/ 697617 w 6013194"/>
              <a:gd name="connsiteY6" fmla="*/ 3 h 1511304"/>
              <a:gd name="connsiteX7" fmla="*/ 4545473 w 6013194"/>
              <a:gd name="connsiteY7" fmla="*/ 3 h 1511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013194" h="1511304">
                <a:moveTo>
                  <a:pt x="4545473" y="0"/>
                </a:moveTo>
                <a:lnTo>
                  <a:pt x="6013194" y="0"/>
                </a:lnTo>
                <a:lnTo>
                  <a:pt x="6013194" y="1508760"/>
                </a:lnTo>
                <a:lnTo>
                  <a:pt x="4545474" y="1508760"/>
                </a:lnTo>
                <a:lnTo>
                  <a:pt x="4545474" y="1511304"/>
                </a:lnTo>
                <a:lnTo>
                  <a:pt x="0" y="1511304"/>
                </a:lnTo>
                <a:lnTo>
                  <a:pt x="697617" y="3"/>
                </a:lnTo>
                <a:lnTo>
                  <a:pt x="4545473" y="3"/>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40BF962F-4C6F-461E-86F2-C43F56CC93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610597" y="1268016"/>
            <a:ext cx="6533402" cy="3875484"/>
          </a:xfrm>
          <a:custGeom>
            <a:avLst/>
            <a:gdLst>
              <a:gd name="connsiteX0" fmla="*/ 0 w 8711202"/>
              <a:gd name="connsiteY0" fmla="*/ 0 h 5167312"/>
              <a:gd name="connsiteX1" fmla="*/ 7243482 w 8711202"/>
              <a:gd name="connsiteY1" fmla="*/ 0 h 5167312"/>
              <a:gd name="connsiteX2" fmla="*/ 8711202 w 8711202"/>
              <a:gd name="connsiteY2" fmla="*/ 0 h 5167312"/>
              <a:gd name="connsiteX3" fmla="*/ 8711202 w 8711202"/>
              <a:gd name="connsiteY3" fmla="*/ 5167312 h 5167312"/>
              <a:gd name="connsiteX4" fmla="*/ 7243482 w 8711202"/>
              <a:gd name="connsiteY4" fmla="*/ 5167312 h 5167312"/>
              <a:gd name="connsiteX5" fmla="*/ 221324 w 8711202"/>
              <a:gd name="connsiteY5" fmla="*/ 5167312 h 5167312"/>
              <a:gd name="connsiteX6" fmla="*/ 2615203 w 8711202"/>
              <a:gd name="connsiteY6" fmla="*/ 952 h 5167312"/>
              <a:gd name="connsiteX7" fmla="*/ 0 w 8711202"/>
              <a:gd name="connsiteY7" fmla="*/ 952 h 516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11202" h="5167312">
                <a:moveTo>
                  <a:pt x="0" y="0"/>
                </a:moveTo>
                <a:lnTo>
                  <a:pt x="7243482" y="0"/>
                </a:lnTo>
                <a:lnTo>
                  <a:pt x="8711202" y="0"/>
                </a:lnTo>
                <a:lnTo>
                  <a:pt x="8711202" y="5167312"/>
                </a:lnTo>
                <a:lnTo>
                  <a:pt x="7243482" y="5167312"/>
                </a:lnTo>
                <a:lnTo>
                  <a:pt x="221324" y="5167312"/>
                </a:lnTo>
                <a:lnTo>
                  <a:pt x="2615203" y="952"/>
                </a:lnTo>
                <a:lnTo>
                  <a:pt x="0" y="952"/>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14">
            <a:extLst>
              <a:ext uri="{FF2B5EF4-FFF2-40B4-BE49-F238E27FC236}">
                <a16:creationId xmlns:a16="http://schemas.microsoft.com/office/drawing/2014/main" id="{2E94A4F7-38E4-45EA-8E2E-CE1B5766B4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268730"/>
            <a:ext cx="4448591" cy="3874770"/>
          </a:xfrm>
          <a:custGeom>
            <a:avLst/>
            <a:gdLst>
              <a:gd name="connsiteX0" fmla="*/ 0 w 5931454"/>
              <a:gd name="connsiteY0" fmla="*/ 0 h 5166360"/>
              <a:gd name="connsiteX1" fmla="*/ 5931454 w 5931454"/>
              <a:gd name="connsiteY1" fmla="*/ 0 h 5166360"/>
              <a:gd name="connsiteX2" fmla="*/ 3537575 w 5931454"/>
              <a:gd name="connsiteY2" fmla="*/ 5166360 h 5166360"/>
              <a:gd name="connsiteX3" fmla="*/ 0 w 5931454"/>
              <a:gd name="connsiteY3" fmla="*/ 5166360 h 5166360"/>
            </a:gdLst>
            <a:ahLst/>
            <a:cxnLst>
              <a:cxn ang="0">
                <a:pos x="connsiteX0" y="connsiteY0"/>
              </a:cxn>
              <a:cxn ang="0">
                <a:pos x="connsiteX1" y="connsiteY1"/>
              </a:cxn>
              <a:cxn ang="0">
                <a:pos x="connsiteX2" y="connsiteY2"/>
              </a:cxn>
              <a:cxn ang="0">
                <a:pos x="connsiteX3" y="connsiteY3"/>
              </a:cxn>
            </a:cxnLst>
            <a:rect l="l" t="t" r="r" b="b"/>
            <a:pathLst>
              <a:path w="5931454" h="5166360">
                <a:moveTo>
                  <a:pt x="0" y="0"/>
                </a:moveTo>
                <a:lnTo>
                  <a:pt x="5931454" y="0"/>
                </a:lnTo>
                <a:lnTo>
                  <a:pt x="3537575" y="5166360"/>
                </a:lnTo>
                <a:lnTo>
                  <a:pt x="0" y="5166360"/>
                </a:lnTo>
                <a:close/>
              </a:path>
            </a:pathLst>
          </a:cu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54D45909-D3F3-F905-07CF-F011FD47BF14}"/>
              </a:ext>
            </a:extLst>
          </p:cNvPr>
          <p:cNvSpPr>
            <a:spLocks noGrp="1"/>
          </p:cNvSpPr>
          <p:nvPr>
            <p:ph idx="1"/>
          </p:nvPr>
        </p:nvSpPr>
        <p:spPr>
          <a:xfrm>
            <a:off x="64294" y="1268016"/>
            <a:ext cx="3267723" cy="2729763"/>
          </a:xfrm>
        </p:spPr>
        <p:txBody>
          <a:bodyPr anchor="ctr">
            <a:normAutofit fontScale="85000" lnSpcReduction="20000"/>
          </a:bodyPr>
          <a:lstStyle/>
          <a:p>
            <a:r>
              <a:rPr lang="tr-TR" sz="1600" b="1" dirty="0" err="1">
                <a:solidFill>
                  <a:srgbClr val="FFFF00"/>
                </a:solidFill>
                <a:latin typeface="Times New Roman" panose="02020603050405020304" pitchFamily="18" charset="0"/>
                <a:cs typeface="Times New Roman" panose="02020603050405020304" pitchFamily="18" charset="0"/>
              </a:rPr>
              <a:t>Pandas</a:t>
            </a:r>
            <a:r>
              <a:rPr lang="tr-TR" sz="1300" b="1" dirty="0">
                <a:solidFill>
                  <a:srgbClr val="FFFF00"/>
                </a:solidFill>
                <a:latin typeface="Times New Roman" panose="02020603050405020304" pitchFamily="18" charset="0"/>
                <a:cs typeface="Times New Roman" panose="02020603050405020304" pitchFamily="18" charset="0"/>
              </a:rPr>
              <a:t>: </a:t>
            </a:r>
          </a:p>
          <a:p>
            <a:pPr lvl="1">
              <a:lnSpc>
                <a:spcPct val="120000"/>
              </a:lnSpc>
              <a:spcBef>
                <a:spcPts val="600"/>
              </a:spcBef>
            </a:pPr>
            <a:r>
              <a:rPr lang="tr-TR" sz="1400" b="1" dirty="0">
                <a:solidFill>
                  <a:srgbClr val="FFFFFF"/>
                </a:solidFill>
                <a:latin typeface="Times New Roman" panose="02020603050405020304" pitchFamily="18" charset="0"/>
                <a:cs typeface="Times New Roman" panose="02020603050405020304" pitchFamily="18" charset="0"/>
              </a:rPr>
              <a:t>Elektronik tablolarda veya </a:t>
            </a:r>
            <a:r>
              <a:rPr lang="tr-TR" sz="1400" b="1" dirty="0" err="1">
                <a:solidFill>
                  <a:srgbClr val="FFFFFF"/>
                </a:solidFill>
                <a:latin typeface="Times New Roman" panose="02020603050405020304" pitchFamily="18" charset="0"/>
                <a:cs typeface="Times New Roman" panose="02020603050405020304" pitchFamily="18" charset="0"/>
              </a:rPr>
              <a:t>veritabanlarında</a:t>
            </a:r>
            <a:r>
              <a:rPr lang="tr-TR" sz="1400" b="1" dirty="0">
                <a:solidFill>
                  <a:srgbClr val="FFFFFF"/>
                </a:solidFill>
                <a:latin typeface="Times New Roman" panose="02020603050405020304" pitchFamily="18" charset="0"/>
                <a:cs typeface="Times New Roman" panose="02020603050405020304" pitchFamily="18" charset="0"/>
              </a:rPr>
              <a:t> depolanan veriler gibi tablo verileriyle çalışırken </a:t>
            </a:r>
            <a:r>
              <a:rPr lang="tr-TR" sz="1400" b="1" dirty="0" err="1">
                <a:solidFill>
                  <a:srgbClr val="FFFFFF"/>
                </a:solidFill>
                <a:latin typeface="Times New Roman" panose="02020603050405020304" pitchFamily="18" charset="0"/>
                <a:cs typeface="Times New Roman" panose="02020603050405020304" pitchFamily="18" charset="0"/>
              </a:rPr>
              <a:t>pands</a:t>
            </a:r>
            <a:r>
              <a:rPr lang="tr-TR" sz="1400" b="1" dirty="0">
                <a:solidFill>
                  <a:srgbClr val="FFFFFF"/>
                </a:solidFill>
                <a:latin typeface="Times New Roman" panose="02020603050405020304" pitchFamily="18" charset="0"/>
                <a:cs typeface="Times New Roman" panose="02020603050405020304" pitchFamily="18" charset="0"/>
              </a:rPr>
              <a:t> sizin için doğru araçtır. </a:t>
            </a:r>
          </a:p>
          <a:p>
            <a:pPr lvl="1">
              <a:lnSpc>
                <a:spcPct val="120000"/>
              </a:lnSpc>
              <a:spcBef>
                <a:spcPts val="600"/>
              </a:spcBef>
            </a:pPr>
            <a:r>
              <a:rPr lang="tr-TR" sz="1400" b="1" dirty="0" err="1">
                <a:solidFill>
                  <a:srgbClr val="FFFFFF"/>
                </a:solidFill>
                <a:latin typeface="Times New Roman" panose="02020603050405020304" pitchFamily="18" charset="0"/>
                <a:cs typeface="Times New Roman" panose="02020603050405020304" pitchFamily="18" charset="0"/>
              </a:rPr>
              <a:t>Pandas</a:t>
            </a:r>
            <a:r>
              <a:rPr lang="tr-TR" sz="1400" b="1" dirty="0">
                <a:solidFill>
                  <a:srgbClr val="FFFFFF"/>
                </a:solidFill>
                <a:latin typeface="Times New Roman" panose="02020603050405020304" pitchFamily="18" charset="0"/>
                <a:cs typeface="Times New Roman" panose="02020603050405020304" pitchFamily="18" charset="0"/>
              </a:rPr>
              <a:t> verilerinizi keşfetmenize, temizlemenize ve işlemenize yardımcı olur. </a:t>
            </a:r>
          </a:p>
          <a:p>
            <a:pPr lvl="1">
              <a:lnSpc>
                <a:spcPct val="120000"/>
              </a:lnSpc>
              <a:spcBef>
                <a:spcPts val="600"/>
              </a:spcBef>
            </a:pPr>
            <a:r>
              <a:rPr lang="tr-TR" sz="1400" b="1" dirty="0" err="1">
                <a:solidFill>
                  <a:srgbClr val="FFFFFF"/>
                </a:solidFill>
                <a:latin typeface="Times New Roman" panose="02020603050405020304" pitchFamily="18" charset="0"/>
                <a:cs typeface="Times New Roman" panose="02020603050405020304" pitchFamily="18" charset="0"/>
              </a:rPr>
              <a:t>Pandas</a:t>
            </a:r>
            <a:r>
              <a:rPr lang="tr-TR" sz="1400" b="1" dirty="0">
                <a:solidFill>
                  <a:srgbClr val="FFFFFF"/>
                </a:solidFill>
                <a:latin typeface="Times New Roman" panose="02020603050405020304" pitchFamily="18" charset="0"/>
                <a:cs typeface="Times New Roman" panose="02020603050405020304" pitchFamily="18" charset="0"/>
              </a:rPr>
              <a:t> veri tablosuna </a:t>
            </a:r>
            <a:r>
              <a:rPr lang="tr-TR" sz="1400" b="1" dirty="0" err="1">
                <a:solidFill>
                  <a:srgbClr val="FFFFFF"/>
                </a:solidFill>
                <a:latin typeface="Times New Roman" panose="02020603050405020304" pitchFamily="18" charset="0"/>
                <a:cs typeface="Times New Roman" panose="02020603050405020304" pitchFamily="18" charset="0"/>
              </a:rPr>
              <a:t>DataFrame</a:t>
            </a:r>
            <a:r>
              <a:rPr lang="tr-TR" sz="1400" b="1" dirty="0">
                <a:solidFill>
                  <a:srgbClr val="FFFFFF"/>
                </a:solidFill>
                <a:latin typeface="Times New Roman" panose="02020603050405020304" pitchFamily="18" charset="0"/>
                <a:cs typeface="Times New Roman" panose="02020603050405020304" pitchFamily="18" charset="0"/>
              </a:rPr>
              <a:t> denir.</a:t>
            </a:r>
          </a:p>
          <a:p>
            <a:pPr lvl="1">
              <a:lnSpc>
                <a:spcPct val="120000"/>
              </a:lnSpc>
              <a:spcBef>
                <a:spcPts val="600"/>
              </a:spcBef>
            </a:pPr>
            <a:r>
              <a:rPr lang="tr-TR" sz="1400" b="1" dirty="0">
                <a:solidFill>
                  <a:srgbClr val="FFFFFF"/>
                </a:solidFill>
                <a:latin typeface="Times New Roman" panose="02020603050405020304" pitchFamily="18" charset="0"/>
                <a:cs typeface="Times New Roman" panose="02020603050405020304" pitchFamily="18" charset="0"/>
              </a:rPr>
              <a:t>Bir çok dosya formatını destekler (</a:t>
            </a:r>
            <a:r>
              <a:rPr lang="tr-TR" sz="1400" b="1" dirty="0" err="1">
                <a:solidFill>
                  <a:srgbClr val="FFFFFF"/>
                </a:solidFill>
                <a:latin typeface="Times New Roman" panose="02020603050405020304" pitchFamily="18" charset="0"/>
                <a:cs typeface="Times New Roman" panose="02020603050405020304" pitchFamily="18" charset="0"/>
              </a:rPr>
              <a:t>csv</a:t>
            </a:r>
            <a:r>
              <a:rPr lang="tr-TR" sz="1400" b="1" dirty="0">
                <a:solidFill>
                  <a:srgbClr val="FFFFFF"/>
                </a:solidFill>
                <a:latin typeface="Times New Roman" panose="02020603050405020304" pitchFamily="18" charset="0"/>
                <a:cs typeface="Times New Roman" panose="02020603050405020304" pitchFamily="18" charset="0"/>
              </a:rPr>
              <a:t>, </a:t>
            </a:r>
            <a:r>
              <a:rPr lang="tr-TR" sz="1400" b="1" dirty="0" err="1">
                <a:solidFill>
                  <a:srgbClr val="FFFFFF"/>
                </a:solidFill>
                <a:latin typeface="Times New Roman" panose="02020603050405020304" pitchFamily="18" charset="0"/>
                <a:cs typeface="Times New Roman" panose="02020603050405020304" pitchFamily="18" charset="0"/>
              </a:rPr>
              <a:t>excel</a:t>
            </a:r>
            <a:r>
              <a:rPr lang="tr-TR" sz="1400" b="1" dirty="0">
                <a:solidFill>
                  <a:srgbClr val="FFFFFF"/>
                </a:solidFill>
                <a:latin typeface="Times New Roman" panose="02020603050405020304" pitchFamily="18" charset="0"/>
                <a:cs typeface="Times New Roman" panose="02020603050405020304" pitchFamily="18" charset="0"/>
              </a:rPr>
              <a:t>, </a:t>
            </a:r>
            <a:r>
              <a:rPr lang="tr-TR" sz="1400" b="1" dirty="0" err="1">
                <a:solidFill>
                  <a:srgbClr val="FFFFFF"/>
                </a:solidFill>
                <a:latin typeface="Times New Roman" panose="02020603050405020304" pitchFamily="18" charset="0"/>
                <a:cs typeface="Times New Roman" panose="02020603050405020304" pitchFamily="18" charset="0"/>
              </a:rPr>
              <a:t>sql</a:t>
            </a:r>
            <a:r>
              <a:rPr lang="tr-TR" sz="1400" b="1" dirty="0">
                <a:solidFill>
                  <a:srgbClr val="FFFFFF"/>
                </a:solidFill>
                <a:latin typeface="Times New Roman" panose="02020603050405020304" pitchFamily="18" charset="0"/>
                <a:cs typeface="Times New Roman" panose="02020603050405020304" pitchFamily="18" charset="0"/>
              </a:rPr>
              <a:t>, </a:t>
            </a:r>
            <a:r>
              <a:rPr lang="tr-TR" sz="1400" b="1" dirty="0" err="1">
                <a:solidFill>
                  <a:srgbClr val="FFFFFF"/>
                </a:solidFill>
                <a:latin typeface="Times New Roman" panose="02020603050405020304" pitchFamily="18" charset="0"/>
                <a:cs typeface="Times New Roman" panose="02020603050405020304" pitchFamily="18" charset="0"/>
              </a:rPr>
              <a:t>json</a:t>
            </a:r>
            <a:r>
              <a:rPr lang="tr-TR" sz="1400" b="1" dirty="0">
                <a:solidFill>
                  <a:srgbClr val="FFFFFF"/>
                </a:solidFill>
                <a:latin typeface="Times New Roman" panose="02020603050405020304" pitchFamily="18" charset="0"/>
                <a:cs typeface="Times New Roman" panose="02020603050405020304" pitchFamily="18" charset="0"/>
              </a:rPr>
              <a:t>, </a:t>
            </a:r>
            <a:r>
              <a:rPr lang="tr-TR" sz="1400" b="1" dirty="0" err="1">
                <a:solidFill>
                  <a:srgbClr val="FFFFFF"/>
                </a:solidFill>
                <a:latin typeface="Times New Roman" panose="02020603050405020304" pitchFamily="18" charset="0"/>
                <a:cs typeface="Times New Roman" panose="02020603050405020304" pitchFamily="18" charset="0"/>
              </a:rPr>
              <a:t>parquet</a:t>
            </a:r>
            <a:r>
              <a:rPr lang="tr-TR" sz="1400" b="1" dirty="0">
                <a:solidFill>
                  <a:srgbClr val="FFFFFF"/>
                </a:solidFill>
                <a:latin typeface="Times New Roman" panose="02020603050405020304" pitchFamily="18" charset="0"/>
                <a:cs typeface="Times New Roman" panose="02020603050405020304" pitchFamily="18" charset="0"/>
              </a:rPr>
              <a:t>,…)</a:t>
            </a:r>
          </a:p>
        </p:txBody>
      </p:sp>
      <p:pic>
        <p:nvPicPr>
          <p:cNvPr id="6" name="Picture 5" descr="Table&#10;&#10;Description automatically generated with low confidence">
            <a:extLst>
              <a:ext uri="{FF2B5EF4-FFF2-40B4-BE49-F238E27FC236}">
                <a16:creationId xmlns:a16="http://schemas.microsoft.com/office/drawing/2014/main" id="{DA192550-1EDD-EC5D-F7EF-838E3FF17209}"/>
              </a:ext>
            </a:extLst>
          </p:cNvPr>
          <p:cNvPicPr>
            <a:picLocks noChangeAspect="1"/>
          </p:cNvPicPr>
          <p:nvPr/>
        </p:nvPicPr>
        <p:blipFill>
          <a:blip r:embed="rId2"/>
          <a:stretch>
            <a:fillRect/>
          </a:stretch>
        </p:blipFill>
        <p:spPr>
          <a:xfrm>
            <a:off x="4637316" y="1701319"/>
            <a:ext cx="3878033" cy="2860048"/>
          </a:xfrm>
          <a:custGeom>
            <a:avLst/>
            <a:gdLst/>
            <a:ahLst/>
            <a:cxnLst/>
            <a:rect l="l" t="t" r="r" b="b"/>
            <a:pathLst>
              <a:path w="4636009" h="5032375">
                <a:moveTo>
                  <a:pt x="0" y="0"/>
                </a:moveTo>
                <a:lnTo>
                  <a:pt x="4636009" y="0"/>
                </a:lnTo>
                <a:lnTo>
                  <a:pt x="4636009" y="5032375"/>
                </a:lnTo>
                <a:lnTo>
                  <a:pt x="0" y="5032375"/>
                </a:lnTo>
                <a:close/>
              </a:path>
            </a:pathLst>
          </a:custGeom>
        </p:spPr>
      </p:pic>
    </p:spTree>
    <p:extLst>
      <p:ext uri="{BB962C8B-B14F-4D97-AF65-F5344CB8AC3E}">
        <p14:creationId xmlns:p14="http://schemas.microsoft.com/office/powerpoint/2010/main" val="23727808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27">
            <a:extLst>
              <a:ext uri="{FF2B5EF4-FFF2-40B4-BE49-F238E27FC236}">
                <a16:creationId xmlns:a16="http://schemas.microsoft.com/office/drawing/2014/main" id="{3529E97A-97C3-40EA-8A04-5C02398D56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2158374"/>
          </a:xfrm>
          <a:custGeom>
            <a:avLst/>
            <a:gdLst>
              <a:gd name="connsiteX0" fmla="*/ 6789701 w 12192000"/>
              <a:gd name="connsiteY0" fmla="*/ 2809623 h 2877832"/>
              <a:gd name="connsiteX1" fmla="*/ 6788702 w 12192000"/>
              <a:gd name="connsiteY1" fmla="*/ 2809701 h 2877832"/>
              <a:gd name="connsiteX2" fmla="*/ 6788476 w 12192000"/>
              <a:gd name="connsiteY2" fmla="*/ 2810235 h 2877832"/>
              <a:gd name="connsiteX3" fmla="*/ 0 w 12192000"/>
              <a:gd name="connsiteY3" fmla="*/ 0 h 2877832"/>
              <a:gd name="connsiteX4" fmla="*/ 12192000 w 12192000"/>
              <a:gd name="connsiteY4" fmla="*/ 0 h 2877832"/>
              <a:gd name="connsiteX5" fmla="*/ 12192000 w 12192000"/>
              <a:gd name="connsiteY5" fmla="*/ 1915388 h 2877832"/>
              <a:gd name="connsiteX6" fmla="*/ 12061096 w 12192000"/>
              <a:gd name="connsiteY6" fmla="*/ 1954428 h 2877832"/>
              <a:gd name="connsiteX7" fmla="*/ 11676800 w 12192000"/>
              <a:gd name="connsiteY7" fmla="*/ 2058003 h 2877832"/>
              <a:gd name="connsiteX8" fmla="*/ 10425355 w 12192000"/>
              <a:gd name="connsiteY8" fmla="*/ 2341542 h 2877832"/>
              <a:gd name="connsiteX9" fmla="*/ 9424022 w 12192000"/>
              <a:gd name="connsiteY9" fmla="*/ 2516704 h 2877832"/>
              <a:gd name="connsiteX10" fmla="*/ 8458419 w 12192000"/>
              <a:gd name="connsiteY10" fmla="*/ 2650405 h 2877832"/>
              <a:gd name="connsiteX11" fmla="*/ 7715970 w 12192000"/>
              <a:gd name="connsiteY11" fmla="*/ 2730352 h 2877832"/>
              <a:gd name="connsiteX12" fmla="*/ 6951716 w 12192000"/>
              <a:gd name="connsiteY12" fmla="*/ 2796132 h 2877832"/>
              <a:gd name="connsiteX13" fmla="*/ 6936303 w 12192000"/>
              <a:gd name="connsiteY13" fmla="*/ 2798203 h 2877832"/>
              <a:gd name="connsiteX14" fmla="*/ 6790448 w 12192000"/>
              <a:gd name="connsiteY14" fmla="*/ 2809564 h 2877832"/>
              <a:gd name="connsiteX15" fmla="*/ 6799941 w 12192000"/>
              <a:gd name="connsiteY15" fmla="*/ 2811384 h 2877832"/>
              <a:gd name="connsiteX16" fmla="*/ 6835432 w 12192000"/>
              <a:gd name="connsiteY16" fmla="*/ 2809677 h 2877832"/>
              <a:gd name="connsiteX17" fmla="*/ 6884003 w 12192000"/>
              <a:gd name="connsiteY17" fmla="*/ 2806699 h 2877832"/>
              <a:gd name="connsiteX18" fmla="*/ 7578771 w 12192000"/>
              <a:gd name="connsiteY18" fmla="*/ 2774172 h 2877832"/>
              <a:gd name="connsiteX19" fmla="*/ 8623845 w 12192000"/>
              <a:gd name="connsiteY19" fmla="*/ 2687275 h 2877832"/>
              <a:gd name="connsiteX20" fmla="*/ 9479970 w 12192000"/>
              <a:gd name="connsiteY20" fmla="*/ 2583369 h 2877832"/>
              <a:gd name="connsiteX21" fmla="*/ 10629308 w 12192000"/>
              <a:gd name="connsiteY21" fmla="*/ 2389212 h 2877832"/>
              <a:gd name="connsiteX22" fmla="*/ 11998498 w 12192000"/>
              <a:gd name="connsiteY22" fmla="*/ 2063218 h 2877832"/>
              <a:gd name="connsiteX23" fmla="*/ 12192000 w 12192000"/>
              <a:gd name="connsiteY23" fmla="*/ 2006219 h 2877832"/>
              <a:gd name="connsiteX24" fmla="*/ 12192000 w 12192000"/>
              <a:gd name="connsiteY24" fmla="*/ 2060956 h 2877832"/>
              <a:gd name="connsiteX25" fmla="*/ 11829257 w 12192000"/>
              <a:gd name="connsiteY25" fmla="*/ 2166255 h 2877832"/>
              <a:gd name="connsiteX26" fmla="*/ 10939183 w 12192000"/>
              <a:gd name="connsiteY26" fmla="*/ 2380770 h 2877832"/>
              <a:gd name="connsiteX27" fmla="*/ 9985530 w 12192000"/>
              <a:gd name="connsiteY27" fmla="*/ 2560775 h 2877832"/>
              <a:gd name="connsiteX28" fmla="*/ 9186882 w 12192000"/>
              <a:gd name="connsiteY28" fmla="*/ 2676722 h 2877832"/>
              <a:gd name="connsiteX29" fmla="*/ 8578198 w 12192000"/>
              <a:gd name="connsiteY29" fmla="*/ 2746241 h 2877832"/>
              <a:gd name="connsiteX30" fmla="*/ 7864358 w 12192000"/>
              <a:gd name="connsiteY30" fmla="*/ 2807692 h 2877832"/>
              <a:gd name="connsiteX31" fmla="*/ 6935502 w 12192000"/>
              <a:gd name="connsiteY31" fmla="*/ 2859086 h 2877832"/>
              <a:gd name="connsiteX32" fmla="*/ 6477750 w 12192000"/>
              <a:gd name="connsiteY32" fmla="*/ 2872989 h 2877832"/>
              <a:gd name="connsiteX33" fmla="*/ 6362294 w 12192000"/>
              <a:gd name="connsiteY33" fmla="*/ 2877832 h 2877832"/>
              <a:gd name="connsiteX34" fmla="*/ 6057129 w 12192000"/>
              <a:gd name="connsiteY34" fmla="*/ 2877832 h 2877832"/>
              <a:gd name="connsiteX35" fmla="*/ 5977784 w 12192000"/>
              <a:gd name="connsiteY35" fmla="*/ 2873238 h 2877832"/>
              <a:gd name="connsiteX36" fmla="*/ 5265087 w 12192000"/>
              <a:gd name="connsiteY36" fmla="*/ 2836989 h 2877832"/>
              <a:gd name="connsiteX37" fmla="*/ 4346277 w 12192000"/>
              <a:gd name="connsiteY37" fmla="*/ 2774919 h 2877832"/>
              <a:gd name="connsiteX38" fmla="*/ 3373045 w 12192000"/>
              <a:gd name="connsiteY38" fmla="*/ 2676350 h 2877832"/>
              <a:gd name="connsiteX39" fmla="*/ 2362173 w 12192000"/>
              <a:gd name="connsiteY39" fmla="*/ 2557423 h 2877832"/>
              <a:gd name="connsiteX40" fmla="*/ 1233178 w 12192000"/>
              <a:gd name="connsiteY40" fmla="*/ 2384247 h 2877832"/>
              <a:gd name="connsiteX41" fmla="*/ 68500 w 12192000"/>
              <a:gd name="connsiteY41" fmla="*/ 2144540 h 2877832"/>
              <a:gd name="connsiteX42" fmla="*/ 0 w 12192000"/>
              <a:gd name="connsiteY42" fmla="*/ 2127185 h 2877832"/>
              <a:gd name="connsiteX43" fmla="*/ 0 w 12192000"/>
              <a:gd name="connsiteY43" fmla="*/ 2070696 h 2877832"/>
              <a:gd name="connsiteX44" fmla="*/ 72441 w 12192000"/>
              <a:gd name="connsiteY44" fmla="*/ 2089473 h 2877832"/>
              <a:gd name="connsiteX45" fmla="*/ 600716 w 12192000"/>
              <a:gd name="connsiteY45" fmla="*/ 2207843 h 2877832"/>
              <a:gd name="connsiteX46" fmla="*/ 1769512 w 12192000"/>
              <a:gd name="connsiteY46" fmla="*/ 2418011 h 2877832"/>
              <a:gd name="connsiteX47" fmla="*/ 2613554 w 12192000"/>
              <a:gd name="connsiteY47" fmla="*/ 2534953 h 2877832"/>
              <a:gd name="connsiteX48" fmla="*/ 2581134 w 12192000"/>
              <a:gd name="connsiteY48" fmla="*/ 2525022 h 2877832"/>
              <a:gd name="connsiteX49" fmla="*/ 1112635 w 12192000"/>
              <a:gd name="connsiteY49" fmla="*/ 2192325 h 2877832"/>
              <a:gd name="connsiteX50" fmla="*/ 420412 w 12192000"/>
              <a:gd name="connsiteY50" fmla="*/ 1992892 h 2877832"/>
              <a:gd name="connsiteX51" fmla="*/ 0 w 12192000"/>
              <a:gd name="connsiteY51" fmla="*/ 1853975 h 28778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000" h="2877832">
                <a:moveTo>
                  <a:pt x="6789701" y="2809623"/>
                </a:moveTo>
                <a:lnTo>
                  <a:pt x="6788702" y="2809701"/>
                </a:lnTo>
                <a:lnTo>
                  <a:pt x="6788476" y="2810235"/>
                </a:lnTo>
                <a:close/>
                <a:moveTo>
                  <a:pt x="0" y="0"/>
                </a:moveTo>
                <a:lnTo>
                  <a:pt x="12192000" y="0"/>
                </a:lnTo>
                <a:lnTo>
                  <a:pt x="12192000" y="1915388"/>
                </a:lnTo>
                <a:lnTo>
                  <a:pt x="12061096" y="1954428"/>
                </a:lnTo>
                <a:cubicBezTo>
                  <a:pt x="11933500" y="1990642"/>
                  <a:pt x="11805390" y="2025171"/>
                  <a:pt x="11676800" y="2058003"/>
                </a:cubicBezTo>
                <a:cubicBezTo>
                  <a:pt x="11262789" y="2165510"/>
                  <a:pt x="10845343" y="2259112"/>
                  <a:pt x="10425355" y="2341542"/>
                </a:cubicBezTo>
                <a:cubicBezTo>
                  <a:pt x="10092810" y="2406753"/>
                  <a:pt x="9759033" y="2465150"/>
                  <a:pt x="9424022" y="2516704"/>
                </a:cubicBezTo>
                <a:cubicBezTo>
                  <a:pt x="9102997" y="2566361"/>
                  <a:pt x="8781133" y="2610928"/>
                  <a:pt x="8458419" y="2650405"/>
                </a:cubicBezTo>
                <a:cubicBezTo>
                  <a:pt x="8211360" y="2680571"/>
                  <a:pt x="7963792" y="2706144"/>
                  <a:pt x="7715970" y="2730352"/>
                </a:cubicBezTo>
                <a:lnTo>
                  <a:pt x="6951716" y="2796132"/>
                </a:lnTo>
                <a:lnTo>
                  <a:pt x="6936303" y="2798203"/>
                </a:lnTo>
                <a:lnTo>
                  <a:pt x="6790448" y="2809564"/>
                </a:lnTo>
                <a:lnTo>
                  <a:pt x="6799941" y="2811384"/>
                </a:lnTo>
                <a:cubicBezTo>
                  <a:pt x="6811623" y="2811850"/>
                  <a:pt x="6823734" y="2809677"/>
                  <a:pt x="6835432" y="2809677"/>
                </a:cubicBezTo>
                <a:cubicBezTo>
                  <a:pt x="6851580" y="2809677"/>
                  <a:pt x="6867729" y="2807070"/>
                  <a:pt x="6884003" y="2806699"/>
                </a:cubicBezTo>
                <a:cubicBezTo>
                  <a:pt x="7115805" y="2801237"/>
                  <a:pt x="7347351" y="2789070"/>
                  <a:pt x="7578771" y="2774172"/>
                </a:cubicBezTo>
                <a:cubicBezTo>
                  <a:pt x="7927552" y="2751704"/>
                  <a:pt x="8276080" y="2723525"/>
                  <a:pt x="8623845" y="2687275"/>
                </a:cubicBezTo>
                <a:cubicBezTo>
                  <a:pt x="8909939" y="2657977"/>
                  <a:pt x="9195310" y="2623342"/>
                  <a:pt x="9479970" y="2583369"/>
                </a:cubicBezTo>
                <a:cubicBezTo>
                  <a:pt x="9864901" y="2528995"/>
                  <a:pt x="10248014" y="2464281"/>
                  <a:pt x="10629308" y="2389212"/>
                </a:cubicBezTo>
                <a:cubicBezTo>
                  <a:pt x="11090114" y="2298092"/>
                  <a:pt x="11546975" y="2190586"/>
                  <a:pt x="11998498" y="2063218"/>
                </a:cubicBezTo>
                <a:lnTo>
                  <a:pt x="12192000" y="2006219"/>
                </a:lnTo>
                <a:lnTo>
                  <a:pt x="12192000" y="2060956"/>
                </a:lnTo>
                <a:lnTo>
                  <a:pt x="11829257" y="2166255"/>
                </a:lnTo>
                <a:cubicBezTo>
                  <a:pt x="11534769" y="2245952"/>
                  <a:pt x="11238120" y="2316838"/>
                  <a:pt x="10939183" y="2380770"/>
                </a:cubicBezTo>
                <a:cubicBezTo>
                  <a:pt x="10622824" y="2448552"/>
                  <a:pt x="10304941" y="2508549"/>
                  <a:pt x="9985530" y="2560775"/>
                </a:cubicBezTo>
                <a:cubicBezTo>
                  <a:pt x="9720036" y="2604224"/>
                  <a:pt x="9453814" y="2642869"/>
                  <a:pt x="9186882" y="2676722"/>
                </a:cubicBezTo>
                <a:cubicBezTo>
                  <a:pt x="8984197" y="2702296"/>
                  <a:pt x="8781514" y="2726379"/>
                  <a:pt x="8578198" y="2746241"/>
                </a:cubicBezTo>
                <a:cubicBezTo>
                  <a:pt x="8340547" y="2768961"/>
                  <a:pt x="8102644" y="2790436"/>
                  <a:pt x="7864358" y="2807692"/>
                </a:cubicBezTo>
                <a:cubicBezTo>
                  <a:pt x="7554994" y="2830036"/>
                  <a:pt x="7245502" y="2847914"/>
                  <a:pt x="6935502" y="2859086"/>
                </a:cubicBezTo>
                <a:cubicBezTo>
                  <a:pt x="6782917" y="2864549"/>
                  <a:pt x="6630334" y="2868397"/>
                  <a:pt x="6477750" y="2872989"/>
                </a:cubicBezTo>
                <a:cubicBezTo>
                  <a:pt x="6439195" y="2870905"/>
                  <a:pt x="6400529" y="2872530"/>
                  <a:pt x="6362294" y="2877832"/>
                </a:cubicBezTo>
                <a:lnTo>
                  <a:pt x="6057129" y="2877832"/>
                </a:lnTo>
                <a:lnTo>
                  <a:pt x="5977784" y="2873238"/>
                </a:lnTo>
                <a:cubicBezTo>
                  <a:pt x="5740261" y="2860825"/>
                  <a:pt x="5502739" y="2847046"/>
                  <a:pt x="5265087" y="2836989"/>
                </a:cubicBezTo>
                <a:cubicBezTo>
                  <a:pt x="4958267" y="2824573"/>
                  <a:pt x="4651826" y="2804093"/>
                  <a:pt x="4346277" y="2774919"/>
                </a:cubicBezTo>
                <a:cubicBezTo>
                  <a:pt x="4021654" y="2744007"/>
                  <a:pt x="3697795" y="2709372"/>
                  <a:pt x="3373045" y="2676350"/>
                </a:cubicBezTo>
                <a:cubicBezTo>
                  <a:pt x="3035412" y="2642088"/>
                  <a:pt x="2698456" y="2602449"/>
                  <a:pt x="2362173" y="2557423"/>
                </a:cubicBezTo>
                <a:cubicBezTo>
                  <a:pt x="1984692" y="2507270"/>
                  <a:pt x="1608364" y="2449544"/>
                  <a:pt x="1233178" y="2384247"/>
                </a:cubicBezTo>
                <a:cubicBezTo>
                  <a:pt x="842181" y="2315534"/>
                  <a:pt x="453758" y="2237046"/>
                  <a:pt x="68500" y="2144540"/>
                </a:cubicBezTo>
                <a:lnTo>
                  <a:pt x="0" y="2127185"/>
                </a:lnTo>
                <a:lnTo>
                  <a:pt x="0" y="2070696"/>
                </a:lnTo>
                <a:lnTo>
                  <a:pt x="72441" y="2089473"/>
                </a:lnTo>
                <a:cubicBezTo>
                  <a:pt x="247961" y="2131651"/>
                  <a:pt x="424164" y="2170911"/>
                  <a:pt x="600716" y="2207843"/>
                </a:cubicBezTo>
                <a:cubicBezTo>
                  <a:pt x="988279" y="2288657"/>
                  <a:pt x="1378133" y="2357555"/>
                  <a:pt x="1769512" y="2418011"/>
                </a:cubicBezTo>
                <a:cubicBezTo>
                  <a:pt x="2052426" y="2461587"/>
                  <a:pt x="2335725" y="2501684"/>
                  <a:pt x="2613554" y="2534953"/>
                </a:cubicBezTo>
                <a:cubicBezTo>
                  <a:pt x="2605544" y="2537560"/>
                  <a:pt x="2594611" y="2527504"/>
                  <a:pt x="2581134" y="2525022"/>
                </a:cubicBezTo>
                <a:cubicBezTo>
                  <a:pt x="2087178" y="2433070"/>
                  <a:pt x="1597684" y="2322177"/>
                  <a:pt x="1112635" y="2192325"/>
                </a:cubicBezTo>
                <a:cubicBezTo>
                  <a:pt x="880453" y="2130254"/>
                  <a:pt x="649713" y="2063776"/>
                  <a:pt x="420412" y="1992892"/>
                </a:cubicBezTo>
                <a:lnTo>
                  <a:pt x="0" y="1853975"/>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F0D1455A-0A1C-851C-693C-5846F791482F}"/>
              </a:ext>
            </a:extLst>
          </p:cNvPr>
          <p:cNvSpPr>
            <a:spLocks noGrp="1"/>
          </p:cNvSpPr>
          <p:nvPr>
            <p:ph type="title"/>
          </p:nvPr>
        </p:nvSpPr>
        <p:spPr>
          <a:xfrm>
            <a:off x="473202" y="473202"/>
            <a:ext cx="2699766" cy="1097280"/>
          </a:xfrm>
        </p:spPr>
        <p:txBody>
          <a:bodyPr anchor="ctr">
            <a:normAutofit/>
          </a:bodyPr>
          <a:lstStyle/>
          <a:p>
            <a:r>
              <a:rPr lang="tr-TR" sz="2800" b="1">
                <a:solidFill>
                  <a:srgbClr val="FFFFFF"/>
                </a:solidFill>
                <a:latin typeface="Times New Roman" panose="02020603050405020304" pitchFamily="18" charset="0"/>
                <a:cs typeface="Times New Roman" panose="02020603050405020304" pitchFamily="18" charset="0"/>
              </a:rPr>
              <a:t>Python Önemli Kütüphaneler</a:t>
            </a:r>
          </a:p>
        </p:txBody>
      </p:sp>
      <p:sp>
        <p:nvSpPr>
          <p:cNvPr id="30" name="sketch line">
            <a:extLst>
              <a:ext uri="{FF2B5EF4-FFF2-40B4-BE49-F238E27FC236}">
                <a16:creationId xmlns:a16="http://schemas.microsoft.com/office/drawing/2014/main" id="{59FA8C2E-A5A7-4490-927A-7CD58343ED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674619" y="1014984"/>
            <a:ext cx="1165860" cy="13716"/>
          </a:xfrm>
          <a:custGeom>
            <a:avLst/>
            <a:gdLst>
              <a:gd name="connsiteX0" fmla="*/ 0 w 1165860"/>
              <a:gd name="connsiteY0" fmla="*/ 0 h 13716"/>
              <a:gd name="connsiteX1" fmla="*/ 606247 w 1165860"/>
              <a:gd name="connsiteY1" fmla="*/ 0 h 13716"/>
              <a:gd name="connsiteX2" fmla="*/ 1165860 w 1165860"/>
              <a:gd name="connsiteY2" fmla="*/ 0 h 13716"/>
              <a:gd name="connsiteX3" fmla="*/ 1165860 w 1165860"/>
              <a:gd name="connsiteY3" fmla="*/ 13716 h 13716"/>
              <a:gd name="connsiteX4" fmla="*/ 594589 w 1165860"/>
              <a:gd name="connsiteY4" fmla="*/ 13716 h 13716"/>
              <a:gd name="connsiteX5" fmla="*/ 0 w 1165860"/>
              <a:gd name="connsiteY5" fmla="*/ 13716 h 13716"/>
              <a:gd name="connsiteX6" fmla="*/ 0 w 1165860"/>
              <a:gd name="connsiteY6" fmla="*/ 0 h 13716"/>
              <a:gd name="connsiteX0" fmla="*/ 0 w 1165860"/>
              <a:gd name="connsiteY0" fmla="*/ 0 h 13716"/>
              <a:gd name="connsiteX1" fmla="*/ 571271 w 1165860"/>
              <a:gd name="connsiteY1" fmla="*/ 0 h 13716"/>
              <a:gd name="connsiteX2" fmla="*/ 1165860 w 1165860"/>
              <a:gd name="connsiteY2" fmla="*/ 0 h 13716"/>
              <a:gd name="connsiteX3" fmla="*/ 1165860 w 1165860"/>
              <a:gd name="connsiteY3" fmla="*/ 13716 h 13716"/>
              <a:gd name="connsiteX4" fmla="*/ 582930 w 1165860"/>
              <a:gd name="connsiteY4" fmla="*/ 13716 h 13716"/>
              <a:gd name="connsiteX5" fmla="*/ 0 w 1165860"/>
              <a:gd name="connsiteY5" fmla="*/ 13716 h 13716"/>
              <a:gd name="connsiteX6" fmla="*/ 0 w 1165860"/>
              <a:gd name="connsiteY6"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65860" h="13716" fill="none" extrusionOk="0">
                <a:moveTo>
                  <a:pt x="0" y="0"/>
                </a:moveTo>
                <a:cubicBezTo>
                  <a:pt x="162513" y="-11573"/>
                  <a:pt x="293236" y="13784"/>
                  <a:pt x="606247" y="0"/>
                </a:cubicBezTo>
                <a:cubicBezTo>
                  <a:pt x="918540" y="21259"/>
                  <a:pt x="1045080" y="-115"/>
                  <a:pt x="1165860" y="0"/>
                </a:cubicBezTo>
                <a:cubicBezTo>
                  <a:pt x="1165019" y="4344"/>
                  <a:pt x="1166624" y="8943"/>
                  <a:pt x="1165860" y="13716"/>
                </a:cubicBezTo>
                <a:cubicBezTo>
                  <a:pt x="946700" y="12426"/>
                  <a:pt x="749200" y="55216"/>
                  <a:pt x="594589" y="13716"/>
                </a:cubicBezTo>
                <a:cubicBezTo>
                  <a:pt x="456803" y="27350"/>
                  <a:pt x="127892" y="32293"/>
                  <a:pt x="0" y="13716"/>
                </a:cubicBezTo>
                <a:cubicBezTo>
                  <a:pt x="333" y="7342"/>
                  <a:pt x="-50" y="3958"/>
                  <a:pt x="0" y="0"/>
                </a:cubicBezTo>
                <a:close/>
              </a:path>
              <a:path w="1165860" h="13716" stroke="0" extrusionOk="0">
                <a:moveTo>
                  <a:pt x="0" y="0"/>
                </a:moveTo>
                <a:cubicBezTo>
                  <a:pt x="167350" y="-3293"/>
                  <a:pt x="437486" y="-21181"/>
                  <a:pt x="571271" y="0"/>
                </a:cubicBezTo>
                <a:cubicBezTo>
                  <a:pt x="682336" y="18030"/>
                  <a:pt x="900098" y="-64409"/>
                  <a:pt x="1165860" y="0"/>
                </a:cubicBezTo>
                <a:cubicBezTo>
                  <a:pt x="1165765" y="6724"/>
                  <a:pt x="1165823" y="9557"/>
                  <a:pt x="1165860" y="13716"/>
                </a:cubicBezTo>
                <a:cubicBezTo>
                  <a:pt x="972168" y="33850"/>
                  <a:pt x="797113" y="36398"/>
                  <a:pt x="582930" y="13716"/>
                </a:cubicBezTo>
                <a:cubicBezTo>
                  <a:pt x="375326" y="35428"/>
                  <a:pt x="253285" y="24936"/>
                  <a:pt x="0" y="13716"/>
                </a:cubicBezTo>
                <a:cubicBezTo>
                  <a:pt x="416" y="7935"/>
                  <a:pt x="-303" y="5797"/>
                  <a:pt x="0" y="0"/>
                </a:cubicBezTo>
                <a:close/>
              </a:path>
              <a:path w="1165860" h="13716" fill="none" stroke="0" extrusionOk="0">
                <a:moveTo>
                  <a:pt x="0" y="0"/>
                </a:moveTo>
                <a:cubicBezTo>
                  <a:pt x="141691" y="-9407"/>
                  <a:pt x="290986" y="-3815"/>
                  <a:pt x="606247" y="0"/>
                </a:cubicBezTo>
                <a:cubicBezTo>
                  <a:pt x="921700" y="15825"/>
                  <a:pt x="1020734" y="-3786"/>
                  <a:pt x="1165860" y="0"/>
                </a:cubicBezTo>
                <a:cubicBezTo>
                  <a:pt x="1164964" y="5033"/>
                  <a:pt x="1165847" y="9200"/>
                  <a:pt x="1165860" y="13716"/>
                </a:cubicBezTo>
                <a:cubicBezTo>
                  <a:pt x="917161" y="-9135"/>
                  <a:pt x="771575" y="33167"/>
                  <a:pt x="594589" y="13716"/>
                </a:cubicBezTo>
                <a:cubicBezTo>
                  <a:pt x="470947" y="9820"/>
                  <a:pt x="122508" y="15185"/>
                  <a:pt x="0" y="13716"/>
                </a:cubicBezTo>
                <a:cubicBezTo>
                  <a:pt x="-660" y="7426"/>
                  <a:pt x="-250" y="4536"/>
                  <a:pt x="0" y="0"/>
                </a:cubicBezTo>
                <a:close/>
              </a:path>
            </a:pathLst>
          </a:custGeom>
          <a:solidFill>
            <a:srgbClr val="FFFFFF"/>
          </a:solidFill>
          <a:ln w="41275" cap="rnd">
            <a:solidFill>
              <a:srgbClr val="FFFFFF"/>
            </a:solidFill>
            <a:round/>
            <a:extLst>
              <a:ext uri="{C807C97D-BFC1-408E-A445-0C87EB9F89A2}">
                <ask:lineSketchStyleProps xmlns:ask="http://schemas.microsoft.com/office/drawing/2018/sketchyshapes" sd="1219033472">
                  <a:custGeom>
                    <a:avLst/>
                    <a:gdLst>
                      <a:gd name="connsiteX0" fmla="*/ 0 w 1165860"/>
                      <a:gd name="connsiteY0" fmla="*/ 0 h 13716"/>
                      <a:gd name="connsiteX1" fmla="*/ 606247 w 1165860"/>
                      <a:gd name="connsiteY1" fmla="*/ 0 h 13716"/>
                      <a:gd name="connsiteX2" fmla="*/ 1165860 w 1165860"/>
                      <a:gd name="connsiteY2" fmla="*/ 0 h 13716"/>
                      <a:gd name="connsiteX3" fmla="*/ 1165860 w 1165860"/>
                      <a:gd name="connsiteY3" fmla="*/ 13716 h 13716"/>
                      <a:gd name="connsiteX4" fmla="*/ 594589 w 1165860"/>
                      <a:gd name="connsiteY4" fmla="*/ 13716 h 13716"/>
                      <a:gd name="connsiteX5" fmla="*/ 0 w 1165860"/>
                      <a:gd name="connsiteY5" fmla="*/ 13716 h 13716"/>
                      <a:gd name="connsiteX6" fmla="*/ 0 w 1165860"/>
                      <a:gd name="connsiteY6"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65860" h="13716" fill="none" extrusionOk="0">
                        <a:moveTo>
                          <a:pt x="0" y="0"/>
                        </a:moveTo>
                        <a:cubicBezTo>
                          <a:pt x="164196" y="4475"/>
                          <a:pt x="311417" y="-11483"/>
                          <a:pt x="606247" y="0"/>
                        </a:cubicBezTo>
                        <a:cubicBezTo>
                          <a:pt x="901077" y="11483"/>
                          <a:pt x="1028750" y="-4041"/>
                          <a:pt x="1165860" y="0"/>
                        </a:cubicBezTo>
                        <a:cubicBezTo>
                          <a:pt x="1165578" y="4434"/>
                          <a:pt x="1165988" y="8423"/>
                          <a:pt x="1165860" y="13716"/>
                        </a:cubicBezTo>
                        <a:cubicBezTo>
                          <a:pt x="940964" y="3888"/>
                          <a:pt x="745886" y="20893"/>
                          <a:pt x="594589" y="13716"/>
                        </a:cubicBezTo>
                        <a:cubicBezTo>
                          <a:pt x="443292" y="6539"/>
                          <a:pt x="119306" y="21776"/>
                          <a:pt x="0" y="13716"/>
                        </a:cubicBezTo>
                        <a:cubicBezTo>
                          <a:pt x="103" y="7543"/>
                          <a:pt x="-154" y="4446"/>
                          <a:pt x="0" y="0"/>
                        </a:cubicBezTo>
                        <a:close/>
                      </a:path>
                      <a:path w="1165860" h="13716" stroke="0" extrusionOk="0">
                        <a:moveTo>
                          <a:pt x="0" y="0"/>
                        </a:moveTo>
                        <a:cubicBezTo>
                          <a:pt x="199755" y="-8614"/>
                          <a:pt x="439971" y="-19466"/>
                          <a:pt x="571271" y="0"/>
                        </a:cubicBezTo>
                        <a:cubicBezTo>
                          <a:pt x="702571" y="19466"/>
                          <a:pt x="922660" y="-18418"/>
                          <a:pt x="1165860" y="0"/>
                        </a:cubicBezTo>
                        <a:cubicBezTo>
                          <a:pt x="1165756" y="6849"/>
                          <a:pt x="1166068" y="9414"/>
                          <a:pt x="1165860" y="13716"/>
                        </a:cubicBezTo>
                        <a:cubicBezTo>
                          <a:pt x="981594" y="16996"/>
                          <a:pt x="788922" y="30312"/>
                          <a:pt x="582930" y="13716"/>
                        </a:cubicBezTo>
                        <a:cubicBezTo>
                          <a:pt x="376938" y="-2880"/>
                          <a:pt x="227474" y="40246"/>
                          <a:pt x="0" y="13716"/>
                        </a:cubicBezTo>
                        <a:cubicBezTo>
                          <a:pt x="469" y="7851"/>
                          <a:pt x="200" y="5770"/>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4D45909-D3F3-F905-07CF-F011FD47BF14}"/>
              </a:ext>
            </a:extLst>
          </p:cNvPr>
          <p:cNvSpPr>
            <a:spLocks noGrp="1"/>
          </p:cNvSpPr>
          <p:nvPr>
            <p:ph idx="1"/>
          </p:nvPr>
        </p:nvSpPr>
        <p:spPr>
          <a:xfrm>
            <a:off x="3355846" y="473202"/>
            <a:ext cx="5305807" cy="1097280"/>
          </a:xfrm>
        </p:spPr>
        <p:txBody>
          <a:bodyPr anchor="ctr">
            <a:normAutofit/>
          </a:bodyPr>
          <a:lstStyle/>
          <a:p>
            <a:r>
              <a:rPr lang="tr-TR" sz="1200" b="1">
                <a:solidFill>
                  <a:srgbClr val="FFFFFF"/>
                </a:solidFill>
                <a:latin typeface="Times New Roman" panose="02020603050405020304" pitchFamily="18" charset="0"/>
                <a:cs typeface="Times New Roman" panose="02020603050405020304" pitchFamily="18" charset="0"/>
              </a:rPr>
              <a:t>Pandas: </a:t>
            </a:r>
          </a:p>
          <a:p>
            <a:pPr lvl="1">
              <a:spcBef>
                <a:spcPts val="600"/>
              </a:spcBef>
            </a:pPr>
            <a:r>
              <a:rPr lang="tr-TR" sz="1200" b="1">
                <a:solidFill>
                  <a:srgbClr val="FFFFFF"/>
                </a:solidFill>
                <a:latin typeface="Times New Roman" panose="02020603050405020304" pitchFamily="18" charset="0"/>
                <a:cs typeface="Times New Roman" panose="02020603050405020304" pitchFamily="18" charset="0"/>
              </a:rPr>
              <a:t>Belirli satırları ve/veya sütunları seçme veya filtreme, bir koşuldaki verileri filtreleme işlemlerini gerçekleştirir. </a:t>
            </a:r>
          </a:p>
          <a:p>
            <a:pPr lvl="1">
              <a:spcBef>
                <a:spcPts val="600"/>
              </a:spcBef>
            </a:pPr>
            <a:r>
              <a:rPr lang="tr-TR" sz="1200" b="1">
                <a:solidFill>
                  <a:srgbClr val="FFFFFF"/>
                </a:solidFill>
                <a:latin typeface="Times New Roman" panose="02020603050405020304" pitchFamily="18" charset="0"/>
                <a:cs typeface="Times New Roman" panose="02020603050405020304" pitchFamily="18" charset="0"/>
              </a:rPr>
              <a:t>İhtiyacınız olan verileri dilimleme, seçme ve ayıklama yöntemleri pandas’da mevcuttur.</a:t>
            </a:r>
          </a:p>
        </p:txBody>
      </p:sp>
      <p:pic>
        <p:nvPicPr>
          <p:cNvPr id="5" name="Picture 4">
            <a:extLst>
              <a:ext uri="{FF2B5EF4-FFF2-40B4-BE49-F238E27FC236}">
                <a16:creationId xmlns:a16="http://schemas.microsoft.com/office/drawing/2014/main" id="{963E82A2-A323-EB1D-AA0A-C85D187DD9D3}"/>
              </a:ext>
            </a:extLst>
          </p:cNvPr>
          <p:cNvPicPr>
            <a:picLocks noChangeAspect="1"/>
          </p:cNvPicPr>
          <p:nvPr/>
        </p:nvPicPr>
        <p:blipFill>
          <a:blip r:embed="rId2"/>
          <a:stretch>
            <a:fillRect/>
          </a:stretch>
        </p:blipFill>
        <p:spPr>
          <a:xfrm>
            <a:off x="473202" y="2287010"/>
            <a:ext cx="8188452" cy="2342545"/>
          </a:xfrm>
          <a:prstGeom prst="rect">
            <a:avLst/>
          </a:prstGeom>
        </p:spPr>
      </p:pic>
    </p:spTree>
    <p:extLst>
      <p:ext uri="{BB962C8B-B14F-4D97-AF65-F5344CB8AC3E}">
        <p14:creationId xmlns:p14="http://schemas.microsoft.com/office/powerpoint/2010/main" val="123365018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34">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0D1455A-0A1C-851C-693C-5846F791482F}"/>
              </a:ext>
            </a:extLst>
          </p:cNvPr>
          <p:cNvSpPr>
            <a:spLocks noGrp="1"/>
          </p:cNvSpPr>
          <p:nvPr>
            <p:ph type="title"/>
          </p:nvPr>
        </p:nvSpPr>
        <p:spPr>
          <a:xfrm>
            <a:off x="473202" y="377190"/>
            <a:ext cx="2564892" cy="1097280"/>
          </a:xfrm>
        </p:spPr>
        <p:txBody>
          <a:bodyPr anchor="ctr">
            <a:normAutofit/>
          </a:bodyPr>
          <a:lstStyle/>
          <a:p>
            <a:r>
              <a:rPr lang="tr-TR" sz="2800" b="1">
                <a:latin typeface="Times New Roman" panose="02020603050405020304" pitchFamily="18" charset="0"/>
                <a:cs typeface="Times New Roman" panose="02020603050405020304" pitchFamily="18" charset="0"/>
              </a:rPr>
              <a:t>Python Önemli Kütüphaneler</a:t>
            </a:r>
          </a:p>
        </p:txBody>
      </p:sp>
      <p:sp>
        <p:nvSpPr>
          <p:cNvPr id="37" name="sketch line">
            <a:extLst>
              <a:ext uri="{FF2B5EF4-FFF2-40B4-BE49-F238E27FC236}">
                <a16:creationId xmlns:a16="http://schemas.microsoft.com/office/drawing/2014/main" id="{2E92FA66-67D7-4CB4-94D3-E643A9AD4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674619" y="918972"/>
            <a:ext cx="1165860" cy="13716"/>
          </a:xfrm>
          <a:custGeom>
            <a:avLst/>
            <a:gdLst>
              <a:gd name="connsiteX0" fmla="*/ 0 w 1165860"/>
              <a:gd name="connsiteY0" fmla="*/ 0 h 13716"/>
              <a:gd name="connsiteX1" fmla="*/ 606247 w 1165860"/>
              <a:gd name="connsiteY1" fmla="*/ 0 h 13716"/>
              <a:gd name="connsiteX2" fmla="*/ 1165860 w 1165860"/>
              <a:gd name="connsiteY2" fmla="*/ 0 h 13716"/>
              <a:gd name="connsiteX3" fmla="*/ 1165860 w 1165860"/>
              <a:gd name="connsiteY3" fmla="*/ 13716 h 13716"/>
              <a:gd name="connsiteX4" fmla="*/ 594589 w 1165860"/>
              <a:gd name="connsiteY4" fmla="*/ 13716 h 13716"/>
              <a:gd name="connsiteX5" fmla="*/ 0 w 1165860"/>
              <a:gd name="connsiteY5" fmla="*/ 13716 h 13716"/>
              <a:gd name="connsiteX6" fmla="*/ 0 w 1165860"/>
              <a:gd name="connsiteY6" fmla="*/ 0 h 13716"/>
              <a:gd name="connsiteX0" fmla="*/ 0 w 1165860"/>
              <a:gd name="connsiteY0" fmla="*/ 0 h 13716"/>
              <a:gd name="connsiteX1" fmla="*/ 571271 w 1165860"/>
              <a:gd name="connsiteY1" fmla="*/ 0 h 13716"/>
              <a:gd name="connsiteX2" fmla="*/ 1165860 w 1165860"/>
              <a:gd name="connsiteY2" fmla="*/ 0 h 13716"/>
              <a:gd name="connsiteX3" fmla="*/ 1165860 w 1165860"/>
              <a:gd name="connsiteY3" fmla="*/ 13716 h 13716"/>
              <a:gd name="connsiteX4" fmla="*/ 582930 w 1165860"/>
              <a:gd name="connsiteY4" fmla="*/ 13716 h 13716"/>
              <a:gd name="connsiteX5" fmla="*/ 0 w 1165860"/>
              <a:gd name="connsiteY5" fmla="*/ 13716 h 13716"/>
              <a:gd name="connsiteX6" fmla="*/ 0 w 1165860"/>
              <a:gd name="connsiteY6"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65860" h="13716" fill="none" extrusionOk="0">
                <a:moveTo>
                  <a:pt x="0" y="0"/>
                </a:moveTo>
                <a:cubicBezTo>
                  <a:pt x="162513" y="-11573"/>
                  <a:pt x="293236" y="13784"/>
                  <a:pt x="606247" y="0"/>
                </a:cubicBezTo>
                <a:cubicBezTo>
                  <a:pt x="918540" y="21259"/>
                  <a:pt x="1045080" y="-115"/>
                  <a:pt x="1165860" y="0"/>
                </a:cubicBezTo>
                <a:cubicBezTo>
                  <a:pt x="1165019" y="4344"/>
                  <a:pt x="1166624" y="8943"/>
                  <a:pt x="1165860" y="13716"/>
                </a:cubicBezTo>
                <a:cubicBezTo>
                  <a:pt x="946700" y="12426"/>
                  <a:pt x="749200" y="55216"/>
                  <a:pt x="594589" y="13716"/>
                </a:cubicBezTo>
                <a:cubicBezTo>
                  <a:pt x="456803" y="27350"/>
                  <a:pt x="127892" y="32293"/>
                  <a:pt x="0" y="13716"/>
                </a:cubicBezTo>
                <a:cubicBezTo>
                  <a:pt x="333" y="7342"/>
                  <a:pt x="-50" y="3958"/>
                  <a:pt x="0" y="0"/>
                </a:cubicBezTo>
                <a:close/>
              </a:path>
              <a:path w="1165860" h="13716" stroke="0" extrusionOk="0">
                <a:moveTo>
                  <a:pt x="0" y="0"/>
                </a:moveTo>
                <a:cubicBezTo>
                  <a:pt x="167350" y="-3293"/>
                  <a:pt x="437486" y="-21181"/>
                  <a:pt x="571271" y="0"/>
                </a:cubicBezTo>
                <a:cubicBezTo>
                  <a:pt x="682336" y="18030"/>
                  <a:pt x="900098" y="-64409"/>
                  <a:pt x="1165860" y="0"/>
                </a:cubicBezTo>
                <a:cubicBezTo>
                  <a:pt x="1165765" y="6724"/>
                  <a:pt x="1165823" y="9557"/>
                  <a:pt x="1165860" y="13716"/>
                </a:cubicBezTo>
                <a:cubicBezTo>
                  <a:pt x="972168" y="33850"/>
                  <a:pt x="797113" y="36398"/>
                  <a:pt x="582930" y="13716"/>
                </a:cubicBezTo>
                <a:cubicBezTo>
                  <a:pt x="375326" y="35428"/>
                  <a:pt x="253285" y="24936"/>
                  <a:pt x="0" y="13716"/>
                </a:cubicBezTo>
                <a:cubicBezTo>
                  <a:pt x="416" y="7935"/>
                  <a:pt x="-303" y="5797"/>
                  <a:pt x="0" y="0"/>
                </a:cubicBezTo>
                <a:close/>
              </a:path>
              <a:path w="1165860" h="13716" fill="none" stroke="0" extrusionOk="0">
                <a:moveTo>
                  <a:pt x="0" y="0"/>
                </a:moveTo>
                <a:cubicBezTo>
                  <a:pt x="141691" y="-9407"/>
                  <a:pt x="290986" y="-3815"/>
                  <a:pt x="606247" y="0"/>
                </a:cubicBezTo>
                <a:cubicBezTo>
                  <a:pt x="921700" y="15825"/>
                  <a:pt x="1020734" y="-3786"/>
                  <a:pt x="1165860" y="0"/>
                </a:cubicBezTo>
                <a:cubicBezTo>
                  <a:pt x="1164964" y="5033"/>
                  <a:pt x="1165847" y="9200"/>
                  <a:pt x="1165860" y="13716"/>
                </a:cubicBezTo>
                <a:cubicBezTo>
                  <a:pt x="917161" y="-9135"/>
                  <a:pt x="771575" y="33167"/>
                  <a:pt x="594589" y="13716"/>
                </a:cubicBezTo>
                <a:cubicBezTo>
                  <a:pt x="470947" y="9820"/>
                  <a:pt x="122508" y="15185"/>
                  <a:pt x="0" y="13716"/>
                </a:cubicBezTo>
                <a:cubicBezTo>
                  <a:pt x="-660" y="7426"/>
                  <a:pt x="-250" y="453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custGeom>
                    <a:avLst/>
                    <a:gdLst>
                      <a:gd name="connsiteX0" fmla="*/ 0 w 1165860"/>
                      <a:gd name="connsiteY0" fmla="*/ 0 h 13716"/>
                      <a:gd name="connsiteX1" fmla="*/ 606247 w 1165860"/>
                      <a:gd name="connsiteY1" fmla="*/ 0 h 13716"/>
                      <a:gd name="connsiteX2" fmla="*/ 1165860 w 1165860"/>
                      <a:gd name="connsiteY2" fmla="*/ 0 h 13716"/>
                      <a:gd name="connsiteX3" fmla="*/ 1165860 w 1165860"/>
                      <a:gd name="connsiteY3" fmla="*/ 13716 h 13716"/>
                      <a:gd name="connsiteX4" fmla="*/ 594589 w 1165860"/>
                      <a:gd name="connsiteY4" fmla="*/ 13716 h 13716"/>
                      <a:gd name="connsiteX5" fmla="*/ 0 w 1165860"/>
                      <a:gd name="connsiteY5" fmla="*/ 13716 h 13716"/>
                      <a:gd name="connsiteX6" fmla="*/ 0 w 1165860"/>
                      <a:gd name="connsiteY6"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65860" h="13716" fill="none" extrusionOk="0">
                        <a:moveTo>
                          <a:pt x="0" y="0"/>
                        </a:moveTo>
                        <a:cubicBezTo>
                          <a:pt x="164196" y="4475"/>
                          <a:pt x="311417" y="-11483"/>
                          <a:pt x="606247" y="0"/>
                        </a:cubicBezTo>
                        <a:cubicBezTo>
                          <a:pt x="901077" y="11483"/>
                          <a:pt x="1028750" y="-4041"/>
                          <a:pt x="1165860" y="0"/>
                        </a:cubicBezTo>
                        <a:cubicBezTo>
                          <a:pt x="1165578" y="4434"/>
                          <a:pt x="1165988" y="8423"/>
                          <a:pt x="1165860" y="13716"/>
                        </a:cubicBezTo>
                        <a:cubicBezTo>
                          <a:pt x="940964" y="3888"/>
                          <a:pt x="745886" y="20893"/>
                          <a:pt x="594589" y="13716"/>
                        </a:cubicBezTo>
                        <a:cubicBezTo>
                          <a:pt x="443292" y="6539"/>
                          <a:pt x="119306" y="21776"/>
                          <a:pt x="0" y="13716"/>
                        </a:cubicBezTo>
                        <a:cubicBezTo>
                          <a:pt x="103" y="7543"/>
                          <a:pt x="-154" y="4446"/>
                          <a:pt x="0" y="0"/>
                        </a:cubicBezTo>
                        <a:close/>
                      </a:path>
                      <a:path w="1165860" h="13716" stroke="0" extrusionOk="0">
                        <a:moveTo>
                          <a:pt x="0" y="0"/>
                        </a:moveTo>
                        <a:cubicBezTo>
                          <a:pt x="199755" y="-8614"/>
                          <a:pt x="439971" y="-19466"/>
                          <a:pt x="571271" y="0"/>
                        </a:cubicBezTo>
                        <a:cubicBezTo>
                          <a:pt x="702571" y="19466"/>
                          <a:pt x="922660" y="-18418"/>
                          <a:pt x="1165860" y="0"/>
                        </a:cubicBezTo>
                        <a:cubicBezTo>
                          <a:pt x="1165756" y="6849"/>
                          <a:pt x="1166068" y="9414"/>
                          <a:pt x="1165860" y="13716"/>
                        </a:cubicBezTo>
                        <a:cubicBezTo>
                          <a:pt x="981594" y="16996"/>
                          <a:pt x="788922" y="30312"/>
                          <a:pt x="582930" y="13716"/>
                        </a:cubicBezTo>
                        <a:cubicBezTo>
                          <a:pt x="376938" y="-2880"/>
                          <a:pt x="227474" y="40246"/>
                          <a:pt x="0" y="13716"/>
                        </a:cubicBezTo>
                        <a:cubicBezTo>
                          <a:pt x="469" y="7851"/>
                          <a:pt x="200" y="5770"/>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4D45909-D3F3-F905-07CF-F011FD47BF14}"/>
              </a:ext>
            </a:extLst>
          </p:cNvPr>
          <p:cNvSpPr>
            <a:spLocks noGrp="1"/>
          </p:cNvSpPr>
          <p:nvPr>
            <p:ph idx="1"/>
          </p:nvPr>
        </p:nvSpPr>
        <p:spPr>
          <a:xfrm>
            <a:off x="3490721" y="377189"/>
            <a:ext cx="5170932" cy="1712867"/>
          </a:xfrm>
        </p:spPr>
        <p:txBody>
          <a:bodyPr anchor="ctr">
            <a:normAutofit/>
          </a:bodyPr>
          <a:lstStyle/>
          <a:p>
            <a:r>
              <a:rPr lang="tr-TR" sz="1100" b="1" dirty="0" err="1">
                <a:latin typeface="Times New Roman" panose="02020603050405020304" pitchFamily="18" charset="0"/>
                <a:cs typeface="Times New Roman" panose="02020603050405020304" pitchFamily="18" charset="0"/>
              </a:rPr>
              <a:t>Pandas</a:t>
            </a:r>
            <a:r>
              <a:rPr lang="tr-TR" sz="1100" b="1" dirty="0">
                <a:latin typeface="Times New Roman" panose="02020603050405020304" pitchFamily="18" charset="0"/>
                <a:cs typeface="Times New Roman" panose="02020603050405020304" pitchFamily="18" charset="0"/>
              </a:rPr>
              <a:t>: </a:t>
            </a:r>
          </a:p>
          <a:p>
            <a:pPr lvl="1">
              <a:spcBef>
                <a:spcPts val="600"/>
              </a:spcBef>
            </a:pPr>
            <a:r>
              <a:rPr lang="tr-TR" sz="1100" b="1" dirty="0" err="1">
                <a:latin typeface="Times New Roman" panose="02020603050405020304" pitchFamily="18" charset="0"/>
                <a:cs typeface="Times New Roman" panose="02020603050405020304" pitchFamily="18" charset="0"/>
              </a:rPr>
              <a:t>Pandas</a:t>
            </a:r>
            <a:r>
              <a:rPr lang="tr-TR" sz="1100" b="1" dirty="0">
                <a:latin typeface="Times New Roman" panose="02020603050405020304" pitchFamily="18" charset="0"/>
                <a:cs typeface="Times New Roman" panose="02020603050405020304" pitchFamily="18" charset="0"/>
              </a:rPr>
              <a:t>, </a:t>
            </a:r>
            <a:r>
              <a:rPr lang="tr-TR" sz="1100" b="1" dirty="0" err="1">
                <a:latin typeface="Times New Roman" panose="02020603050405020304" pitchFamily="18" charset="0"/>
                <a:cs typeface="Times New Roman" panose="02020603050405020304" pitchFamily="18" charset="0"/>
              </a:rPr>
              <a:t>Matplotlib'in</a:t>
            </a:r>
            <a:r>
              <a:rPr lang="tr-TR" sz="1100" b="1" dirty="0">
                <a:latin typeface="Times New Roman" panose="02020603050405020304" pitchFamily="18" charset="0"/>
                <a:cs typeface="Times New Roman" panose="02020603050405020304" pitchFamily="18" charset="0"/>
              </a:rPr>
              <a:t> gücünü kullanarak verilerinizi </a:t>
            </a:r>
            <a:r>
              <a:rPr lang="tr-TR" sz="1100" b="1" dirty="0" err="1">
                <a:latin typeface="Times New Roman" panose="02020603050405020304" pitchFamily="18" charset="0"/>
                <a:cs typeface="Times New Roman" panose="02020603050405020304" pitchFamily="18" charset="0"/>
              </a:rPr>
              <a:t>görelleştirmeyi</a:t>
            </a:r>
            <a:r>
              <a:rPr lang="tr-TR" sz="1100" b="1" dirty="0">
                <a:latin typeface="Times New Roman" panose="02020603050405020304" pitchFamily="18" charset="0"/>
                <a:cs typeface="Times New Roman" panose="02020603050405020304" pitchFamily="18" charset="0"/>
              </a:rPr>
              <a:t> sağlar. Verilerinize karşılık gelen çizim tipini (dağılım, çubuk, kutu grafiği,…) seçebilirsiniz.</a:t>
            </a:r>
          </a:p>
          <a:p>
            <a:pPr lvl="1">
              <a:spcBef>
                <a:spcPts val="600"/>
              </a:spcBef>
            </a:pPr>
            <a:r>
              <a:rPr lang="tr-TR" sz="1100" b="1" dirty="0">
                <a:latin typeface="Times New Roman" panose="02020603050405020304" pitchFamily="18" charset="0"/>
                <a:cs typeface="Times New Roman" panose="02020603050405020304" pitchFamily="18" charset="0"/>
              </a:rPr>
              <a:t>Temel istatistikler (ortalama, medyan, </a:t>
            </a:r>
            <a:r>
              <a:rPr lang="tr-TR" sz="1100" b="1" dirty="0" err="1">
                <a:latin typeface="Times New Roman" panose="02020603050405020304" pitchFamily="18" charset="0"/>
                <a:cs typeface="Times New Roman" panose="02020603050405020304" pitchFamily="18" charset="0"/>
              </a:rPr>
              <a:t>min</a:t>
            </a:r>
            <a:r>
              <a:rPr lang="tr-TR" sz="1100" b="1" dirty="0">
                <a:latin typeface="Times New Roman" panose="02020603050405020304" pitchFamily="18" charset="0"/>
                <a:cs typeface="Times New Roman" panose="02020603050405020304" pitchFamily="18" charset="0"/>
              </a:rPr>
              <a:t>, </a:t>
            </a:r>
            <a:r>
              <a:rPr lang="tr-TR" sz="1100" b="1" dirty="0" err="1">
                <a:latin typeface="Times New Roman" panose="02020603050405020304" pitchFamily="18" charset="0"/>
                <a:cs typeface="Times New Roman" panose="02020603050405020304" pitchFamily="18" charset="0"/>
              </a:rPr>
              <a:t>maks</a:t>
            </a:r>
            <a:r>
              <a:rPr lang="tr-TR" sz="1100" b="1" dirty="0">
                <a:latin typeface="Times New Roman" panose="02020603050405020304" pitchFamily="18" charset="0"/>
                <a:cs typeface="Times New Roman" panose="02020603050405020304" pitchFamily="18" charset="0"/>
              </a:rPr>
              <a:t>, sayımlar…) kolayca hesaplanabilir.</a:t>
            </a:r>
          </a:p>
          <a:p>
            <a:pPr lvl="1">
              <a:spcBef>
                <a:spcPts val="600"/>
              </a:spcBef>
            </a:pPr>
            <a:r>
              <a:rPr lang="tr-TR" sz="1100" b="1" dirty="0">
                <a:latin typeface="Times New Roman" panose="02020603050405020304" pitchFamily="18" charset="0"/>
                <a:cs typeface="Times New Roman" panose="02020603050405020304" pitchFamily="18" charset="0"/>
              </a:rPr>
              <a:t>Veri kümeleri yalnızca sayısal veriler içermez. </a:t>
            </a:r>
            <a:r>
              <a:rPr lang="tr-TR" sz="1100" b="1" dirty="0" err="1">
                <a:latin typeface="Times New Roman" panose="02020603050405020304" pitchFamily="18" charset="0"/>
                <a:cs typeface="Times New Roman" panose="02020603050405020304" pitchFamily="18" charset="0"/>
              </a:rPr>
              <a:t>pandas</a:t>
            </a:r>
            <a:r>
              <a:rPr lang="tr-TR" sz="1100" b="1" dirty="0">
                <a:latin typeface="Times New Roman" panose="02020603050405020304" pitchFamily="18" charset="0"/>
                <a:cs typeface="Times New Roman" panose="02020603050405020304" pitchFamily="18" charset="0"/>
              </a:rPr>
              <a:t>, metin verilerini temizlemek ve ondan faydalı bilgiler çıkarmak için çok çeşitli işlevler sunar.</a:t>
            </a:r>
          </a:p>
        </p:txBody>
      </p:sp>
      <p:pic>
        <p:nvPicPr>
          <p:cNvPr id="7" name="Picture 6">
            <a:extLst>
              <a:ext uri="{FF2B5EF4-FFF2-40B4-BE49-F238E27FC236}">
                <a16:creationId xmlns:a16="http://schemas.microsoft.com/office/drawing/2014/main" id="{8899D127-BC71-8F6A-D19A-20018D067ACC}"/>
              </a:ext>
            </a:extLst>
          </p:cNvPr>
          <p:cNvPicPr>
            <a:picLocks noChangeAspect="1"/>
          </p:cNvPicPr>
          <p:nvPr/>
        </p:nvPicPr>
        <p:blipFill>
          <a:blip r:embed="rId2"/>
          <a:stretch>
            <a:fillRect/>
          </a:stretch>
        </p:blipFill>
        <p:spPr>
          <a:xfrm>
            <a:off x="683659" y="2523671"/>
            <a:ext cx="6796804" cy="2124000"/>
          </a:xfrm>
          <a:prstGeom prst="rect">
            <a:avLst/>
          </a:prstGeom>
        </p:spPr>
      </p:pic>
    </p:spTree>
    <p:extLst>
      <p:ext uri="{BB962C8B-B14F-4D97-AF65-F5344CB8AC3E}">
        <p14:creationId xmlns:p14="http://schemas.microsoft.com/office/powerpoint/2010/main" val="41861801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7C9AF6C-5457-4E46-B69A-4CC55AF1AA54}"/>
              </a:ext>
            </a:extLst>
          </p:cNvPr>
          <p:cNvSpPr>
            <a:spLocks noGrp="1"/>
          </p:cNvSpPr>
          <p:nvPr>
            <p:ph type="title"/>
          </p:nvPr>
        </p:nvSpPr>
        <p:spPr/>
        <p:txBody>
          <a:bodyPr/>
          <a:lstStyle/>
          <a:p>
            <a:r>
              <a:rPr lang="tr-TR" dirty="0"/>
              <a:t>değişken tanımlama</a:t>
            </a:r>
          </a:p>
        </p:txBody>
      </p:sp>
      <p:sp>
        <p:nvSpPr>
          <p:cNvPr id="3" name="İçerik Yer Tutucusu 2">
            <a:extLst>
              <a:ext uri="{FF2B5EF4-FFF2-40B4-BE49-F238E27FC236}">
                <a16:creationId xmlns:a16="http://schemas.microsoft.com/office/drawing/2014/main" id="{A70BC8BB-056C-4AC9-9AAA-6CC17B4F2077}"/>
              </a:ext>
            </a:extLst>
          </p:cNvPr>
          <p:cNvSpPr>
            <a:spLocks noGrp="1"/>
          </p:cNvSpPr>
          <p:nvPr>
            <p:ph idx="1"/>
          </p:nvPr>
        </p:nvSpPr>
        <p:spPr>
          <a:xfrm>
            <a:off x="628650" y="1369219"/>
            <a:ext cx="3741049" cy="3263504"/>
          </a:xfrm>
        </p:spPr>
        <p:txBody>
          <a:bodyPr>
            <a:noAutofit/>
          </a:bodyPr>
          <a:lstStyle/>
          <a:p>
            <a:pPr marL="0" indent="0">
              <a:lnSpc>
                <a:spcPct val="120000"/>
              </a:lnSpc>
              <a:spcBef>
                <a:spcPts val="0"/>
              </a:spcBef>
              <a:buNone/>
            </a:pPr>
            <a:r>
              <a:rPr lang="tr-TR" sz="1200" dirty="0">
                <a:latin typeface="Consolas" panose="020B0609020204030204" pitchFamily="49" charset="0"/>
              </a:rPr>
              <a:t>myint = 7 #</a:t>
            </a:r>
            <a:r>
              <a:rPr lang="tr-TR" sz="1200" dirty="0" err="1">
                <a:latin typeface="Consolas" panose="020B0609020204030204" pitchFamily="49" charset="0"/>
              </a:rPr>
              <a:t>int</a:t>
            </a:r>
            <a:endParaRPr lang="tr-TR" sz="1200" dirty="0">
              <a:latin typeface="Consolas" panose="020B0609020204030204" pitchFamily="49" charset="0"/>
            </a:endParaRPr>
          </a:p>
          <a:p>
            <a:pPr marL="0" indent="0">
              <a:lnSpc>
                <a:spcPct val="120000"/>
              </a:lnSpc>
              <a:spcBef>
                <a:spcPts val="0"/>
              </a:spcBef>
              <a:buNone/>
            </a:pPr>
            <a:r>
              <a:rPr lang="tr-TR" sz="1200" dirty="0" err="1">
                <a:latin typeface="Consolas" panose="020B0609020204030204" pitchFamily="49" charset="0"/>
              </a:rPr>
              <a:t>print</a:t>
            </a:r>
            <a:r>
              <a:rPr lang="tr-TR" sz="1200" dirty="0">
                <a:latin typeface="Consolas" panose="020B0609020204030204" pitchFamily="49" charset="0"/>
              </a:rPr>
              <a:t>(myint)</a:t>
            </a:r>
          </a:p>
          <a:p>
            <a:pPr marL="0" indent="0">
              <a:lnSpc>
                <a:spcPct val="120000"/>
              </a:lnSpc>
              <a:spcBef>
                <a:spcPts val="0"/>
              </a:spcBef>
              <a:buNone/>
            </a:pPr>
            <a:br>
              <a:rPr lang="tr-TR" sz="1200" dirty="0">
                <a:latin typeface="Consolas" panose="020B0609020204030204" pitchFamily="49" charset="0"/>
              </a:rPr>
            </a:br>
            <a:r>
              <a:rPr lang="tr-TR" sz="1200" dirty="0" err="1">
                <a:latin typeface="Consolas" panose="020B0609020204030204" pitchFamily="49" charset="0"/>
              </a:rPr>
              <a:t>myfloat</a:t>
            </a:r>
            <a:r>
              <a:rPr lang="tr-TR" sz="1200" dirty="0">
                <a:latin typeface="Consolas" panose="020B0609020204030204" pitchFamily="49" charset="0"/>
              </a:rPr>
              <a:t> = 7.0 #</a:t>
            </a:r>
            <a:r>
              <a:rPr lang="tr-TR" sz="1200" dirty="0" err="1">
                <a:latin typeface="Consolas" panose="020B0609020204030204" pitchFamily="49" charset="0"/>
              </a:rPr>
              <a:t>float</a:t>
            </a:r>
            <a:endParaRPr lang="tr-TR" sz="1200" dirty="0">
              <a:latin typeface="Consolas" panose="020B0609020204030204" pitchFamily="49" charset="0"/>
            </a:endParaRPr>
          </a:p>
          <a:p>
            <a:pPr marL="0" indent="0">
              <a:lnSpc>
                <a:spcPct val="120000"/>
              </a:lnSpc>
              <a:spcBef>
                <a:spcPts val="0"/>
              </a:spcBef>
              <a:buNone/>
            </a:pPr>
            <a:r>
              <a:rPr lang="tr-TR" sz="1200" dirty="0" err="1">
                <a:latin typeface="Consolas" panose="020B0609020204030204" pitchFamily="49" charset="0"/>
              </a:rPr>
              <a:t>print</a:t>
            </a:r>
            <a:r>
              <a:rPr lang="tr-TR" sz="1200" dirty="0">
                <a:latin typeface="Consolas" panose="020B0609020204030204" pitchFamily="49" charset="0"/>
              </a:rPr>
              <a:t>(</a:t>
            </a:r>
            <a:r>
              <a:rPr lang="tr-TR" sz="1200" dirty="0" err="1">
                <a:latin typeface="Consolas" panose="020B0609020204030204" pitchFamily="49" charset="0"/>
              </a:rPr>
              <a:t>myfloat</a:t>
            </a:r>
            <a:r>
              <a:rPr lang="tr-TR" sz="1200" dirty="0">
                <a:latin typeface="Consolas" panose="020B0609020204030204" pitchFamily="49" charset="0"/>
              </a:rPr>
              <a:t>)</a:t>
            </a:r>
          </a:p>
          <a:p>
            <a:pPr marL="0" indent="0">
              <a:lnSpc>
                <a:spcPct val="120000"/>
              </a:lnSpc>
              <a:spcBef>
                <a:spcPts val="0"/>
              </a:spcBef>
              <a:buNone/>
            </a:pPr>
            <a:br>
              <a:rPr lang="tr-TR" sz="1200" dirty="0">
                <a:latin typeface="Consolas" panose="020B0609020204030204" pitchFamily="49" charset="0"/>
              </a:rPr>
            </a:br>
            <a:r>
              <a:rPr lang="tr-TR" sz="1200" dirty="0" err="1">
                <a:latin typeface="Consolas" panose="020B0609020204030204" pitchFamily="49" charset="0"/>
              </a:rPr>
              <a:t>myfloat</a:t>
            </a:r>
            <a:r>
              <a:rPr lang="tr-TR" sz="1200" dirty="0">
                <a:latin typeface="Consolas" panose="020B0609020204030204" pitchFamily="49" charset="0"/>
              </a:rPr>
              <a:t> = </a:t>
            </a:r>
            <a:r>
              <a:rPr lang="tr-TR" sz="1200" dirty="0" err="1">
                <a:latin typeface="Consolas" panose="020B0609020204030204" pitchFamily="49" charset="0"/>
              </a:rPr>
              <a:t>float</a:t>
            </a:r>
            <a:r>
              <a:rPr lang="tr-TR" sz="1200" dirty="0">
                <a:latin typeface="Consolas" panose="020B0609020204030204" pitchFamily="49" charset="0"/>
              </a:rPr>
              <a:t>(7)</a:t>
            </a:r>
          </a:p>
          <a:p>
            <a:pPr marL="0" indent="0">
              <a:lnSpc>
                <a:spcPct val="120000"/>
              </a:lnSpc>
              <a:spcBef>
                <a:spcPts val="0"/>
              </a:spcBef>
              <a:buNone/>
            </a:pPr>
            <a:r>
              <a:rPr lang="tr-TR" sz="1200" dirty="0" err="1">
                <a:latin typeface="Consolas" panose="020B0609020204030204" pitchFamily="49" charset="0"/>
              </a:rPr>
              <a:t>print</a:t>
            </a:r>
            <a:r>
              <a:rPr lang="tr-TR" sz="1200" dirty="0">
                <a:latin typeface="Consolas" panose="020B0609020204030204" pitchFamily="49" charset="0"/>
              </a:rPr>
              <a:t>(</a:t>
            </a:r>
            <a:r>
              <a:rPr lang="tr-TR" sz="1200" dirty="0" err="1">
                <a:latin typeface="Consolas" panose="020B0609020204030204" pitchFamily="49" charset="0"/>
              </a:rPr>
              <a:t>myfloat</a:t>
            </a:r>
            <a:r>
              <a:rPr lang="tr-TR" sz="1200" dirty="0">
                <a:latin typeface="Consolas" panose="020B0609020204030204" pitchFamily="49" charset="0"/>
              </a:rPr>
              <a:t>)</a:t>
            </a:r>
          </a:p>
          <a:p>
            <a:pPr marL="0" indent="0">
              <a:lnSpc>
                <a:spcPct val="120000"/>
              </a:lnSpc>
              <a:spcBef>
                <a:spcPts val="0"/>
              </a:spcBef>
              <a:buNone/>
            </a:pPr>
            <a:br>
              <a:rPr lang="tr-TR" sz="1200" dirty="0">
                <a:latin typeface="Consolas" panose="020B0609020204030204" pitchFamily="49" charset="0"/>
              </a:rPr>
            </a:br>
            <a:r>
              <a:rPr lang="tr-TR" sz="1200" dirty="0">
                <a:latin typeface="Consolas" panose="020B0609020204030204" pitchFamily="49" charset="0"/>
              </a:rPr>
              <a:t>mystring1 = "</a:t>
            </a:r>
            <a:r>
              <a:rPr lang="tr-TR" sz="1200" dirty="0" err="1">
                <a:latin typeface="Consolas" panose="020B0609020204030204" pitchFamily="49" charset="0"/>
              </a:rPr>
              <a:t>hello</a:t>
            </a:r>
            <a:r>
              <a:rPr lang="tr-TR" sz="1200" dirty="0">
                <a:latin typeface="Consolas" panose="020B0609020204030204" pitchFamily="49" charset="0"/>
              </a:rPr>
              <a:t>" #</a:t>
            </a:r>
            <a:r>
              <a:rPr lang="tr-TR" sz="1200" dirty="0" err="1">
                <a:latin typeface="Consolas" panose="020B0609020204030204" pitchFamily="49" charset="0"/>
              </a:rPr>
              <a:t>string</a:t>
            </a:r>
            <a:endParaRPr lang="tr-TR" sz="1200" dirty="0">
              <a:latin typeface="Consolas" panose="020B0609020204030204" pitchFamily="49" charset="0"/>
            </a:endParaRPr>
          </a:p>
          <a:p>
            <a:pPr marL="0" indent="0">
              <a:lnSpc>
                <a:spcPct val="120000"/>
              </a:lnSpc>
              <a:spcBef>
                <a:spcPts val="0"/>
              </a:spcBef>
              <a:buNone/>
            </a:pPr>
            <a:r>
              <a:rPr lang="tr-TR" sz="1200" dirty="0">
                <a:latin typeface="Consolas" panose="020B0609020204030204" pitchFamily="49" charset="0"/>
              </a:rPr>
              <a:t>mystring2 = "</a:t>
            </a:r>
            <a:r>
              <a:rPr lang="tr-TR" sz="1200" dirty="0" err="1">
                <a:latin typeface="Consolas" panose="020B0609020204030204" pitchFamily="49" charset="0"/>
              </a:rPr>
              <a:t>world</a:t>
            </a:r>
            <a:r>
              <a:rPr lang="tr-TR" sz="1200" dirty="0">
                <a:latin typeface="Consolas" panose="020B0609020204030204" pitchFamily="49" charset="0"/>
              </a:rPr>
              <a:t>"</a:t>
            </a:r>
          </a:p>
          <a:p>
            <a:pPr marL="0" indent="0">
              <a:lnSpc>
                <a:spcPct val="120000"/>
              </a:lnSpc>
              <a:spcBef>
                <a:spcPts val="0"/>
              </a:spcBef>
              <a:buNone/>
            </a:pPr>
            <a:br>
              <a:rPr lang="tr-TR" sz="1200" dirty="0">
                <a:latin typeface="Consolas" panose="020B0609020204030204" pitchFamily="49" charset="0"/>
              </a:rPr>
            </a:br>
            <a:r>
              <a:rPr lang="tr-TR" sz="1200" dirty="0" err="1">
                <a:latin typeface="Consolas" panose="020B0609020204030204" pitchFamily="49" charset="0"/>
              </a:rPr>
              <a:t>mystring</a:t>
            </a:r>
            <a:r>
              <a:rPr lang="tr-TR" sz="1200" dirty="0">
                <a:latin typeface="Consolas" panose="020B0609020204030204" pitchFamily="49" charset="0"/>
              </a:rPr>
              <a:t> = mystring1 + " " + mystring2</a:t>
            </a:r>
          </a:p>
          <a:p>
            <a:pPr marL="0" indent="0">
              <a:lnSpc>
                <a:spcPct val="120000"/>
              </a:lnSpc>
              <a:spcBef>
                <a:spcPts val="0"/>
              </a:spcBef>
              <a:buNone/>
            </a:pPr>
            <a:r>
              <a:rPr lang="tr-TR" sz="1200" dirty="0" err="1">
                <a:latin typeface="Consolas" panose="020B0609020204030204" pitchFamily="49" charset="0"/>
              </a:rPr>
              <a:t>print</a:t>
            </a:r>
            <a:r>
              <a:rPr lang="tr-TR" sz="1200" dirty="0">
                <a:latin typeface="Consolas" panose="020B0609020204030204" pitchFamily="49" charset="0"/>
              </a:rPr>
              <a:t>(</a:t>
            </a:r>
            <a:r>
              <a:rPr lang="tr-TR" sz="1200" dirty="0" err="1">
                <a:latin typeface="Consolas" panose="020B0609020204030204" pitchFamily="49" charset="0"/>
              </a:rPr>
              <a:t>mystring</a:t>
            </a:r>
            <a:r>
              <a:rPr lang="tr-TR" sz="1200" dirty="0">
                <a:latin typeface="Consolas" panose="020B0609020204030204" pitchFamily="49" charset="0"/>
              </a:rPr>
              <a:t>)</a:t>
            </a:r>
          </a:p>
          <a:p>
            <a:pPr marL="0" indent="0">
              <a:lnSpc>
                <a:spcPct val="120000"/>
              </a:lnSpc>
              <a:spcBef>
                <a:spcPts val="0"/>
              </a:spcBef>
              <a:buNone/>
            </a:pPr>
            <a:endParaRPr lang="tr-TR" sz="1200" dirty="0">
              <a:latin typeface="Consolas" panose="020B0609020204030204" pitchFamily="49" charset="0"/>
            </a:endParaRPr>
          </a:p>
        </p:txBody>
      </p:sp>
      <p:sp>
        <p:nvSpPr>
          <p:cNvPr id="4" name="Dikdörtgen 3">
            <a:extLst>
              <a:ext uri="{FF2B5EF4-FFF2-40B4-BE49-F238E27FC236}">
                <a16:creationId xmlns:a16="http://schemas.microsoft.com/office/drawing/2014/main" id="{C596FDF0-9E3B-4AE7-928F-7770007250B5}"/>
              </a:ext>
            </a:extLst>
          </p:cNvPr>
          <p:cNvSpPr/>
          <p:nvPr/>
        </p:nvSpPr>
        <p:spPr>
          <a:xfrm>
            <a:off x="4644828" y="1151682"/>
            <a:ext cx="4572000" cy="1849289"/>
          </a:xfrm>
          <a:prstGeom prst="rect">
            <a:avLst/>
          </a:prstGeom>
        </p:spPr>
        <p:txBody>
          <a:bodyPr>
            <a:spAutoFit/>
          </a:bodyPr>
          <a:lstStyle/>
          <a:p>
            <a:pPr>
              <a:lnSpc>
                <a:spcPct val="120000"/>
              </a:lnSpc>
            </a:pPr>
            <a:br>
              <a:rPr lang="tr-TR" sz="1200" dirty="0">
                <a:latin typeface="Consolas" panose="020B0609020204030204" pitchFamily="49" charset="0"/>
              </a:rPr>
            </a:br>
            <a:r>
              <a:rPr lang="tr-TR" sz="1200" dirty="0" err="1">
                <a:latin typeface="Consolas" panose="020B0609020204030204" pitchFamily="49" charset="0"/>
              </a:rPr>
              <a:t>result</a:t>
            </a:r>
            <a:r>
              <a:rPr lang="tr-TR" sz="1200" dirty="0">
                <a:latin typeface="Consolas" panose="020B0609020204030204" pitchFamily="49" charset="0"/>
              </a:rPr>
              <a:t> = True #</a:t>
            </a:r>
            <a:r>
              <a:rPr lang="tr-TR" sz="1200" dirty="0" err="1">
                <a:latin typeface="Consolas" panose="020B0609020204030204" pitchFamily="49" charset="0"/>
              </a:rPr>
              <a:t>boolean</a:t>
            </a:r>
            <a:endParaRPr lang="tr-TR" sz="1200" dirty="0">
              <a:latin typeface="Consolas" panose="020B0609020204030204" pitchFamily="49" charset="0"/>
            </a:endParaRPr>
          </a:p>
          <a:p>
            <a:pPr>
              <a:lnSpc>
                <a:spcPct val="120000"/>
              </a:lnSpc>
            </a:pPr>
            <a:br>
              <a:rPr lang="tr-TR" sz="1200" dirty="0">
                <a:latin typeface="Consolas" panose="020B0609020204030204" pitchFamily="49" charset="0"/>
              </a:rPr>
            </a:br>
            <a:r>
              <a:rPr lang="tr-TR" sz="1200" dirty="0">
                <a:latin typeface="Consolas" panose="020B0609020204030204" pitchFamily="49" charset="0"/>
              </a:rPr>
              <a:t>a, b, c = 5, 10, 15</a:t>
            </a:r>
          </a:p>
          <a:p>
            <a:pPr>
              <a:lnSpc>
                <a:spcPct val="120000"/>
              </a:lnSpc>
            </a:pPr>
            <a:r>
              <a:rPr lang="tr-TR" sz="1200" dirty="0" err="1">
                <a:latin typeface="Consolas" panose="020B0609020204030204" pitchFamily="49" charset="0"/>
              </a:rPr>
              <a:t>print</a:t>
            </a:r>
            <a:r>
              <a:rPr lang="tr-TR" sz="1200" dirty="0">
                <a:latin typeface="Consolas" panose="020B0609020204030204" pitchFamily="49" charset="0"/>
              </a:rPr>
              <a:t>(a)</a:t>
            </a:r>
          </a:p>
          <a:p>
            <a:pPr>
              <a:lnSpc>
                <a:spcPct val="120000"/>
              </a:lnSpc>
            </a:pPr>
            <a:r>
              <a:rPr lang="tr-TR" sz="1200" dirty="0" err="1">
                <a:latin typeface="Consolas" panose="020B0609020204030204" pitchFamily="49" charset="0"/>
              </a:rPr>
              <a:t>print</a:t>
            </a:r>
            <a:r>
              <a:rPr lang="tr-TR" sz="1200" dirty="0">
                <a:latin typeface="Consolas" panose="020B0609020204030204" pitchFamily="49" charset="0"/>
              </a:rPr>
              <a:t>(b)</a:t>
            </a:r>
          </a:p>
          <a:p>
            <a:pPr>
              <a:lnSpc>
                <a:spcPct val="120000"/>
              </a:lnSpc>
            </a:pPr>
            <a:r>
              <a:rPr lang="tr-TR" sz="1200" dirty="0" err="1">
                <a:latin typeface="Consolas" panose="020B0609020204030204" pitchFamily="49" charset="0"/>
              </a:rPr>
              <a:t>print</a:t>
            </a:r>
            <a:r>
              <a:rPr lang="tr-TR" sz="1200" dirty="0">
                <a:latin typeface="Consolas" panose="020B0609020204030204" pitchFamily="49" charset="0"/>
              </a:rPr>
              <a:t>(c)</a:t>
            </a:r>
          </a:p>
          <a:p>
            <a:pPr>
              <a:lnSpc>
                <a:spcPct val="120000"/>
              </a:lnSpc>
            </a:pPr>
            <a:endParaRPr lang="tr-TR" sz="1200" dirty="0">
              <a:latin typeface="Consolas" panose="020B0609020204030204" pitchFamily="49" charset="0"/>
            </a:endParaRPr>
          </a:p>
        </p:txBody>
      </p:sp>
    </p:spTree>
    <p:extLst>
      <p:ext uri="{BB962C8B-B14F-4D97-AF65-F5344CB8AC3E}">
        <p14:creationId xmlns:p14="http://schemas.microsoft.com/office/powerpoint/2010/main" val="387515510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D1455A-0A1C-851C-693C-5846F791482F}"/>
              </a:ext>
            </a:extLst>
          </p:cNvPr>
          <p:cNvSpPr>
            <a:spLocks noGrp="1"/>
          </p:cNvSpPr>
          <p:nvPr>
            <p:ph type="title"/>
          </p:nvPr>
        </p:nvSpPr>
        <p:spPr/>
        <p:txBody>
          <a:bodyPr>
            <a:normAutofit/>
          </a:bodyPr>
          <a:lstStyle/>
          <a:p>
            <a:pPr algn="ctr"/>
            <a:r>
              <a:rPr lang="tr-TR" sz="2400" b="1" dirty="0">
                <a:latin typeface="Times New Roman" panose="02020603050405020304" pitchFamily="18" charset="0"/>
                <a:cs typeface="Times New Roman" panose="02020603050405020304" pitchFamily="18" charset="0"/>
              </a:rPr>
              <a:t>Python Önemli Kütüphaneler</a:t>
            </a:r>
          </a:p>
        </p:txBody>
      </p:sp>
      <p:sp>
        <p:nvSpPr>
          <p:cNvPr id="3" name="Content Placeholder 2">
            <a:extLst>
              <a:ext uri="{FF2B5EF4-FFF2-40B4-BE49-F238E27FC236}">
                <a16:creationId xmlns:a16="http://schemas.microsoft.com/office/drawing/2014/main" id="{54D45909-D3F3-F905-07CF-F011FD47BF14}"/>
              </a:ext>
            </a:extLst>
          </p:cNvPr>
          <p:cNvSpPr>
            <a:spLocks noGrp="1"/>
          </p:cNvSpPr>
          <p:nvPr>
            <p:ph idx="1"/>
          </p:nvPr>
        </p:nvSpPr>
        <p:spPr>
          <a:xfrm>
            <a:off x="478302" y="1369219"/>
            <a:ext cx="8037048" cy="3263504"/>
          </a:xfrm>
        </p:spPr>
        <p:txBody>
          <a:bodyPr>
            <a:noAutofit/>
          </a:bodyPr>
          <a:lstStyle/>
          <a:p>
            <a:r>
              <a:rPr lang="tr-TR" b="1" dirty="0" err="1">
                <a:solidFill>
                  <a:srgbClr val="FFFF00"/>
                </a:solidFill>
                <a:latin typeface="Times New Roman" panose="02020603050405020304" pitchFamily="18" charset="0"/>
                <a:cs typeface="Times New Roman" panose="02020603050405020304" pitchFamily="18" charset="0"/>
              </a:rPr>
              <a:t>SciPy</a:t>
            </a:r>
            <a:r>
              <a:rPr lang="tr-TR" b="1" dirty="0">
                <a:solidFill>
                  <a:srgbClr val="FFFF00"/>
                </a:solidFill>
                <a:latin typeface="Times New Roman" panose="02020603050405020304" pitchFamily="18" charset="0"/>
                <a:cs typeface="Times New Roman" panose="02020603050405020304" pitchFamily="18" charset="0"/>
              </a:rPr>
              <a:t> (</a:t>
            </a:r>
            <a:r>
              <a:rPr lang="tr-TR" b="1" dirty="0" err="1">
                <a:solidFill>
                  <a:srgbClr val="FFFF00"/>
                </a:solidFill>
                <a:latin typeface="Times New Roman" panose="02020603050405020304" pitchFamily="18" charset="0"/>
                <a:cs typeface="Times New Roman" panose="02020603050405020304" pitchFamily="18" charset="0"/>
              </a:rPr>
              <a:t>Scientific</a:t>
            </a:r>
            <a:r>
              <a:rPr lang="tr-TR" b="1" dirty="0">
                <a:solidFill>
                  <a:srgbClr val="FFFF00"/>
                </a:solidFill>
                <a:latin typeface="Times New Roman" panose="02020603050405020304" pitchFamily="18" charset="0"/>
                <a:cs typeface="Times New Roman" panose="02020603050405020304" pitchFamily="18" charset="0"/>
              </a:rPr>
              <a:t> </a:t>
            </a:r>
            <a:r>
              <a:rPr lang="tr-TR" b="1" dirty="0" err="1">
                <a:solidFill>
                  <a:srgbClr val="FFFF00"/>
                </a:solidFill>
                <a:latin typeface="Times New Roman" panose="02020603050405020304" pitchFamily="18" charset="0"/>
                <a:cs typeface="Times New Roman" panose="02020603050405020304" pitchFamily="18" charset="0"/>
              </a:rPr>
              <a:t>tools</a:t>
            </a:r>
            <a:r>
              <a:rPr lang="tr-TR" b="1" dirty="0">
                <a:solidFill>
                  <a:srgbClr val="FFFF00"/>
                </a:solidFill>
                <a:latin typeface="Times New Roman" panose="02020603050405020304" pitchFamily="18" charset="0"/>
                <a:cs typeface="Times New Roman" panose="02020603050405020304" pitchFamily="18" charset="0"/>
              </a:rPr>
              <a:t> </a:t>
            </a:r>
            <a:r>
              <a:rPr lang="tr-TR" b="1" dirty="0" err="1">
                <a:solidFill>
                  <a:srgbClr val="FFFF00"/>
                </a:solidFill>
                <a:latin typeface="Times New Roman" panose="02020603050405020304" pitchFamily="18" charset="0"/>
                <a:cs typeface="Times New Roman" panose="02020603050405020304" pitchFamily="18" charset="0"/>
              </a:rPr>
              <a:t>for</a:t>
            </a:r>
            <a:r>
              <a:rPr lang="tr-TR" b="1" dirty="0">
                <a:solidFill>
                  <a:srgbClr val="FFFF00"/>
                </a:solidFill>
                <a:latin typeface="Times New Roman" panose="02020603050405020304" pitchFamily="18" charset="0"/>
                <a:cs typeface="Times New Roman" panose="02020603050405020304" pitchFamily="18" charset="0"/>
              </a:rPr>
              <a:t> Python – Python için Bilimsel Araçlar) : </a:t>
            </a:r>
          </a:p>
          <a:p>
            <a:pPr lvl="1" algn="just"/>
            <a:r>
              <a:rPr lang="tr-TR" dirty="0">
                <a:latin typeface="Times New Roman" panose="02020603050405020304" pitchFamily="18" charset="0"/>
                <a:cs typeface="Times New Roman" panose="02020603050405020304" pitchFamily="18" charset="0"/>
              </a:rPr>
              <a:t>Optimizasyon, entegrasyon, enterpolasyon, özdeğer problemleri, cebirsel denklemler, diferansiyel denklemler, istatistik ve diğer birçok problem sınıfı için algoritmalar sağlar.</a:t>
            </a:r>
          </a:p>
          <a:p>
            <a:pPr marL="0" lvl="1" indent="0" algn="just">
              <a:buNone/>
            </a:pPr>
            <a:endParaRPr lang="tr-TR" dirty="0">
              <a:latin typeface="Times New Roman" panose="02020603050405020304" pitchFamily="18" charset="0"/>
              <a:cs typeface="Times New Roman" panose="02020603050405020304" pitchFamily="18" charset="0"/>
            </a:endParaRPr>
          </a:p>
          <a:p>
            <a:pPr marL="285750" lvl="1" indent="-285750" algn="just"/>
            <a:r>
              <a:rPr lang="tr-TR" b="1" dirty="0" err="1">
                <a:solidFill>
                  <a:srgbClr val="FFFF00"/>
                </a:solidFill>
                <a:latin typeface="Times New Roman" panose="02020603050405020304" pitchFamily="18" charset="0"/>
                <a:cs typeface="Times New Roman" panose="02020603050405020304" pitchFamily="18" charset="0"/>
              </a:rPr>
              <a:t>MatPlotLib</a:t>
            </a:r>
            <a:r>
              <a:rPr lang="tr-TR" b="1" dirty="0">
                <a:solidFill>
                  <a:srgbClr val="FFFF00"/>
                </a:solidFill>
                <a:latin typeface="Times New Roman" panose="02020603050405020304" pitchFamily="18" charset="0"/>
                <a:cs typeface="Times New Roman" panose="02020603050405020304" pitchFamily="18" charset="0"/>
              </a:rPr>
              <a:t> (Mathematical </a:t>
            </a:r>
            <a:r>
              <a:rPr lang="tr-TR" b="1" dirty="0" err="1">
                <a:solidFill>
                  <a:srgbClr val="FFFF00"/>
                </a:solidFill>
                <a:latin typeface="Times New Roman" panose="02020603050405020304" pitchFamily="18" charset="0"/>
                <a:cs typeface="Times New Roman" panose="02020603050405020304" pitchFamily="18" charset="0"/>
              </a:rPr>
              <a:t>Plot</a:t>
            </a:r>
            <a:r>
              <a:rPr lang="tr-TR" b="1" dirty="0">
                <a:solidFill>
                  <a:srgbClr val="FFFF00"/>
                </a:solidFill>
                <a:latin typeface="Times New Roman" panose="02020603050405020304" pitchFamily="18" charset="0"/>
                <a:cs typeface="Times New Roman" panose="02020603050405020304" pitchFamily="18" charset="0"/>
              </a:rPr>
              <a:t> Library – Matematiksel Çizim Kütüphanesi): </a:t>
            </a:r>
          </a:p>
          <a:p>
            <a:pPr marL="628650" lvl="2" indent="-285750" algn="just"/>
            <a:r>
              <a:rPr lang="tr-TR" sz="1800" dirty="0">
                <a:latin typeface="Times New Roman" panose="02020603050405020304" pitchFamily="18" charset="0"/>
                <a:cs typeface="Times New Roman" panose="02020603050405020304" pitchFamily="18" charset="0"/>
              </a:rPr>
              <a:t>Veri Bilimi çalışmaları için sayısal matematik hesaplamalarını 2 ya da 3 boyutlu görsel çıktılar olarak almamızı sağlayan bir çizim (görselleştirme) kütüphanesidir.</a:t>
            </a:r>
          </a:p>
          <a:p>
            <a:pPr marL="628650" lvl="2" indent="-285750" algn="just"/>
            <a:r>
              <a:rPr lang="tr-TR" sz="1800" dirty="0" err="1">
                <a:latin typeface="Times New Roman" panose="02020603050405020304" pitchFamily="18" charset="0"/>
                <a:cs typeface="Times New Roman" panose="02020603050405020304" pitchFamily="18" charset="0"/>
              </a:rPr>
              <a:t>Dökümantasyon</a:t>
            </a:r>
            <a:r>
              <a:rPr lang="tr-TR" sz="1800" dirty="0">
                <a:latin typeface="Times New Roman" panose="02020603050405020304" pitchFamily="18" charset="0"/>
                <a:cs typeface="Times New Roman" panose="02020603050405020304" pitchFamily="18" charset="0"/>
              </a:rPr>
              <a:t> içeriği zengin, öğrenimi kolay ve uygulaması basit olduğundan çokça tercih edilmektedir.</a:t>
            </a:r>
          </a:p>
        </p:txBody>
      </p:sp>
    </p:spTree>
    <p:extLst>
      <p:ext uri="{BB962C8B-B14F-4D97-AF65-F5344CB8AC3E}">
        <p14:creationId xmlns:p14="http://schemas.microsoft.com/office/powerpoint/2010/main" val="62485013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D1455A-0A1C-851C-693C-5846F791482F}"/>
              </a:ext>
            </a:extLst>
          </p:cNvPr>
          <p:cNvSpPr>
            <a:spLocks noGrp="1"/>
          </p:cNvSpPr>
          <p:nvPr>
            <p:ph type="title"/>
          </p:nvPr>
        </p:nvSpPr>
        <p:spPr/>
        <p:txBody>
          <a:bodyPr>
            <a:normAutofit/>
          </a:bodyPr>
          <a:lstStyle/>
          <a:p>
            <a:pPr algn="ctr"/>
            <a:r>
              <a:rPr lang="tr-TR" sz="2400" b="1" dirty="0">
                <a:latin typeface="Times New Roman" panose="02020603050405020304" pitchFamily="18" charset="0"/>
                <a:cs typeface="Times New Roman" panose="02020603050405020304" pitchFamily="18" charset="0"/>
              </a:rPr>
              <a:t>Python Önemli Kütüphaneler</a:t>
            </a:r>
          </a:p>
        </p:txBody>
      </p:sp>
      <p:sp>
        <p:nvSpPr>
          <p:cNvPr id="3" name="Content Placeholder 2">
            <a:extLst>
              <a:ext uri="{FF2B5EF4-FFF2-40B4-BE49-F238E27FC236}">
                <a16:creationId xmlns:a16="http://schemas.microsoft.com/office/drawing/2014/main" id="{54D45909-D3F3-F905-07CF-F011FD47BF14}"/>
              </a:ext>
            </a:extLst>
          </p:cNvPr>
          <p:cNvSpPr>
            <a:spLocks noGrp="1"/>
          </p:cNvSpPr>
          <p:nvPr>
            <p:ph idx="1"/>
          </p:nvPr>
        </p:nvSpPr>
        <p:spPr>
          <a:xfrm>
            <a:off x="478302" y="1369219"/>
            <a:ext cx="8037048" cy="3263504"/>
          </a:xfrm>
        </p:spPr>
        <p:txBody>
          <a:bodyPr>
            <a:noAutofit/>
          </a:bodyPr>
          <a:lstStyle/>
          <a:p>
            <a:r>
              <a:rPr lang="tr-TR" b="1" dirty="0" err="1">
                <a:solidFill>
                  <a:srgbClr val="FFFF00"/>
                </a:solidFill>
                <a:latin typeface="Times New Roman" panose="02020603050405020304" pitchFamily="18" charset="0"/>
                <a:cs typeface="Times New Roman" panose="02020603050405020304" pitchFamily="18" charset="0"/>
              </a:rPr>
              <a:t>Seaborn</a:t>
            </a:r>
            <a:r>
              <a:rPr lang="tr-TR" b="1" dirty="0">
                <a:solidFill>
                  <a:srgbClr val="FFFF00"/>
                </a:solidFill>
                <a:latin typeface="Times New Roman" panose="02020603050405020304" pitchFamily="18" charset="0"/>
                <a:cs typeface="Times New Roman" panose="02020603050405020304" pitchFamily="18" charset="0"/>
              </a:rPr>
              <a:t>:</a:t>
            </a:r>
          </a:p>
          <a:p>
            <a:pPr lvl="1"/>
            <a:r>
              <a:rPr lang="tr-TR" b="1" dirty="0" err="1">
                <a:latin typeface="Times New Roman" panose="02020603050405020304" pitchFamily="18" charset="0"/>
                <a:cs typeface="Times New Roman" panose="02020603050405020304" pitchFamily="18" charset="0"/>
              </a:rPr>
              <a:t>Matplotlib</a:t>
            </a:r>
            <a:r>
              <a:rPr lang="tr-TR" b="1" dirty="0">
                <a:latin typeface="Times New Roman" panose="02020603050405020304" pitchFamily="18" charset="0"/>
                <a:cs typeface="Times New Roman" panose="02020603050405020304" pitchFamily="18" charset="0"/>
              </a:rPr>
              <a:t> tabanlı bir Python veri görselleştirme kütüphanesidir. Çekici ve bilgilendirici istatistiksel grafikler çizmek için üst düzey bir arayüz sağlar.</a:t>
            </a:r>
          </a:p>
          <a:p>
            <a:pPr lvl="1"/>
            <a:endParaRPr lang="tr-TR" sz="1500" b="1" dirty="0">
              <a:latin typeface="Times New Roman" panose="02020603050405020304" pitchFamily="18" charset="0"/>
              <a:cs typeface="Times New Roman" panose="02020603050405020304" pitchFamily="18" charset="0"/>
            </a:endParaRPr>
          </a:p>
          <a:p>
            <a:pPr lvl="1"/>
            <a:r>
              <a:rPr lang="tr-TR" sz="1500" dirty="0">
                <a:latin typeface="Times New Roman" panose="02020603050405020304" pitchFamily="18" charset="0"/>
                <a:cs typeface="Times New Roman" panose="02020603050405020304" pitchFamily="18" charset="0"/>
              </a:rPr>
              <a:t>https://seaborn.pydata.org/tutorial/introduction.html</a:t>
            </a:r>
          </a:p>
        </p:txBody>
      </p:sp>
    </p:spTree>
    <p:extLst>
      <p:ext uri="{BB962C8B-B14F-4D97-AF65-F5344CB8AC3E}">
        <p14:creationId xmlns:p14="http://schemas.microsoft.com/office/powerpoint/2010/main" val="371462443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D1455A-0A1C-851C-693C-5846F791482F}"/>
              </a:ext>
            </a:extLst>
          </p:cNvPr>
          <p:cNvSpPr>
            <a:spLocks noGrp="1"/>
          </p:cNvSpPr>
          <p:nvPr>
            <p:ph type="title"/>
          </p:nvPr>
        </p:nvSpPr>
        <p:spPr/>
        <p:txBody>
          <a:bodyPr>
            <a:normAutofit/>
          </a:bodyPr>
          <a:lstStyle/>
          <a:p>
            <a:pPr algn="ctr"/>
            <a:r>
              <a:rPr lang="tr-TR" sz="2400" b="1" dirty="0">
                <a:latin typeface="Times New Roman" panose="02020603050405020304" pitchFamily="18" charset="0"/>
                <a:cs typeface="Times New Roman" panose="02020603050405020304" pitchFamily="18" charset="0"/>
              </a:rPr>
              <a:t>Python Önemli Kütüphaneler</a:t>
            </a:r>
          </a:p>
        </p:txBody>
      </p:sp>
      <p:sp>
        <p:nvSpPr>
          <p:cNvPr id="3" name="Content Placeholder 2">
            <a:extLst>
              <a:ext uri="{FF2B5EF4-FFF2-40B4-BE49-F238E27FC236}">
                <a16:creationId xmlns:a16="http://schemas.microsoft.com/office/drawing/2014/main" id="{54D45909-D3F3-F905-07CF-F011FD47BF14}"/>
              </a:ext>
            </a:extLst>
          </p:cNvPr>
          <p:cNvSpPr>
            <a:spLocks noGrp="1"/>
          </p:cNvSpPr>
          <p:nvPr>
            <p:ph idx="1"/>
          </p:nvPr>
        </p:nvSpPr>
        <p:spPr>
          <a:xfrm>
            <a:off x="478302" y="1369219"/>
            <a:ext cx="8037048" cy="3263504"/>
          </a:xfrm>
        </p:spPr>
        <p:txBody>
          <a:bodyPr>
            <a:noAutofit/>
          </a:bodyPr>
          <a:lstStyle/>
          <a:p>
            <a:r>
              <a:rPr lang="tr-TR" sz="1800" b="1" dirty="0" err="1">
                <a:solidFill>
                  <a:srgbClr val="FFFF00"/>
                </a:solidFill>
                <a:latin typeface="Times New Roman" panose="02020603050405020304" pitchFamily="18" charset="0"/>
                <a:cs typeface="Times New Roman" panose="02020603050405020304" pitchFamily="18" charset="0"/>
              </a:rPr>
              <a:t>SciKit-Learn</a:t>
            </a:r>
            <a:r>
              <a:rPr lang="tr-TR" sz="1800" b="1" dirty="0">
                <a:solidFill>
                  <a:srgbClr val="FFFF00"/>
                </a:solidFill>
                <a:latin typeface="Times New Roman" panose="02020603050405020304" pitchFamily="18" charset="0"/>
                <a:cs typeface="Times New Roman" panose="02020603050405020304" pitchFamily="18" charset="0"/>
              </a:rPr>
              <a:t> (</a:t>
            </a:r>
            <a:r>
              <a:rPr lang="tr-TR" sz="1800" b="1" dirty="0" err="1">
                <a:solidFill>
                  <a:srgbClr val="FFFF00"/>
                </a:solidFill>
                <a:latin typeface="Times New Roman" panose="02020603050405020304" pitchFamily="18" charset="0"/>
                <a:cs typeface="Times New Roman" panose="02020603050405020304" pitchFamily="18" charset="0"/>
              </a:rPr>
              <a:t>Science</a:t>
            </a:r>
            <a:r>
              <a:rPr lang="tr-TR" sz="1800" b="1" dirty="0">
                <a:solidFill>
                  <a:srgbClr val="FFFF00"/>
                </a:solidFill>
                <a:latin typeface="Times New Roman" panose="02020603050405020304" pitchFamily="18" charset="0"/>
                <a:cs typeface="Times New Roman" panose="02020603050405020304" pitchFamily="18" charset="0"/>
              </a:rPr>
              <a:t> Kit/</a:t>
            </a:r>
            <a:r>
              <a:rPr lang="tr-TR" sz="1800" b="1" dirty="0" err="1">
                <a:solidFill>
                  <a:srgbClr val="FFFF00"/>
                </a:solidFill>
                <a:latin typeface="Times New Roman" panose="02020603050405020304" pitchFamily="18" charset="0"/>
                <a:cs typeface="Times New Roman" panose="02020603050405020304" pitchFamily="18" charset="0"/>
              </a:rPr>
              <a:t>Kits</a:t>
            </a:r>
            <a:r>
              <a:rPr lang="tr-TR" sz="1800" b="1" dirty="0">
                <a:solidFill>
                  <a:srgbClr val="FFFF00"/>
                </a:solidFill>
                <a:latin typeface="Times New Roman" panose="02020603050405020304" pitchFamily="18" charset="0"/>
                <a:cs typeface="Times New Roman" panose="02020603050405020304" pitchFamily="18" charset="0"/>
              </a:rPr>
              <a:t> </a:t>
            </a:r>
            <a:r>
              <a:rPr lang="tr-TR" sz="1800" b="1" dirty="0" err="1">
                <a:solidFill>
                  <a:srgbClr val="FFFF00"/>
                </a:solidFill>
                <a:latin typeface="Times New Roman" panose="02020603050405020304" pitchFamily="18" charset="0"/>
                <a:cs typeface="Times New Roman" panose="02020603050405020304" pitchFamily="18" charset="0"/>
              </a:rPr>
              <a:t>Learn</a:t>
            </a:r>
            <a:r>
              <a:rPr lang="tr-TR" sz="1800" b="1" dirty="0">
                <a:solidFill>
                  <a:srgbClr val="FFFF00"/>
                </a:solidFill>
                <a:latin typeface="Times New Roman" panose="02020603050405020304" pitchFamily="18" charset="0"/>
                <a:cs typeface="Times New Roman" panose="02020603050405020304" pitchFamily="18" charset="0"/>
              </a:rPr>
              <a:t> – Bilim Öğrenim Kiti) : </a:t>
            </a:r>
          </a:p>
          <a:p>
            <a:pPr lvl="1" algn="just">
              <a:spcBef>
                <a:spcPts val="1800"/>
              </a:spcBef>
            </a:pPr>
            <a:r>
              <a:rPr lang="tr-TR" dirty="0">
                <a:latin typeface="Times New Roman" panose="02020603050405020304" pitchFamily="18" charset="0"/>
                <a:cs typeface="Times New Roman" panose="02020603050405020304" pitchFamily="18" charset="0"/>
              </a:rPr>
              <a:t>Veri Bilimi ve Makine Öğrenmesi çalışmaları için (Veri İşleme, Sınıflandırma, Klasik Makine öğrenmesi </a:t>
            </a:r>
            <a:r>
              <a:rPr lang="tr-TR" dirty="0" err="1">
                <a:latin typeface="Times New Roman" panose="02020603050405020304" pitchFamily="18" charset="0"/>
                <a:cs typeface="Times New Roman" panose="02020603050405020304" pitchFamily="18" charset="0"/>
              </a:rPr>
              <a:t>metodları</a:t>
            </a:r>
            <a:r>
              <a:rPr lang="tr-TR" dirty="0">
                <a:latin typeface="Times New Roman" panose="02020603050405020304" pitchFamily="18" charset="0"/>
                <a:cs typeface="Times New Roman" panose="02020603050405020304" pitchFamily="18" charset="0"/>
              </a:rPr>
              <a:t>, </a:t>
            </a:r>
            <a:r>
              <a:rPr lang="tr-TR" dirty="0" err="1">
                <a:latin typeface="Times New Roman" panose="02020603050405020304" pitchFamily="18" charset="0"/>
                <a:cs typeface="Times New Roman" panose="02020603050405020304" pitchFamily="18" charset="0"/>
              </a:rPr>
              <a:t>Ensemble</a:t>
            </a:r>
            <a:r>
              <a:rPr lang="tr-TR" dirty="0">
                <a:latin typeface="Times New Roman" panose="02020603050405020304" pitchFamily="18" charset="0"/>
                <a:cs typeface="Times New Roman" panose="02020603050405020304" pitchFamily="18" charset="0"/>
              </a:rPr>
              <a:t> </a:t>
            </a:r>
            <a:r>
              <a:rPr lang="tr-TR" dirty="0" err="1">
                <a:latin typeface="Times New Roman" panose="02020603050405020304" pitchFamily="18" charset="0"/>
                <a:cs typeface="Times New Roman" panose="02020603050405020304" pitchFamily="18" charset="0"/>
              </a:rPr>
              <a:t>metodlar</a:t>
            </a:r>
            <a:r>
              <a:rPr lang="tr-TR" dirty="0">
                <a:latin typeface="Times New Roman" panose="02020603050405020304" pitchFamily="18" charset="0"/>
                <a:cs typeface="Times New Roman" panose="02020603050405020304" pitchFamily="18" charset="0"/>
              </a:rPr>
              <a:t>, </a:t>
            </a:r>
            <a:r>
              <a:rPr lang="tr-TR" dirty="0" err="1">
                <a:latin typeface="Times New Roman" panose="02020603050405020304" pitchFamily="18" charset="0"/>
                <a:cs typeface="Times New Roman" panose="02020603050405020304" pitchFamily="18" charset="0"/>
              </a:rPr>
              <a:t>Regresyon,Küme</a:t>
            </a:r>
            <a:r>
              <a:rPr lang="tr-TR" dirty="0">
                <a:latin typeface="Times New Roman" panose="02020603050405020304" pitchFamily="18" charset="0"/>
                <a:cs typeface="Times New Roman" panose="02020603050405020304" pitchFamily="18" charset="0"/>
              </a:rPr>
              <a:t> Analizi vb.) kullanılan çok yönlü bir kütüphanedir.</a:t>
            </a:r>
          </a:p>
          <a:p>
            <a:pPr lvl="1" algn="just">
              <a:spcBef>
                <a:spcPts val="1800"/>
              </a:spcBef>
            </a:pPr>
            <a:r>
              <a:rPr lang="tr-TR" dirty="0" err="1">
                <a:latin typeface="Times New Roman" panose="02020603050405020304" pitchFamily="18" charset="0"/>
                <a:cs typeface="Times New Roman" panose="02020603050405020304" pitchFamily="18" charset="0"/>
              </a:rPr>
              <a:t>Scikit-learn</a:t>
            </a:r>
            <a:r>
              <a:rPr lang="tr-TR" dirty="0">
                <a:latin typeface="Times New Roman" panose="02020603050405020304" pitchFamily="18" charset="0"/>
                <a:cs typeface="Times New Roman" panose="02020603050405020304" pitchFamily="18" charset="0"/>
              </a:rPr>
              <a:t>; </a:t>
            </a:r>
            <a:r>
              <a:rPr lang="tr-TR" dirty="0" err="1">
                <a:latin typeface="Times New Roman" panose="02020603050405020304" pitchFamily="18" charset="0"/>
                <a:cs typeface="Times New Roman" panose="02020603050405020304" pitchFamily="18" charset="0"/>
              </a:rPr>
              <a:t>NumPy</a:t>
            </a:r>
            <a:r>
              <a:rPr lang="tr-TR" dirty="0">
                <a:latin typeface="Times New Roman" panose="02020603050405020304" pitchFamily="18" charset="0"/>
                <a:cs typeface="Times New Roman" panose="02020603050405020304" pitchFamily="18" charset="0"/>
              </a:rPr>
              <a:t>, </a:t>
            </a:r>
            <a:r>
              <a:rPr lang="tr-TR" dirty="0" err="1">
                <a:latin typeface="Times New Roman" panose="02020603050405020304" pitchFamily="18" charset="0"/>
                <a:cs typeface="Times New Roman" panose="02020603050405020304" pitchFamily="18" charset="0"/>
              </a:rPr>
              <a:t>SciPy</a:t>
            </a:r>
            <a:r>
              <a:rPr lang="tr-TR" dirty="0">
                <a:latin typeface="Times New Roman" panose="02020603050405020304" pitchFamily="18" charset="0"/>
                <a:cs typeface="Times New Roman" panose="02020603050405020304" pitchFamily="18" charset="0"/>
              </a:rPr>
              <a:t> ve </a:t>
            </a:r>
            <a:r>
              <a:rPr lang="tr-TR" dirty="0" err="1">
                <a:latin typeface="Times New Roman" panose="02020603050405020304" pitchFamily="18" charset="0"/>
                <a:cs typeface="Times New Roman" panose="02020603050405020304" pitchFamily="18" charset="0"/>
              </a:rPr>
              <a:t>Matplotlib</a:t>
            </a:r>
            <a:r>
              <a:rPr lang="tr-TR" dirty="0">
                <a:latin typeface="Times New Roman" panose="02020603050405020304" pitchFamily="18" charset="0"/>
                <a:cs typeface="Times New Roman" panose="02020603050405020304" pitchFamily="18" charset="0"/>
              </a:rPr>
              <a:t> kütüphaneleri ile ağırlıklı olarak ortak kullanılmaktadır, bu nedenle etkili bir şekilde uygulamada bulunmak için bu üç kütüphanenin en azından temel bilgilerini bilmeniz yapacağınız çalışmalarda kolaylık sağlayacaktır.</a:t>
            </a:r>
          </a:p>
        </p:txBody>
      </p:sp>
    </p:spTree>
    <p:extLst>
      <p:ext uri="{BB962C8B-B14F-4D97-AF65-F5344CB8AC3E}">
        <p14:creationId xmlns:p14="http://schemas.microsoft.com/office/powerpoint/2010/main" val="13854669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D1455A-0A1C-851C-693C-5846F791482F}"/>
              </a:ext>
            </a:extLst>
          </p:cNvPr>
          <p:cNvSpPr>
            <a:spLocks noGrp="1"/>
          </p:cNvSpPr>
          <p:nvPr>
            <p:ph type="title"/>
          </p:nvPr>
        </p:nvSpPr>
        <p:spPr>
          <a:xfrm>
            <a:off x="628650" y="196470"/>
            <a:ext cx="7886700" cy="633524"/>
          </a:xfrm>
        </p:spPr>
        <p:txBody>
          <a:bodyPr>
            <a:normAutofit/>
          </a:bodyPr>
          <a:lstStyle/>
          <a:p>
            <a:pPr algn="ctr"/>
            <a:r>
              <a:rPr lang="tr-TR" sz="2400" b="1" dirty="0">
                <a:latin typeface="Times New Roman" panose="02020603050405020304" pitchFamily="18" charset="0"/>
                <a:cs typeface="Times New Roman" panose="02020603050405020304" pitchFamily="18" charset="0"/>
              </a:rPr>
              <a:t>Python Önemli Kütüphaneler</a:t>
            </a:r>
          </a:p>
        </p:txBody>
      </p:sp>
      <p:sp>
        <p:nvSpPr>
          <p:cNvPr id="3" name="Content Placeholder 2">
            <a:extLst>
              <a:ext uri="{FF2B5EF4-FFF2-40B4-BE49-F238E27FC236}">
                <a16:creationId xmlns:a16="http://schemas.microsoft.com/office/drawing/2014/main" id="{54D45909-D3F3-F905-07CF-F011FD47BF14}"/>
              </a:ext>
            </a:extLst>
          </p:cNvPr>
          <p:cNvSpPr>
            <a:spLocks noGrp="1"/>
          </p:cNvSpPr>
          <p:nvPr>
            <p:ph idx="1"/>
          </p:nvPr>
        </p:nvSpPr>
        <p:spPr>
          <a:xfrm>
            <a:off x="478302" y="893298"/>
            <a:ext cx="8037048" cy="3739425"/>
          </a:xfrm>
        </p:spPr>
        <p:txBody>
          <a:bodyPr>
            <a:noAutofit/>
          </a:bodyPr>
          <a:lstStyle/>
          <a:p>
            <a:r>
              <a:rPr lang="tr-TR" sz="1800" b="1" dirty="0" err="1">
                <a:solidFill>
                  <a:srgbClr val="FFFF00"/>
                </a:solidFill>
                <a:latin typeface="Times New Roman" panose="02020603050405020304" pitchFamily="18" charset="0"/>
                <a:cs typeface="Times New Roman" panose="02020603050405020304" pitchFamily="18" charset="0"/>
              </a:rPr>
              <a:t>TensorFlow</a:t>
            </a:r>
            <a:r>
              <a:rPr lang="tr-TR" sz="1800" b="1" dirty="0">
                <a:solidFill>
                  <a:srgbClr val="FFFF00"/>
                </a:solidFill>
                <a:latin typeface="Times New Roman" panose="02020603050405020304" pitchFamily="18" charset="0"/>
                <a:cs typeface="Times New Roman" panose="02020603050405020304" pitchFamily="18" charset="0"/>
              </a:rPr>
              <a:t>: </a:t>
            </a:r>
          </a:p>
          <a:p>
            <a:pPr lvl="1" algn="just">
              <a:spcBef>
                <a:spcPts val="1800"/>
              </a:spcBef>
            </a:pPr>
            <a:r>
              <a:rPr lang="tr-TR" sz="1600" dirty="0" err="1">
                <a:latin typeface="Times New Roman" panose="02020603050405020304" pitchFamily="18" charset="0"/>
                <a:cs typeface="Times New Roman" panose="02020603050405020304" pitchFamily="18" charset="0"/>
              </a:rPr>
              <a:t>TensorFlow</a:t>
            </a:r>
            <a:r>
              <a:rPr lang="tr-TR" sz="1600" dirty="0">
                <a:latin typeface="Times New Roman" panose="02020603050405020304" pitchFamily="18" charset="0"/>
                <a:cs typeface="Times New Roman" panose="02020603050405020304" pitchFamily="18" charset="0"/>
              </a:rPr>
              <a:t>, yeni başlayanların ve uzmanların masaüstü, mobil, web ve bulut için makine öğrenimi modelleri oluşturmasını kolaylaştırır. Ağırlıklı olarak sembolik matematik işlemleri ve sinir ağları gibi makine öğrenimi uygulamaları için kullanılır. Google’da hem araştırma hem de üretim için önemli bir yeri vardır.</a:t>
            </a:r>
          </a:p>
          <a:p>
            <a:pPr lvl="1" algn="just">
              <a:spcBef>
                <a:spcPts val="1800"/>
              </a:spcBef>
            </a:pPr>
            <a:r>
              <a:rPr lang="tr-TR" sz="1600" dirty="0">
                <a:latin typeface="Times New Roman" panose="02020603050405020304" pitchFamily="18" charset="0"/>
                <a:cs typeface="Times New Roman" panose="02020603050405020304" pitchFamily="18" charset="0"/>
              </a:rPr>
              <a:t>Verileri yükleyin ve </a:t>
            </a:r>
            <a:r>
              <a:rPr lang="tr-TR" sz="1600" dirty="0" err="1">
                <a:latin typeface="Times New Roman" panose="02020603050405020304" pitchFamily="18" charset="0"/>
                <a:cs typeface="Times New Roman" panose="02020603050405020304" pitchFamily="18" charset="0"/>
              </a:rPr>
              <a:t>önişleyin</a:t>
            </a:r>
            <a:endParaRPr lang="tr-TR" sz="1600" dirty="0">
              <a:latin typeface="Times New Roman" panose="02020603050405020304" pitchFamily="18" charset="0"/>
              <a:cs typeface="Times New Roman" panose="02020603050405020304" pitchFamily="18" charset="0"/>
            </a:endParaRPr>
          </a:p>
          <a:p>
            <a:pPr lvl="1" algn="just">
              <a:spcBef>
                <a:spcPts val="1800"/>
              </a:spcBef>
            </a:pPr>
            <a:r>
              <a:rPr lang="tr-TR" sz="1600" dirty="0">
                <a:latin typeface="Times New Roman" panose="02020603050405020304" pitchFamily="18" charset="0"/>
                <a:cs typeface="Times New Roman" panose="02020603050405020304" pitchFamily="18" charset="0"/>
              </a:rPr>
              <a:t>Modeller oluşturun, eğitin ve yeniden kullanın</a:t>
            </a:r>
          </a:p>
          <a:p>
            <a:pPr lvl="1" algn="just">
              <a:spcBef>
                <a:spcPts val="1800"/>
              </a:spcBef>
            </a:pPr>
            <a:r>
              <a:rPr lang="tr-TR" sz="1600" dirty="0">
                <a:latin typeface="Times New Roman" panose="02020603050405020304" pitchFamily="18" charset="0"/>
                <a:cs typeface="Times New Roman" panose="02020603050405020304" pitchFamily="18" charset="0"/>
              </a:rPr>
              <a:t>Python kullanarak dağıtın</a:t>
            </a:r>
          </a:p>
          <a:p>
            <a:pPr lvl="1" algn="just">
              <a:spcBef>
                <a:spcPts val="1800"/>
              </a:spcBef>
            </a:pPr>
            <a:r>
              <a:rPr lang="tr-TR" sz="1600" dirty="0">
                <a:latin typeface="Times New Roman" panose="02020603050405020304" pitchFamily="18" charset="0"/>
                <a:cs typeface="Times New Roman" panose="02020603050405020304" pitchFamily="18" charset="0"/>
              </a:rPr>
              <a:t>TENSORFLOW LİTE ile Android, iOS ve Raspberry Pi gibi mobil veya yerleşik cihazlarda devreye alın</a:t>
            </a:r>
          </a:p>
          <a:p>
            <a:pPr lvl="1" algn="just">
              <a:spcBef>
                <a:spcPts val="1800"/>
              </a:spcBef>
            </a:pPr>
            <a:r>
              <a:rPr lang="tr-TR" sz="1600" dirty="0" err="1">
                <a:latin typeface="Times New Roman" panose="02020603050405020304" pitchFamily="18" charset="0"/>
                <a:cs typeface="Times New Roman" panose="02020603050405020304" pitchFamily="18" charset="0"/>
              </a:rPr>
              <a:t>TensorBoard</a:t>
            </a:r>
            <a:r>
              <a:rPr lang="tr-TR" sz="1600" dirty="0">
                <a:latin typeface="Times New Roman" panose="02020603050405020304" pitchFamily="18" charset="0"/>
                <a:cs typeface="Times New Roman" panose="02020603050405020304" pitchFamily="18" charset="0"/>
              </a:rPr>
              <a:t>, eğitimi ve sonuçları görselleştirmek için bir araçtır</a:t>
            </a:r>
          </a:p>
        </p:txBody>
      </p:sp>
    </p:spTree>
    <p:extLst>
      <p:ext uri="{BB962C8B-B14F-4D97-AF65-F5344CB8AC3E}">
        <p14:creationId xmlns:p14="http://schemas.microsoft.com/office/powerpoint/2010/main" val="312720628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D1455A-0A1C-851C-693C-5846F791482F}"/>
              </a:ext>
            </a:extLst>
          </p:cNvPr>
          <p:cNvSpPr>
            <a:spLocks noGrp="1"/>
          </p:cNvSpPr>
          <p:nvPr>
            <p:ph type="title"/>
          </p:nvPr>
        </p:nvSpPr>
        <p:spPr>
          <a:xfrm>
            <a:off x="628650" y="196470"/>
            <a:ext cx="7886700" cy="633524"/>
          </a:xfrm>
        </p:spPr>
        <p:txBody>
          <a:bodyPr>
            <a:normAutofit/>
          </a:bodyPr>
          <a:lstStyle/>
          <a:p>
            <a:pPr algn="ctr"/>
            <a:r>
              <a:rPr lang="tr-TR" sz="2400" b="1" dirty="0">
                <a:latin typeface="Times New Roman" panose="02020603050405020304" pitchFamily="18" charset="0"/>
                <a:cs typeface="Times New Roman" panose="02020603050405020304" pitchFamily="18" charset="0"/>
              </a:rPr>
              <a:t>Python Önemli Kütüphaneler</a:t>
            </a:r>
          </a:p>
        </p:txBody>
      </p:sp>
      <p:sp>
        <p:nvSpPr>
          <p:cNvPr id="3" name="Content Placeholder 2">
            <a:extLst>
              <a:ext uri="{FF2B5EF4-FFF2-40B4-BE49-F238E27FC236}">
                <a16:creationId xmlns:a16="http://schemas.microsoft.com/office/drawing/2014/main" id="{54D45909-D3F3-F905-07CF-F011FD47BF14}"/>
              </a:ext>
            </a:extLst>
          </p:cNvPr>
          <p:cNvSpPr>
            <a:spLocks noGrp="1"/>
          </p:cNvSpPr>
          <p:nvPr>
            <p:ph idx="1"/>
          </p:nvPr>
        </p:nvSpPr>
        <p:spPr>
          <a:xfrm>
            <a:off x="478302" y="893298"/>
            <a:ext cx="8037048" cy="3739425"/>
          </a:xfrm>
        </p:spPr>
        <p:txBody>
          <a:bodyPr>
            <a:noAutofit/>
          </a:bodyPr>
          <a:lstStyle/>
          <a:p>
            <a:r>
              <a:rPr lang="tr-TR" sz="1800" b="1" dirty="0" err="1">
                <a:solidFill>
                  <a:srgbClr val="FFFF00"/>
                </a:solidFill>
                <a:latin typeface="Times New Roman" panose="02020603050405020304" pitchFamily="18" charset="0"/>
                <a:cs typeface="Times New Roman" panose="02020603050405020304" pitchFamily="18" charset="0"/>
              </a:rPr>
              <a:t>Keras</a:t>
            </a:r>
            <a:r>
              <a:rPr lang="tr-TR" sz="1800" b="1" dirty="0">
                <a:solidFill>
                  <a:srgbClr val="FFFF00"/>
                </a:solidFill>
                <a:latin typeface="Times New Roman" panose="02020603050405020304" pitchFamily="18" charset="0"/>
                <a:cs typeface="Times New Roman" panose="02020603050405020304" pitchFamily="18" charset="0"/>
              </a:rPr>
              <a:t>:</a:t>
            </a:r>
          </a:p>
          <a:p>
            <a:endParaRPr lang="tr-TR" sz="1800" b="1" dirty="0">
              <a:solidFill>
                <a:srgbClr val="FFFF00"/>
              </a:solidFill>
              <a:latin typeface="Times New Roman" panose="02020603050405020304" pitchFamily="18" charset="0"/>
              <a:cs typeface="Times New Roman" panose="02020603050405020304" pitchFamily="18" charset="0"/>
            </a:endParaRPr>
          </a:p>
          <a:p>
            <a:pPr lvl="1"/>
            <a:r>
              <a:rPr lang="tr-TR" sz="1600" dirty="0" err="1">
                <a:latin typeface="Times New Roman" panose="02020603050405020304" pitchFamily="18" charset="0"/>
                <a:cs typeface="Times New Roman" panose="02020603050405020304" pitchFamily="18" charset="0"/>
              </a:rPr>
              <a:t>Keras</a:t>
            </a:r>
            <a:r>
              <a:rPr lang="tr-TR" sz="1600" dirty="0">
                <a:latin typeface="Times New Roman" panose="02020603050405020304" pitchFamily="18" charset="0"/>
                <a:cs typeface="Times New Roman" panose="02020603050405020304" pitchFamily="18" charset="0"/>
              </a:rPr>
              <a:t>, Python'da yazılmış açık kaynaklı bir sinir ağı kütüphanesidir. </a:t>
            </a:r>
            <a:r>
              <a:rPr lang="tr-TR" sz="1600" dirty="0" err="1">
                <a:latin typeface="Times New Roman" panose="02020603050405020304" pitchFamily="18" charset="0"/>
                <a:cs typeface="Times New Roman" panose="02020603050405020304" pitchFamily="18" charset="0"/>
              </a:rPr>
              <a:t>Keras</a:t>
            </a:r>
            <a:r>
              <a:rPr lang="tr-TR" sz="1600" dirty="0">
                <a:latin typeface="Times New Roman" panose="02020603050405020304" pitchFamily="18" charset="0"/>
                <a:cs typeface="Times New Roman" panose="02020603050405020304" pitchFamily="18" charset="0"/>
              </a:rPr>
              <a:t> </a:t>
            </a:r>
            <a:r>
              <a:rPr lang="tr-TR" sz="1600" dirty="0" err="1">
                <a:latin typeface="Times New Roman" panose="02020603050405020304" pitchFamily="18" charset="0"/>
                <a:cs typeface="Times New Roman" panose="02020603050405020304" pitchFamily="18" charset="0"/>
              </a:rPr>
              <a:t>TensorFlow</a:t>
            </a:r>
            <a:r>
              <a:rPr lang="tr-TR" sz="1600" dirty="0">
                <a:latin typeface="Times New Roman" panose="02020603050405020304" pitchFamily="18" charset="0"/>
                <a:cs typeface="Times New Roman" panose="02020603050405020304" pitchFamily="18" charset="0"/>
              </a:rPr>
              <a:t>, Microsoft </a:t>
            </a:r>
            <a:r>
              <a:rPr lang="tr-TR" sz="1600" dirty="0" err="1">
                <a:latin typeface="Times New Roman" panose="02020603050405020304" pitchFamily="18" charset="0"/>
                <a:cs typeface="Times New Roman" panose="02020603050405020304" pitchFamily="18" charset="0"/>
              </a:rPr>
              <a:t>Cognitive</a:t>
            </a:r>
            <a:r>
              <a:rPr lang="tr-TR" sz="1600" dirty="0">
                <a:latin typeface="Times New Roman" panose="02020603050405020304" pitchFamily="18" charset="0"/>
                <a:cs typeface="Times New Roman" panose="02020603050405020304" pitchFamily="18" charset="0"/>
              </a:rPr>
              <a:t> Toolkit, R, </a:t>
            </a:r>
            <a:r>
              <a:rPr lang="tr-TR" sz="1600" dirty="0" err="1">
                <a:latin typeface="Times New Roman" panose="02020603050405020304" pitchFamily="18" charset="0"/>
                <a:cs typeface="Times New Roman" panose="02020603050405020304" pitchFamily="18" charset="0"/>
              </a:rPr>
              <a:t>Theano</a:t>
            </a:r>
            <a:r>
              <a:rPr lang="tr-TR" sz="1600" dirty="0">
                <a:latin typeface="Times New Roman" panose="02020603050405020304" pitchFamily="18" charset="0"/>
                <a:cs typeface="Times New Roman" panose="02020603050405020304" pitchFamily="18" charset="0"/>
              </a:rPr>
              <a:t> veya </a:t>
            </a:r>
            <a:r>
              <a:rPr lang="tr-TR" sz="1600" dirty="0" err="1">
                <a:latin typeface="Times New Roman" panose="02020603050405020304" pitchFamily="18" charset="0"/>
                <a:cs typeface="Times New Roman" panose="02020603050405020304" pitchFamily="18" charset="0"/>
              </a:rPr>
              <a:t>PlaidML</a:t>
            </a:r>
            <a:r>
              <a:rPr lang="tr-TR" sz="1600" dirty="0">
                <a:latin typeface="Times New Roman" panose="02020603050405020304" pitchFamily="18" charset="0"/>
                <a:cs typeface="Times New Roman" panose="02020603050405020304" pitchFamily="18" charset="0"/>
              </a:rPr>
              <a:t> ile beraber çalışabilir. Birçok derin öğrenme modelini tanımlamak, anlamlı hale getirmek ve eğitmek için uygun bir çözüm yolu sağlayan </a:t>
            </a:r>
            <a:r>
              <a:rPr lang="tr-TR" sz="1600" dirty="0">
                <a:solidFill>
                  <a:srgbClr val="FFFF00"/>
                </a:solidFill>
                <a:latin typeface="Times New Roman" panose="02020603050405020304" pitchFamily="18" charset="0"/>
                <a:cs typeface="Times New Roman" panose="02020603050405020304" pitchFamily="18" charset="0"/>
              </a:rPr>
              <a:t>derin öğrenme kütüphanesidir</a:t>
            </a:r>
            <a:r>
              <a:rPr lang="tr-TR" sz="1600" dirty="0">
                <a:latin typeface="Times New Roman" panose="02020603050405020304" pitchFamily="18" charset="0"/>
                <a:cs typeface="Times New Roman" panose="02020603050405020304" pitchFamily="18" charset="0"/>
              </a:rPr>
              <a:t>.</a:t>
            </a:r>
          </a:p>
          <a:p>
            <a:pPr lvl="1"/>
            <a:endParaRPr lang="tr-TR" sz="1600" dirty="0">
              <a:latin typeface="Times New Roman" panose="02020603050405020304" pitchFamily="18" charset="0"/>
              <a:cs typeface="Times New Roman" panose="02020603050405020304" pitchFamily="18" charset="0"/>
            </a:endParaRPr>
          </a:p>
          <a:p>
            <a:pPr lvl="1"/>
            <a:r>
              <a:rPr lang="tr-TR" sz="1600" dirty="0">
                <a:latin typeface="Times New Roman" panose="02020603050405020304" pitchFamily="18" charset="0"/>
                <a:cs typeface="Times New Roman" panose="02020603050405020304" pitchFamily="18" charset="0"/>
              </a:rPr>
              <a:t>Ek olarak; </a:t>
            </a:r>
            <a:r>
              <a:rPr lang="tr-TR" sz="1600" dirty="0" err="1">
                <a:latin typeface="Times New Roman" panose="02020603050405020304" pitchFamily="18" charset="0"/>
                <a:cs typeface="Times New Roman" panose="02020603050405020304" pitchFamily="18" charset="0"/>
              </a:rPr>
              <a:t>Tensorflow</a:t>
            </a:r>
            <a:r>
              <a:rPr lang="tr-TR" sz="1600" dirty="0">
                <a:latin typeface="Times New Roman" panose="02020603050405020304" pitchFamily="18" charset="0"/>
                <a:cs typeface="Times New Roman" panose="02020603050405020304" pitchFamily="18" charset="0"/>
              </a:rPr>
              <a:t>, </a:t>
            </a:r>
            <a:r>
              <a:rPr lang="tr-TR" sz="1600" dirty="0" err="1">
                <a:latin typeface="Times New Roman" panose="02020603050405020304" pitchFamily="18" charset="0"/>
                <a:cs typeface="Times New Roman" panose="02020603050405020304" pitchFamily="18" charset="0"/>
              </a:rPr>
              <a:t>Theano</a:t>
            </a:r>
            <a:r>
              <a:rPr lang="tr-TR" sz="1600" dirty="0">
                <a:latin typeface="Times New Roman" panose="02020603050405020304" pitchFamily="18" charset="0"/>
                <a:cs typeface="Times New Roman" panose="02020603050405020304" pitchFamily="18" charset="0"/>
              </a:rPr>
              <a:t>, </a:t>
            </a:r>
            <a:r>
              <a:rPr lang="tr-TR" sz="1600" dirty="0" err="1">
                <a:latin typeface="Times New Roman" panose="02020603050405020304" pitchFamily="18" charset="0"/>
                <a:cs typeface="Times New Roman" panose="02020603050405020304" pitchFamily="18" charset="0"/>
              </a:rPr>
              <a:t>PlaidML</a:t>
            </a:r>
            <a:r>
              <a:rPr lang="tr-TR" sz="1600" dirty="0">
                <a:latin typeface="Times New Roman" panose="02020603050405020304" pitchFamily="18" charset="0"/>
                <a:cs typeface="Times New Roman" panose="02020603050405020304" pitchFamily="18" charset="0"/>
              </a:rPr>
              <a:t> ve CNTK üzerinde çalışabilen Python ile yazılmış bir üst düzey sinir ağları için API olarak ifade edilmektedir.</a:t>
            </a:r>
          </a:p>
        </p:txBody>
      </p:sp>
    </p:spTree>
    <p:extLst>
      <p:ext uri="{BB962C8B-B14F-4D97-AF65-F5344CB8AC3E}">
        <p14:creationId xmlns:p14="http://schemas.microsoft.com/office/powerpoint/2010/main" val="355231817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D1455A-0A1C-851C-693C-5846F791482F}"/>
              </a:ext>
            </a:extLst>
          </p:cNvPr>
          <p:cNvSpPr>
            <a:spLocks noGrp="1"/>
          </p:cNvSpPr>
          <p:nvPr>
            <p:ph type="title"/>
          </p:nvPr>
        </p:nvSpPr>
        <p:spPr>
          <a:xfrm>
            <a:off x="628650" y="196470"/>
            <a:ext cx="7886700" cy="633524"/>
          </a:xfrm>
        </p:spPr>
        <p:txBody>
          <a:bodyPr>
            <a:normAutofit/>
          </a:bodyPr>
          <a:lstStyle/>
          <a:p>
            <a:pPr algn="ctr"/>
            <a:r>
              <a:rPr lang="tr-TR" sz="2400" b="1" dirty="0">
                <a:latin typeface="Times New Roman" panose="02020603050405020304" pitchFamily="18" charset="0"/>
                <a:cs typeface="Times New Roman" panose="02020603050405020304" pitchFamily="18" charset="0"/>
              </a:rPr>
              <a:t>Python Önemli Kütüphaneler</a:t>
            </a:r>
          </a:p>
        </p:txBody>
      </p:sp>
      <p:sp>
        <p:nvSpPr>
          <p:cNvPr id="3" name="Content Placeholder 2">
            <a:extLst>
              <a:ext uri="{FF2B5EF4-FFF2-40B4-BE49-F238E27FC236}">
                <a16:creationId xmlns:a16="http://schemas.microsoft.com/office/drawing/2014/main" id="{54D45909-D3F3-F905-07CF-F011FD47BF14}"/>
              </a:ext>
            </a:extLst>
          </p:cNvPr>
          <p:cNvSpPr>
            <a:spLocks noGrp="1"/>
          </p:cNvSpPr>
          <p:nvPr>
            <p:ph idx="1"/>
          </p:nvPr>
        </p:nvSpPr>
        <p:spPr>
          <a:xfrm>
            <a:off x="478302" y="893298"/>
            <a:ext cx="8037048" cy="3739425"/>
          </a:xfrm>
        </p:spPr>
        <p:txBody>
          <a:bodyPr>
            <a:noAutofit/>
          </a:bodyPr>
          <a:lstStyle/>
          <a:p>
            <a:r>
              <a:rPr lang="tr-TR" sz="1800" b="1" dirty="0" err="1">
                <a:solidFill>
                  <a:srgbClr val="FFFF00"/>
                </a:solidFill>
                <a:latin typeface="Times New Roman" panose="02020603050405020304" pitchFamily="18" charset="0"/>
                <a:cs typeface="Times New Roman" panose="02020603050405020304" pitchFamily="18" charset="0"/>
              </a:rPr>
              <a:t>PyTorch</a:t>
            </a:r>
            <a:r>
              <a:rPr lang="tr-TR" sz="1800" b="1" dirty="0">
                <a:solidFill>
                  <a:srgbClr val="FFFF00"/>
                </a:solidFill>
                <a:latin typeface="Times New Roman" panose="02020603050405020304" pitchFamily="18" charset="0"/>
                <a:cs typeface="Times New Roman" panose="02020603050405020304" pitchFamily="18" charset="0"/>
              </a:rPr>
              <a:t>:</a:t>
            </a:r>
          </a:p>
          <a:p>
            <a:endParaRPr lang="tr-TR" sz="1800" b="1" dirty="0">
              <a:solidFill>
                <a:srgbClr val="FFFF00"/>
              </a:solidFill>
              <a:latin typeface="Times New Roman" panose="02020603050405020304" pitchFamily="18" charset="0"/>
              <a:cs typeface="Times New Roman" panose="02020603050405020304" pitchFamily="18" charset="0"/>
            </a:endParaRPr>
          </a:p>
          <a:p>
            <a:pPr lvl="1"/>
            <a:r>
              <a:rPr lang="tr-TR" sz="1600" dirty="0">
                <a:latin typeface="Times New Roman" panose="02020603050405020304" pitchFamily="18" charset="0"/>
                <a:cs typeface="Times New Roman" panose="02020603050405020304" pitchFamily="18" charset="0"/>
              </a:rPr>
              <a:t>A</a:t>
            </a:r>
            <a:r>
              <a:rPr lang="en-US" sz="1600" dirty="0" err="1">
                <a:latin typeface="Times New Roman" panose="02020603050405020304" pitchFamily="18" charset="0"/>
                <a:cs typeface="Times New Roman" panose="02020603050405020304" pitchFamily="18" charset="0"/>
              </a:rPr>
              <a:t>çık</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kaynaklı</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bir</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makine</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öğrenimi</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çerçevesi</a:t>
            </a:r>
            <a:r>
              <a:rPr lang="tr-TR" sz="1600" dirty="0" err="1">
                <a:latin typeface="Times New Roman" panose="02020603050405020304" pitchFamily="18" charset="0"/>
                <a:cs typeface="Times New Roman" panose="02020603050405020304" pitchFamily="18" charset="0"/>
              </a:rPr>
              <a:t>dir</a:t>
            </a:r>
            <a:r>
              <a:rPr lang="tr-TR" sz="1600" dirty="0">
                <a:latin typeface="Times New Roman" panose="02020603050405020304" pitchFamily="18" charset="0"/>
                <a:cs typeface="Times New Roman" panose="02020603050405020304" pitchFamily="18" charset="0"/>
              </a:rPr>
              <a:t>. Derin öğrenme araştırması için tercih edilen platformlardan biridir. Öncelikle Facebook'un AI Araştırma laboratuvarı (FAIR) tarafından geliştirilmiştir.</a:t>
            </a:r>
          </a:p>
          <a:p>
            <a:pPr lvl="1"/>
            <a:endParaRPr lang="tr-TR" sz="1600" dirty="0">
              <a:latin typeface="Times New Roman" panose="02020603050405020304" pitchFamily="18" charset="0"/>
              <a:cs typeface="Times New Roman" panose="02020603050405020304" pitchFamily="18" charset="0"/>
            </a:endParaRPr>
          </a:p>
          <a:p>
            <a:pPr lvl="1"/>
            <a:r>
              <a:rPr lang="tr-TR" sz="1600" dirty="0" err="1">
                <a:latin typeface="Times New Roman" panose="02020603050405020304" pitchFamily="18" charset="0"/>
                <a:cs typeface="Times New Roman" panose="02020603050405020304" pitchFamily="18" charset="0"/>
              </a:rPr>
              <a:t>TensorFlow</a:t>
            </a:r>
            <a:r>
              <a:rPr lang="tr-TR" sz="1600" dirty="0">
                <a:latin typeface="Times New Roman" panose="02020603050405020304" pitchFamily="18" charset="0"/>
                <a:cs typeface="Times New Roman" panose="02020603050405020304" pitchFamily="18" charset="0"/>
              </a:rPr>
              <a:t>, geliştiricilerin daha iyi hata ayıklamasına ve eğitim sürecini izlemesine olanak tanıyan daha iyi görselleştirme sunar. Ancak </a:t>
            </a:r>
            <a:r>
              <a:rPr lang="tr-TR" sz="1600" dirty="0" err="1">
                <a:latin typeface="Times New Roman" panose="02020603050405020304" pitchFamily="18" charset="0"/>
                <a:cs typeface="Times New Roman" panose="02020603050405020304" pitchFamily="18" charset="0"/>
              </a:rPr>
              <a:t>PyTorch</a:t>
            </a:r>
            <a:r>
              <a:rPr lang="tr-TR" sz="1600" dirty="0">
                <a:latin typeface="Times New Roman" panose="02020603050405020304" pitchFamily="18" charset="0"/>
                <a:cs typeface="Times New Roman" panose="02020603050405020304" pitchFamily="18" charset="0"/>
              </a:rPr>
              <a:t>, yalnızca sınırlı görselleştirme sağlar.</a:t>
            </a:r>
          </a:p>
        </p:txBody>
      </p:sp>
    </p:spTree>
    <p:extLst>
      <p:ext uri="{BB962C8B-B14F-4D97-AF65-F5344CB8AC3E}">
        <p14:creationId xmlns:p14="http://schemas.microsoft.com/office/powerpoint/2010/main" val="133361376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D1455A-0A1C-851C-693C-5846F791482F}"/>
              </a:ext>
            </a:extLst>
          </p:cNvPr>
          <p:cNvSpPr>
            <a:spLocks noGrp="1"/>
          </p:cNvSpPr>
          <p:nvPr>
            <p:ph type="title"/>
          </p:nvPr>
        </p:nvSpPr>
        <p:spPr>
          <a:xfrm>
            <a:off x="628650" y="196470"/>
            <a:ext cx="7886700" cy="633524"/>
          </a:xfrm>
        </p:spPr>
        <p:txBody>
          <a:bodyPr>
            <a:normAutofit/>
          </a:bodyPr>
          <a:lstStyle/>
          <a:p>
            <a:pPr algn="ctr"/>
            <a:r>
              <a:rPr lang="tr-TR" sz="2400" b="1" dirty="0">
                <a:latin typeface="Times New Roman" panose="02020603050405020304" pitchFamily="18" charset="0"/>
                <a:cs typeface="Times New Roman" panose="02020603050405020304" pitchFamily="18" charset="0"/>
              </a:rPr>
              <a:t>Python Önemli Kütüphaneler</a:t>
            </a:r>
          </a:p>
        </p:txBody>
      </p:sp>
      <p:sp>
        <p:nvSpPr>
          <p:cNvPr id="3" name="Content Placeholder 2">
            <a:extLst>
              <a:ext uri="{FF2B5EF4-FFF2-40B4-BE49-F238E27FC236}">
                <a16:creationId xmlns:a16="http://schemas.microsoft.com/office/drawing/2014/main" id="{54D45909-D3F3-F905-07CF-F011FD47BF14}"/>
              </a:ext>
            </a:extLst>
          </p:cNvPr>
          <p:cNvSpPr>
            <a:spLocks noGrp="1"/>
          </p:cNvSpPr>
          <p:nvPr>
            <p:ph idx="1"/>
          </p:nvPr>
        </p:nvSpPr>
        <p:spPr>
          <a:xfrm>
            <a:off x="478302" y="893298"/>
            <a:ext cx="8037048" cy="3739425"/>
          </a:xfrm>
        </p:spPr>
        <p:txBody>
          <a:bodyPr>
            <a:noAutofit/>
          </a:bodyPr>
          <a:lstStyle/>
          <a:p>
            <a:r>
              <a:rPr lang="tr-TR" sz="1800" b="1" dirty="0" err="1">
                <a:solidFill>
                  <a:srgbClr val="FFFF00"/>
                </a:solidFill>
                <a:latin typeface="Times New Roman" panose="02020603050405020304" pitchFamily="18" charset="0"/>
                <a:cs typeface="Times New Roman" panose="02020603050405020304" pitchFamily="18" charset="0"/>
              </a:rPr>
              <a:t>Gensim</a:t>
            </a:r>
            <a:r>
              <a:rPr lang="tr-TR" sz="1800" b="1" dirty="0">
                <a:solidFill>
                  <a:srgbClr val="FFFF00"/>
                </a:solidFill>
                <a:latin typeface="Times New Roman" panose="02020603050405020304" pitchFamily="18" charset="0"/>
                <a:cs typeface="Times New Roman" panose="02020603050405020304" pitchFamily="18" charset="0"/>
              </a:rPr>
              <a:t> : </a:t>
            </a:r>
          </a:p>
          <a:p>
            <a:pPr lvl="1"/>
            <a:r>
              <a:rPr lang="tr-TR" sz="1500" b="1" dirty="0">
                <a:latin typeface="Times New Roman" panose="02020603050405020304" pitchFamily="18" charset="0"/>
                <a:cs typeface="Times New Roman" panose="02020603050405020304" pitchFamily="18" charset="0"/>
              </a:rPr>
              <a:t>Modern istatistiksel makine öğrenimi kullanarak denetimsiz konu modelleme ve doğal dil işleme için oluşturulmuş açık kaynaklı bir kütüphanedir.</a:t>
            </a:r>
          </a:p>
          <a:p>
            <a:pPr marL="0" lvl="1"/>
            <a:endParaRPr lang="tr-TR" sz="1500" b="1" dirty="0">
              <a:latin typeface="Times New Roman" panose="02020603050405020304" pitchFamily="18" charset="0"/>
              <a:cs typeface="Times New Roman" panose="02020603050405020304" pitchFamily="18" charset="0"/>
            </a:endParaRPr>
          </a:p>
          <a:p>
            <a:pPr marL="0" lvl="1"/>
            <a:r>
              <a:rPr lang="tr-TR" b="1" dirty="0" err="1">
                <a:solidFill>
                  <a:srgbClr val="FFFF00"/>
                </a:solidFill>
                <a:latin typeface="Times New Roman" panose="02020603050405020304" pitchFamily="18" charset="0"/>
                <a:cs typeface="Times New Roman" panose="02020603050405020304" pitchFamily="18" charset="0"/>
              </a:rPr>
              <a:t>PyQt</a:t>
            </a:r>
            <a:r>
              <a:rPr lang="tr-TR" b="1" dirty="0">
                <a:solidFill>
                  <a:srgbClr val="FFFF00"/>
                </a:solidFill>
                <a:latin typeface="Times New Roman" panose="02020603050405020304" pitchFamily="18" charset="0"/>
                <a:cs typeface="Times New Roman" panose="02020603050405020304" pitchFamily="18" charset="0"/>
              </a:rPr>
              <a:t>:</a:t>
            </a:r>
          </a:p>
          <a:p>
            <a:pPr marL="685800" lvl="3"/>
            <a:r>
              <a:rPr lang="tr-TR" sz="1500" b="1" dirty="0">
                <a:latin typeface="Times New Roman" panose="02020603050405020304" pitchFamily="18" charset="0"/>
                <a:cs typeface="Times New Roman" panose="02020603050405020304" pitchFamily="18" charset="0"/>
              </a:rPr>
              <a:t>Python eklentisi olarak uygulanan platformlar arası GUI araç seti </a:t>
            </a:r>
            <a:r>
              <a:rPr lang="tr-TR" sz="1500" b="1" dirty="0" err="1">
                <a:latin typeface="Times New Roman" panose="02020603050405020304" pitchFamily="18" charset="0"/>
                <a:cs typeface="Times New Roman" panose="02020603050405020304" pitchFamily="18" charset="0"/>
              </a:rPr>
              <a:t>Qt’nin</a:t>
            </a:r>
            <a:r>
              <a:rPr lang="tr-TR" sz="1500" b="1" dirty="0">
                <a:latin typeface="Times New Roman" panose="02020603050405020304" pitchFamily="18" charset="0"/>
                <a:cs typeface="Times New Roman" panose="02020603050405020304" pitchFamily="18" charset="0"/>
              </a:rPr>
              <a:t> bir Python eklentisidir.</a:t>
            </a:r>
          </a:p>
          <a:p>
            <a:pPr marL="0" lvl="3"/>
            <a:endParaRPr lang="tr-TR" sz="1500" b="1" dirty="0">
              <a:latin typeface="Times New Roman" panose="02020603050405020304" pitchFamily="18" charset="0"/>
              <a:cs typeface="Times New Roman" panose="02020603050405020304" pitchFamily="18" charset="0"/>
            </a:endParaRPr>
          </a:p>
          <a:p>
            <a:pPr marL="0" lvl="3"/>
            <a:r>
              <a:rPr lang="tr-TR" sz="1800" b="1" dirty="0" err="1">
                <a:solidFill>
                  <a:srgbClr val="FFFF00"/>
                </a:solidFill>
                <a:latin typeface="Times New Roman" panose="02020603050405020304" pitchFamily="18" charset="0"/>
                <a:cs typeface="Times New Roman" panose="02020603050405020304" pitchFamily="18" charset="0"/>
              </a:rPr>
              <a:t>DeepFace</a:t>
            </a:r>
            <a:r>
              <a:rPr lang="tr-TR" sz="1800" b="1" dirty="0">
                <a:solidFill>
                  <a:srgbClr val="FFFF00"/>
                </a:solidFill>
                <a:latin typeface="Times New Roman" panose="02020603050405020304" pitchFamily="18" charset="0"/>
                <a:cs typeface="Times New Roman" panose="02020603050405020304" pitchFamily="18" charset="0"/>
              </a:rPr>
              <a:t> : </a:t>
            </a:r>
          </a:p>
          <a:p>
            <a:pPr marL="685800" lvl="5"/>
            <a:r>
              <a:rPr lang="tr-TR" sz="1500" b="1" dirty="0">
                <a:latin typeface="Times New Roman" panose="02020603050405020304" pitchFamily="18" charset="0"/>
                <a:cs typeface="Times New Roman" panose="02020603050405020304" pitchFamily="18" charset="0"/>
              </a:rPr>
              <a:t>Python için hafif bir yüz tanıma ve yüz öznitelik analizi (yaş, cinsiyet, duygu ve ırk) çerçevesidir. VGG-</a:t>
            </a:r>
            <a:r>
              <a:rPr lang="tr-TR" sz="1500" b="1" dirty="0" err="1">
                <a:latin typeface="Times New Roman" panose="02020603050405020304" pitchFamily="18" charset="0"/>
                <a:cs typeface="Times New Roman" panose="02020603050405020304" pitchFamily="18" charset="0"/>
              </a:rPr>
              <a:t>Face</a:t>
            </a:r>
            <a:r>
              <a:rPr lang="tr-TR" sz="1500" b="1" dirty="0">
                <a:latin typeface="Times New Roman" panose="02020603050405020304" pitchFamily="18" charset="0"/>
                <a:cs typeface="Times New Roman" panose="02020603050405020304" pitchFamily="18" charset="0"/>
              </a:rPr>
              <a:t>, Google </a:t>
            </a:r>
            <a:r>
              <a:rPr lang="tr-TR" sz="1500" b="1" dirty="0" err="1">
                <a:latin typeface="Times New Roman" panose="02020603050405020304" pitchFamily="18" charset="0"/>
                <a:cs typeface="Times New Roman" panose="02020603050405020304" pitchFamily="18" charset="0"/>
              </a:rPr>
              <a:t>FaceNet</a:t>
            </a:r>
            <a:r>
              <a:rPr lang="tr-TR" sz="1500" b="1" dirty="0">
                <a:latin typeface="Times New Roman" panose="02020603050405020304" pitchFamily="18" charset="0"/>
                <a:cs typeface="Times New Roman" panose="02020603050405020304" pitchFamily="18" charset="0"/>
              </a:rPr>
              <a:t>, </a:t>
            </a:r>
            <a:r>
              <a:rPr lang="tr-TR" sz="1500" b="1" dirty="0" err="1">
                <a:latin typeface="Times New Roman" panose="02020603050405020304" pitchFamily="18" charset="0"/>
                <a:cs typeface="Times New Roman" panose="02020603050405020304" pitchFamily="18" charset="0"/>
              </a:rPr>
              <a:t>OpenFace</a:t>
            </a:r>
            <a:r>
              <a:rPr lang="tr-TR" sz="1500" b="1" dirty="0">
                <a:latin typeface="Times New Roman" panose="02020603050405020304" pitchFamily="18" charset="0"/>
                <a:cs typeface="Times New Roman" panose="02020603050405020304" pitchFamily="18" charset="0"/>
              </a:rPr>
              <a:t>, Facebook </a:t>
            </a:r>
            <a:r>
              <a:rPr lang="tr-TR" sz="1500" b="1" dirty="0" err="1">
                <a:latin typeface="Times New Roman" panose="02020603050405020304" pitchFamily="18" charset="0"/>
                <a:cs typeface="Times New Roman" panose="02020603050405020304" pitchFamily="18" charset="0"/>
              </a:rPr>
              <a:t>DeepFace</a:t>
            </a:r>
            <a:r>
              <a:rPr lang="tr-TR" sz="1500" b="1" dirty="0">
                <a:latin typeface="Times New Roman" panose="02020603050405020304" pitchFamily="18" charset="0"/>
                <a:cs typeface="Times New Roman" panose="02020603050405020304" pitchFamily="18" charset="0"/>
              </a:rPr>
              <a:t>, </a:t>
            </a:r>
            <a:r>
              <a:rPr lang="tr-TR" sz="1500" b="1" dirty="0" err="1">
                <a:latin typeface="Times New Roman" panose="02020603050405020304" pitchFamily="18" charset="0"/>
                <a:cs typeface="Times New Roman" panose="02020603050405020304" pitchFamily="18" charset="0"/>
              </a:rPr>
              <a:t>DeepID</a:t>
            </a:r>
            <a:r>
              <a:rPr lang="tr-TR" sz="1500" b="1" dirty="0">
                <a:latin typeface="Times New Roman" panose="02020603050405020304" pitchFamily="18" charset="0"/>
                <a:cs typeface="Times New Roman" panose="02020603050405020304" pitchFamily="18" charset="0"/>
              </a:rPr>
              <a:t>, </a:t>
            </a:r>
            <a:r>
              <a:rPr lang="tr-TR" sz="1500" b="1" dirty="0" err="1">
                <a:latin typeface="Times New Roman" panose="02020603050405020304" pitchFamily="18" charset="0"/>
                <a:cs typeface="Times New Roman" panose="02020603050405020304" pitchFamily="18" charset="0"/>
              </a:rPr>
              <a:t>ArcFace</a:t>
            </a:r>
            <a:r>
              <a:rPr lang="tr-TR" sz="1500" b="1" dirty="0">
                <a:latin typeface="Times New Roman" panose="02020603050405020304" pitchFamily="18" charset="0"/>
                <a:cs typeface="Times New Roman" panose="02020603050405020304" pitchFamily="18" charset="0"/>
              </a:rPr>
              <a:t>, </a:t>
            </a:r>
            <a:r>
              <a:rPr lang="tr-TR" sz="1500" b="1" dirty="0" err="1">
                <a:latin typeface="Times New Roman" panose="02020603050405020304" pitchFamily="18" charset="0"/>
                <a:cs typeface="Times New Roman" panose="02020603050405020304" pitchFamily="18" charset="0"/>
              </a:rPr>
              <a:t>Dlib</a:t>
            </a:r>
            <a:r>
              <a:rPr lang="tr-TR" sz="1500" b="1" dirty="0">
                <a:latin typeface="Times New Roman" panose="02020603050405020304" pitchFamily="18" charset="0"/>
                <a:cs typeface="Times New Roman" panose="02020603050405020304" pitchFamily="18" charset="0"/>
              </a:rPr>
              <a:t> ve </a:t>
            </a:r>
            <a:r>
              <a:rPr lang="tr-TR" sz="1500" b="1" dirty="0" err="1">
                <a:latin typeface="Times New Roman" panose="02020603050405020304" pitchFamily="18" charset="0"/>
                <a:cs typeface="Times New Roman" panose="02020603050405020304" pitchFamily="18" charset="0"/>
              </a:rPr>
              <a:t>SFace</a:t>
            </a:r>
            <a:r>
              <a:rPr lang="tr-TR" sz="1500" b="1" dirty="0">
                <a:latin typeface="Times New Roman" panose="02020603050405020304" pitchFamily="18" charset="0"/>
                <a:cs typeface="Times New Roman" panose="02020603050405020304" pitchFamily="18" charset="0"/>
              </a:rPr>
              <a:t> gibi son model modelleri kapsayan hibrit bir yüz tanıma çerçevesi olarak ta detaylı biçimde ifade edilebilir.</a:t>
            </a:r>
          </a:p>
        </p:txBody>
      </p:sp>
    </p:spTree>
    <p:extLst>
      <p:ext uri="{BB962C8B-B14F-4D97-AF65-F5344CB8AC3E}">
        <p14:creationId xmlns:p14="http://schemas.microsoft.com/office/powerpoint/2010/main" val="180643068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D1455A-0A1C-851C-693C-5846F791482F}"/>
              </a:ext>
            </a:extLst>
          </p:cNvPr>
          <p:cNvSpPr>
            <a:spLocks noGrp="1"/>
          </p:cNvSpPr>
          <p:nvPr>
            <p:ph type="title"/>
          </p:nvPr>
        </p:nvSpPr>
        <p:spPr>
          <a:xfrm>
            <a:off x="628650" y="196470"/>
            <a:ext cx="7886700" cy="633524"/>
          </a:xfrm>
        </p:spPr>
        <p:txBody>
          <a:bodyPr>
            <a:normAutofit/>
          </a:bodyPr>
          <a:lstStyle/>
          <a:p>
            <a:pPr algn="ctr"/>
            <a:r>
              <a:rPr lang="tr-TR" sz="2400" b="1" dirty="0">
                <a:latin typeface="Times New Roman" panose="02020603050405020304" pitchFamily="18" charset="0"/>
                <a:cs typeface="Times New Roman" panose="02020603050405020304" pitchFamily="18" charset="0"/>
              </a:rPr>
              <a:t>Python Önemli Kütüphaneler</a:t>
            </a:r>
          </a:p>
        </p:txBody>
      </p:sp>
      <p:sp>
        <p:nvSpPr>
          <p:cNvPr id="3" name="Content Placeholder 2">
            <a:extLst>
              <a:ext uri="{FF2B5EF4-FFF2-40B4-BE49-F238E27FC236}">
                <a16:creationId xmlns:a16="http://schemas.microsoft.com/office/drawing/2014/main" id="{54D45909-D3F3-F905-07CF-F011FD47BF14}"/>
              </a:ext>
            </a:extLst>
          </p:cNvPr>
          <p:cNvSpPr>
            <a:spLocks noGrp="1"/>
          </p:cNvSpPr>
          <p:nvPr>
            <p:ph idx="1"/>
          </p:nvPr>
        </p:nvSpPr>
        <p:spPr>
          <a:xfrm>
            <a:off x="478302" y="777184"/>
            <a:ext cx="8037048" cy="3739425"/>
          </a:xfrm>
        </p:spPr>
        <p:txBody>
          <a:bodyPr>
            <a:noAutofit/>
          </a:bodyPr>
          <a:lstStyle/>
          <a:p>
            <a:r>
              <a:rPr lang="tr-TR" sz="1800" b="1" dirty="0" err="1">
                <a:solidFill>
                  <a:srgbClr val="FFFF00"/>
                </a:solidFill>
                <a:latin typeface="Times New Roman" panose="02020603050405020304" pitchFamily="18" charset="0"/>
                <a:cs typeface="Times New Roman" panose="02020603050405020304" pitchFamily="18" charset="0"/>
              </a:rPr>
              <a:t>DLib</a:t>
            </a:r>
            <a:r>
              <a:rPr lang="tr-TR" sz="1800" b="1" dirty="0">
                <a:solidFill>
                  <a:srgbClr val="FFFF00"/>
                </a:solidFill>
                <a:latin typeface="Times New Roman" panose="02020603050405020304" pitchFamily="18" charset="0"/>
                <a:cs typeface="Times New Roman" panose="02020603050405020304" pitchFamily="18" charset="0"/>
              </a:rPr>
              <a:t> : </a:t>
            </a:r>
          </a:p>
          <a:p>
            <a:pPr lvl="1"/>
            <a:r>
              <a:rPr lang="tr-TR" sz="1500" b="1" dirty="0">
                <a:latin typeface="Times New Roman" panose="02020603050405020304" pitchFamily="18" charset="0"/>
                <a:cs typeface="Times New Roman" panose="02020603050405020304" pitchFamily="18" charset="0"/>
              </a:rPr>
              <a:t>Yüz tanıma, yüz tespiti, yüz modelleme. Özellikle bilgisayarlı görü, yapay zeka ve nesne tanıma projelerinde tercih edilir.</a:t>
            </a:r>
          </a:p>
          <a:p>
            <a:pPr lvl="1"/>
            <a:r>
              <a:rPr lang="tr-TR" sz="1500" b="1" dirty="0">
                <a:latin typeface="Times New Roman" panose="02020603050405020304" pitchFamily="18" charset="0"/>
                <a:cs typeface="Times New Roman" panose="02020603050405020304" pitchFamily="18" charset="0"/>
              </a:rPr>
              <a:t>Örnek kullanım alanları şunları içerir: yüz tanıma tabanlı otomasyon, nesne tanıma tabanlı güvenlik sistemleri, duygu analizi, yüz ifadesi analizi, nesne takibi ve daha fazlası.</a:t>
            </a:r>
          </a:p>
          <a:p>
            <a:pPr lvl="1"/>
            <a:endParaRPr lang="tr-TR" sz="1500" b="1" dirty="0">
              <a:latin typeface="Times New Roman" panose="02020603050405020304" pitchFamily="18" charset="0"/>
              <a:cs typeface="Times New Roman" panose="02020603050405020304" pitchFamily="18" charset="0"/>
            </a:endParaRPr>
          </a:p>
          <a:p>
            <a:pPr marL="0" lvl="1"/>
            <a:r>
              <a:rPr lang="tr-TR" b="1" dirty="0" err="1">
                <a:solidFill>
                  <a:srgbClr val="FFFF00"/>
                </a:solidFill>
                <a:latin typeface="Times New Roman" panose="02020603050405020304" pitchFamily="18" charset="0"/>
                <a:cs typeface="Times New Roman" panose="02020603050405020304" pitchFamily="18" charset="0"/>
              </a:rPr>
              <a:t>MediaPipe</a:t>
            </a:r>
            <a:r>
              <a:rPr lang="tr-TR" b="1" dirty="0">
                <a:solidFill>
                  <a:srgbClr val="FFFF00"/>
                </a:solidFill>
                <a:latin typeface="Times New Roman" panose="02020603050405020304" pitchFamily="18" charset="0"/>
                <a:cs typeface="Times New Roman" panose="02020603050405020304" pitchFamily="18" charset="0"/>
              </a:rPr>
              <a:t>: </a:t>
            </a:r>
            <a:r>
              <a:rPr lang="tr-TR" sz="1500" b="1" dirty="0" err="1">
                <a:latin typeface="Times New Roman" panose="02020603050405020304" pitchFamily="18" charset="0"/>
                <a:cs typeface="Times New Roman" panose="02020603050405020304" pitchFamily="18" charset="0"/>
              </a:rPr>
              <a:t>MediaPipe</a:t>
            </a:r>
            <a:r>
              <a:rPr lang="tr-TR" sz="1500" b="1" dirty="0">
                <a:latin typeface="Times New Roman" panose="02020603050405020304" pitchFamily="18" charset="0"/>
                <a:cs typeface="Times New Roman" panose="02020603050405020304" pitchFamily="18" charset="0"/>
              </a:rPr>
              <a:t> Google tarafından sunulan, </a:t>
            </a:r>
            <a:r>
              <a:rPr lang="tr-TR" sz="1500" b="1" dirty="0" err="1">
                <a:latin typeface="Times New Roman" panose="02020603050405020304" pitchFamily="18" charset="0"/>
                <a:cs typeface="Times New Roman" panose="02020603050405020304" pitchFamily="18" charset="0"/>
              </a:rPr>
              <a:t>cross</a:t>
            </a:r>
            <a:r>
              <a:rPr lang="tr-TR" sz="1500" b="1" dirty="0">
                <a:latin typeface="Times New Roman" panose="02020603050405020304" pitchFamily="18" charset="0"/>
                <a:cs typeface="Times New Roman" panose="02020603050405020304" pitchFamily="18" charset="0"/>
              </a:rPr>
              <a:t>-platform makine öğrenmesi çözümleri sunan açık kaynak bir çerçeve olarak tanımlanabilir.</a:t>
            </a:r>
          </a:p>
          <a:p>
            <a:pPr marL="685800" lvl="3"/>
            <a:r>
              <a:rPr lang="tr-TR" sz="1500" b="1" dirty="0" err="1">
                <a:latin typeface="Times New Roman" panose="02020603050405020304" pitchFamily="18" charset="0"/>
                <a:cs typeface="Times New Roman" panose="02020603050405020304" pitchFamily="18" charset="0"/>
              </a:rPr>
              <a:t>Selfie</a:t>
            </a:r>
            <a:r>
              <a:rPr lang="tr-TR" sz="1500" b="1" dirty="0">
                <a:latin typeface="Times New Roman" panose="02020603050405020304" pitchFamily="18" charset="0"/>
                <a:cs typeface="Times New Roman" panose="02020603050405020304" pitchFamily="18" charset="0"/>
              </a:rPr>
              <a:t> </a:t>
            </a:r>
            <a:r>
              <a:rPr lang="tr-TR" sz="1500" b="1" dirty="0" err="1">
                <a:latin typeface="Times New Roman" panose="02020603050405020304" pitchFamily="18" charset="0"/>
                <a:cs typeface="Times New Roman" panose="02020603050405020304" pitchFamily="18" charset="0"/>
              </a:rPr>
              <a:t>Segmentation</a:t>
            </a:r>
            <a:r>
              <a:rPr lang="tr-TR" sz="1500" b="1" dirty="0">
                <a:latin typeface="Times New Roman" panose="02020603050405020304" pitchFamily="18" charset="0"/>
                <a:cs typeface="Times New Roman" panose="02020603050405020304" pitchFamily="18" charset="0"/>
              </a:rPr>
              <a:t> </a:t>
            </a:r>
          </a:p>
          <a:p>
            <a:pPr marL="685800" lvl="3"/>
            <a:r>
              <a:rPr lang="tr-TR" sz="1500" b="1" dirty="0" err="1">
                <a:latin typeface="Times New Roman" panose="02020603050405020304" pitchFamily="18" charset="0"/>
                <a:cs typeface="Times New Roman" panose="02020603050405020304" pitchFamily="18" charset="0"/>
              </a:rPr>
              <a:t>Hand</a:t>
            </a:r>
            <a:r>
              <a:rPr lang="tr-TR" sz="1500" b="1" dirty="0">
                <a:latin typeface="Times New Roman" panose="02020603050405020304" pitchFamily="18" charset="0"/>
                <a:cs typeface="Times New Roman" panose="02020603050405020304" pitchFamily="18" charset="0"/>
              </a:rPr>
              <a:t> </a:t>
            </a:r>
            <a:r>
              <a:rPr lang="tr-TR" sz="1500" b="1" dirty="0" err="1">
                <a:latin typeface="Times New Roman" panose="02020603050405020304" pitchFamily="18" charset="0"/>
                <a:cs typeface="Times New Roman" panose="02020603050405020304" pitchFamily="18" charset="0"/>
              </a:rPr>
              <a:t>Landmark</a:t>
            </a:r>
            <a:r>
              <a:rPr lang="tr-TR" sz="1500" b="1" dirty="0">
                <a:latin typeface="Times New Roman" panose="02020603050405020304" pitchFamily="18" charset="0"/>
                <a:cs typeface="Times New Roman" panose="02020603050405020304" pitchFamily="18" charset="0"/>
              </a:rPr>
              <a:t> </a:t>
            </a:r>
            <a:r>
              <a:rPr lang="tr-TR" sz="1500" b="1" dirty="0" err="1">
                <a:latin typeface="Times New Roman" panose="02020603050405020304" pitchFamily="18" charset="0"/>
                <a:cs typeface="Times New Roman" panose="02020603050405020304" pitchFamily="18" charset="0"/>
              </a:rPr>
              <a:t>Detection</a:t>
            </a:r>
            <a:endParaRPr lang="tr-TR" sz="1500" b="1" dirty="0">
              <a:latin typeface="Times New Roman" panose="02020603050405020304" pitchFamily="18" charset="0"/>
              <a:cs typeface="Times New Roman" panose="02020603050405020304" pitchFamily="18" charset="0"/>
            </a:endParaRPr>
          </a:p>
          <a:p>
            <a:pPr marL="685800" lvl="3"/>
            <a:r>
              <a:rPr lang="tr-TR" sz="1500" b="1" dirty="0" err="1">
                <a:latin typeface="Times New Roman" panose="02020603050405020304" pitchFamily="18" charset="0"/>
                <a:cs typeface="Times New Roman" panose="02020603050405020304" pitchFamily="18" charset="0"/>
              </a:rPr>
              <a:t>Face</a:t>
            </a:r>
            <a:r>
              <a:rPr lang="tr-TR" sz="1500" b="1" dirty="0">
                <a:latin typeface="Times New Roman" panose="02020603050405020304" pitchFamily="18" charset="0"/>
                <a:cs typeface="Times New Roman" panose="02020603050405020304" pitchFamily="18" charset="0"/>
              </a:rPr>
              <a:t> </a:t>
            </a:r>
            <a:r>
              <a:rPr lang="tr-TR" sz="1500" b="1" dirty="0" err="1">
                <a:latin typeface="Times New Roman" panose="02020603050405020304" pitchFamily="18" charset="0"/>
                <a:cs typeface="Times New Roman" panose="02020603050405020304" pitchFamily="18" charset="0"/>
              </a:rPr>
              <a:t>Detection</a:t>
            </a:r>
            <a:endParaRPr lang="tr-TR" sz="1500" b="1" dirty="0">
              <a:latin typeface="Times New Roman" panose="02020603050405020304" pitchFamily="18" charset="0"/>
              <a:cs typeface="Times New Roman" panose="02020603050405020304" pitchFamily="18" charset="0"/>
            </a:endParaRPr>
          </a:p>
          <a:p>
            <a:pPr marL="685800" lvl="3"/>
            <a:r>
              <a:rPr lang="tr-TR" sz="1500" b="1" dirty="0" err="1">
                <a:latin typeface="Times New Roman" panose="02020603050405020304" pitchFamily="18" charset="0"/>
                <a:cs typeface="Times New Roman" panose="02020603050405020304" pitchFamily="18" charset="0"/>
              </a:rPr>
              <a:t>Face</a:t>
            </a:r>
            <a:r>
              <a:rPr lang="tr-TR" sz="1500" b="1" dirty="0">
                <a:latin typeface="Times New Roman" panose="02020603050405020304" pitchFamily="18" charset="0"/>
                <a:cs typeface="Times New Roman" panose="02020603050405020304" pitchFamily="18" charset="0"/>
              </a:rPr>
              <a:t> </a:t>
            </a:r>
            <a:r>
              <a:rPr lang="tr-TR" sz="1500" b="1" dirty="0" err="1">
                <a:latin typeface="Times New Roman" panose="02020603050405020304" pitchFamily="18" charset="0"/>
                <a:cs typeface="Times New Roman" panose="02020603050405020304" pitchFamily="18" charset="0"/>
              </a:rPr>
              <a:t>Landmark</a:t>
            </a:r>
            <a:r>
              <a:rPr lang="tr-TR" sz="1500" b="1" dirty="0">
                <a:latin typeface="Times New Roman" panose="02020603050405020304" pitchFamily="18" charset="0"/>
                <a:cs typeface="Times New Roman" panose="02020603050405020304" pitchFamily="18" charset="0"/>
              </a:rPr>
              <a:t> </a:t>
            </a:r>
            <a:r>
              <a:rPr lang="tr-TR" sz="1500" b="1" dirty="0" err="1">
                <a:latin typeface="Times New Roman" panose="02020603050405020304" pitchFamily="18" charset="0"/>
                <a:cs typeface="Times New Roman" panose="02020603050405020304" pitchFamily="18" charset="0"/>
              </a:rPr>
              <a:t>Detection</a:t>
            </a:r>
            <a:endParaRPr lang="tr-TR" sz="1500" b="1" dirty="0">
              <a:latin typeface="Times New Roman" panose="02020603050405020304" pitchFamily="18" charset="0"/>
              <a:cs typeface="Times New Roman" panose="02020603050405020304" pitchFamily="18" charset="0"/>
            </a:endParaRPr>
          </a:p>
          <a:p>
            <a:pPr marL="685800" lvl="3"/>
            <a:r>
              <a:rPr lang="tr-TR" sz="1500" b="1" dirty="0" err="1">
                <a:latin typeface="Times New Roman" panose="02020603050405020304" pitchFamily="18" charset="0"/>
                <a:cs typeface="Times New Roman" panose="02020603050405020304" pitchFamily="18" charset="0"/>
              </a:rPr>
              <a:t>Gesture</a:t>
            </a:r>
            <a:r>
              <a:rPr lang="tr-TR" sz="1500" b="1" dirty="0">
                <a:latin typeface="Times New Roman" panose="02020603050405020304" pitchFamily="18" charset="0"/>
                <a:cs typeface="Times New Roman" panose="02020603050405020304" pitchFamily="18" charset="0"/>
              </a:rPr>
              <a:t> </a:t>
            </a:r>
            <a:r>
              <a:rPr lang="tr-TR" sz="1500" b="1" dirty="0" err="1">
                <a:latin typeface="Times New Roman" panose="02020603050405020304" pitchFamily="18" charset="0"/>
                <a:cs typeface="Times New Roman" panose="02020603050405020304" pitchFamily="18" charset="0"/>
              </a:rPr>
              <a:t>Recognition</a:t>
            </a:r>
            <a:endParaRPr lang="tr-TR" sz="1500" b="1" dirty="0">
              <a:latin typeface="Times New Roman" panose="02020603050405020304" pitchFamily="18" charset="0"/>
              <a:cs typeface="Times New Roman" panose="02020603050405020304" pitchFamily="18" charset="0"/>
            </a:endParaRPr>
          </a:p>
          <a:p>
            <a:pPr marL="685800" lvl="3"/>
            <a:r>
              <a:rPr lang="tr-TR" sz="1500" b="1" dirty="0">
                <a:latin typeface="Times New Roman" panose="02020603050405020304" pitchFamily="18" charset="0"/>
                <a:cs typeface="Times New Roman" panose="02020603050405020304" pitchFamily="18" charset="0"/>
              </a:rPr>
              <a:t>Interactive </a:t>
            </a:r>
            <a:r>
              <a:rPr lang="tr-TR" sz="1500" b="1" dirty="0" err="1">
                <a:latin typeface="Times New Roman" panose="02020603050405020304" pitchFamily="18" charset="0"/>
                <a:cs typeface="Times New Roman" panose="02020603050405020304" pitchFamily="18" charset="0"/>
              </a:rPr>
              <a:t>Segmentation</a:t>
            </a:r>
            <a:endParaRPr lang="tr-TR" sz="1500" b="1" dirty="0">
              <a:latin typeface="Times New Roman" panose="02020603050405020304" pitchFamily="18" charset="0"/>
              <a:cs typeface="Times New Roman" panose="02020603050405020304" pitchFamily="18" charset="0"/>
            </a:endParaRPr>
          </a:p>
          <a:p>
            <a:pPr marL="685800" lvl="3"/>
            <a:r>
              <a:rPr lang="tr-TR" sz="1500" b="1" dirty="0" err="1">
                <a:latin typeface="Times New Roman" panose="02020603050405020304" pitchFamily="18" charset="0"/>
                <a:cs typeface="Times New Roman" panose="02020603050405020304" pitchFamily="18" charset="0"/>
              </a:rPr>
              <a:t>Pose</a:t>
            </a:r>
            <a:r>
              <a:rPr lang="tr-TR" sz="1500" b="1" dirty="0">
                <a:latin typeface="Times New Roman" panose="02020603050405020304" pitchFamily="18" charset="0"/>
                <a:cs typeface="Times New Roman" panose="02020603050405020304" pitchFamily="18" charset="0"/>
              </a:rPr>
              <a:t> </a:t>
            </a:r>
            <a:r>
              <a:rPr lang="tr-TR" sz="1500" b="1" dirty="0" err="1">
                <a:latin typeface="Times New Roman" panose="02020603050405020304" pitchFamily="18" charset="0"/>
                <a:cs typeface="Times New Roman" panose="02020603050405020304" pitchFamily="18" charset="0"/>
              </a:rPr>
              <a:t>Landmark</a:t>
            </a:r>
            <a:r>
              <a:rPr lang="tr-TR" sz="1500" b="1" dirty="0">
                <a:latin typeface="Times New Roman" panose="02020603050405020304" pitchFamily="18" charset="0"/>
                <a:cs typeface="Times New Roman" panose="02020603050405020304" pitchFamily="18" charset="0"/>
              </a:rPr>
              <a:t> </a:t>
            </a:r>
            <a:r>
              <a:rPr lang="tr-TR" sz="1500" b="1" dirty="0" err="1">
                <a:latin typeface="Times New Roman" panose="02020603050405020304" pitchFamily="18" charset="0"/>
                <a:cs typeface="Times New Roman" panose="02020603050405020304" pitchFamily="18" charset="0"/>
              </a:rPr>
              <a:t>Detection</a:t>
            </a:r>
            <a:endParaRPr lang="tr-TR" sz="1500" b="1" dirty="0">
              <a:latin typeface="Times New Roman" panose="02020603050405020304" pitchFamily="18" charset="0"/>
              <a:cs typeface="Times New Roman" panose="02020603050405020304" pitchFamily="18" charset="0"/>
            </a:endParaRPr>
          </a:p>
          <a:p>
            <a:pPr marL="685800" lvl="3"/>
            <a:r>
              <a:rPr lang="tr-TR" sz="1500" b="1" dirty="0">
                <a:latin typeface="Times New Roman" panose="02020603050405020304" pitchFamily="18" charset="0"/>
                <a:cs typeface="Times New Roman" panose="02020603050405020304" pitchFamily="18" charset="0"/>
              </a:rPr>
              <a:t>Object </a:t>
            </a:r>
            <a:r>
              <a:rPr lang="tr-TR" sz="1500" b="1" dirty="0" err="1">
                <a:latin typeface="Times New Roman" panose="02020603050405020304" pitchFamily="18" charset="0"/>
                <a:cs typeface="Times New Roman" panose="02020603050405020304" pitchFamily="18" charset="0"/>
              </a:rPr>
              <a:t>Detection</a:t>
            </a:r>
            <a:endParaRPr lang="tr-TR" sz="15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6485500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Daha fazlası …</a:t>
            </a:r>
          </a:p>
        </p:txBody>
      </p:sp>
      <p:sp>
        <p:nvSpPr>
          <p:cNvPr id="3" name="İçerik Yer Tutucusu 2"/>
          <p:cNvSpPr>
            <a:spLocks noGrp="1"/>
          </p:cNvSpPr>
          <p:nvPr>
            <p:ph idx="1"/>
          </p:nvPr>
        </p:nvSpPr>
        <p:spPr/>
        <p:txBody>
          <a:bodyPr/>
          <a:lstStyle/>
          <a:p>
            <a:r>
              <a:rPr lang="tr-TR" dirty="0">
                <a:hlinkClick r:id="rId2"/>
              </a:rPr>
              <a:t>https://www.w3schools.com/python/</a:t>
            </a:r>
            <a:endParaRPr lang="tr-TR" dirty="0"/>
          </a:p>
          <a:p>
            <a:endParaRPr lang="tr-TR" dirty="0"/>
          </a:p>
          <a:p>
            <a:r>
              <a:rPr lang="tr-TR" dirty="0" err="1"/>
              <a:t>PyQt</a:t>
            </a:r>
            <a:r>
              <a:rPr lang="tr-TR" dirty="0"/>
              <a:t> (</a:t>
            </a:r>
            <a:r>
              <a:rPr lang="tr-TR" dirty="0">
                <a:solidFill>
                  <a:srgbClr val="FF0000"/>
                </a:solidFill>
              </a:rPr>
              <a:t>User </a:t>
            </a:r>
            <a:r>
              <a:rPr lang="tr-TR" dirty="0" err="1">
                <a:solidFill>
                  <a:srgbClr val="FF0000"/>
                </a:solidFill>
              </a:rPr>
              <a:t>Interface</a:t>
            </a:r>
            <a:r>
              <a:rPr lang="tr-TR" dirty="0">
                <a:solidFill>
                  <a:srgbClr val="FF0000"/>
                </a:solidFill>
              </a:rPr>
              <a:t> </a:t>
            </a:r>
            <a:r>
              <a:rPr lang="tr-TR" dirty="0" err="1">
                <a:solidFill>
                  <a:srgbClr val="FF0000"/>
                </a:solidFill>
              </a:rPr>
              <a:t>Apps</a:t>
            </a:r>
            <a:r>
              <a:rPr lang="tr-TR" dirty="0"/>
              <a:t>)</a:t>
            </a:r>
          </a:p>
          <a:p>
            <a:endParaRPr lang="tr-TR" dirty="0"/>
          </a:p>
          <a:p>
            <a:r>
              <a:rPr lang="tr-TR" dirty="0" err="1"/>
              <a:t>Spyder</a:t>
            </a:r>
            <a:r>
              <a:rPr lang="tr-TR" dirty="0"/>
              <a:t> IDE </a:t>
            </a:r>
            <a:r>
              <a:rPr lang="tr-TR" sz="1100" dirty="0"/>
              <a:t>(</a:t>
            </a:r>
            <a:r>
              <a:rPr lang="tr-TR" sz="1100" dirty="0" err="1"/>
              <a:t>Integrated</a:t>
            </a:r>
            <a:r>
              <a:rPr lang="tr-TR" sz="1100" dirty="0"/>
              <a:t> Development Environment – Tümleşik Geliştirme Ortamı) </a:t>
            </a:r>
            <a:endParaRPr lang="tr-TR" dirty="0"/>
          </a:p>
        </p:txBody>
      </p:sp>
    </p:spTree>
    <p:extLst>
      <p:ext uri="{BB962C8B-B14F-4D97-AF65-F5344CB8AC3E}">
        <p14:creationId xmlns:p14="http://schemas.microsoft.com/office/powerpoint/2010/main" val="1163324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9A9C650-317C-4836-9878-C9E07F2A27BC}"/>
              </a:ext>
            </a:extLst>
          </p:cNvPr>
          <p:cNvSpPr>
            <a:spLocks noGrp="1"/>
          </p:cNvSpPr>
          <p:nvPr>
            <p:ph type="title"/>
          </p:nvPr>
        </p:nvSpPr>
        <p:spPr/>
        <p:txBody>
          <a:bodyPr/>
          <a:lstStyle/>
          <a:p>
            <a:r>
              <a:rPr lang="tr-TR" dirty="0"/>
              <a:t>Aritmetik operatörler</a:t>
            </a:r>
          </a:p>
        </p:txBody>
      </p:sp>
      <p:pic>
        <p:nvPicPr>
          <p:cNvPr id="4" name="Resim 3">
            <a:extLst>
              <a:ext uri="{FF2B5EF4-FFF2-40B4-BE49-F238E27FC236}">
                <a16:creationId xmlns:a16="http://schemas.microsoft.com/office/drawing/2014/main" id="{FC5D07F3-115C-4177-821E-49A96E5FC757}"/>
              </a:ext>
            </a:extLst>
          </p:cNvPr>
          <p:cNvPicPr>
            <a:picLocks noChangeAspect="1"/>
          </p:cNvPicPr>
          <p:nvPr/>
        </p:nvPicPr>
        <p:blipFill>
          <a:blip r:embed="rId2"/>
          <a:stretch>
            <a:fillRect/>
          </a:stretch>
        </p:blipFill>
        <p:spPr>
          <a:xfrm>
            <a:off x="452134" y="1208253"/>
            <a:ext cx="4964363" cy="2830257"/>
          </a:xfrm>
          <a:prstGeom prst="rect">
            <a:avLst/>
          </a:prstGeom>
        </p:spPr>
      </p:pic>
      <p:sp>
        <p:nvSpPr>
          <p:cNvPr id="6" name="Dikdörtgen 5">
            <a:extLst>
              <a:ext uri="{FF2B5EF4-FFF2-40B4-BE49-F238E27FC236}">
                <a16:creationId xmlns:a16="http://schemas.microsoft.com/office/drawing/2014/main" id="{09A1852B-0F17-4C85-8ECF-A6F8417B5072}"/>
              </a:ext>
            </a:extLst>
          </p:cNvPr>
          <p:cNvSpPr/>
          <p:nvPr/>
        </p:nvSpPr>
        <p:spPr>
          <a:xfrm>
            <a:off x="6585399" y="1117423"/>
            <a:ext cx="1929951" cy="1200329"/>
          </a:xfrm>
          <a:prstGeom prst="rect">
            <a:avLst/>
          </a:prstGeom>
        </p:spPr>
        <p:txBody>
          <a:bodyPr wrap="square">
            <a:spAutoFit/>
          </a:bodyPr>
          <a:lstStyle/>
          <a:p>
            <a:r>
              <a:rPr lang="es-ES" dirty="0">
                <a:latin typeface="Courier New" panose="02070309020205020404" pitchFamily="49" charset="0"/>
              </a:rPr>
              <a:t>x, y = 7, 3</a:t>
            </a:r>
          </a:p>
          <a:p>
            <a:r>
              <a:rPr lang="es-ES" dirty="0">
                <a:latin typeface="Courier New" panose="02070309020205020404" pitchFamily="49" charset="0"/>
              </a:rPr>
              <a:t>print(x/y)</a:t>
            </a:r>
          </a:p>
          <a:p>
            <a:r>
              <a:rPr lang="es-ES" dirty="0">
                <a:latin typeface="Courier New" panose="02070309020205020404" pitchFamily="49" charset="0"/>
              </a:rPr>
              <a:t>print(x//y)</a:t>
            </a:r>
          </a:p>
          <a:p>
            <a:r>
              <a:rPr lang="es-ES" dirty="0">
                <a:latin typeface="Courier New" panose="02070309020205020404" pitchFamily="49" charset="0"/>
              </a:rPr>
              <a:t>print(x**y)</a:t>
            </a:r>
            <a:endParaRPr lang="es-ES" b="0" dirty="0">
              <a:effectLst/>
              <a:latin typeface="Courier New" panose="02070309020205020404" pitchFamily="49" charset="0"/>
            </a:endParaRPr>
          </a:p>
        </p:txBody>
      </p:sp>
      <p:sp>
        <p:nvSpPr>
          <p:cNvPr id="3" name="TextBox 2">
            <a:extLst>
              <a:ext uri="{FF2B5EF4-FFF2-40B4-BE49-F238E27FC236}">
                <a16:creationId xmlns:a16="http://schemas.microsoft.com/office/drawing/2014/main" id="{FD0FCB9C-F74F-0A98-7FB1-60BA8765C943}"/>
              </a:ext>
            </a:extLst>
          </p:cNvPr>
          <p:cNvSpPr txBox="1"/>
          <p:nvPr/>
        </p:nvSpPr>
        <p:spPr>
          <a:xfrm>
            <a:off x="5554537" y="2917254"/>
            <a:ext cx="3385481" cy="923330"/>
          </a:xfrm>
          <a:prstGeom prst="rect">
            <a:avLst/>
          </a:prstGeom>
          <a:noFill/>
        </p:spPr>
        <p:txBody>
          <a:bodyPr wrap="square" rtlCol="0">
            <a:spAutoFit/>
          </a:bodyPr>
          <a:lstStyle/>
          <a:p>
            <a:r>
              <a:rPr lang="tr-TR" dirty="0" err="1">
                <a:latin typeface="Courier New" panose="02070309020205020404" pitchFamily="49" charset="0"/>
              </a:rPr>
              <a:t>Floor</a:t>
            </a:r>
            <a:r>
              <a:rPr lang="tr-TR" dirty="0">
                <a:latin typeface="Courier New" panose="02070309020205020404" pitchFamily="49" charset="0"/>
              </a:rPr>
              <a:t> </a:t>
            </a:r>
            <a:r>
              <a:rPr lang="tr-TR" dirty="0" err="1">
                <a:latin typeface="Courier New" panose="02070309020205020404" pitchFamily="49" charset="0"/>
              </a:rPr>
              <a:t>Division:Kalanlı</a:t>
            </a:r>
            <a:r>
              <a:rPr lang="tr-TR" dirty="0">
                <a:latin typeface="Courier New" panose="02070309020205020404" pitchFamily="49" charset="0"/>
              </a:rPr>
              <a:t> bölmedir.</a:t>
            </a:r>
          </a:p>
          <a:p>
            <a:r>
              <a:rPr lang="tr-TR" dirty="0">
                <a:latin typeface="Courier New" panose="02070309020205020404" pitchFamily="49" charset="0"/>
              </a:rPr>
              <a:t>101//4=25’dir.</a:t>
            </a:r>
          </a:p>
        </p:txBody>
      </p:sp>
    </p:spTree>
    <p:extLst>
      <p:ext uri="{BB962C8B-B14F-4D97-AF65-F5344CB8AC3E}">
        <p14:creationId xmlns:p14="http://schemas.microsoft.com/office/powerpoint/2010/main" val="7009757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21E8C90-508C-4465-9F7C-80F8FEC7557D}"/>
              </a:ext>
            </a:extLst>
          </p:cNvPr>
          <p:cNvSpPr>
            <a:spLocks noGrp="1"/>
          </p:cNvSpPr>
          <p:nvPr>
            <p:ph type="title"/>
          </p:nvPr>
        </p:nvSpPr>
        <p:spPr/>
        <p:txBody>
          <a:bodyPr/>
          <a:lstStyle/>
          <a:p>
            <a:r>
              <a:rPr lang="tr-TR" dirty="0"/>
              <a:t>karşılaştırma operatörleri</a:t>
            </a:r>
          </a:p>
        </p:txBody>
      </p:sp>
      <p:pic>
        <p:nvPicPr>
          <p:cNvPr id="4" name="İçerik Yer Tutucusu 3">
            <a:extLst>
              <a:ext uri="{FF2B5EF4-FFF2-40B4-BE49-F238E27FC236}">
                <a16:creationId xmlns:a16="http://schemas.microsoft.com/office/drawing/2014/main" id="{8534D8EE-10BD-4F65-A8B8-06AF77E13F47}"/>
              </a:ext>
            </a:extLst>
          </p:cNvPr>
          <p:cNvPicPr>
            <a:picLocks noGrp="1" noChangeAspect="1"/>
          </p:cNvPicPr>
          <p:nvPr>
            <p:ph idx="1"/>
          </p:nvPr>
        </p:nvPicPr>
        <p:blipFill>
          <a:blip r:embed="rId2"/>
          <a:stretch>
            <a:fillRect/>
          </a:stretch>
        </p:blipFill>
        <p:spPr>
          <a:xfrm>
            <a:off x="628650" y="1124793"/>
            <a:ext cx="4721746" cy="2374647"/>
          </a:xfrm>
          <a:prstGeom prst="rect">
            <a:avLst/>
          </a:prstGeom>
        </p:spPr>
      </p:pic>
      <p:sp>
        <p:nvSpPr>
          <p:cNvPr id="5" name="Dikdörtgen 4">
            <a:extLst>
              <a:ext uri="{FF2B5EF4-FFF2-40B4-BE49-F238E27FC236}">
                <a16:creationId xmlns:a16="http://schemas.microsoft.com/office/drawing/2014/main" id="{84472DD3-01E6-4F70-8A38-0AAB7F0910F7}"/>
              </a:ext>
            </a:extLst>
          </p:cNvPr>
          <p:cNvSpPr/>
          <p:nvPr/>
        </p:nvSpPr>
        <p:spPr>
          <a:xfrm>
            <a:off x="628650" y="3669327"/>
            <a:ext cx="4572000" cy="1200329"/>
          </a:xfrm>
          <a:prstGeom prst="rect">
            <a:avLst/>
          </a:prstGeom>
        </p:spPr>
        <p:txBody>
          <a:bodyPr>
            <a:spAutoFit/>
          </a:bodyPr>
          <a:lstStyle/>
          <a:p>
            <a:r>
              <a:rPr lang="en-US" dirty="0">
                <a:latin typeface="Courier New" panose="02070309020205020404" pitchFamily="49" charset="0"/>
              </a:rPr>
              <a:t>a, b, c = 3,</a:t>
            </a:r>
            <a:r>
              <a:rPr lang="tr-TR" dirty="0">
                <a:latin typeface="Courier New" panose="02070309020205020404" pitchFamily="49" charset="0"/>
              </a:rPr>
              <a:t> </a:t>
            </a:r>
            <a:r>
              <a:rPr lang="en-US" dirty="0">
                <a:latin typeface="Courier New" panose="02070309020205020404" pitchFamily="49" charset="0"/>
              </a:rPr>
              <a:t>6,</a:t>
            </a:r>
            <a:r>
              <a:rPr lang="tr-TR" dirty="0">
                <a:latin typeface="Courier New" panose="02070309020205020404" pitchFamily="49" charset="0"/>
              </a:rPr>
              <a:t> </a:t>
            </a:r>
            <a:r>
              <a:rPr lang="en-US" dirty="0">
                <a:latin typeface="Courier New" panose="02070309020205020404" pitchFamily="49" charset="0"/>
              </a:rPr>
              <a:t>1</a:t>
            </a:r>
          </a:p>
          <a:p>
            <a:r>
              <a:rPr lang="en-US" dirty="0">
                <a:latin typeface="Courier New" panose="02070309020205020404" pitchFamily="49" charset="0"/>
              </a:rPr>
              <a:t>print(a&gt;b)</a:t>
            </a:r>
            <a:r>
              <a:rPr lang="tr-TR" dirty="0">
                <a:latin typeface="Courier New" panose="02070309020205020404" pitchFamily="49" charset="0"/>
              </a:rPr>
              <a:t> #true ya da </a:t>
            </a:r>
            <a:r>
              <a:rPr lang="tr-TR" dirty="0" err="1">
                <a:latin typeface="Courier New" panose="02070309020205020404" pitchFamily="49" charset="0"/>
              </a:rPr>
              <a:t>false</a:t>
            </a:r>
            <a:endParaRPr lang="en-US" dirty="0">
              <a:latin typeface="Courier New" panose="02070309020205020404" pitchFamily="49" charset="0"/>
            </a:endParaRPr>
          </a:p>
          <a:p>
            <a:br>
              <a:rPr lang="en-US" dirty="0">
                <a:latin typeface="Courier New" panose="02070309020205020404" pitchFamily="49" charset="0"/>
              </a:rPr>
            </a:br>
            <a:r>
              <a:rPr lang="en-US" dirty="0">
                <a:latin typeface="Courier New" panose="02070309020205020404" pitchFamily="49" charset="0"/>
              </a:rPr>
              <a:t>print(a!=b)</a:t>
            </a:r>
          </a:p>
        </p:txBody>
      </p:sp>
    </p:spTree>
    <p:extLst>
      <p:ext uri="{BB962C8B-B14F-4D97-AF65-F5344CB8AC3E}">
        <p14:creationId xmlns:p14="http://schemas.microsoft.com/office/powerpoint/2010/main" val="39003382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43ABC1A-D131-43C9-B7E9-3EA3D5CF2571}"/>
              </a:ext>
            </a:extLst>
          </p:cNvPr>
          <p:cNvSpPr>
            <a:spLocks noGrp="1"/>
          </p:cNvSpPr>
          <p:nvPr>
            <p:ph type="title"/>
          </p:nvPr>
        </p:nvSpPr>
        <p:spPr/>
        <p:txBody>
          <a:bodyPr/>
          <a:lstStyle/>
          <a:p>
            <a:r>
              <a:rPr lang="tr-TR" dirty="0"/>
              <a:t>Mantıksal Operatörler</a:t>
            </a:r>
          </a:p>
        </p:txBody>
      </p:sp>
      <p:pic>
        <p:nvPicPr>
          <p:cNvPr id="4" name="Resim 3">
            <a:extLst>
              <a:ext uri="{FF2B5EF4-FFF2-40B4-BE49-F238E27FC236}">
                <a16:creationId xmlns:a16="http://schemas.microsoft.com/office/drawing/2014/main" id="{C62E0C92-9C1C-432F-845F-9BACA32AD5CE}"/>
              </a:ext>
            </a:extLst>
          </p:cNvPr>
          <p:cNvPicPr>
            <a:picLocks noChangeAspect="1"/>
          </p:cNvPicPr>
          <p:nvPr/>
        </p:nvPicPr>
        <p:blipFill>
          <a:blip r:embed="rId2"/>
          <a:stretch>
            <a:fillRect/>
          </a:stretch>
        </p:blipFill>
        <p:spPr>
          <a:xfrm>
            <a:off x="628650" y="1385180"/>
            <a:ext cx="6381392" cy="2373139"/>
          </a:xfrm>
          <a:prstGeom prst="rect">
            <a:avLst/>
          </a:prstGeom>
        </p:spPr>
      </p:pic>
      <p:sp>
        <p:nvSpPr>
          <p:cNvPr id="6" name="Dikdörtgen 5">
            <a:extLst>
              <a:ext uri="{FF2B5EF4-FFF2-40B4-BE49-F238E27FC236}">
                <a16:creationId xmlns:a16="http://schemas.microsoft.com/office/drawing/2014/main" id="{A6F017C7-7BF5-4F2F-8E26-6482C9452F62}"/>
              </a:ext>
            </a:extLst>
          </p:cNvPr>
          <p:cNvSpPr/>
          <p:nvPr/>
        </p:nvSpPr>
        <p:spPr>
          <a:xfrm>
            <a:off x="628650" y="3875483"/>
            <a:ext cx="4572000" cy="1200329"/>
          </a:xfrm>
          <a:prstGeom prst="rect">
            <a:avLst/>
          </a:prstGeom>
        </p:spPr>
        <p:txBody>
          <a:bodyPr>
            <a:spAutoFit/>
          </a:bodyPr>
          <a:lstStyle/>
          <a:p>
            <a:r>
              <a:rPr lang="en-US" dirty="0">
                <a:latin typeface="Courier New" panose="02070309020205020404" pitchFamily="49" charset="0"/>
              </a:rPr>
              <a:t>x = 5</a:t>
            </a:r>
          </a:p>
          <a:p>
            <a:r>
              <a:rPr lang="en-US" dirty="0">
                <a:latin typeface="Courier New" panose="02070309020205020404" pitchFamily="49" charset="0"/>
              </a:rPr>
              <a:t>print(x &gt; 3 and x &lt; 10)</a:t>
            </a:r>
          </a:p>
          <a:p>
            <a:r>
              <a:rPr lang="en-US" dirty="0">
                <a:latin typeface="Courier New" panose="02070309020205020404" pitchFamily="49" charset="0"/>
              </a:rPr>
              <a:t>print(x &gt; 3 or x &lt; 4)</a:t>
            </a:r>
          </a:p>
          <a:p>
            <a:r>
              <a:rPr lang="en-US" dirty="0">
                <a:latin typeface="Courier New" panose="02070309020205020404" pitchFamily="49" charset="0"/>
              </a:rPr>
              <a:t>print(not(x &gt; 3 and x &lt; 10))</a:t>
            </a:r>
            <a:endParaRPr lang="en-US" b="0" dirty="0">
              <a:effectLst/>
              <a:latin typeface="Courier New" panose="02070309020205020404" pitchFamily="49" charset="0"/>
            </a:endParaRPr>
          </a:p>
        </p:txBody>
      </p:sp>
    </p:spTree>
    <p:extLst>
      <p:ext uri="{BB962C8B-B14F-4D97-AF65-F5344CB8AC3E}">
        <p14:creationId xmlns:p14="http://schemas.microsoft.com/office/powerpoint/2010/main" val="27327028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85F94F2-36AB-47F2-8538-8E7F2F93D66E}"/>
              </a:ext>
            </a:extLst>
          </p:cNvPr>
          <p:cNvSpPr>
            <a:spLocks noGrp="1"/>
          </p:cNvSpPr>
          <p:nvPr>
            <p:ph type="title"/>
          </p:nvPr>
        </p:nvSpPr>
        <p:spPr>
          <a:xfrm>
            <a:off x="628650" y="273844"/>
            <a:ext cx="7886700" cy="619454"/>
          </a:xfrm>
        </p:spPr>
        <p:txBody>
          <a:bodyPr/>
          <a:lstStyle/>
          <a:p>
            <a:r>
              <a:rPr lang="tr-TR" dirty="0" err="1"/>
              <a:t>string</a:t>
            </a:r>
            <a:endParaRPr lang="tr-TR" dirty="0"/>
          </a:p>
        </p:txBody>
      </p:sp>
      <p:sp>
        <p:nvSpPr>
          <p:cNvPr id="3" name="İçerik Yer Tutucusu 2">
            <a:extLst>
              <a:ext uri="{FF2B5EF4-FFF2-40B4-BE49-F238E27FC236}">
                <a16:creationId xmlns:a16="http://schemas.microsoft.com/office/drawing/2014/main" id="{F9B426C7-DC6A-4D6F-9336-4A23F22B4668}"/>
              </a:ext>
            </a:extLst>
          </p:cNvPr>
          <p:cNvSpPr>
            <a:spLocks noGrp="1"/>
          </p:cNvSpPr>
          <p:nvPr>
            <p:ph idx="1"/>
          </p:nvPr>
        </p:nvSpPr>
        <p:spPr>
          <a:xfrm>
            <a:off x="628650" y="893298"/>
            <a:ext cx="3749141" cy="3976358"/>
          </a:xfrm>
        </p:spPr>
        <p:txBody>
          <a:bodyPr>
            <a:noAutofit/>
          </a:bodyPr>
          <a:lstStyle/>
          <a:p>
            <a:pPr marL="146050" indent="0">
              <a:lnSpc>
                <a:spcPct val="120000"/>
              </a:lnSpc>
              <a:spcBef>
                <a:spcPts val="0"/>
              </a:spcBef>
              <a:buNone/>
            </a:pPr>
            <a:r>
              <a:rPr lang="en-US" sz="1000" dirty="0">
                <a:latin typeface="Consolas" panose="020B0609020204030204" pitchFamily="49" charset="0"/>
              </a:rPr>
              <a:t>str = "hello how are you?"</a:t>
            </a:r>
          </a:p>
          <a:p>
            <a:pPr marL="146050" indent="0">
              <a:lnSpc>
                <a:spcPct val="120000"/>
              </a:lnSpc>
              <a:spcBef>
                <a:spcPts val="0"/>
              </a:spcBef>
              <a:buNone/>
            </a:pPr>
            <a:r>
              <a:rPr lang="en-US" sz="1000" dirty="0">
                <a:latin typeface="Consolas" panose="020B0609020204030204" pitchFamily="49" charset="0"/>
              </a:rPr>
              <a:t>str2 = "that's not mine"</a:t>
            </a:r>
          </a:p>
          <a:p>
            <a:pPr marL="146050" indent="0">
              <a:lnSpc>
                <a:spcPct val="120000"/>
              </a:lnSpc>
              <a:spcBef>
                <a:spcPts val="0"/>
              </a:spcBef>
              <a:buNone/>
            </a:pPr>
            <a:r>
              <a:rPr lang="en-US" sz="1000" dirty="0">
                <a:latin typeface="Consolas" panose="020B0609020204030204" pitchFamily="49" charset="0"/>
              </a:rPr>
              <a:t>str3 = 'you are "perfect"’</a:t>
            </a:r>
            <a:r>
              <a:rPr lang="tr-TR" sz="1000" dirty="0">
                <a:latin typeface="Consolas" panose="020B0609020204030204" pitchFamily="49" charset="0"/>
              </a:rPr>
              <a:t> ##you </a:t>
            </a:r>
            <a:r>
              <a:rPr lang="tr-TR" sz="1000" dirty="0" err="1">
                <a:latin typeface="Consolas" panose="020B0609020204030204" pitchFamily="49" charset="0"/>
              </a:rPr>
              <a:t>are</a:t>
            </a:r>
            <a:r>
              <a:rPr lang="tr-TR" sz="1000" dirty="0">
                <a:latin typeface="Consolas" panose="020B0609020204030204" pitchFamily="49" charset="0"/>
              </a:rPr>
              <a:t> «</a:t>
            </a:r>
            <a:r>
              <a:rPr lang="tr-TR" sz="1000" dirty="0" err="1">
                <a:latin typeface="Consolas" panose="020B0609020204030204" pitchFamily="49" charset="0"/>
              </a:rPr>
              <a:t>perfect</a:t>
            </a:r>
            <a:r>
              <a:rPr lang="tr-TR" sz="1000" dirty="0">
                <a:latin typeface="Consolas" panose="020B0609020204030204" pitchFamily="49" charset="0"/>
              </a:rPr>
              <a:t>»</a:t>
            </a:r>
            <a:endParaRPr lang="en-US" sz="1000" dirty="0">
              <a:latin typeface="Consolas" panose="020B0609020204030204" pitchFamily="49" charset="0"/>
            </a:endParaRPr>
          </a:p>
          <a:p>
            <a:pPr marL="146050" indent="0">
              <a:lnSpc>
                <a:spcPct val="120000"/>
              </a:lnSpc>
              <a:spcBef>
                <a:spcPts val="0"/>
              </a:spcBef>
              <a:buNone/>
            </a:pPr>
            <a:br>
              <a:rPr lang="en-US" sz="1000" dirty="0">
                <a:latin typeface="Consolas" panose="020B0609020204030204" pitchFamily="49" charset="0"/>
              </a:rPr>
            </a:br>
            <a:r>
              <a:rPr lang="en-US" sz="1000" dirty="0">
                <a:latin typeface="Consolas" panose="020B0609020204030204" pitchFamily="49" charset="0"/>
              </a:rPr>
              <a:t>str4 = "keep"</a:t>
            </a:r>
          </a:p>
          <a:p>
            <a:pPr marL="146050" indent="0">
              <a:lnSpc>
                <a:spcPct val="120000"/>
              </a:lnSpc>
              <a:spcBef>
                <a:spcPts val="0"/>
              </a:spcBef>
              <a:buNone/>
            </a:pPr>
            <a:r>
              <a:rPr lang="en-US" sz="1000" dirty="0">
                <a:latin typeface="Consolas" panose="020B0609020204030204" pitchFamily="49" charset="0"/>
              </a:rPr>
              <a:t>str5 = "away"</a:t>
            </a:r>
          </a:p>
          <a:p>
            <a:pPr marL="146050" indent="0">
              <a:lnSpc>
                <a:spcPct val="120000"/>
              </a:lnSpc>
              <a:spcBef>
                <a:spcPts val="0"/>
              </a:spcBef>
              <a:buNone/>
            </a:pPr>
            <a:br>
              <a:rPr lang="en-US" sz="1000" dirty="0">
                <a:latin typeface="Consolas" panose="020B0609020204030204" pitchFamily="49" charset="0"/>
              </a:rPr>
            </a:br>
            <a:r>
              <a:rPr lang="en-US" sz="1000" dirty="0">
                <a:latin typeface="Consolas" panose="020B0609020204030204" pitchFamily="49" charset="0"/>
              </a:rPr>
              <a:t>print("Please "+str4+" fire "+str5)</a:t>
            </a:r>
          </a:p>
          <a:p>
            <a:pPr marL="146050" indent="0">
              <a:lnSpc>
                <a:spcPct val="120000"/>
              </a:lnSpc>
              <a:spcBef>
                <a:spcPts val="0"/>
              </a:spcBef>
              <a:buNone/>
            </a:pPr>
            <a:r>
              <a:rPr lang="en-US" sz="1000" dirty="0">
                <a:latin typeface="Consolas" panose="020B0609020204030204" pitchFamily="49" charset="0"/>
              </a:rPr>
              <a:t>print(</a:t>
            </a:r>
            <a:r>
              <a:rPr lang="en-US" sz="1000" dirty="0" err="1">
                <a:latin typeface="Consolas" panose="020B0609020204030204" pitchFamily="49" charset="0"/>
              </a:rPr>
              <a:t>len</a:t>
            </a:r>
            <a:r>
              <a:rPr lang="en-US" sz="1000" dirty="0">
                <a:latin typeface="Consolas" panose="020B0609020204030204" pitchFamily="49" charset="0"/>
              </a:rPr>
              <a:t>(str))</a:t>
            </a:r>
          </a:p>
          <a:p>
            <a:pPr marL="146050" indent="0">
              <a:lnSpc>
                <a:spcPct val="120000"/>
              </a:lnSpc>
              <a:spcBef>
                <a:spcPts val="0"/>
              </a:spcBef>
              <a:buNone/>
            </a:pPr>
            <a:r>
              <a:rPr lang="en-US" sz="1000" dirty="0">
                <a:latin typeface="Consolas" panose="020B0609020204030204" pitchFamily="49" charset="0"/>
              </a:rPr>
              <a:t>print(str5.upper())</a:t>
            </a:r>
          </a:p>
          <a:p>
            <a:pPr marL="146050" indent="0">
              <a:lnSpc>
                <a:spcPct val="120000"/>
              </a:lnSpc>
              <a:spcBef>
                <a:spcPts val="0"/>
              </a:spcBef>
              <a:buNone/>
            </a:pPr>
            <a:r>
              <a:rPr lang="en-US" sz="1000" dirty="0">
                <a:latin typeface="Consolas" panose="020B0609020204030204" pitchFamily="49" charset="0"/>
              </a:rPr>
              <a:t>print(str5.find('w'))</a:t>
            </a:r>
          </a:p>
          <a:p>
            <a:pPr marL="146050" indent="0">
              <a:lnSpc>
                <a:spcPct val="120000"/>
              </a:lnSpc>
              <a:spcBef>
                <a:spcPts val="0"/>
              </a:spcBef>
              <a:buNone/>
            </a:pPr>
            <a:br>
              <a:rPr lang="en-US" sz="1000" dirty="0">
                <a:latin typeface="Consolas" panose="020B0609020204030204" pitchFamily="49" charset="0"/>
              </a:rPr>
            </a:br>
            <a:r>
              <a:rPr lang="en-US" sz="1000" dirty="0">
                <a:latin typeface="Consolas" panose="020B0609020204030204" pitchFamily="49" charset="0"/>
              </a:rPr>
              <a:t>str5 = "keep your dog away"</a:t>
            </a:r>
          </a:p>
          <a:p>
            <a:pPr marL="146050" indent="0">
              <a:lnSpc>
                <a:spcPct val="120000"/>
              </a:lnSpc>
              <a:spcBef>
                <a:spcPts val="0"/>
              </a:spcBef>
              <a:buNone/>
            </a:pPr>
            <a:r>
              <a:rPr lang="en-US" sz="1000" dirty="0">
                <a:latin typeface="Consolas" panose="020B0609020204030204" pitchFamily="49" charset="0"/>
              </a:rPr>
              <a:t>print(str5.replace('dog', 'cat')) </a:t>
            </a:r>
          </a:p>
          <a:p>
            <a:pPr marL="146050" indent="0">
              <a:lnSpc>
                <a:spcPct val="120000"/>
              </a:lnSpc>
              <a:spcBef>
                <a:spcPts val="0"/>
              </a:spcBef>
              <a:buNone/>
            </a:pPr>
            <a:r>
              <a:rPr lang="en-US" sz="1000" dirty="0">
                <a:latin typeface="Consolas" panose="020B0609020204030204" pitchFamily="49" charset="0"/>
              </a:rPr>
              <a:t>print(str5)</a:t>
            </a:r>
          </a:p>
          <a:p>
            <a:pPr marL="146050" indent="0">
              <a:lnSpc>
                <a:spcPct val="120000"/>
              </a:lnSpc>
              <a:spcBef>
                <a:spcPts val="0"/>
              </a:spcBef>
              <a:buNone/>
            </a:pPr>
            <a:r>
              <a:rPr lang="en-US" sz="1000" dirty="0">
                <a:latin typeface="Consolas" panose="020B0609020204030204" pitchFamily="49" charset="0"/>
              </a:rPr>
              <a:t>str5 = str5.replace('dog', 'cat')</a:t>
            </a:r>
          </a:p>
          <a:p>
            <a:pPr marL="146050" indent="0">
              <a:lnSpc>
                <a:spcPct val="120000"/>
              </a:lnSpc>
              <a:spcBef>
                <a:spcPts val="0"/>
              </a:spcBef>
              <a:buNone/>
            </a:pPr>
            <a:r>
              <a:rPr lang="en-US" sz="1000" dirty="0">
                <a:latin typeface="Consolas" panose="020B0609020204030204" pitchFamily="49" charset="0"/>
              </a:rPr>
              <a:t>print(str5)</a:t>
            </a:r>
          </a:p>
          <a:p>
            <a:pPr marL="146050" indent="0">
              <a:lnSpc>
                <a:spcPct val="120000"/>
              </a:lnSpc>
              <a:spcBef>
                <a:spcPts val="0"/>
              </a:spcBef>
              <a:buNone/>
            </a:pPr>
            <a:br>
              <a:rPr lang="en-US" sz="1000" dirty="0">
                <a:latin typeface="Consolas" panose="020B0609020204030204" pitchFamily="49" charset="0"/>
              </a:rPr>
            </a:br>
            <a:r>
              <a:rPr lang="en-US" sz="1000" dirty="0">
                <a:latin typeface="Consolas" panose="020B0609020204030204" pitchFamily="49" charset="0"/>
              </a:rPr>
              <a:t>print('are' in str3)</a:t>
            </a:r>
            <a:r>
              <a:rPr lang="tr-TR" sz="1000" dirty="0">
                <a:latin typeface="Consolas" panose="020B0609020204030204" pitchFamily="49" charset="0"/>
              </a:rPr>
              <a:t>   #true</a:t>
            </a:r>
            <a:endParaRPr lang="en-US" sz="1000" dirty="0">
              <a:latin typeface="Consolas" panose="020B0609020204030204" pitchFamily="49" charset="0"/>
            </a:endParaRPr>
          </a:p>
          <a:p>
            <a:pPr>
              <a:lnSpc>
                <a:spcPct val="120000"/>
              </a:lnSpc>
              <a:spcBef>
                <a:spcPts val="0"/>
              </a:spcBef>
            </a:pPr>
            <a:endParaRPr lang="tr-TR" sz="1000" dirty="0"/>
          </a:p>
        </p:txBody>
      </p:sp>
      <p:sp>
        <p:nvSpPr>
          <p:cNvPr id="4" name="İçerik Yer Tutucusu 2">
            <a:extLst>
              <a:ext uri="{FF2B5EF4-FFF2-40B4-BE49-F238E27FC236}">
                <a16:creationId xmlns:a16="http://schemas.microsoft.com/office/drawing/2014/main" id="{A74D6F7B-8E5A-4BF0-9AFF-DBEF27EFFFA2}"/>
              </a:ext>
            </a:extLst>
          </p:cNvPr>
          <p:cNvSpPr txBox="1">
            <a:spLocks/>
          </p:cNvSpPr>
          <p:nvPr/>
        </p:nvSpPr>
        <p:spPr>
          <a:xfrm>
            <a:off x="4377791" y="893298"/>
            <a:ext cx="3749141" cy="3731649"/>
          </a:xfrm>
          <a:prstGeom prst="rect">
            <a:avLst/>
          </a:prstGeom>
        </p:spPr>
        <p:txBody>
          <a:bodyPr vert="horz" lIns="91440" tIns="45720" rIns="91440" bIns="45720" rtlCol="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146050" indent="0">
              <a:lnSpc>
                <a:spcPct val="120000"/>
              </a:lnSpc>
              <a:spcBef>
                <a:spcPts val="0"/>
              </a:spcBef>
              <a:buNone/>
            </a:pPr>
            <a:r>
              <a:rPr lang="en-US" sz="1000" dirty="0">
                <a:latin typeface="Consolas" panose="020B0609020204030204" pitchFamily="49" charset="0"/>
              </a:rPr>
              <a:t>print(str[0]) </a:t>
            </a:r>
          </a:p>
          <a:p>
            <a:pPr marL="146050" indent="0">
              <a:lnSpc>
                <a:spcPct val="120000"/>
              </a:lnSpc>
              <a:spcBef>
                <a:spcPts val="0"/>
              </a:spcBef>
              <a:buNone/>
            </a:pPr>
            <a:r>
              <a:rPr lang="en-US" sz="1000" dirty="0">
                <a:latin typeface="Consolas" panose="020B0609020204030204" pitchFamily="49" charset="0"/>
              </a:rPr>
              <a:t>print(str[0:]) </a:t>
            </a:r>
            <a:r>
              <a:rPr lang="tr-TR" sz="1000" dirty="0">
                <a:latin typeface="Consolas" panose="020B0609020204030204" pitchFamily="49" charset="0"/>
              </a:rPr>
              <a:t>#hepsini yaz</a:t>
            </a:r>
            <a:endParaRPr lang="en-US" sz="1000" dirty="0">
              <a:latin typeface="Consolas" panose="020B0609020204030204" pitchFamily="49" charset="0"/>
            </a:endParaRPr>
          </a:p>
          <a:p>
            <a:pPr marL="146050" indent="0">
              <a:lnSpc>
                <a:spcPct val="120000"/>
              </a:lnSpc>
              <a:spcBef>
                <a:spcPts val="0"/>
              </a:spcBef>
              <a:buNone/>
            </a:pPr>
            <a:r>
              <a:rPr lang="en-US" sz="1000" dirty="0">
                <a:latin typeface="Consolas" panose="020B0609020204030204" pitchFamily="49" charset="0"/>
              </a:rPr>
              <a:t>print(str[2:]) </a:t>
            </a:r>
            <a:r>
              <a:rPr lang="tr-TR" sz="1000" dirty="0">
                <a:latin typeface="Consolas" panose="020B0609020204030204" pitchFamily="49" charset="0"/>
              </a:rPr>
              <a:t>#2. karakterden sonuna kadar yaz</a:t>
            </a:r>
            <a:endParaRPr lang="en-US" sz="1000" dirty="0">
              <a:latin typeface="Consolas" panose="020B0609020204030204" pitchFamily="49" charset="0"/>
            </a:endParaRPr>
          </a:p>
          <a:p>
            <a:pPr marL="146050" indent="0">
              <a:lnSpc>
                <a:spcPct val="120000"/>
              </a:lnSpc>
              <a:spcBef>
                <a:spcPts val="0"/>
              </a:spcBef>
              <a:buNone/>
            </a:pPr>
            <a:r>
              <a:rPr lang="en-US" sz="1000" dirty="0">
                <a:latin typeface="Consolas" panose="020B0609020204030204" pitchFamily="49" charset="0"/>
              </a:rPr>
              <a:t>print(str[2:5]) </a:t>
            </a:r>
            <a:r>
              <a:rPr lang="tr-TR" sz="1000" dirty="0">
                <a:latin typeface="Consolas" panose="020B0609020204030204" pitchFamily="49" charset="0"/>
              </a:rPr>
              <a:t>#2,3 ve 4. karakterleri yazar</a:t>
            </a:r>
            <a:endParaRPr lang="en-US" sz="1000" dirty="0">
              <a:latin typeface="Consolas" panose="020B0609020204030204" pitchFamily="49" charset="0"/>
            </a:endParaRPr>
          </a:p>
          <a:p>
            <a:pPr marL="146050" indent="0">
              <a:lnSpc>
                <a:spcPct val="120000"/>
              </a:lnSpc>
              <a:spcBef>
                <a:spcPts val="0"/>
              </a:spcBef>
              <a:buNone/>
            </a:pPr>
            <a:r>
              <a:rPr lang="en-US" sz="1000" dirty="0">
                <a:latin typeface="Consolas" panose="020B0609020204030204" pitchFamily="49" charset="0"/>
              </a:rPr>
              <a:t>print(str[-1]) </a:t>
            </a:r>
            <a:r>
              <a:rPr lang="tr-TR" sz="1000" dirty="0">
                <a:latin typeface="Consolas" panose="020B0609020204030204" pitchFamily="49" charset="0"/>
              </a:rPr>
              <a:t>#sonuncu karakter</a:t>
            </a:r>
            <a:endParaRPr lang="en-US" sz="1000" dirty="0">
              <a:latin typeface="Consolas" panose="020B0609020204030204" pitchFamily="49" charset="0"/>
            </a:endParaRPr>
          </a:p>
          <a:p>
            <a:pPr marL="146050" indent="0">
              <a:lnSpc>
                <a:spcPct val="120000"/>
              </a:lnSpc>
              <a:spcBef>
                <a:spcPts val="0"/>
              </a:spcBef>
              <a:buNone/>
            </a:pPr>
            <a:r>
              <a:rPr lang="en-US" sz="1000" dirty="0">
                <a:latin typeface="Consolas" panose="020B0609020204030204" pitchFamily="49" charset="0"/>
              </a:rPr>
              <a:t>print(str[-2]) </a:t>
            </a:r>
            <a:r>
              <a:rPr lang="tr-TR" sz="1000" dirty="0">
                <a:latin typeface="Consolas" panose="020B0609020204030204" pitchFamily="49" charset="0"/>
              </a:rPr>
              <a:t>#sondan ikinci karakter</a:t>
            </a:r>
            <a:endParaRPr lang="en-US" sz="1000" dirty="0">
              <a:latin typeface="Consolas" panose="020B0609020204030204" pitchFamily="49" charset="0"/>
            </a:endParaRPr>
          </a:p>
          <a:p>
            <a:pPr marL="146050" indent="0">
              <a:lnSpc>
                <a:spcPct val="120000"/>
              </a:lnSpc>
              <a:spcBef>
                <a:spcPts val="0"/>
              </a:spcBef>
              <a:buNone/>
            </a:pPr>
            <a:r>
              <a:rPr lang="en-US" sz="1000" dirty="0">
                <a:latin typeface="Consolas" panose="020B0609020204030204" pitchFamily="49" charset="0"/>
              </a:rPr>
              <a:t>print(str[:5]) </a:t>
            </a:r>
            <a:r>
              <a:rPr lang="tr-TR" sz="1000" dirty="0">
                <a:latin typeface="Consolas" panose="020B0609020204030204" pitchFamily="49" charset="0"/>
              </a:rPr>
              <a:t>#0,1,2,3,4. karakterler</a:t>
            </a:r>
            <a:endParaRPr lang="en-US" sz="1000" dirty="0">
              <a:latin typeface="Consolas" panose="020B0609020204030204" pitchFamily="49" charset="0"/>
            </a:endParaRPr>
          </a:p>
          <a:p>
            <a:pPr marL="146050" indent="0">
              <a:lnSpc>
                <a:spcPct val="120000"/>
              </a:lnSpc>
              <a:spcBef>
                <a:spcPts val="0"/>
              </a:spcBef>
              <a:buNone/>
            </a:pPr>
            <a:endParaRPr lang="en-US" sz="1000" dirty="0">
              <a:latin typeface="Consolas" panose="020B0609020204030204" pitchFamily="49" charset="0"/>
            </a:endParaRPr>
          </a:p>
          <a:p>
            <a:pPr marL="146050" indent="0">
              <a:lnSpc>
                <a:spcPct val="120000"/>
              </a:lnSpc>
              <a:spcBef>
                <a:spcPts val="0"/>
              </a:spcBef>
              <a:buNone/>
            </a:pPr>
            <a:r>
              <a:rPr lang="en-US" sz="1000" dirty="0">
                <a:latin typeface="Consolas" panose="020B0609020204030204" pitchFamily="49" charset="0"/>
              </a:rPr>
              <a:t>str4 = str # str4 = str[:]  </a:t>
            </a:r>
          </a:p>
          <a:p>
            <a:pPr marL="146050" indent="0">
              <a:lnSpc>
                <a:spcPct val="120000"/>
              </a:lnSpc>
              <a:spcBef>
                <a:spcPts val="0"/>
              </a:spcBef>
              <a:buNone/>
            </a:pPr>
            <a:r>
              <a:rPr lang="en-US" sz="1000" dirty="0">
                <a:latin typeface="Consolas" panose="020B0609020204030204" pitchFamily="49" charset="0"/>
              </a:rPr>
              <a:t>print(str4)</a:t>
            </a:r>
          </a:p>
          <a:p>
            <a:pPr marL="146050" indent="0">
              <a:lnSpc>
                <a:spcPct val="120000"/>
              </a:lnSpc>
              <a:spcBef>
                <a:spcPts val="0"/>
              </a:spcBef>
              <a:buNone/>
            </a:pPr>
            <a:endParaRPr lang="en-US" sz="1000" dirty="0">
              <a:latin typeface="Consolas" panose="020B0609020204030204" pitchFamily="49" charset="0"/>
            </a:endParaRPr>
          </a:p>
          <a:p>
            <a:pPr marL="146050" indent="0">
              <a:lnSpc>
                <a:spcPct val="120000"/>
              </a:lnSpc>
              <a:spcBef>
                <a:spcPts val="0"/>
              </a:spcBef>
              <a:buNone/>
            </a:pPr>
            <a:r>
              <a:rPr lang="en-US" sz="1000" dirty="0">
                <a:latin typeface="Consolas" panose="020B0609020204030204" pitchFamily="49" charset="0"/>
              </a:rPr>
              <a:t>str4 = str[2:7]</a:t>
            </a:r>
          </a:p>
          <a:p>
            <a:pPr marL="146050" indent="0">
              <a:lnSpc>
                <a:spcPct val="120000"/>
              </a:lnSpc>
              <a:spcBef>
                <a:spcPts val="0"/>
              </a:spcBef>
              <a:buNone/>
            </a:pPr>
            <a:r>
              <a:rPr lang="en-US" sz="1000" dirty="0">
                <a:latin typeface="Consolas" panose="020B0609020204030204" pitchFamily="49" charset="0"/>
              </a:rPr>
              <a:t>print(str4)</a:t>
            </a:r>
          </a:p>
          <a:p>
            <a:pPr marL="146050" indent="0">
              <a:lnSpc>
                <a:spcPct val="120000"/>
              </a:lnSpc>
              <a:spcBef>
                <a:spcPts val="0"/>
              </a:spcBef>
              <a:buNone/>
            </a:pPr>
            <a:endParaRPr lang="en-US" sz="1000" dirty="0">
              <a:latin typeface="Consolas" panose="020B0609020204030204" pitchFamily="49" charset="0"/>
            </a:endParaRPr>
          </a:p>
          <a:p>
            <a:pPr marL="146050" indent="0">
              <a:lnSpc>
                <a:spcPct val="120000"/>
              </a:lnSpc>
              <a:spcBef>
                <a:spcPts val="0"/>
              </a:spcBef>
              <a:buNone/>
            </a:pPr>
            <a:r>
              <a:rPr lang="en-US" sz="1000" dirty="0">
                <a:latin typeface="Consolas" panose="020B0609020204030204" pitchFamily="49" charset="0"/>
              </a:rPr>
              <a:t>str5 = "</a:t>
            </a:r>
            <a:r>
              <a:rPr lang="en-US" sz="1000" dirty="0" err="1">
                <a:latin typeface="Consolas" panose="020B0609020204030204" pitchFamily="49" charset="0"/>
              </a:rPr>
              <a:t>mustafa</a:t>
            </a:r>
            <a:r>
              <a:rPr lang="en-US" sz="1000" dirty="0">
                <a:latin typeface="Consolas" panose="020B0609020204030204" pitchFamily="49" charset="0"/>
              </a:rPr>
              <a:t>"</a:t>
            </a:r>
          </a:p>
          <a:p>
            <a:pPr marL="146050" indent="0">
              <a:lnSpc>
                <a:spcPct val="120000"/>
              </a:lnSpc>
              <a:spcBef>
                <a:spcPts val="0"/>
              </a:spcBef>
              <a:buNone/>
            </a:pPr>
            <a:r>
              <a:rPr lang="en-US" sz="1000" dirty="0">
                <a:latin typeface="Consolas" panose="020B0609020204030204" pitchFamily="49" charset="0"/>
              </a:rPr>
              <a:t>print(str5[1:-1]) </a:t>
            </a:r>
            <a:r>
              <a:rPr lang="tr-TR" sz="1000" dirty="0">
                <a:latin typeface="Consolas" panose="020B0609020204030204" pitchFamily="49" charset="0"/>
              </a:rPr>
              <a:t>#ustaf</a:t>
            </a:r>
            <a:endParaRPr lang="en-US" sz="1000" dirty="0">
              <a:latin typeface="Consolas" panose="020B0609020204030204" pitchFamily="49" charset="0"/>
            </a:endParaRPr>
          </a:p>
          <a:p>
            <a:pPr marL="146050" indent="0">
              <a:lnSpc>
                <a:spcPct val="120000"/>
              </a:lnSpc>
              <a:spcBef>
                <a:spcPts val="0"/>
              </a:spcBef>
              <a:buNone/>
            </a:pPr>
            <a:r>
              <a:rPr lang="en-US" sz="1000" dirty="0">
                <a:latin typeface="Consolas" panose="020B0609020204030204" pitchFamily="49" charset="0"/>
              </a:rPr>
              <a:t>print(str5[:-2]) </a:t>
            </a:r>
            <a:r>
              <a:rPr lang="tr-TR" sz="1000" dirty="0">
                <a:latin typeface="Consolas" panose="020B0609020204030204" pitchFamily="49" charset="0"/>
              </a:rPr>
              <a:t>#usta</a:t>
            </a:r>
            <a:r>
              <a:rPr lang="en-US" sz="1000" dirty="0">
                <a:latin typeface="Consolas" panose="020B0609020204030204" pitchFamily="49" charset="0"/>
              </a:rPr>
              <a:t> </a:t>
            </a:r>
          </a:p>
          <a:p>
            <a:pPr marL="146050" indent="0">
              <a:lnSpc>
                <a:spcPct val="120000"/>
              </a:lnSpc>
              <a:spcBef>
                <a:spcPts val="0"/>
              </a:spcBef>
              <a:buNone/>
            </a:pPr>
            <a:endParaRPr lang="en-US" sz="1000" dirty="0">
              <a:latin typeface="Consolas" panose="020B0609020204030204" pitchFamily="49" charset="0"/>
            </a:endParaRPr>
          </a:p>
          <a:p>
            <a:pPr marL="146050" indent="0">
              <a:lnSpc>
                <a:spcPct val="120000"/>
              </a:lnSpc>
              <a:spcBef>
                <a:spcPts val="0"/>
              </a:spcBef>
              <a:buNone/>
            </a:pPr>
            <a:r>
              <a:rPr lang="en-US" sz="1000" dirty="0">
                <a:latin typeface="Consolas" panose="020B0609020204030204" pitchFamily="49" charset="0"/>
              </a:rPr>
              <a:t>print (str5*2)</a:t>
            </a:r>
            <a:r>
              <a:rPr lang="tr-TR" sz="1000" dirty="0">
                <a:latin typeface="Consolas" panose="020B0609020204030204" pitchFamily="49" charset="0"/>
              </a:rPr>
              <a:t>  #mustafamustafa</a:t>
            </a:r>
            <a:endParaRPr lang="en-US" sz="1000" dirty="0">
              <a:latin typeface="Consolas" panose="020B0609020204030204" pitchFamily="49" charset="0"/>
            </a:endParaRPr>
          </a:p>
        </p:txBody>
      </p:sp>
    </p:spTree>
    <p:extLst>
      <p:ext uri="{BB962C8B-B14F-4D97-AF65-F5344CB8AC3E}">
        <p14:creationId xmlns:p14="http://schemas.microsoft.com/office/powerpoint/2010/main" val="32655244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432A8C6-743B-4895-A8F9-4FD32D2FD679}"/>
              </a:ext>
            </a:extLst>
          </p:cNvPr>
          <p:cNvSpPr>
            <a:spLocks noGrp="1"/>
          </p:cNvSpPr>
          <p:nvPr>
            <p:ph type="title"/>
          </p:nvPr>
        </p:nvSpPr>
        <p:spPr/>
        <p:txBody>
          <a:bodyPr/>
          <a:lstStyle/>
          <a:p>
            <a:r>
              <a:rPr lang="tr-TR" dirty="0" err="1"/>
              <a:t>list</a:t>
            </a:r>
            <a:endParaRPr lang="tr-TR" dirty="0"/>
          </a:p>
        </p:txBody>
      </p:sp>
      <p:sp>
        <p:nvSpPr>
          <p:cNvPr id="3" name="İçerik Yer Tutucusu 2">
            <a:extLst>
              <a:ext uri="{FF2B5EF4-FFF2-40B4-BE49-F238E27FC236}">
                <a16:creationId xmlns:a16="http://schemas.microsoft.com/office/drawing/2014/main" id="{6DAFC442-6348-494E-A22F-40FF11BA8244}"/>
              </a:ext>
            </a:extLst>
          </p:cNvPr>
          <p:cNvSpPr>
            <a:spLocks noGrp="1"/>
          </p:cNvSpPr>
          <p:nvPr>
            <p:ph idx="1"/>
          </p:nvPr>
        </p:nvSpPr>
        <p:spPr>
          <a:xfrm>
            <a:off x="483507" y="1268016"/>
            <a:ext cx="3635853" cy="3263504"/>
          </a:xfrm>
        </p:spPr>
        <p:txBody>
          <a:bodyPr>
            <a:noAutofit/>
          </a:bodyPr>
          <a:lstStyle/>
          <a:p>
            <a:pPr marL="0" indent="0">
              <a:lnSpc>
                <a:spcPct val="120000"/>
              </a:lnSpc>
              <a:spcBef>
                <a:spcPts val="0"/>
              </a:spcBef>
              <a:buNone/>
            </a:pPr>
            <a:r>
              <a:rPr lang="en-US" sz="1400" dirty="0">
                <a:latin typeface="Consolas" panose="020B0609020204030204" pitchFamily="49" charset="0"/>
              </a:rPr>
              <a:t>myList = []</a:t>
            </a:r>
          </a:p>
          <a:p>
            <a:pPr marL="0" indent="0">
              <a:lnSpc>
                <a:spcPct val="120000"/>
              </a:lnSpc>
              <a:spcBef>
                <a:spcPts val="0"/>
              </a:spcBef>
              <a:buNone/>
            </a:pPr>
            <a:r>
              <a:rPr lang="en-US" sz="1400" dirty="0" err="1">
                <a:latin typeface="Consolas" panose="020B0609020204030204" pitchFamily="49" charset="0"/>
              </a:rPr>
              <a:t>myList.append</a:t>
            </a:r>
            <a:r>
              <a:rPr lang="en-US" sz="1400" dirty="0">
                <a:latin typeface="Consolas" panose="020B0609020204030204" pitchFamily="49" charset="0"/>
              </a:rPr>
              <a:t>(5)</a:t>
            </a:r>
          </a:p>
          <a:p>
            <a:pPr marL="0" indent="0">
              <a:lnSpc>
                <a:spcPct val="120000"/>
              </a:lnSpc>
              <a:spcBef>
                <a:spcPts val="0"/>
              </a:spcBef>
              <a:buNone/>
            </a:pPr>
            <a:r>
              <a:rPr lang="en-US" sz="1400" dirty="0" err="1">
                <a:latin typeface="Consolas" panose="020B0609020204030204" pitchFamily="49" charset="0"/>
              </a:rPr>
              <a:t>myList.append</a:t>
            </a:r>
            <a:r>
              <a:rPr lang="en-US" sz="1400" dirty="0">
                <a:latin typeface="Consolas" panose="020B0609020204030204" pitchFamily="49" charset="0"/>
              </a:rPr>
              <a:t>(10)</a:t>
            </a:r>
          </a:p>
          <a:p>
            <a:pPr marL="0" indent="0">
              <a:lnSpc>
                <a:spcPct val="120000"/>
              </a:lnSpc>
              <a:spcBef>
                <a:spcPts val="0"/>
              </a:spcBef>
              <a:buNone/>
            </a:pPr>
            <a:r>
              <a:rPr lang="en-US" sz="1400" dirty="0" err="1">
                <a:latin typeface="Consolas" panose="020B0609020204030204" pitchFamily="49" charset="0"/>
              </a:rPr>
              <a:t>myList.append</a:t>
            </a:r>
            <a:r>
              <a:rPr lang="en-US" sz="1400" dirty="0">
                <a:latin typeface="Consolas" panose="020B0609020204030204" pitchFamily="49" charset="0"/>
              </a:rPr>
              <a:t>(15)</a:t>
            </a:r>
          </a:p>
          <a:p>
            <a:pPr marL="0" indent="0">
              <a:lnSpc>
                <a:spcPct val="120000"/>
              </a:lnSpc>
              <a:spcBef>
                <a:spcPts val="0"/>
              </a:spcBef>
              <a:buNone/>
            </a:pPr>
            <a:r>
              <a:rPr lang="en-US" sz="1400" dirty="0">
                <a:latin typeface="Consolas" panose="020B0609020204030204" pitchFamily="49" charset="0"/>
              </a:rPr>
              <a:t>print(</a:t>
            </a:r>
            <a:r>
              <a:rPr lang="en-US" sz="1400" dirty="0" err="1">
                <a:latin typeface="Consolas" panose="020B0609020204030204" pitchFamily="49" charset="0"/>
              </a:rPr>
              <a:t>myList</a:t>
            </a:r>
            <a:r>
              <a:rPr lang="en-US" sz="1400" dirty="0">
                <a:latin typeface="Consolas" panose="020B0609020204030204" pitchFamily="49" charset="0"/>
              </a:rPr>
              <a:t>)</a:t>
            </a:r>
            <a:r>
              <a:rPr lang="tr-TR" sz="1400" dirty="0">
                <a:latin typeface="Consolas" panose="020B0609020204030204" pitchFamily="49" charset="0"/>
              </a:rPr>
              <a:t> #[5, 10, 15]</a:t>
            </a:r>
            <a:endParaRPr lang="en-US" sz="1400" dirty="0">
              <a:latin typeface="Consolas" panose="020B0609020204030204" pitchFamily="49" charset="0"/>
            </a:endParaRPr>
          </a:p>
          <a:p>
            <a:pPr marL="0" indent="0">
              <a:lnSpc>
                <a:spcPct val="120000"/>
              </a:lnSpc>
              <a:spcBef>
                <a:spcPts val="0"/>
              </a:spcBef>
              <a:buNone/>
            </a:pPr>
            <a:r>
              <a:rPr lang="en-US" sz="1400" dirty="0">
                <a:latin typeface="Consolas" panose="020B0609020204030204" pitchFamily="49" charset="0"/>
              </a:rPr>
              <a:t>print(myList[1])</a:t>
            </a:r>
            <a:r>
              <a:rPr lang="tr-TR" sz="1400" dirty="0">
                <a:latin typeface="Consolas" panose="020B0609020204030204" pitchFamily="49" charset="0"/>
              </a:rPr>
              <a:t> #10</a:t>
            </a:r>
            <a:endParaRPr lang="en-US" sz="1400" dirty="0">
              <a:latin typeface="Consolas" panose="020B0609020204030204" pitchFamily="49" charset="0"/>
            </a:endParaRPr>
          </a:p>
          <a:p>
            <a:pPr marL="0" indent="0">
              <a:lnSpc>
                <a:spcPct val="120000"/>
              </a:lnSpc>
              <a:spcBef>
                <a:spcPts val="0"/>
              </a:spcBef>
              <a:buNone/>
            </a:pPr>
            <a:br>
              <a:rPr lang="en-US" sz="1400" dirty="0">
                <a:latin typeface="Consolas" panose="020B0609020204030204" pitchFamily="49" charset="0"/>
              </a:rPr>
            </a:br>
            <a:r>
              <a:rPr lang="en-US" sz="1400" dirty="0" err="1">
                <a:latin typeface="Consolas" panose="020B0609020204030204" pitchFamily="49" charset="0"/>
              </a:rPr>
              <a:t>myNumbers</a:t>
            </a:r>
            <a:r>
              <a:rPr lang="en-US" sz="1400" dirty="0">
                <a:latin typeface="Consolas" panose="020B0609020204030204" pitchFamily="49" charset="0"/>
              </a:rPr>
              <a:t> = [10, 20, 30]</a:t>
            </a:r>
          </a:p>
          <a:p>
            <a:pPr marL="0" indent="0">
              <a:lnSpc>
                <a:spcPct val="120000"/>
              </a:lnSpc>
              <a:spcBef>
                <a:spcPts val="0"/>
              </a:spcBef>
              <a:buNone/>
            </a:pPr>
            <a:r>
              <a:rPr lang="en-US" sz="1400" dirty="0" err="1">
                <a:latin typeface="Consolas" panose="020B0609020204030204" pitchFamily="49" charset="0"/>
              </a:rPr>
              <a:t>myStrings</a:t>
            </a:r>
            <a:r>
              <a:rPr lang="en-US" sz="1400" dirty="0">
                <a:latin typeface="Consolas" panose="020B0609020204030204" pitchFamily="49" charset="0"/>
              </a:rPr>
              <a:t> = ["hello", "world"]</a:t>
            </a:r>
          </a:p>
          <a:p>
            <a:pPr marL="0" indent="0">
              <a:lnSpc>
                <a:spcPct val="120000"/>
              </a:lnSpc>
              <a:spcBef>
                <a:spcPts val="0"/>
              </a:spcBef>
              <a:buNone/>
            </a:pPr>
            <a:r>
              <a:rPr lang="en-US" sz="1400" dirty="0">
                <a:latin typeface="Consolas" panose="020B0609020204030204" pitchFamily="49" charset="0"/>
              </a:rPr>
              <a:t>print(</a:t>
            </a:r>
            <a:r>
              <a:rPr lang="en-US" sz="1400" dirty="0" err="1">
                <a:latin typeface="Consolas" panose="020B0609020204030204" pitchFamily="49" charset="0"/>
              </a:rPr>
              <a:t>myNumbers</a:t>
            </a:r>
            <a:r>
              <a:rPr lang="en-US" sz="1400" dirty="0">
                <a:latin typeface="Consolas" panose="020B0609020204030204" pitchFamily="49" charset="0"/>
              </a:rPr>
              <a:t>)</a:t>
            </a:r>
          </a:p>
          <a:p>
            <a:pPr marL="0" indent="0">
              <a:lnSpc>
                <a:spcPct val="120000"/>
              </a:lnSpc>
              <a:spcBef>
                <a:spcPts val="0"/>
              </a:spcBef>
              <a:buNone/>
            </a:pPr>
            <a:r>
              <a:rPr lang="en-US" sz="1400" dirty="0">
                <a:latin typeface="Consolas" panose="020B0609020204030204" pitchFamily="49" charset="0"/>
              </a:rPr>
              <a:t>print(</a:t>
            </a:r>
            <a:r>
              <a:rPr lang="en-US" sz="1400" dirty="0" err="1">
                <a:latin typeface="Consolas" panose="020B0609020204030204" pitchFamily="49" charset="0"/>
              </a:rPr>
              <a:t>myStrings</a:t>
            </a:r>
            <a:r>
              <a:rPr lang="en-US" sz="1400" dirty="0">
                <a:latin typeface="Consolas" panose="020B0609020204030204" pitchFamily="49" charset="0"/>
              </a:rPr>
              <a:t>)</a:t>
            </a:r>
          </a:p>
          <a:p>
            <a:pPr marL="0" indent="0">
              <a:lnSpc>
                <a:spcPct val="120000"/>
              </a:lnSpc>
              <a:spcBef>
                <a:spcPts val="0"/>
              </a:spcBef>
              <a:buNone/>
            </a:pPr>
            <a:br>
              <a:rPr lang="en-US" sz="1400" dirty="0">
                <a:latin typeface="Consolas" panose="020B0609020204030204" pitchFamily="49" charset="0"/>
              </a:rPr>
            </a:br>
            <a:endParaRPr lang="tr-TR" sz="1400" dirty="0">
              <a:latin typeface="Consolas" panose="020B0609020204030204" pitchFamily="49" charset="0"/>
            </a:endParaRPr>
          </a:p>
        </p:txBody>
      </p:sp>
      <p:sp>
        <p:nvSpPr>
          <p:cNvPr id="4" name="İçerik Yer Tutucusu 2">
            <a:extLst>
              <a:ext uri="{FF2B5EF4-FFF2-40B4-BE49-F238E27FC236}">
                <a16:creationId xmlns:a16="http://schemas.microsoft.com/office/drawing/2014/main" id="{A4C5AD7F-0C93-42A7-9DA8-7A37CFCCB0FC}"/>
              </a:ext>
            </a:extLst>
          </p:cNvPr>
          <p:cNvSpPr txBox="1">
            <a:spLocks/>
          </p:cNvSpPr>
          <p:nvPr/>
        </p:nvSpPr>
        <p:spPr>
          <a:xfrm>
            <a:off x="3981157" y="1369219"/>
            <a:ext cx="5116819" cy="3263504"/>
          </a:xfrm>
          <a:prstGeom prst="rect">
            <a:avLst/>
          </a:prstGeom>
        </p:spPr>
        <p:txBody>
          <a:bodyPr vert="horz" lIns="91440" tIns="45720" rIns="91440" bIns="45720" rtlCol="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20000"/>
              </a:lnSpc>
              <a:spcBef>
                <a:spcPts val="0"/>
              </a:spcBef>
              <a:buNone/>
            </a:pPr>
            <a:r>
              <a:rPr lang="en-US" sz="1400" dirty="0" err="1">
                <a:latin typeface="Consolas" panose="020B0609020204030204" pitchFamily="49" charset="0"/>
              </a:rPr>
              <a:t>concatenateList</a:t>
            </a:r>
            <a:r>
              <a:rPr lang="en-US" sz="1400" dirty="0">
                <a:latin typeface="Consolas" panose="020B0609020204030204" pitchFamily="49" charset="0"/>
              </a:rPr>
              <a:t> = myList + </a:t>
            </a:r>
            <a:r>
              <a:rPr lang="en-US" sz="1400" dirty="0" err="1">
                <a:latin typeface="Consolas" panose="020B0609020204030204" pitchFamily="49" charset="0"/>
              </a:rPr>
              <a:t>myNumbers</a:t>
            </a:r>
            <a:endParaRPr lang="en-US" sz="1400" dirty="0">
              <a:latin typeface="Consolas" panose="020B0609020204030204" pitchFamily="49" charset="0"/>
            </a:endParaRPr>
          </a:p>
          <a:p>
            <a:pPr marL="0" indent="0">
              <a:lnSpc>
                <a:spcPct val="120000"/>
              </a:lnSpc>
              <a:spcBef>
                <a:spcPts val="0"/>
              </a:spcBef>
              <a:buNone/>
            </a:pPr>
            <a:r>
              <a:rPr lang="en-US" sz="1400" dirty="0">
                <a:latin typeface="Consolas" panose="020B0609020204030204" pitchFamily="49" charset="0"/>
              </a:rPr>
              <a:t>print(</a:t>
            </a:r>
            <a:r>
              <a:rPr lang="en-US" sz="1400" dirty="0" err="1">
                <a:latin typeface="Consolas" panose="020B0609020204030204" pitchFamily="49" charset="0"/>
              </a:rPr>
              <a:t>concatenateList</a:t>
            </a:r>
            <a:r>
              <a:rPr lang="en-US" sz="1400" dirty="0">
                <a:latin typeface="Consolas" panose="020B0609020204030204" pitchFamily="49" charset="0"/>
              </a:rPr>
              <a:t>)</a:t>
            </a:r>
            <a:r>
              <a:rPr lang="tr-TR" sz="1400" dirty="0">
                <a:latin typeface="Consolas" panose="020B0609020204030204" pitchFamily="49" charset="0"/>
              </a:rPr>
              <a:t> #[5, 10, 15, 10, 20, 30]</a:t>
            </a:r>
            <a:endParaRPr lang="en-US" sz="1400" dirty="0">
              <a:latin typeface="Consolas" panose="020B0609020204030204" pitchFamily="49" charset="0"/>
            </a:endParaRPr>
          </a:p>
          <a:p>
            <a:pPr marL="0" indent="0">
              <a:lnSpc>
                <a:spcPct val="120000"/>
              </a:lnSpc>
              <a:spcBef>
                <a:spcPts val="0"/>
              </a:spcBef>
              <a:buNone/>
            </a:pPr>
            <a:br>
              <a:rPr lang="en-US" sz="1400" dirty="0">
                <a:latin typeface="Consolas" panose="020B0609020204030204" pitchFamily="49" charset="0"/>
              </a:rPr>
            </a:br>
            <a:r>
              <a:rPr lang="en-US" sz="1400" dirty="0">
                <a:latin typeface="Consolas" panose="020B0609020204030204" pitchFamily="49" charset="0"/>
              </a:rPr>
              <a:t>myList2 = ["hello", 10, 2.46, "world", 3.14]</a:t>
            </a:r>
          </a:p>
          <a:p>
            <a:pPr marL="0" indent="0">
              <a:lnSpc>
                <a:spcPct val="120000"/>
              </a:lnSpc>
              <a:spcBef>
                <a:spcPts val="0"/>
              </a:spcBef>
              <a:buNone/>
            </a:pPr>
            <a:r>
              <a:rPr lang="en-US" sz="1400" dirty="0">
                <a:latin typeface="Consolas" panose="020B0609020204030204" pitchFamily="49" charset="0"/>
              </a:rPr>
              <a:t>print(myList2[0])</a:t>
            </a:r>
          </a:p>
          <a:p>
            <a:pPr marL="0" indent="0">
              <a:lnSpc>
                <a:spcPct val="120000"/>
              </a:lnSpc>
              <a:spcBef>
                <a:spcPts val="0"/>
              </a:spcBef>
              <a:buNone/>
            </a:pPr>
            <a:r>
              <a:rPr lang="en-US" sz="1400" dirty="0">
                <a:latin typeface="Consolas" panose="020B0609020204030204" pitchFamily="49" charset="0"/>
              </a:rPr>
              <a:t>print(myList2[2])</a:t>
            </a:r>
          </a:p>
          <a:p>
            <a:pPr marL="0" indent="0">
              <a:lnSpc>
                <a:spcPct val="120000"/>
              </a:lnSpc>
              <a:spcBef>
                <a:spcPts val="0"/>
              </a:spcBef>
              <a:buNone/>
            </a:pPr>
            <a:r>
              <a:rPr lang="en-US" sz="1400" dirty="0">
                <a:latin typeface="Consolas" panose="020B0609020204030204" pitchFamily="49" charset="0"/>
              </a:rPr>
              <a:t>print(myList2[1:3])</a:t>
            </a:r>
            <a:r>
              <a:rPr lang="tr-TR" sz="1400" dirty="0">
                <a:latin typeface="Consolas" panose="020B0609020204030204" pitchFamily="49" charset="0"/>
              </a:rPr>
              <a:t> #[10, 2.46]</a:t>
            </a:r>
            <a:endParaRPr lang="en-US" sz="1400" dirty="0">
              <a:latin typeface="Consolas" panose="020B0609020204030204" pitchFamily="49" charset="0"/>
            </a:endParaRPr>
          </a:p>
          <a:p>
            <a:pPr marL="0" indent="0">
              <a:lnSpc>
                <a:spcPct val="120000"/>
              </a:lnSpc>
              <a:spcBef>
                <a:spcPts val="0"/>
              </a:spcBef>
              <a:buNone/>
            </a:pPr>
            <a:r>
              <a:rPr lang="en-US" sz="1400" dirty="0">
                <a:latin typeface="Consolas" panose="020B0609020204030204" pitchFamily="49" charset="0"/>
              </a:rPr>
              <a:t>print(myList2[2:])</a:t>
            </a:r>
            <a:r>
              <a:rPr lang="tr-TR" sz="1400" dirty="0">
                <a:latin typeface="Consolas" panose="020B0609020204030204" pitchFamily="49" charset="0"/>
              </a:rPr>
              <a:t>  #[2.46, '</a:t>
            </a:r>
            <a:r>
              <a:rPr lang="tr-TR" sz="1400" dirty="0" err="1">
                <a:latin typeface="Consolas" panose="020B0609020204030204" pitchFamily="49" charset="0"/>
              </a:rPr>
              <a:t>world</a:t>
            </a:r>
            <a:r>
              <a:rPr lang="tr-TR" sz="1400" dirty="0">
                <a:latin typeface="Consolas" panose="020B0609020204030204" pitchFamily="49" charset="0"/>
              </a:rPr>
              <a:t>', 3.14]</a:t>
            </a:r>
            <a:endParaRPr lang="en-US" sz="1400" dirty="0">
              <a:latin typeface="Consolas" panose="020B0609020204030204" pitchFamily="49" charset="0"/>
            </a:endParaRPr>
          </a:p>
          <a:p>
            <a:pPr marL="0" indent="0">
              <a:lnSpc>
                <a:spcPct val="120000"/>
              </a:lnSpc>
              <a:spcBef>
                <a:spcPts val="0"/>
              </a:spcBef>
              <a:buNone/>
            </a:pPr>
            <a:br>
              <a:rPr lang="en-US" sz="1400" dirty="0">
                <a:latin typeface="Consolas" panose="020B0609020204030204" pitchFamily="49" charset="0"/>
              </a:rPr>
            </a:br>
            <a:r>
              <a:rPr lang="en-US" sz="1400" dirty="0">
                <a:latin typeface="Consolas" panose="020B0609020204030204" pitchFamily="49" charset="0"/>
              </a:rPr>
              <a:t>print(</a:t>
            </a:r>
            <a:r>
              <a:rPr lang="en-US" sz="1400" dirty="0" err="1">
                <a:latin typeface="Consolas" panose="020B0609020204030204" pitchFamily="49" charset="0"/>
              </a:rPr>
              <a:t>myNumbers</a:t>
            </a:r>
            <a:r>
              <a:rPr lang="en-US" sz="1400" dirty="0">
                <a:latin typeface="Consolas" panose="020B0609020204030204" pitchFamily="49" charset="0"/>
              </a:rPr>
              <a:t>*2)</a:t>
            </a:r>
          </a:p>
        </p:txBody>
      </p:sp>
    </p:spTree>
    <p:extLst>
      <p:ext uri="{BB962C8B-B14F-4D97-AF65-F5344CB8AC3E}">
        <p14:creationId xmlns:p14="http://schemas.microsoft.com/office/powerpoint/2010/main" val="29986718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7242F87-E84A-4A5C-A42B-7F8935E6979F}"/>
              </a:ext>
            </a:extLst>
          </p:cNvPr>
          <p:cNvSpPr>
            <a:spLocks noGrp="1"/>
          </p:cNvSpPr>
          <p:nvPr>
            <p:ph type="title"/>
          </p:nvPr>
        </p:nvSpPr>
        <p:spPr/>
        <p:txBody>
          <a:bodyPr/>
          <a:lstStyle/>
          <a:p>
            <a:r>
              <a:rPr lang="tr-TR" dirty="0" err="1"/>
              <a:t>tuple</a:t>
            </a:r>
            <a:endParaRPr lang="tr-TR" dirty="0"/>
          </a:p>
        </p:txBody>
      </p:sp>
      <p:sp>
        <p:nvSpPr>
          <p:cNvPr id="3" name="İçerik Yer Tutucusu 2">
            <a:extLst>
              <a:ext uri="{FF2B5EF4-FFF2-40B4-BE49-F238E27FC236}">
                <a16:creationId xmlns:a16="http://schemas.microsoft.com/office/drawing/2014/main" id="{5A91CCF8-078F-4D1A-8AB4-CA5E90F7F42A}"/>
              </a:ext>
            </a:extLst>
          </p:cNvPr>
          <p:cNvSpPr>
            <a:spLocks noGrp="1"/>
          </p:cNvSpPr>
          <p:nvPr>
            <p:ph idx="1"/>
          </p:nvPr>
        </p:nvSpPr>
        <p:spPr/>
        <p:txBody>
          <a:bodyPr/>
          <a:lstStyle/>
          <a:p>
            <a:r>
              <a:rPr lang="tr-TR" dirty="0"/>
              <a:t>Listeler ile benzer şekilde kullanılabilir ancak </a:t>
            </a:r>
            <a:r>
              <a:rPr lang="tr-TR" dirty="0" err="1"/>
              <a:t>tuple</a:t>
            </a:r>
            <a:r>
              <a:rPr lang="tr-TR" dirty="0"/>
              <a:t> değiştirilemez !</a:t>
            </a:r>
          </a:p>
          <a:p>
            <a:endParaRPr lang="tr-TR" dirty="0"/>
          </a:p>
          <a:p>
            <a:pPr marL="0" indent="0">
              <a:buNone/>
            </a:pPr>
            <a:r>
              <a:rPr lang="en-US" sz="1800" dirty="0" err="1">
                <a:latin typeface="Consolas" panose="020B0609020204030204" pitchFamily="49" charset="0"/>
              </a:rPr>
              <a:t>myNumbers</a:t>
            </a:r>
            <a:r>
              <a:rPr lang="en-US" sz="1800" dirty="0">
                <a:latin typeface="Consolas" panose="020B0609020204030204" pitchFamily="49" charset="0"/>
              </a:rPr>
              <a:t> = (5, 10, 15)</a:t>
            </a:r>
          </a:p>
          <a:p>
            <a:pPr marL="0" indent="0">
              <a:buNone/>
            </a:pPr>
            <a:r>
              <a:rPr lang="en-US" sz="1800" dirty="0">
                <a:latin typeface="Consolas" panose="020B0609020204030204" pitchFamily="49" charset="0"/>
              </a:rPr>
              <a:t>print(</a:t>
            </a:r>
            <a:r>
              <a:rPr lang="en-US" sz="1800" dirty="0" err="1">
                <a:latin typeface="Consolas" panose="020B0609020204030204" pitchFamily="49" charset="0"/>
              </a:rPr>
              <a:t>myNumbers</a:t>
            </a:r>
            <a:r>
              <a:rPr lang="en-US" sz="1800" dirty="0">
                <a:latin typeface="Consolas" panose="020B0609020204030204" pitchFamily="49" charset="0"/>
              </a:rPr>
              <a:t>)</a:t>
            </a:r>
          </a:p>
          <a:p>
            <a:endParaRPr lang="tr-TR" dirty="0"/>
          </a:p>
          <a:p>
            <a:r>
              <a:rPr lang="en-US" dirty="0" err="1"/>
              <a:t>thistuple</a:t>
            </a:r>
            <a:r>
              <a:rPr lang="en-US" dirty="0"/>
              <a:t> = ("apple", "banana", "cherry")</a:t>
            </a:r>
            <a:br>
              <a:rPr lang="en-US" dirty="0"/>
            </a:br>
            <a:r>
              <a:rPr lang="en-US" dirty="0"/>
              <a:t>print(</a:t>
            </a:r>
            <a:r>
              <a:rPr lang="en-US" dirty="0" err="1"/>
              <a:t>thistuple</a:t>
            </a:r>
            <a:r>
              <a:rPr lang="en-US" dirty="0"/>
              <a:t>[1])</a:t>
            </a:r>
            <a:endParaRPr lang="tr-TR" dirty="0"/>
          </a:p>
        </p:txBody>
      </p:sp>
    </p:spTree>
    <p:extLst>
      <p:ext uri="{BB962C8B-B14F-4D97-AF65-F5344CB8AC3E}">
        <p14:creationId xmlns:p14="http://schemas.microsoft.com/office/powerpoint/2010/main" val="4175436847"/>
      </p:ext>
    </p:extLst>
  </p:cSld>
  <p:clrMapOvr>
    <a:masterClrMapping/>
  </p:clrMapOvr>
</p:sld>
</file>

<file path=ppt/theme/theme1.xml><?xml version="1.0" encoding="utf-8"?>
<a:theme xmlns:a="http://schemas.openxmlformats.org/drawingml/2006/main" name="Office Theme">
  <a:themeElements>
    <a:clrScheme name="Office Teması">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Özel 2">
      <a:majorFont>
        <a:latin typeface="Arial Black"/>
        <a:ea typeface=""/>
        <a:cs typeface=""/>
      </a:majorFont>
      <a:minorFont>
        <a:latin typeface="Arial Black"/>
        <a:ea typeface=""/>
        <a:cs typeface=""/>
      </a:minorFont>
    </a:fontScheme>
    <a:fmtScheme name="Office Teması">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5963</TotalTime>
  <Words>2973</Words>
  <Application>Microsoft Office PowerPoint</Application>
  <PresentationFormat>Ekran Gösterisi (16:9)</PresentationFormat>
  <Paragraphs>397</Paragraphs>
  <Slides>38</Slides>
  <Notes>1</Notes>
  <HiddenSlides>0</HiddenSlides>
  <MMClips>0</MMClips>
  <ScaleCrop>false</ScaleCrop>
  <HeadingPairs>
    <vt:vector size="6" baseType="variant">
      <vt:variant>
        <vt:lpstr>Kullanılan Yazı Tipleri</vt:lpstr>
      </vt:variant>
      <vt:variant>
        <vt:i4>5</vt:i4>
      </vt:variant>
      <vt:variant>
        <vt:lpstr>Tema</vt:lpstr>
      </vt:variant>
      <vt:variant>
        <vt:i4>1</vt:i4>
      </vt:variant>
      <vt:variant>
        <vt:lpstr>Slayt Başlıkları</vt:lpstr>
      </vt:variant>
      <vt:variant>
        <vt:i4>38</vt:i4>
      </vt:variant>
    </vt:vector>
  </HeadingPairs>
  <TitlesOfParts>
    <vt:vector size="44" baseType="lpstr">
      <vt:lpstr>Times New Roman</vt:lpstr>
      <vt:lpstr>Arial Black</vt:lpstr>
      <vt:lpstr>Arial</vt:lpstr>
      <vt:lpstr>Consolas</vt:lpstr>
      <vt:lpstr>Courier New</vt:lpstr>
      <vt:lpstr>Office Theme</vt:lpstr>
      <vt:lpstr>Makine Öğrenmesinin Temelleri  | Ders 1  Python Programlama </vt:lpstr>
      <vt:lpstr>değişken tanımlama</vt:lpstr>
      <vt:lpstr>değişken tanımlama</vt:lpstr>
      <vt:lpstr>Aritmetik operatörler</vt:lpstr>
      <vt:lpstr>karşılaştırma operatörleri</vt:lpstr>
      <vt:lpstr>Mantıksal Operatörler</vt:lpstr>
      <vt:lpstr>string</vt:lpstr>
      <vt:lpstr>list</vt:lpstr>
      <vt:lpstr>tuple</vt:lpstr>
      <vt:lpstr>dictionary</vt:lpstr>
      <vt:lpstr>dictionary</vt:lpstr>
      <vt:lpstr>kimlik (identity) operatörleri</vt:lpstr>
      <vt:lpstr>üyelik (membership) operatörleri</vt:lpstr>
      <vt:lpstr>koşullar</vt:lpstr>
      <vt:lpstr>döngüler</vt:lpstr>
      <vt:lpstr>döngüler</vt:lpstr>
      <vt:lpstr>fonksiyonlar</vt:lpstr>
      <vt:lpstr>Xls, xlsx okuma-&gt; ReadXlsandxlsx.py</vt:lpstr>
      <vt:lpstr>Convert to array and reshape</vt:lpstr>
      <vt:lpstr>Convert to array and reshape</vt:lpstr>
      <vt:lpstr>Copy file (source, target)</vt:lpstr>
      <vt:lpstr>Save and load model</vt:lpstr>
      <vt:lpstr>sınıflar</vt:lpstr>
      <vt:lpstr>sınıflar</vt:lpstr>
      <vt:lpstr>Python Önemli Kütüphaneler</vt:lpstr>
      <vt:lpstr>Python Önemli Kütüphaneler</vt:lpstr>
      <vt:lpstr>Python Önemli Kütüphaneler</vt:lpstr>
      <vt:lpstr>Python Önemli Kütüphaneler</vt:lpstr>
      <vt:lpstr>Python Önemli Kütüphaneler</vt:lpstr>
      <vt:lpstr>Python Önemli Kütüphaneler</vt:lpstr>
      <vt:lpstr>Python Önemli Kütüphaneler</vt:lpstr>
      <vt:lpstr>Python Önemli Kütüphaneler</vt:lpstr>
      <vt:lpstr>Python Önemli Kütüphaneler</vt:lpstr>
      <vt:lpstr>Python Önemli Kütüphaneler</vt:lpstr>
      <vt:lpstr>Python Önemli Kütüphaneler</vt:lpstr>
      <vt:lpstr>Python Önemli Kütüphaneler</vt:lpstr>
      <vt:lpstr>Python Önemli Kütüphaneler</vt:lpstr>
      <vt:lpstr>Daha fazlası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Yapay Zeka | Hafta 1</dc:title>
  <dc:creator>Ümit ATİLA</dc:creator>
  <cp:lastModifiedBy>Abdulkadir Karacı</cp:lastModifiedBy>
  <cp:revision>106</cp:revision>
  <dcterms:created xsi:type="dcterms:W3CDTF">2020-10-02T20:23:56Z</dcterms:created>
  <dcterms:modified xsi:type="dcterms:W3CDTF">2023-10-08T10:14:23Z</dcterms:modified>
</cp:coreProperties>
</file>