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4001" r:id="rId1"/>
  </p:sldMasterIdLst>
  <p:notesMasterIdLst>
    <p:notesMasterId r:id="rId7"/>
  </p:notesMasterIdLst>
  <p:sldIdLst>
    <p:sldId id="458" r:id="rId2"/>
    <p:sldId id="468" r:id="rId3"/>
    <p:sldId id="484" r:id="rId4"/>
    <p:sldId id="485" r:id="rId5"/>
    <p:sldId id="486" r:id="rId6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mida ali" initials="ha" lastIdx="15" clrIdx="0">
    <p:extLst>
      <p:ext uri="{19B8F6BF-5375-455C-9EA6-DF929625EA0E}">
        <p15:presenceInfo xmlns:p15="http://schemas.microsoft.com/office/powerpoint/2012/main" userId="a75a6d5293b469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6004" autoAdjust="0"/>
  </p:normalViewPr>
  <p:slideViewPr>
    <p:cSldViewPr>
      <p:cViewPr varScale="1">
        <p:scale>
          <a:sx n="87" d="100"/>
          <a:sy n="87" d="100"/>
        </p:scale>
        <p:origin x="528" y="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0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62978-0FBB-4141-82FE-92BACB310115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AC031-9A8B-456B-BA1C-63FFA1D5B5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00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itchFamily="18" charset="0"/>
                <a:ea typeface="+mj-ea"/>
                <a:cs typeface="Times New Roman" pitchFamily="18" charset="0"/>
              </a:rPr>
              <a:t>Is the percentage of cases that is </a:t>
            </a:r>
            <a:r>
              <a:rPr lang="en-US" dirty="0">
                <a:latin typeface="Times New Roman" pitchFamily="18" charset="0"/>
                <a:ea typeface="+mj-ea"/>
                <a:cs typeface="Times New Roman" pitchFamily="18" charset="0"/>
              </a:rPr>
              <a:t>segmented correctly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pitchFamily="18" charset="0"/>
                <a:ea typeface="+mj-ea"/>
                <a:cs typeface="Times New Roman" pitchFamily="18" charset="0"/>
              </a:rPr>
              <a:t>Sensitivity</a:t>
            </a:r>
            <a:r>
              <a:rPr lang="en-US" dirty="0">
                <a:latin typeface="Times New Roman" pitchFamily="18" charset="0"/>
                <a:ea typeface="+mj-ea"/>
                <a:cs typeface="Times New Roman" pitchFamily="18" charset="0"/>
              </a:rPr>
              <a:t> measures the percentage of actual positives values which are correctly identified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pitchFamily="18" charset="0"/>
                <a:ea typeface="+mj-ea"/>
                <a:cs typeface="Times New Roman" pitchFamily="18" charset="0"/>
              </a:rPr>
              <a:t>Specificity</a:t>
            </a:r>
            <a:r>
              <a:rPr lang="en-US" dirty="0">
                <a:latin typeface="Times New Roman" pitchFamily="18" charset="0"/>
                <a:ea typeface="+mj-ea"/>
                <a:cs typeface="Times New Roman" pitchFamily="18" charset="0"/>
              </a:rPr>
              <a:t> measures the percentage of negative values which are correctly identified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pitchFamily="18" charset="0"/>
                <a:ea typeface="+mj-ea"/>
                <a:cs typeface="Times New Roman" pitchFamily="18" charset="0"/>
              </a:rPr>
              <a:t>The Jaccard Similarity </a:t>
            </a:r>
            <a:r>
              <a:rPr lang="en-US" dirty="0">
                <a:latin typeface="Times New Roman" pitchFamily="18" charset="0"/>
                <a:ea typeface="+mj-ea"/>
                <a:cs typeface="Times New Roman" pitchFamily="18" charset="0"/>
              </a:rPr>
              <a:t>Index comparing the similarity between the ground truth and the segmented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pitchFamily="18" charset="0"/>
                <a:ea typeface="+mj-ea"/>
                <a:cs typeface="Times New Roman" pitchFamily="18" charset="0"/>
              </a:rPr>
              <a:t>Dice coefficient </a:t>
            </a:r>
            <a:r>
              <a:rPr lang="en-US" dirty="0">
                <a:latin typeface="Times New Roman" pitchFamily="18" charset="0"/>
                <a:ea typeface="+mj-ea"/>
                <a:cs typeface="Times New Roman" pitchFamily="18" charset="0"/>
              </a:rPr>
              <a:t>Like the Jaccard similarity index, it measures set agreement.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888888"/>
                </a:solidFill>
                <a:effectLst/>
                <a:latin typeface="Helvetica Neue"/>
              </a:rPr>
              <a:t> this score takes both false positives and false negatives into account.</a:t>
            </a:r>
            <a:endParaRPr lang="en-US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AC031-9A8B-456B-BA1C-63FFA1D5B58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04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itchFamily="18" charset="0"/>
                <a:ea typeface="+mj-ea"/>
                <a:cs typeface="Times New Roman" pitchFamily="18" charset="0"/>
              </a:rPr>
              <a:t>Is the percentage of cases that is </a:t>
            </a:r>
            <a:r>
              <a:rPr lang="en-US" dirty="0">
                <a:latin typeface="Times New Roman" pitchFamily="18" charset="0"/>
                <a:ea typeface="+mj-ea"/>
                <a:cs typeface="Times New Roman" pitchFamily="18" charset="0"/>
              </a:rPr>
              <a:t>segmented correctly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pitchFamily="18" charset="0"/>
                <a:ea typeface="+mj-ea"/>
                <a:cs typeface="Times New Roman" pitchFamily="18" charset="0"/>
              </a:rPr>
              <a:t>Sensitivity</a:t>
            </a:r>
            <a:r>
              <a:rPr lang="en-US" dirty="0">
                <a:latin typeface="Times New Roman" pitchFamily="18" charset="0"/>
                <a:ea typeface="+mj-ea"/>
                <a:cs typeface="Times New Roman" pitchFamily="18" charset="0"/>
              </a:rPr>
              <a:t> measures the percentage of actual positives values which are correctly identified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pitchFamily="18" charset="0"/>
                <a:ea typeface="+mj-ea"/>
                <a:cs typeface="Times New Roman" pitchFamily="18" charset="0"/>
              </a:rPr>
              <a:t>Specificity</a:t>
            </a:r>
            <a:r>
              <a:rPr lang="en-US" dirty="0">
                <a:latin typeface="Times New Roman" pitchFamily="18" charset="0"/>
                <a:ea typeface="+mj-ea"/>
                <a:cs typeface="Times New Roman" pitchFamily="18" charset="0"/>
              </a:rPr>
              <a:t> measures the percentage of negative values which are correctly identified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pitchFamily="18" charset="0"/>
                <a:ea typeface="+mj-ea"/>
                <a:cs typeface="Times New Roman" pitchFamily="18" charset="0"/>
              </a:rPr>
              <a:t>The Jaccard Similarity </a:t>
            </a:r>
            <a:r>
              <a:rPr lang="en-US" dirty="0">
                <a:latin typeface="Times New Roman" pitchFamily="18" charset="0"/>
                <a:ea typeface="+mj-ea"/>
                <a:cs typeface="Times New Roman" pitchFamily="18" charset="0"/>
              </a:rPr>
              <a:t>Index comparing the similarity between the ground truth and the segmented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pitchFamily="18" charset="0"/>
                <a:ea typeface="+mj-ea"/>
                <a:cs typeface="Times New Roman" pitchFamily="18" charset="0"/>
              </a:rPr>
              <a:t>Dice coefficient </a:t>
            </a:r>
            <a:r>
              <a:rPr lang="en-US" dirty="0">
                <a:latin typeface="Times New Roman" pitchFamily="18" charset="0"/>
                <a:ea typeface="+mj-ea"/>
                <a:cs typeface="Times New Roman" pitchFamily="18" charset="0"/>
              </a:rPr>
              <a:t>Like the Jaccard similarity index, it measures set agreement.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888888"/>
                </a:solidFill>
                <a:effectLst/>
                <a:latin typeface="Helvetica Neue"/>
              </a:rPr>
              <a:t> this score takes both false positives and false negatives into account.</a:t>
            </a:r>
            <a:endParaRPr lang="en-US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AC031-9A8B-456B-BA1C-63FFA1D5B58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43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itchFamily="18" charset="0"/>
                <a:ea typeface="+mj-ea"/>
                <a:cs typeface="Times New Roman" pitchFamily="18" charset="0"/>
              </a:rPr>
              <a:t>Is the percentage of cases that is </a:t>
            </a:r>
            <a:r>
              <a:rPr lang="en-US" dirty="0">
                <a:latin typeface="Times New Roman" pitchFamily="18" charset="0"/>
                <a:ea typeface="+mj-ea"/>
                <a:cs typeface="Times New Roman" pitchFamily="18" charset="0"/>
              </a:rPr>
              <a:t>segmented correctly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pitchFamily="18" charset="0"/>
                <a:ea typeface="+mj-ea"/>
                <a:cs typeface="Times New Roman" pitchFamily="18" charset="0"/>
              </a:rPr>
              <a:t>Sensitivity</a:t>
            </a:r>
            <a:r>
              <a:rPr lang="en-US" dirty="0">
                <a:latin typeface="Times New Roman" pitchFamily="18" charset="0"/>
                <a:ea typeface="+mj-ea"/>
                <a:cs typeface="Times New Roman" pitchFamily="18" charset="0"/>
              </a:rPr>
              <a:t> measures the percentage of actual positives values which are correctly identified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pitchFamily="18" charset="0"/>
                <a:ea typeface="+mj-ea"/>
                <a:cs typeface="Times New Roman" pitchFamily="18" charset="0"/>
              </a:rPr>
              <a:t>Specificity</a:t>
            </a:r>
            <a:r>
              <a:rPr lang="en-US" dirty="0">
                <a:latin typeface="Times New Roman" pitchFamily="18" charset="0"/>
                <a:ea typeface="+mj-ea"/>
                <a:cs typeface="Times New Roman" pitchFamily="18" charset="0"/>
              </a:rPr>
              <a:t> measures the percentage of negative values which are correctly identified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pitchFamily="18" charset="0"/>
                <a:ea typeface="+mj-ea"/>
                <a:cs typeface="Times New Roman" pitchFamily="18" charset="0"/>
              </a:rPr>
              <a:t>The Jaccard Similarity </a:t>
            </a:r>
            <a:r>
              <a:rPr lang="en-US" dirty="0">
                <a:latin typeface="Times New Roman" pitchFamily="18" charset="0"/>
                <a:ea typeface="+mj-ea"/>
                <a:cs typeface="Times New Roman" pitchFamily="18" charset="0"/>
              </a:rPr>
              <a:t>Index comparing the similarity between the ground truth and the segmented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pitchFamily="18" charset="0"/>
                <a:ea typeface="+mj-ea"/>
                <a:cs typeface="Times New Roman" pitchFamily="18" charset="0"/>
              </a:rPr>
              <a:t>Dice coefficient </a:t>
            </a:r>
            <a:r>
              <a:rPr lang="en-US" dirty="0">
                <a:latin typeface="Times New Roman" pitchFamily="18" charset="0"/>
                <a:ea typeface="+mj-ea"/>
                <a:cs typeface="Times New Roman" pitchFamily="18" charset="0"/>
              </a:rPr>
              <a:t>Like the Jaccard similarity index, it measures set agreement.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888888"/>
                </a:solidFill>
                <a:effectLst/>
                <a:latin typeface="Helvetica Neue"/>
              </a:rPr>
              <a:t> this score takes both false positives and false negatives into account.</a:t>
            </a:r>
            <a:endParaRPr lang="en-US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AC031-9A8B-456B-BA1C-63FFA1D5B58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08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0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178" indent="0" algn="ctr">
              <a:buNone/>
            </a:lvl2pPr>
            <a:lvl3pPr marL="914354" indent="0" algn="ctr">
              <a:buNone/>
            </a:lvl3pPr>
            <a:lvl4pPr marL="1371532" indent="0" algn="ctr">
              <a:buNone/>
            </a:lvl4pPr>
            <a:lvl5pPr marL="1828709" indent="0" algn="ctr">
              <a:buNone/>
            </a:lvl5pPr>
            <a:lvl6pPr marL="2285886" indent="0" algn="ctr">
              <a:buNone/>
            </a:lvl6pPr>
            <a:lvl7pPr marL="2743062" indent="0" algn="ctr">
              <a:buNone/>
            </a:lvl7pPr>
            <a:lvl8pPr marL="3200240" indent="0" algn="ctr">
              <a:buNone/>
            </a:lvl8pPr>
            <a:lvl9pPr marL="3657418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23/05/1445</a:t>
            </a:fld>
            <a:endParaRPr lang="ar-SA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82970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23/05/1445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0765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6"/>
            <a:ext cx="2438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7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23/05/1445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68273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23/05/1445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3685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23/05/1445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429367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23/05/1445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5901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73" indent="-274306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73" indent="-274306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23/05/1445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2772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23/05/1445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8409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23/05/1445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4880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18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3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23/05/1445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3609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23/05/1445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50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10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706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0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Oval 7"/>
          <p:cNvSpPr/>
          <p:nvPr/>
        </p:nvSpPr>
        <p:spPr>
          <a:xfrm>
            <a:off x="225091" y="21106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Donut 10"/>
          <p:cNvSpPr/>
          <p:nvPr/>
        </p:nvSpPr>
        <p:spPr>
          <a:xfrm rot="2315675">
            <a:off x="243843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1350502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B8ABB09-4A1D-463E-8065-109CC2B7EFAA}" type="datetimeFigureOut">
              <a:rPr lang="ar-SA" smtClean="0"/>
              <a:pPr/>
              <a:t>23/05/1445</a:t>
            </a:fld>
            <a:endParaRPr lang="ar-S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ar-S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82045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42" indent="-28345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48" indent="-237733" algn="l" rtl="0" eaLnBrk="1" latinLnBrk="0" hangingPunct="1">
        <a:lnSpc>
          <a:spcPct val="100000"/>
        </a:lnSpc>
        <a:spcBef>
          <a:spcPts val="551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24" indent="-228589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26" indent="-173728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384" indent="-18287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685" indent="-18287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86" indent="-18287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144" indent="-18287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445" indent="-18287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21679" y="2"/>
            <a:ext cx="105655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Material and methods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Dataset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b="1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300655" y="1143003"/>
            <a:ext cx="10287000" cy="5538604"/>
          </a:xfrm>
        </p:spPr>
        <p:txBody>
          <a:bodyPr>
            <a:noAutofit/>
          </a:bodyPr>
          <a:lstStyle/>
          <a:p>
            <a:pPr marL="342882" indent="-342882" algn="just">
              <a:lnSpc>
                <a:spcPct val="150000"/>
              </a:lnSpc>
              <a:buSzPct val="82000"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itchFamily="18" charset="0"/>
                <a:ea typeface="+mj-ea"/>
                <a:cs typeface="Times New Roman" pitchFamily="18" charset="0"/>
              </a:rPr>
              <a:t>I have used public and international  (MESSDIOR) of retinal images. </a:t>
            </a:r>
          </a:p>
          <a:p>
            <a:pPr marL="342882" indent="-342882" algn="just">
              <a:lnSpc>
                <a:spcPct val="150000"/>
              </a:lnSpc>
              <a:buSzPct val="82000"/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itchFamily="18" charset="0"/>
                <a:ea typeface="+mj-ea"/>
                <a:cs typeface="Times New Roman" pitchFamily="18" charset="0"/>
              </a:rPr>
              <a:t>MESSIDOR stand for Methods to Evaluate Segmentation and Indexing Techniques in the field of Retinal Ophthalmology .</a:t>
            </a:r>
          </a:p>
          <a:p>
            <a:pPr marL="342882" indent="-342882" algn="just">
              <a:lnSpc>
                <a:spcPct val="150000"/>
              </a:lnSpc>
              <a:buSzPct val="82000"/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itchFamily="18" charset="0"/>
                <a:ea typeface="+mj-ea"/>
                <a:cs typeface="Times New Roman" pitchFamily="18" charset="0"/>
              </a:rPr>
              <a:t>Within the scope of Diabetic Retinopathy, the primary purposes of the Messidor project is to compare and evaluate:</a:t>
            </a:r>
            <a:endParaRPr lang="en-US" altLang="en-US" sz="20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42882" indent="-342882" algn="just">
              <a:lnSpc>
                <a:spcPct val="150000"/>
              </a:lnSpc>
              <a:buSzPct val="82000"/>
            </a:pPr>
            <a:r>
              <a:rPr lang="en-US" altLang="en-US" sz="2000" dirty="0">
                <a:latin typeface="Times New Roman" pitchFamily="18" charset="0"/>
                <a:ea typeface="+mj-ea"/>
                <a:cs typeface="Times New Roman" pitchFamily="18" charset="0"/>
              </a:rPr>
              <a:t>I have used (GROUND TRUTH) (figure 2) for optic disk segmentation which </a:t>
            </a:r>
            <a:r>
              <a:rPr lang="en-GB" altLang="en-US" sz="2000" dirty="0">
                <a:latin typeface="Times New Roman" pitchFamily="18" charset="0"/>
                <a:ea typeface="+mj-ea"/>
                <a:cs typeface="Times New Roman" pitchFamily="18" charset="0"/>
              </a:rPr>
              <a:t>marked by ophthalmologists</a:t>
            </a:r>
            <a:r>
              <a:rPr lang="en-US" altLang="en-US" sz="200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GB" altLang="en-US" sz="2000" dirty="0">
                <a:latin typeface="Times New Roman" pitchFamily="18" charset="0"/>
                <a:ea typeface="+mj-ea"/>
                <a:cs typeface="Times New Roman" pitchFamily="18" charset="0"/>
              </a:rPr>
              <a:t>for</a:t>
            </a:r>
            <a:r>
              <a:rPr lang="en-US" altLang="en-US" sz="2000" dirty="0">
                <a:latin typeface="Times New Roman" pitchFamily="18" charset="0"/>
                <a:ea typeface="+mj-ea"/>
                <a:cs typeface="Times New Roman" pitchFamily="18" charset="0"/>
              </a:rPr>
              <a:t> compare our segmentation method </a:t>
            </a:r>
          </a:p>
          <a:p>
            <a:pPr marL="342882" indent="-342882" algn="just">
              <a:lnSpc>
                <a:spcPct val="150000"/>
              </a:lnSpc>
              <a:buSzPct val="82000"/>
            </a:pPr>
            <a:r>
              <a:rPr lang="en-US" sz="2000" dirty="0">
                <a:latin typeface="Times New Roman" pitchFamily="18" charset="0"/>
                <a:ea typeface="+mj-ea"/>
                <a:cs typeface="Times New Roman" pitchFamily="18" charset="0"/>
              </a:rPr>
              <a:t>The ground truth is available in the .</a:t>
            </a:r>
            <a:r>
              <a:rPr lang="en-US" sz="2000" dirty="0" err="1">
                <a:latin typeface="Times New Roman" pitchFamily="18" charset="0"/>
                <a:ea typeface="+mj-ea"/>
                <a:cs typeface="Times New Roman" pitchFamily="18" charset="0"/>
              </a:rPr>
              <a:t>tif</a:t>
            </a:r>
            <a:r>
              <a:rPr lang="en-US" sz="2000" dirty="0">
                <a:latin typeface="Times New Roman" pitchFamily="18" charset="0"/>
                <a:ea typeface="+mj-ea"/>
                <a:cs typeface="Times New Roman" pitchFamily="18" charset="0"/>
              </a:rPr>
              <a:t> format for validation of segmented optic disc Also the image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saved in PNG format). </a:t>
            </a:r>
            <a:r>
              <a:rPr lang="en-US" sz="2000" dirty="0">
                <a:latin typeface="Times New Roman" pitchFamily="18" charset="0"/>
                <a:ea typeface="+mj-ea"/>
                <a:cs typeface="Times New Roman" pitchFamily="18" charset="0"/>
              </a:rPr>
              <a:t>[4]</a:t>
            </a:r>
          </a:p>
          <a:p>
            <a:pPr marL="0" indent="0" algn="just">
              <a:lnSpc>
                <a:spcPct val="150000"/>
              </a:lnSpc>
              <a:buSzPct val="82000"/>
              <a:buNone/>
            </a:pPr>
            <a:endParaRPr lang="en-US" sz="20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285737" indent="-28573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0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E252B0-CC6F-4FC4-A8FA-73D751E34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3" y="5410203"/>
            <a:ext cx="1358556" cy="99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8D1398-3904-4A90-B701-CC519036AA74}"/>
              </a:ext>
            </a:extLst>
          </p:cNvPr>
          <p:cNvSpPr txBox="1"/>
          <p:nvPr/>
        </p:nvSpPr>
        <p:spPr>
          <a:xfrm>
            <a:off x="7467603" y="6352199"/>
            <a:ext cx="60933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Figure(2) Ground Truth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1629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21679" y="2"/>
            <a:ext cx="105655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Material and methods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Performance measures 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321679" y="1030679"/>
            <a:ext cx="10237076" cy="590191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</a:rPr>
              <a:t>The </a:t>
            </a:r>
            <a:r>
              <a:rPr lang="en-US" sz="2000" dirty="0" smtClean="0">
                <a:latin typeface="Times New Roman" panose="02020603050405020304" pitchFamily="18" charset="0"/>
              </a:rPr>
              <a:t>OD</a:t>
            </a:r>
            <a:r>
              <a:rPr lang="tr-TR" sz="2000" dirty="0" smtClean="0">
                <a:latin typeface="Times New Roman" panose="02020603050405020304" pitchFamily="18" charset="0"/>
              </a:rPr>
              <a:t> (</a:t>
            </a:r>
            <a:r>
              <a:rPr lang="tr-TR" sz="2000" dirty="0" err="1" smtClean="0">
                <a:latin typeface="Times New Roman" panose="02020603050405020304" pitchFamily="18" charset="0"/>
              </a:rPr>
              <a:t>Optic</a:t>
            </a:r>
            <a:r>
              <a:rPr lang="tr-TR" sz="2000" dirty="0" smtClean="0">
                <a:latin typeface="Times New Roman" panose="02020603050405020304" pitchFamily="18" charset="0"/>
              </a:rPr>
              <a:t> </a:t>
            </a:r>
            <a:r>
              <a:rPr lang="tr-TR" sz="2000" dirty="0" err="1" smtClean="0">
                <a:latin typeface="Times New Roman" panose="02020603050405020304" pitchFamily="18" charset="0"/>
              </a:rPr>
              <a:t>Disc</a:t>
            </a:r>
            <a:r>
              <a:rPr lang="tr-TR" sz="2000" dirty="0" smtClean="0">
                <a:latin typeface="Times New Roman" panose="02020603050405020304" pitchFamily="18" charset="0"/>
              </a:rPr>
              <a:t>)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</a:rPr>
              <a:t>segmentation classifies pixels into those belonging to the Non-OD region or OD region Generally, four-pixel classifications are present:</a:t>
            </a:r>
            <a:endParaRPr lang="en-US" sz="20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0" name="Picture 9" descr="Computers, Materials &amp;amp; Continua DOI:10.32604/cmc.2021.013618 images Article  Exploiting Deep Learning Techniques for Colon Polyp Segmentation Daniel  Sierra-Sosa1,*, Sebastian Patino-Barrientos2, Begonya Garcia-Zapirain3,  Cristian Castillo-Olea3 ...">
            <a:extLst>
              <a:ext uri="{FF2B5EF4-FFF2-40B4-BE49-F238E27FC236}">
                <a16:creationId xmlns:a16="http://schemas.microsoft.com/office/drawing/2014/main" id="{7207FF0A-CB25-490C-92FF-18C1E28F5D5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239" y="2488137"/>
            <a:ext cx="4453952" cy="1704569"/>
          </a:xfrm>
          <a:prstGeom prst="rect">
            <a:avLst/>
          </a:prstGeom>
          <a:noFill/>
          <a:ln cmpd="dbl"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ED7E3D-E51D-4CD7-AEEC-63F84D232093}"/>
              </a:ext>
            </a:extLst>
          </p:cNvPr>
          <p:cNvSpPr txBox="1"/>
          <p:nvPr/>
        </p:nvSpPr>
        <p:spPr>
          <a:xfrm>
            <a:off x="1368760" y="4881827"/>
            <a:ext cx="3965240" cy="888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False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Negative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(FN) </a:t>
            </a:r>
            <a:r>
              <a:rPr lang="en-US" altLang="en-US" dirty="0">
                <a:latin typeface="Times New Roman" panose="02020603050405020304" pitchFamily="18" charset="0"/>
              </a:rPr>
              <a:t>number of  pixels </a:t>
            </a:r>
          </a:p>
          <a:p>
            <a:pPr algn="just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</a:rPr>
              <a:t>Falsely not segmented</a:t>
            </a:r>
            <a:endParaRPr lang="ar-LY" altLang="ar-LY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0A888C-89E8-49CE-AFF6-82A6E4B074A9}"/>
              </a:ext>
            </a:extLst>
          </p:cNvPr>
          <p:cNvSpPr txBox="1"/>
          <p:nvPr/>
        </p:nvSpPr>
        <p:spPr>
          <a:xfrm>
            <a:off x="1368759" y="2488131"/>
            <a:ext cx="2413272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</a:rPr>
              <a:t>True </a:t>
            </a:r>
            <a:r>
              <a:rPr lang="en-US" altLang="en-US" dirty="0">
                <a:solidFill>
                  <a:srgbClr val="00B050"/>
                </a:solidFill>
                <a:latin typeface="Times New Roman" panose="02020603050405020304" pitchFamily="18" charset="0"/>
              </a:rPr>
              <a:t>Negative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</a:rPr>
              <a:t>(TN) </a:t>
            </a:r>
            <a:r>
              <a:rPr lang="en-US" altLang="en-US" dirty="0">
                <a:latin typeface="Times New Roman" panose="02020603050405020304" pitchFamily="18" charset="0"/>
              </a:rPr>
              <a:t>number of  pixels  </a:t>
            </a:r>
          </a:p>
          <a:p>
            <a:pPr algn="just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</a:rPr>
              <a:t>has not segmented  </a:t>
            </a:r>
          </a:p>
          <a:p>
            <a:pPr algn="just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</a:rPr>
              <a:t>correctly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7E73D8-BA03-4B27-BC28-8375713ABE63}"/>
              </a:ext>
            </a:extLst>
          </p:cNvPr>
          <p:cNvSpPr txBox="1"/>
          <p:nvPr/>
        </p:nvSpPr>
        <p:spPr>
          <a:xfrm>
            <a:off x="9603695" y="2402646"/>
            <a:ext cx="2667000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False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Positive,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 (FP) </a:t>
            </a:r>
            <a:r>
              <a:rPr lang="en-US" altLang="en-US" dirty="0">
                <a:latin typeface="Times New Roman" panose="02020603050405020304" pitchFamily="18" charset="0"/>
              </a:rPr>
              <a:t>number of pixels falsely </a:t>
            </a:r>
          </a:p>
          <a:p>
            <a:pPr algn="just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</a:rPr>
              <a:t>segmented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33813D-4E08-4214-9444-A39BE89B9601}"/>
              </a:ext>
            </a:extLst>
          </p:cNvPr>
          <p:cNvSpPr txBox="1"/>
          <p:nvPr/>
        </p:nvSpPr>
        <p:spPr>
          <a:xfrm>
            <a:off x="9668543" y="4526858"/>
            <a:ext cx="2633645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</a:rPr>
              <a:t>True Positive (TP) </a:t>
            </a:r>
          </a:p>
          <a:p>
            <a:pPr algn="just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</a:rPr>
              <a:t>number of pixels  </a:t>
            </a:r>
          </a:p>
          <a:p>
            <a:pPr algn="just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</a:rPr>
              <a:t>has segmented correctly .                    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080E05-A137-4203-B7AA-946183BF768C}"/>
              </a:ext>
            </a:extLst>
          </p:cNvPr>
          <p:cNvSpPr txBox="1"/>
          <p:nvPr/>
        </p:nvSpPr>
        <p:spPr>
          <a:xfrm>
            <a:off x="4343403" y="4269272"/>
            <a:ext cx="60933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Figure(3) p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arameters </a:t>
            </a:r>
            <a:r>
              <a:rPr lang="en-US" sz="1600" dirty="0">
                <a:latin typeface="Times New Roman" panose="02020603050405020304" pitchFamily="18" charset="0"/>
                <a:cs typeface="Arial" panose="020B0604020202020204" pitchFamily="34" charset="0"/>
              </a:rPr>
              <a:t>measure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B9070B-DB22-4C1C-810D-9A006810439D}"/>
              </a:ext>
            </a:extLst>
          </p:cNvPr>
          <p:cNvSpPr txBox="1"/>
          <p:nvPr/>
        </p:nvSpPr>
        <p:spPr>
          <a:xfrm>
            <a:off x="8601879" y="2535926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Set 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EFE302-21CD-4F84-83B6-12B3C0E89092}"/>
              </a:ext>
            </a:extLst>
          </p:cNvPr>
          <p:cNvSpPr txBox="1"/>
          <p:nvPr/>
        </p:nvSpPr>
        <p:spPr>
          <a:xfrm>
            <a:off x="8441160" y="2819400"/>
            <a:ext cx="838200" cy="276999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b="1" dirty="0"/>
              <a:t>Set 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6D7F45-4BDF-49A1-B348-07CC911995A5}"/>
              </a:ext>
            </a:extLst>
          </p:cNvPr>
          <p:cNvCxnSpPr/>
          <p:nvPr/>
        </p:nvCxnSpPr>
        <p:spPr>
          <a:xfrm>
            <a:off x="5562605" y="3691717"/>
            <a:ext cx="4041095" cy="1108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127D7B-5C87-4694-9F79-C8F743A941A5}"/>
              </a:ext>
            </a:extLst>
          </p:cNvPr>
          <p:cNvCxnSpPr>
            <a:cxnSpLocks/>
          </p:cNvCxnSpPr>
          <p:nvPr/>
        </p:nvCxnSpPr>
        <p:spPr>
          <a:xfrm flipH="1">
            <a:off x="3794142" y="2719713"/>
            <a:ext cx="10826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78880F4-32C2-43AD-849B-BD38E1B67EFD}"/>
              </a:ext>
            </a:extLst>
          </p:cNvPr>
          <p:cNvCxnSpPr>
            <a:cxnSpLocks/>
          </p:cNvCxnSpPr>
          <p:nvPr/>
        </p:nvCxnSpPr>
        <p:spPr>
          <a:xfrm flipV="1">
            <a:off x="6223626" y="3255684"/>
            <a:ext cx="3380073" cy="113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CD5EFF-23DE-41F0-A0B5-0CC4F0BA2544}"/>
              </a:ext>
            </a:extLst>
          </p:cNvPr>
          <p:cNvCxnSpPr>
            <a:cxnSpLocks/>
          </p:cNvCxnSpPr>
          <p:nvPr/>
        </p:nvCxnSpPr>
        <p:spPr>
          <a:xfrm flipH="1">
            <a:off x="2081657" y="3646425"/>
            <a:ext cx="3049736" cy="1037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72620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21679" y="215445"/>
            <a:ext cx="105655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Material and methods </a:t>
            </a:r>
            <a:r>
              <a:rPr lang="tr-TR" sz="2800" b="1" dirty="0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Parameter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evaluation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292371" y="477166"/>
            <a:ext cx="10794121" cy="590191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ea typeface="+mj-ea"/>
                <a:cs typeface="Times New Roman" pitchFamily="18" charset="0"/>
              </a:rPr>
              <a:t>The parameter evaluation used for Meuser the  performance of the proposed methods as show in table 1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BD84670E-CC83-4C5A-BEF8-A47C3DAD8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390238"/>
              </p:ext>
            </p:extLst>
          </p:nvPr>
        </p:nvGraphicFramePr>
        <p:xfrm>
          <a:off x="1447800" y="990600"/>
          <a:ext cx="10439404" cy="44039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3840">
                  <a:extLst>
                    <a:ext uri="{9D8B030D-6E8A-4147-A177-3AD203B41FA5}">
                      <a16:colId xmlns:a16="http://schemas.microsoft.com/office/drawing/2014/main" val="4023981197"/>
                    </a:ext>
                  </a:extLst>
                </a:gridCol>
                <a:gridCol w="6885564">
                  <a:extLst>
                    <a:ext uri="{9D8B030D-6E8A-4147-A177-3AD203B41FA5}">
                      <a16:colId xmlns:a16="http://schemas.microsoft.com/office/drawing/2014/main" val="1962832997"/>
                    </a:ext>
                  </a:extLst>
                </a:gridCol>
              </a:tblGrid>
              <a:tr h="457795">
                <a:tc>
                  <a:txBody>
                    <a:bodyPr/>
                    <a:lstStyle/>
                    <a:p>
                      <a:pPr algn="ctr"/>
                      <a:r>
                        <a:rPr kumimoji="0" lang="en-US" sz="19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Parameter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9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3331979"/>
                  </a:ext>
                </a:extLst>
              </a:tr>
              <a:tr h="395241">
                <a:tc>
                  <a:txBody>
                    <a:bodyPr/>
                    <a:lstStyle/>
                    <a:p>
                      <a:pPr algn="l"/>
                      <a:r>
                        <a:rPr kumimoji="0" lang="en-US" sz="19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9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Accuracy = TP+TN/TP+FP+FN+TN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87914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kumimoji="0" lang="en-US" sz="19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Sensitivity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9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SE= TP/TP+FN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380062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Specificity</a:t>
                      </a:r>
                    </a:p>
                    <a:p>
                      <a:pPr algn="l"/>
                      <a:endParaRPr kumimoji="0" lang="en-US" sz="19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9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SP= TN/TN+FP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17102"/>
                  </a:ext>
                </a:extLst>
              </a:tr>
              <a:tr h="96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The Jaccard Similarity</a:t>
                      </a:r>
                      <a:r>
                        <a:rPr kumimoji="0" lang="tr-TR" sz="19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 (IOU-</a:t>
                      </a:r>
                      <a:r>
                        <a:rPr kumimoji="0" lang="tr-TR" sz="1900" b="1" kern="12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Intersection</a:t>
                      </a:r>
                      <a:r>
                        <a:rPr kumimoji="0" lang="tr-TR" sz="19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 </a:t>
                      </a:r>
                      <a:r>
                        <a:rPr kumimoji="0" lang="tr-TR" sz="1900" b="1" kern="12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over</a:t>
                      </a:r>
                      <a:r>
                        <a:rPr kumimoji="0" lang="tr-TR" sz="19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 </a:t>
                      </a:r>
                      <a:r>
                        <a:rPr kumimoji="0" lang="tr-TR" sz="1900" b="1" kern="12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Union</a:t>
                      </a:r>
                      <a:r>
                        <a:rPr kumimoji="0" lang="tr-TR" sz="19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)</a:t>
                      </a:r>
                      <a:endParaRPr kumimoji="0" lang="en-US" sz="19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  <a:p>
                      <a:pPr algn="l"/>
                      <a:endParaRPr kumimoji="0" lang="en-US" sz="19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9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 J ( A , B ) = | A ∩ B | / | A ∪ B |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JAC           = TP/TP+FP+FN</a:t>
                      </a:r>
                    </a:p>
                    <a:p>
                      <a:pPr marL="0" algn="l" rtl="0" eaLnBrk="1" latinLnBrk="0" hangingPunct="1"/>
                      <a:r>
                        <a:rPr kumimoji="0" lang="en-US" sz="19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∣A∩B∣, </a:t>
                      </a:r>
                      <a:r>
                        <a:rPr kumimoji="0" lang="en-US" sz="190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iki</a:t>
                      </a:r>
                      <a:r>
                        <a:rPr kumimoji="0" lang="en-US" sz="19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kümenin</a:t>
                      </a:r>
                      <a:r>
                        <a:rPr kumimoji="0" lang="en-US" sz="19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kesişim</a:t>
                      </a:r>
                      <a:r>
                        <a:rPr kumimoji="0" lang="en-US" sz="19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kümesinin</a:t>
                      </a:r>
                      <a:r>
                        <a:rPr kumimoji="0" lang="en-US" sz="19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eleman</a:t>
                      </a:r>
                      <a:r>
                        <a:rPr kumimoji="0" lang="en-US" sz="19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sayısını</a:t>
                      </a:r>
                      <a:r>
                        <a:rPr kumimoji="0" lang="en-US" sz="19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temsil</a:t>
                      </a:r>
                      <a:r>
                        <a:rPr kumimoji="0" lang="en-US" sz="19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eder</a:t>
                      </a:r>
                      <a:r>
                        <a:rPr kumimoji="0" lang="en-US" sz="19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algn="l" rtl="0" eaLnBrk="1" latinLnBrk="0" hangingPunct="1"/>
                      <a:r>
                        <a:rPr kumimoji="0" lang="en-US" sz="19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∣A∪B∣, </a:t>
                      </a:r>
                      <a:r>
                        <a:rPr kumimoji="0" lang="en-US" sz="190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iki</a:t>
                      </a:r>
                      <a:r>
                        <a:rPr kumimoji="0" lang="en-US" sz="19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kümenin</a:t>
                      </a:r>
                      <a:r>
                        <a:rPr kumimoji="0" lang="en-US" sz="19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birleşim</a:t>
                      </a:r>
                      <a:r>
                        <a:rPr kumimoji="0" lang="en-US" sz="19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kümesinin</a:t>
                      </a:r>
                      <a:r>
                        <a:rPr kumimoji="0" lang="en-US" sz="19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eleman</a:t>
                      </a:r>
                      <a:r>
                        <a:rPr kumimoji="0" lang="en-US" sz="19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sayısını</a:t>
                      </a:r>
                      <a:r>
                        <a:rPr kumimoji="0" lang="en-US" sz="19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temsil</a:t>
                      </a:r>
                      <a:r>
                        <a:rPr kumimoji="0" lang="en-US" sz="19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eder</a:t>
                      </a:r>
                      <a:r>
                        <a:rPr kumimoji="0" lang="en-US" sz="19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.</a:t>
                      </a:r>
                      <a:endParaRPr kumimoji="0" lang="en-US" sz="19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986925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l"/>
                      <a:r>
                        <a:rPr kumimoji="0" lang="en-US" sz="19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Dice coefficient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tr-TR" sz="1900" i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D(A,B)</a:t>
                      </a:r>
                      <a:r>
                        <a:rPr lang="tr-TR" sz="19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tr-TR" sz="19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2×∣</a:t>
                      </a:r>
                      <a:r>
                        <a:rPr kumimoji="0" lang="tr-TR" sz="1900" b="0" i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tr-TR" sz="19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∩</a:t>
                      </a:r>
                      <a:r>
                        <a:rPr kumimoji="0" lang="tr-TR" sz="1900" b="0" i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tr-TR" sz="19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∣​/(∣</a:t>
                      </a:r>
                      <a:r>
                        <a:rPr kumimoji="0" lang="tr-TR" sz="1900" b="0" i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tr-TR" sz="19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∣+∣</a:t>
                      </a:r>
                      <a:r>
                        <a:rPr kumimoji="0" lang="tr-TR" sz="1900" b="0" i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tr-TR" sz="19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∣)</a:t>
                      </a:r>
                      <a:br>
                        <a:rPr kumimoji="0" lang="tr-TR" sz="19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kumimoji="0" lang="en-US" sz="190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Dic</a:t>
                      </a:r>
                      <a:r>
                        <a:rPr kumimoji="0" lang="en-US" sz="19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 2TP/</a:t>
                      </a:r>
                      <a:r>
                        <a:rPr kumimoji="0" lang="tr-TR" sz="19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9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2TP+FP+FN</a:t>
                      </a:r>
                      <a:r>
                        <a:rPr kumimoji="0" lang="tr-TR" sz="19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</a:p>
                    <a:p>
                      <a:r>
                        <a:rPr kumimoji="0" lang="tr-TR" sz="19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∣</a:t>
                      </a:r>
                      <a:r>
                        <a:rPr kumimoji="0" lang="tr-TR" sz="1900" b="0" i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tr-TR" sz="19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∩</a:t>
                      </a:r>
                      <a:r>
                        <a:rPr kumimoji="0" lang="tr-TR" sz="1900" b="0" i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tr-TR" sz="19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∣, iki kümenin kesişim kümesinin eleman sayısını temsil eder.</a:t>
                      </a:r>
                    </a:p>
                    <a:p>
                      <a:r>
                        <a:rPr kumimoji="0" lang="tr-TR" sz="19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∣</a:t>
                      </a:r>
                      <a:r>
                        <a:rPr kumimoji="0" lang="tr-TR" sz="1900" b="0" i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tr-TR" sz="19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∣ ve ∣</a:t>
                      </a:r>
                      <a:r>
                        <a:rPr kumimoji="0" lang="tr-TR" sz="1900" b="0" i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tr-TR" sz="19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∣, sırasıyla A ve B kümesinin eleman sayılarını temsil eder.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233669"/>
                  </a:ext>
                </a:extLst>
              </a:tr>
            </a:tbl>
          </a:graphicData>
        </a:graphic>
      </p:graphicFrame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066456"/>
              </p:ext>
            </p:extLst>
          </p:nvPr>
        </p:nvGraphicFramePr>
        <p:xfrm>
          <a:off x="1447799" y="5393357"/>
          <a:ext cx="10439404" cy="1159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3816">
                  <a:extLst>
                    <a:ext uri="{9D8B030D-6E8A-4147-A177-3AD203B41FA5}">
                      <a16:colId xmlns:a16="http://schemas.microsoft.com/office/drawing/2014/main" val="1550730937"/>
                    </a:ext>
                  </a:extLst>
                </a:gridCol>
                <a:gridCol w="6875588">
                  <a:extLst>
                    <a:ext uri="{9D8B030D-6E8A-4147-A177-3AD203B41FA5}">
                      <a16:colId xmlns:a16="http://schemas.microsoft.com/office/drawing/2014/main" val="4172224211"/>
                    </a:ext>
                  </a:extLst>
                </a:gridCol>
              </a:tblGrid>
              <a:tr h="342623">
                <a:tc>
                  <a:txBody>
                    <a:bodyPr/>
                    <a:lstStyle/>
                    <a:p>
                      <a:pPr algn="l"/>
                      <a:r>
                        <a:rPr kumimoji="0" lang="en-US" sz="19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9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Precision = TP/TP+FP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134744"/>
                  </a:ext>
                </a:extLst>
              </a:tr>
              <a:tr h="342623">
                <a:tc>
                  <a:txBody>
                    <a:bodyPr/>
                    <a:lstStyle/>
                    <a:p>
                      <a:pPr algn="l"/>
                      <a:r>
                        <a:rPr kumimoji="0" lang="en-US" sz="19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Recall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Recall = </a:t>
                      </a:r>
                      <a:r>
                        <a:rPr kumimoji="0" lang="en-US" sz="19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TP/TP+FN</a:t>
                      </a:r>
                      <a:endParaRPr kumimoji="0" lang="en-US" sz="19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998399"/>
                  </a:ext>
                </a:extLst>
              </a:tr>
              <a:tr h="397994">
                <a:tc>
                  <a:txBody>
                    <a:bodyPr/>
                    <a:lstStyle/>
                    <a:p>
                      <a:pPr algn="l"/>
                      <a:r>
                        <a:rPr kumimoji="0" lang="en-US" sz="19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F1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9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F1 Score = 2*(Recall * Precision) / (Recall + Precision)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673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70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21679" y="2"/>
            <a:ext cx="105655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Material and methods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100" dirty="0"/>
              <a:t>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Parameter evaluation</a:t>
            </a:r>
            <a:r>
              <a:rPr lang="tr-TR" sz="28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2800" b="1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Jackard</a:t>
            </a:r>
            <a:r>
              <a:rPr lang="tr-TR" sz="28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-&gt;Jackard.py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6315CDF-650B-2149-30CF-A69FE3FB6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85" y="951152"/>
            <a:ext cx="3860030" cy="388620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7E63C20D-29DA-5364-E33A-46E53CAAB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2911876"/>
            <a:ext cx="5372100" cy="2990850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894B28C8-2739-0089-6BC5-1FFA99281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6033989"/>
            <a:ext cx="2705100" cy="733425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AB2493B0-8DB9-3D28-B171-49946367D4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916" y="4419600"/>
            <a:ext cx="2286000" cy="2350745"/>
          </a:xfrm>
          <a:prstGeom prst="rect">
            <a:avLst/>
          </a:prstGeom>
        </p:spPr>
      </p:pic>
      <p:sp>
        <p:nvSpPr>
          <p:cNvPr id="2" name="Dikdörtgen 1"/>
          <p:cNvSpPr/>
          <p:nvPr/>
        </p:nvSpPr>
        <p:spPr>
          <a:xfrm>
            <a:off x="4114800" y="954083"/>
            <a:ext cx="7772403" cy="2264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Jaccard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İndeksi, özellikle küme teorisi bağlamında kullanılır ve iki kümenin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kesişimini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birleşimine oranlayarak benzerliği ölçer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Jaccard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İndeksi de 0 ile 1 arasında bir değer alır. İndeks 0'a yaklaştıkça, küme elemanları arasındaki benzerlik azalır. İndeks 1'e yaklaştıkça, küme elemanları arasındaki benzerlik artar.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06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21679" y="2"/>
            <a:ext cx="105655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Material and methods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100" dirty="0"/>
              <a:t>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Parameter evaluation</a:t>
            </a:r>
            <a:r>
              <a:rPr lang="tr-TR" sz="28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2800" b="1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Dice</a:t>
            </a:r>
            <a:r>
              <a:rPr lang="tr-TR" sz="28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-&gt;Dice.py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156A5A99-820B-9832-EEFE-70F5BC7B6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8078" y="381000"/>
            <a:ext cx="4429125" cy="1724025"/>
          </a:xfrm>
          <a:prstGeom prst="rect">
            <a:avLst/>
          </a:prstGeom>
        </p:spPr>
      </p:pic>
      <p:sp>
        <p:nvSpPr>
          <p:cNvPr id="2" name="Dikdörtgen 1"/>
          <p:cNvSpPr/>
          <p:nvPr/>
        </p:nvSpPr>
        <p:spPr>
          <a:xfrm>
            <a:off x="6378448" y="2838004"/>
            <a:ext cx="550875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coefficient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benzerlik katsayısı), özellikle görüntü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segmentasyonu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ölçeklendirme konularında kullanılan bir benzerlik ölçüsüdür. Genellikle iki küme veya bölgenin benzerliğini ölçmek için kullanılır. 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İki küme arasındaki benzerlik, kesişen öğelerin toplam öğeler sayısına oranı ile hesaplanır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benzerlik katsayısı, 0 ile 1 arasında bir değer alır. 0, iki kümenin hiç ortak elemanı olmadığı anlamına gelirken, 1, iki kümenin tamamen örtüştüğü (kesişim kümesinin, her iki kümenin birleşim kümesine eşit olduğu) anlamına gelir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coefficient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özellikle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segmentasyon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algoritmalarının performansını değerlendirmek ve iki bölgenin ne kadar örtüştüğünü ölçmek için yaygın olarak kullanılır.</a:t>
            </a:r>
            <a:endParaRPr lang="tr-TR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52400"/>
            <a:ext cx="5524979" cy="18442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1996313"/>
            <a:ext cx="5601185" cy="4801016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5800" y="2184568"/>
            <a:ext cx="2263336" cy="55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5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|7.7|9.3|6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9D79D60F-65FC-451F-82A7-ACD12FE0823E}" vid="{D6458230-73EC-48CA-92B0-0D162D9DB3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51858</TotalTime>
  <Words>780</Words>
  <Application>Microsoft Office PowerPoint</Application>
  <PresentationFormat>Geniş ekran</PresentationFormat>
  <Paragraphs>88</Paragraphs>
  <Slides>5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5" baseType="lpstr">
      <vt:lpstr>Arial</vt:lpstr>
      <vt:lpstr>Calibri</vt:lpstr>
      <vt:lpstr>Gill Sans MT</vt:lpstr>
      <vt:lpstr>Helvetica Neue</vt:lpstr>
      <vt:lpstr>Majalla UI</vt:lpstr>
      <vt:lpstr>Times New Roman</vt:lpstr>
      <vt:lpstr>Verdana</vt:lpstr>
      <vt:lpstr>Wingdings</vt:lpstr>
      <vt:lpstr>Wingdings 2</vt:lpstr>
      <vt:lpstr>Theme2</vt:lpstr>
      <vt:lpstr>Material and methods  1.Dataset </vt:lpstr>
      <vt:lpstr>Material and methods  2.Performance measures </vt:lpstr>
      <vt:lpstr>Material and methods -&gt;Parameter evaluation</vt:lpstr>
      <vt:lpstr>Material and methods  3. Parameter evaluation-Jackard-&gt;Jackard.py</vt:lpstr>
      <vt:lpstr>Material and methods  3. Parameter evaluation-Dice-&gt;Dice.py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Title: ARABIC ENGLISH MACHINE TRANSLATION FOR DILOUGE SYSTEM</dc:title>
  <dc:creator>Milad</dc:creator>
  <cp:lastModifiedBy>Abdulkadir Karacı</cp:lastModifiedBy>
  <cp:revision>548</cp:revision>
  <dcterms:created xsi:type="dcterms:W3CDTF">2011-05-08T02:55:46Z</dcterms:created>
  <dcterms:modified xsi:type="dcterms:W3CDTF">2023-12-05T16:49:55Z</dcterms:modified>
</cp:coreProperties>
</file>