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30"/>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40" r:id="rId15"/>
    <p:sldId id="341" r:id="rId16"/>
    <p:sldId id="328" r:id="rId17"/>
    <p:sldId id="342" r:id="rId18"/>
    <p:sldId id="329" r:id="rId19"/>
    <p:sldId id="330" r:id="rId20"/>
    <p:sldId id="331" r:id="rId21"/>
    <p:sldId id="332" r:id="rId22"/>
    <p:sldId id="333" r:id="rId23"/>
    <p:sldId id="334" r:id="rId24"/>
    <p:sldId id="335" r:id="rId25"/>
    <p:sldId id="336" r:id="rId26"/>
    <p:sldId id="337" r:id="rId27"/>
    <p:sldId id="338" r:id="rId28"/>
    <p:sldId id="339" r:id="rId29"/>
  </p:sldIdLst>
  <p:sldSz cx="9144000" cy="5143500" type="screen16x9"/>
  <p:notesSz cx="6858000" cy="9144000"/>
  <p:embeddedFontLst>
    <p:embeddedFont>
      <p:font typeface="Arial Black" panose="020B0A04020102020204" pitchFamily="34" charset="0"/>
      <p:bold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54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5256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69619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5588974" y="1249140"/>
            <a:ext cx="3200220" cy="3200226"/>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603504" y="1001268"/>
            <a:ext cx="4642866" cy="884682"/>
          </a:xfrm>
        </p:spPr>
        <p:txBody>
          <a:bodyPr lIns="91440" tIns="45720" rIns="91440" bIns="45720" rtlCol="0" anchor="b"/>
          <a:lstStyle>
            <a:lvl1pPr>
              <a:defRPr sz="405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637794" y="2119122"/>
            <a:ext cx="4642866" cy="2510028"/>
          </a:xfrm>
        </p:spPr>
        <p:txBody>
          <a:bodyPr rtlCol="0"/>
          <a:lstStyle>
            <a:lvl1pPr marL="0" indent="0">
              <a:lnSpc>
                <a:spcPct val="110000"/>
              </a:lnSpc>
              <a:buNone/>
              <a:defRPr sz="1500"/>
            </a:lvl1pPr>
            <a:lvl2pPr marL="171450">
              <a:defRPr sz="1350"/>
            </a:lvl2pPr>
            <a:lvl3pPr marL="342900">
              <a:defRPr sz="1200"/>
            </a:lvl3pPr>
            <a:lvl4pPr marL="514350">
              <a:defRPr sz="1050"/>
            </a:lvl4pPr>
            <a:lvl5pPr>
              <a:defRPr sz="105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5973318" y="466344"/>
            <a:ext cx="3086100" cy="273844"/>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sz="1350"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sz="1350" noProof="0"/>
          </a:p>
        </p:txBody>
      </p:sp>
    </p:spTree>
    <p:extLst>
      <p:ext uri="{BB962C8B-B14F-4D97-AF65-F5344CB8AC3E}">
        <p14:creationId xmlns:p14="http://schemas.microsoft.com/office/powerpoint/2010/main" val="189158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uoGDd3AzW5kVJcEHezOAmxT_5kRzLKoa/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1TjJQDIOV8-9av-EDuT8bc-k6mazYVRa/view?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labelImg/#fil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8</a:t>
            </a:r>
            <a:br>
              <a:rPr lang="tr-TR" sz="3600" dirty="0"/>
            </a:br>
            <a:r>
              <a:rPr lang="tr-TR" sz="3600" dirty="0"/>
              <a:t/>
            </a:r>
            <a:br>
              <a:rPr lang="tr-TR" sz="3600" dirty="0"/>
            </a:br>
            <a:r>
              <a:rPr lang="tr-TR" sz="3600" dirty="0"/>
              <a:t>Makine Öğrenmesi-YOLO </a:t>
            </a:r>
            <a:r>
              <a:rPr lang="tr-TR" sz="3600" dirty="0" err="1"/>
              <a:t>Detection</a:t>
            </a:r>
            <a:r>
              <a:rPr lang="tr-TR" sz="3600" dirty="0"/>
              <a:t/>
            </a:r>
            <a:br>
              <a:rPr lang="tr-TR" sz="3600" dirty="0"/>
            </a:br>
            <a:r>
              <a:rPr lang="tr-TR" sz="3600" dirty="0"/>
              <a:t/>
            </a: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Video’yu</a:t>
            </a:r>
            <a:r>
              <a:rPr lang="tr-TR" dirty="0" smtClean="0">
                <a:latin typeface="Calibri" panose="020F0502020204030204" pitchFamily="34" charset="0"/>
                <a:cs typeface="Calibri" panose="020F0502020204030204" pitchFamily="34" charset="0"/>
              </a:rPr>
              <a:t> indirin: </a:t>
            </a:r>
            <a:r>
              <a:rPr lang="tr-TR" dirty="0">
                <a:latin typeface="Calibri" panose="020F0502020204030204" pitchFamily="34" charset="0"/>
                <a:cs typeface="Calibri" panose="020F0502020204030204" pitchFamily="34" charset="0"/>
                <a:hlinkClick r:id="rId2"/>
              </a:rPr>
              <a:t>https://</a:t>
            </a:r>
            <a:r>
              <a:rPr lang="tr-TR" dirty="0" smtClean="0">
                <a:latin typeface="Calibri" panose="020F0502020204030204" pitchFamily="34" charset="0"/>
                <a:cs typeface="Calibri" panose="020F0502020204030204" pitchFamily="34" charset="0"/>
                <a:hlinkClick r:id="rId2"/>
              </a:rPr>
              <a:t>drive.google.com/file/d/1uoGDd3AzW5kVJcEHezOAmxT_5kRzLKoa/view?usp=sharing</a:t>
            </a:r>
            <a:endParaRPr lang="tr-TR" dirty="0" smtClean="0">
              <a:latin typeface="Calibri" panose="020F0502020204030204" pitchFamily="34" charset="0"/>
              <a:cs typeface="Calibri" panose="020F0502020204030204" pitchFamily="34" charset="0"/>
            </a:endParaRPr>
          </a:p>
          <a:p>
            <a:pPr marL="0" lvl="5">
              <a:spcBef>
                <a:spcPts val="600"/>
              </a:spcBef>
            </a:pPr>
            <a:endParaRPr lang="tr-TR" dirty="0">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Detection</a:t>
            </a:r>
            <a:r>
              <a:rPr lang="tr-TR" dirty="0" smtClean="0">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rPr>
              <a:t>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Üzerinde çalışacağımız veri setini aşağıdaki linkten indirin.</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hlinkClick r:id="rId2"/>
              </a:rPr>
              <a:t>https</a:t>
            </a:r>
            <a:r>
              <a:rPr lang="tr-TR" sz="1600" dirty="0">
                <a:latin typeface="Calibri" panose="020F0502020204030204" pitchFamily="34" charset="0"/>
                <a:cs typeface="Calibri" panose="020F0502020204030204" pitchFamily="34" charset="0"/>
                <a:hlinkClick r:id="rId2"/>
              </a:rPr>
              <a:t>://</a:t>
            </a:r>
            <a:r>
              <a:rPr lang="tr-TR" sz="1600" dirty="0" smtClean="0">
                <a:latin typeface="Calibri" panose="020F0502020204030204" pitchFamily="34" charset="0"/>
                <a:cs typeface="Calibri" panose="020F0502020204030204" pitchFamily="34" charset="0"/>
                <a:hlinkClick r:id="rId2"/>
              </a:rPr>
              <a:t>drive.google.com/file/d/11TjJQDIOV8-9av-EDuT8bc-k6mazYVRa/view?usp=sharing</a:t>
            </a:r>
            <a:endParaRPr lang="tr-TR" sz="1600" dirty="0" smtClean="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Farklı </a:t>
            </a:r>
            <a:r>
              <a:rPr lang="tr-TR" sz="1600" dirty="0">
                <a:latin typeface="Calibri" panose="020F0502020204030204" pitchFamily="34" charset="0"/>
                <a:cs typeface="Calibri" panose="020F0502020204030204" pitchFamily="34" charset="0"/>
              </a:rPr>
              <a:t>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Ya da</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conda</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-c </a:t>
            </a:r>
            <a:r>
              <a:rPr lang="tr-TR" sz="1600" dirty="0" err="1">
                <a:solidFill>
                  <a:srgbClr val="FFFF00"/>
                </a:solidFill>
                <a:latin typeface="Calibri" panose="020F0502020204030204" pitchFamily="34" charset="0"/>
                <a:cs typeface="Calibri" panose="020F0502020204030204" pitchFamily="34" charset="0"/>
              </a:rPr>
              <a:t>conda-forge</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600" b="1" u="sng" dirty="0" err="1">
                <a:solidFill>
                  <a:srgbClr val="FFFF00"/>
                </a:solidFill>
                <a:latin typeface="Calibri" panose="020F0502020204030204" pitchFamily="34" charset="0"/>
                <a:cs typeface="Calibri" panose="020F0502020204030204" pitchFamily="34" charset="0"/>
              </a:rPr>
              <a:t>Custom</a:t>
            </a:r>
            <a:r>
              <a:rPr lang="tr-TR" sz="1600" b="1" u="sng" dirty="0">
                <a:solidFill>
                  <a:srgbClr val="FFFF00"/>
                </a:solidFill>
                <a:latin typeface="Calibri" panose="020F0502020204030204" pitchFamily="34" charset="0"/>
                <a:cs typeface="Calibri" panose="020F0502020204030204" pitchFamily="34" charset="0"/>
              </a:rPr>
              <a:t> Train YOLO</a:t>
            </a:r>
          </a:p>
          <a:p>
            <a:pPr algn="ctr"/>
            <a:r>
              <a:rPr lang="tr-TR" sz="1600" b="1" u="sng" dirty="0" err="1" smtClean="0">
                <a:latin typeface="Calibri" panose="020F0502020204030204" pitchFamily="34" charset="0"/>
                <a:ea typeface="+mj-ea"/>
                <a:cs typeface="Calibri" panose="020F0502020204030204" pitchFamily="34" charset="0"/>
              </a:rPr>
              <a:t>LabelImg</a:t>
            </a:r>
            <a:r>
              <a:rPr lang="tr-TR" sz="1600" b="1" u="sng" dirty="0" smtClean="0">
                <a:latin typeface="Calibri" panose="020F0502020204030204" pitchFamily="34" charset="0"/>
                <a:ea typeface="+mj-ea"/>
                <a:cs typeface="Calibri" panose="020F0502020204030204" pitchFamily="34" charset="0"/>
              </a:rPr>
              <a:t> bir önceki sayfada belirtilen yöntemle düzgün çalışmazsa aşağıdaki yöntemi kullanın.</a:t>
            </a:r>
          </a:p>
          <a:p>
            <a:pPr marL="257175" indent="-257175" algn="just">
              <a:buFont typeface="Arial" panose="020B0604020202020204" pitchFamily="34" charset="0"/>
              <a:buChar char="•"/>
            </a:pPr>
            <a:r>
              <a:rPr lang="tr-TR" sz="1600" dirty="0" smtClean="0">
                <a:latin typeface="Calibri" panose="020F0502020204030204" pitchFamily="34" charset="0"/>
                <a:ea typeface="+mj-ea"/>
                <a:cs typeface="Calibri" panose="020F0502020204030204" pitchFamily="34" charset="0"/>
              </a:rPr>
              <a:t>Etiketleme </a:t>
            </a:r>
            <a:r>
              <a:rPr lang="tr-TR" sz="1600" dirty="0">
                <a:latin typeface="Calibri" panose="020F0502020204030204" pitchFamily="34" charset="0"/>
                <a:ea typeface="+mj-ea"/>
                <a:cs typeface="Calibri" panose="020F0502020204030204" pitchFamily="34" charset="0"/>
              </a:rPr>
              <a:t>için </a:t>
            </a:r>
            <a:r>
              <a:rPr lang="tr-TR" sz="1600" dirty="0" err="1">
                <a:latin typeface="Calibri" panose="020F0502020204030204" pitchFamily="34" charset="0"/>
                <a:ea typeface="+mj-ea"/>
                <a:cs typeface="Calibri" panose="020F0502020204030204" pitchFamily="34" charset="0"/>
              </a:rPr>
              <a:t>LabelImg</a:t>
            </a:r>
            <a:r>
              <a:rPr lang="tr-TR" sz="1600" dirty="0">
                <a:latin typeface="Calibri" panose="020F0502020204030204" pitchFamily="34" charset="0"/>
                <a:ea typeface="+mj-ea"/>
                <a:cs typeface="Calibri" panose="020F0502020204030204" pitchFamily="34" charset="0"/>
              </a:rPr>
              <a:t> uygulaması kullanılabilir. </a:t>
            </a:r>
            <a:r>
              <a:rPr lang="tr-TR" sz="1600" dirty="0" err="1">
                <a:latin typeface="Calibri" panose="020F0502020204030204" pitchFamily="34" charset="0"/>
                <a:ea typeface="+mj-ea"/>
                <a:cs typeface="Calibri" panose="020F0502020204030204" pitchFamily="34" charset="0"/>
              </a:rPr>
              <a:t>LabelImg’yi</a:t>
            </a:r>
            <a:r>
              <a:rPr lang="tr-TR" sz="1600" dirty="0">
                <a:latin typeface="Calibri" panose="020F0502020204030204" pitchFamily="34" charset="0"/>
                <a:ea typeface="+mj-ea"/>
                <a:cs typeface="Calibri" panose="020F0502020204030204" pitchFamily="34" charset="0"/>
              </a:rPr>
              <a:t> kullanabilmek için gerekli olan aşağıdaki kütüphaneleri </a:t>
            </a:r>
            <a:r>
              <a:rPr lang="tr-TR" sz="1600" dirty="0" err="1">
                <a:latin typeface="Calibri" panose="020F0502020204030204" pitchFamily="34" charset="0"/>
                <a:ea typeface="+mj-ea"/>
                <a:cs typeface="Calibri" panose="020F0502020204030204" pitchFamily="34" charset="0"/>
              </a:rPr>
              <a:t>Anaconda</a:t>
            </a:r>
            <a:r>
              <a:rPr lang="tr-TR" sz="1600" dirty="0">
                <a:latin typeface="Calibri" panose="020F0502020204030204" pitchFamily="34" charset="0"/>
                <a:ea typeface="+mj-ea"/>
                <a:cs typeface="Calibri" panose="020F0502020204030204" pitchFamily="34" charset="0"/>
              </a:rPr>
              <a:t> </a:t>
            </a:r>
            <a:r>
              <a:rPr lang="tr-TR" sz="1600" dirty="0" err="1">
                <a:latin typeface="Calibri" panose="020F0502020204030204" pitchFamily="34" charset="0"/>
                <a:ea typeface="+mj-ea"/>
                <a:cs typeface="Calibri" panose="020F0502020204030204" pitchFamily="34" charset="0"/>
              </a:rPr>
              <a:t>Prompt'ta</a:t>
            </a:r>
            <a:r>
              <a:rPr lang="tr-TR" sz="1600" dirty="0">
                <a:latin typeface="Calibri" panose="020F0502020204030204" pitchFamily="34" charset="0"/>
                <a:ea typeface="+mj-ea"/>
                <a:cs typeface="Calibri" panose="020F0502020204030204" pitchFamily="34" charset="0"/>
              </a:rPr>
              <a:t> yükleyin.</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pyqt</a:t>
            </a:r>
            <a:r>
              <a:rPr lang="tr-TR" sz="1600" dirty="0">
                <a:solidFill>
                  <a:srgbClr val="FFFF00"/>
                </a:solidFill>
                <a:latin typeface="Calibri" panose="020F0502020204030204" pitchFamily="34" charset="0"/>
                <a:ea typeface="+mj-ea"/>
                <a:cs typeface="Calibri" panose="020F0502020204030204" pitchFamily="34" charset="0"/>
              </a:rPr>
              <a:t>=5</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-c </a:t>
            </a:r>
            <a:r>
              <a:rPr lang="tr-TR" sz="1600" dirty="0" err="1">
                <a:solidFill>
                  <a:srgbClr val="FFFF00"/>
                </a:solidFill>
                <a:latin typeface="Calibri" panose="020F0502020204030204" pitchFamily="34" charset="0"/>
                <a:ea typeface="+mj-ea"/>
                <a:cs typeface="Calibri" panose="020F0502020204030204" pitchFamily="34" charset="0"/>
              </a:rPr>
              <a:t>anaconda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lxml</a:t>
            </a:r>
            <a:endParaRPr lang="tr-TR" sz="1600" dirty="0">
              <a:solidFill>
                <a:srgbClr val="FFFF00"/>
              </a:solidFill>
              <a:latin typeface="Calibri" panose="020F0502020204030204" pitchFamily="34" charset="0"/>
              <a:ea typeface="+mj-ea"/>
              <a:cs typeface="Calibri" panose="020F0502020204030204" pitchFamily="34" charset="0"/>
            </a:endParaRPr>
          </a:p>
          <a:p>
            <a:pPr marL="1714500" lvl="5" indent="0" algn="just">
              <a:buNone/>
            </a:pPr>
            <a:r>
              <a:rPr lang="tr-TR" sz="1600" dirty="0">
                <a:solidFill>
                  <a:srgbClr val="FFFF00"/>
                </a:solidFill>
                <a:latin typeface="Calibri" panose="020F0502020204030204" pitchFamily="34" charset="0"/>
                <a:ea typeface="+mj-ea"/>
                <a:cs typeface="Calibri" panose="020F0502020204030204" pitchFamily="34" charset="0"/>
              </a:rPr>
              <a:t>pyrcc5 -o libs/resources.py </a:t>
            </a:r>
            <a:r>
              <a:rPr lang="tr-TR" sz="1600" dirty="0" err="1">
                <a:solidFill>
                  <a:srgbClr val="FFFF00"/>
                </a:solidFill>
                <a:latin typeface="Calibri" panose="020F0502020204030204" pitchFamily="34" charset="0"/>
                <a:ea typeface="+mj-ea"/>
                <a:cs typeface="Calibri" panose="020F0502020204030204" pitchFamily="34" charset="0"/>
              </a:rPr>
              <a:t>resources.qrc</a:t>
            </a:r>
            <a:endParaRPr lang="tr-TR" sz="1600" dirty="0">
              <a:solidFill>
                <a:srgbClr val="FFFF00"/>
              </a:solidFill>
              <a:latin typeface="Calibri" panose="020F0502020204030204" pitchFamily="34" charset="0"/>
              <a:ea typeface="+mj-ea"/>
              <a:cs typeface="Calibri" panose="020F0502020204030204" pitchFamily="34" charset="0"/>
            </a:endParaRP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24581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400" b="1" u="sng" dirty="0" err="1">
                <a:solidFill>
                  <a:srgbClr val="FFFF00"/>
                </a:solidFill>
                <a:latin typeface="Calibri" panose="020F0502020204030204" pitchFamily="34" charset="0"/>
                <a:cs typeface="Calibri" panose="020F0502020204030204" pitchFamily="34" charset="0"/>
              </a:rPr>
              <a:t>Custom</a:t>
            </a:r>
            <a:r>
              <a:rPr lang="tr-TR" sz="1400" b="1" u="sng" dirty="0">
                <a:solidFill>
                  <a:srgbClr val="FFFF00"/>
                </a:solidFill>
                <a:latin typeface="Calibri" panose="020F0502020204030204" pitchFamily="34" charset="0"/>
                <a:cs typeface="Calibri" panose="020F0502020204030204" pitchFamily="34" charset="0"/>
              </a:rPr>
              <a:t> Train YOLO</a:t>
            </a:r>
          </a:p>
          <a:p>
            <a:pPr marL="257175" indent="-257175">
              <a:buFont typeface="Arial" panose="020B0604020202020204" pitchFamily="34" charset="0"/>
              <a:buChar char="•"/>
            </a:pPr>
            <a:r>
              <a:rPr lang="tr-TR" sz="1500" dirty="0" err="1" smtClean="0">
                <a:latin typeface="Söhne"/>
              </a:rPr>
              <a:t>Labelimg'yi</a:t>
            </a:r>
            <a:r>
              <a:rPr lang="tr-TR" sz="1500" dirty="0" smtClean="0">
                <a:latin typeface="Söhne"/>
              </a:rPr>
              <a:t> </a:t>
            </a:r>
            <a:r>
              <a:rPr lang="tr-TR" sz="1500" dirty="0">
                <a:latin typeface="Söhne"/>
              </a:rPr>
              <a:t>aşağıdaki linkten indirin ve klasöre çıkararak labelimg.py dosyasını </a:t>
            </a:r>
            <a:r>
              <a:rPr lang="tr-TR" sz="1500" dirty="0" err="1">
                <a:latin typeface="Söhne"/>
              </a:rPr>
              <a:t>spyder’da</a:t>
            </a:r>
            <a:r>
              <a:rPr lang="tr-TR" sz="1500" dirty="0">
                <a:latin typeface="Söhne"/>
              </a:rPr>
              <a:t> açın.</a:t>
            </a:r>
          </a:p>
          <a:p>
            <a:r>
              <a:rPr lang="tr-TR" sz="1500" dirty="0">
                <a:latin typeface="Söhne"/>
              </a:rPr>
              <a:t>			</a:t>
            </a:r>
            <a:r>
              <a:rPr lang="tr-TR" sz="1600" dirty="0">
                <a:solidFill>
                  <a:srgbClr val="FFFF00"/>
                </a:solidFill>
                <a:latin typeface="Calibri" panose="020F0502020204030204" pitchFamily="34" charset="0"/>
                <a:ea typeface="+mj-ea"/>
                <a:cs typeface="Calibri" panose="020F0502020204030204" pitchFamily="34" charset="0"/>
                <a:hlinkClick r:id="rId3"/>
              </a:rPr>
              <a:t>https://pypi.org/project/labelImg/#files</a:t>
            </a:r>
            <a:endParaRPr lang="tr-TR" sz="1600" dirty="0">
              <a:solidFill>
                <a:srgbClr val="FFFF00"/>
              </a:solidFill>
              <a:latin typeface="Calibri" panose="020F0502020204030204" pitchFamily="34" charset="0"/>
              <a:ea typeface="+mj-ea"/>
              <a:cs typeface="Calibri" panose="020F0502020204030204" pitchFamily="34" charset="0"/>
            </a:endParaRPr>
          </a:p>
          <a:p>
            <a:pPr marL="257175" indent="-257175">
              <a:buFont typeface="Arial" panose="020B0604020202020204" pitchFamily="34" charset="0"/>
              <a:buChar char="•"/>
            </a:pPr>
            <a:r>
              <a:rPr lang="tr-TR" sz="1500" dirty="0">
                <a:latin typeface="Söhne"/>
              </a:rPr>
              <a:t>Python 3.10 ve üstü sürüm için hata alabilirsiniz. hata veren dosyada (canvas.py) aşağıdaki satırlarda </a:t>
            </a:r>
            <a:r>
              <a:rPr lang="tr-TR" sz="1500" dirty="0" err="1">
                <a:latin typeface="Söhne"/>
              </a:rPr>
              <a:t>int</a:t>
            </a:r>
            <a:r>
              <a:rPr lang="tr-TR" sz="1500" dirty="0">
                <a:latin typeface="Söhne"/>
              </a:rPr>
              <a:t>() dönüşümü yapın.</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526 -&gt;</a:t>
            </a:r>
            <a:r>
              <a:rPr lang="tr-TR" sz="1600" dirty="0" err="1">
                <a:solidFill>
                  <a:srgbClr val="FFFF00"/>
                </a:solidFill>
                <a:latin typeface="Calibri" panose="020F0502020204030204" pitchFamily="34" charset="0"/>
                <a:ea typeface="+mj-ea"/>
                <a:cs typeface="Calibri" panose="020F0502020204030204" pitchFamily="34" charset="0"/>
              </a:rPr>
              <a:t>p.drawRect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530-&gt;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531-&gt;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a:t>
            </a: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14762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0" y="610728"/>
            <a:ext cx="4879397"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Etiketlemeye </a:t>
            </a:r>
            <a:r>
              <a:rPr lang="tr-TR" sz="1600" dirty="0">
                <a:latin typeface="Calibri" panose="020F0502020204030204" pitchFamily="34" charset="0"/>
                <a:cs typeface="Calibri" panose="020F0502020204030204" pitchFamily="34" charset="0"/>
              </a:rPr>
              <a:t>başlamadan önce «D:\</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\data» klasöründeki </a:t>
            </a:r>
            <a:r>
              <a:rPr lang="tr-TR" sz="1600" dirty="0" smtClean="0">
                <a:latin typeface="Calibri" panose="020F0502020204030204" pitchFamily="34" charset="0"/>
                <a:cs typeface="Calibri" panose="020F0502020204030204" pitchFamily="34" charset="0"/>
              </a:rPr>
              <a:t>«predefined_classes.txt» dosyasındaki tüm </a:t>
            </a:r>
            <a:r>
              <a:rPr lang="tr-TR" sz="1600" dirty="0" err="1" smtClean="0">
                <a:latin typeface="Calibri" panose="020F0502020204030204" pitchFamily="34" charset="0"/>
                <a:cs typeface="Calibri" panose="020F0502020204030204" pitchFamily="34" charset="0"/>
              </a:rPr>
              <a:t>class’lar</a:t>
            </a:r>
            <a:r>
              <a:rPr lang="tr-TR" sz="1600" dirty="0" smtClean="0">
                <a:latin typeface="Calibri" panose="020F0502020204030204" pitchFamily="34" charset="0"/>
                <a:cs typeface="Calibri" panose="020F0502020204030204" pitchFamily="34" charset="0"/>
              </a:rPr>
              <a:t> silinmelidir.</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Bu silinmediği taktirde o sınıfları da hesaba katarak etiketleme bilgilerini </a:t>
            </a:r>
            <a:r>
              <a:rPr lang="tr-TR" sz="1600" dirty="0" err="1" smtClean="0">
                <a:latin typeface="Calibri" panose="020F0502020204030204" pitchFamily="34" charset="0"/>
                <a:cs typeface="Calibri" panose="020F0502020204030204" pitchFamily="34" charset="0"/>
              </a:rPr>
              <a:t>txt</a:t>
            </a:r>
            <a:r>
              <a:rPr lang="tr-TR" sz="1600" dirty="0" smtClean="0">
                <a:latin typeface="Calibri" panose="020F0502020204030204" pitchFamily="34" charset="0"/>
                <a:cs typeface="Calibri" panose="020F0502020204030204" pitchFamily="34" charset="0"/>
              </a:rPr>
              <a:t> dosyasına yazarken yeni sınıfı  15 numaralı sınıf olarak kaydetmektedir.</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Bu durum </a:t>
            </a:r>
            <a:r>
              <a:rPr lang="tr-TR" sz="1600" dirty="0" err="1" smtClean="0">
                <a:latin typeface="Calibri" panose="020F0502020204030204" pitchFamily="34" charset="0"/>
                <a:cs typeface="Calibri" panose="020F0502020204030204" pitchFamily="34" charset="0"/>
              </a:rPr>
              <a:t>YOLO’nun</a:t>
            </a:r>
            <a:r>
              <a:rPr lang="tr-TR" sz="1600" dirty="0" smtClean="0">
                <a:latin typeface="Calibri" panose="020F0502020204030204" pitchFamily="34" charset="0"/>
                <a:cs typeface="Calibri" panose="020F0502020204030204" pitchFamily="34" charset="0"/>
              </a:rPr>
              <a:t> eğitiminde problem oluşturmaktadır. Eğer bu işlemi yapmayı unuttuysanız </a:t>
            </a:r>
            <a:r>
              <a:rPr lang="tr-TR" sz="1600" dirty="0">
                <a:latin typeface="Calibri" panose="020F0502020204030204" pitchFamily="34" charset="0"/>
                <a:cs typeface="Calibri" panose="020F0502020204030204" pitchFamily="34" charset="0"/>
              </a:rPr>
              <a:t>aşağıdaki kodla (</a:t>
            </a:r>
            <a:r>
              <a:rPr lang="tr-TR" sz="1600" dirty="0" err="1">
                <a:solidFill>
                  <a:srgbClr val="FFFF00"/>
                </a:solidFill>
                <a:latin typeface="Calibri" panose="020F0502020204030204" pitchFamily="34" charset="0"/>
                <a:cs typeface="Calibri" panose="020F0502020204030204" pitchFamily="34" charset="0"/>
              </a:rPr>
              <a:t>txt</a:t>
            </a:r>
            <a:r>
              <a:rPr lang="tr-TR" sz="1600" dirty="0">
                <a:solidFill>
                  <a:srgbClr val="FFFF00"/>
                </a:solidFill>
                <a:latin typeface="Calibri" panose="020F0502020204030204" pitchFamily="34" charset="0"/>
                <a:cs typeface="Calibri" panose="020F0502020204030204" pitchFamily="34" charset="0"/>
              </a:rPr>
              <a:t> dosya </a:t>
            </a:r>
            <a:r>
              <a:rPr lang="tr-TR" sz="1600" dirty="0" err="1">
                <a:solidFill>
                  <a:srgbClr val="FFFF00"/>
                </a:solidFill>
                <a:latin typeface="Calibri" panose="020F0502020204030204" pitchFamily="34" charset="0"/>
                <a:cs typeface="Calibri" panose="020F0502020204030204" pitchFamily="34" charset="0"/>
              </a:rPr>
              <a:t>class</a:t>
            </a:r>
            <a:r>
              <a:rPr lang="tr-TR" sz="1600" dirty="0">
                <a:solidFill>
                  <a:srgbClr val="FFFF00"/>
                </a:solidFill>
                <a:latin typeface="Calibri" panose="020F0502020204030204" pitchFamily="34" charset="0"/>
                <a:cs typeface="Calibri" panose="020F0502020204030204" pitchFamily="34" charset="0"/>
              </a:rPr>
              <a:t> numarasını </a:t>
            </a:r>
            <a:r>
              <a:rPr lang="tr-TR" sz="1600" dirty="0" smtClean="0">
                <a:solidFill>
                  <a:srgbClr val="FFFF00"/>
                </a:solidFill>
                <a:latin typeface="Calibri" panose="020F0502020204030204" pitchFamily="34" charset="0"/>
                <a:cs typeface="Calibri" panose="020F0502020204030204" pitchFamily="34" charset="0"/>
              </a:rPr>
              <a:t>değistirme.py</a:t>
            </a:r>
            <a:r>
              <a:rPr lang="tr-TR" sz="1600" dirty="0" smtClean="0">
                <a:latin typeface="Calibri" panose="020F0502020204030204" pitchFamily="34" charset="0"/>
                <a:cs typeface="Calibri" panose="020F0502020204030204" pitchFamily="34" charset="0"/>
              </a:rPr>
              <a:t>) 15 numaralı sınıfı tüm </a:t>
            </a:r>
            <a:r>
              <a:rPr lang="tr-TR" sz="1600" dirty="0" err="1" smtClean="0">
                <a:latin typeface="Calibri" panose="020F0502020204030204" pitchFamily="34" charset="0"/>
                <a:cs typeface="Calibri" panose="020F0502020204030204" pitchFamily="34" charset="0"/>
              </a:rPr>
              <a:t>txt</a:t>
            </a:r>
            <a:r>
              <a:rPr lang="tr-TR" sz="1600" dirty="0" smtClean="0">
                <a:latin typeface="Calibri" panose="020F0502020204030204" pitchFamily="34" charset="0"/>
                <a:cs typeface="Calibri" panose="020F0502020204030204" pitchFamily="34" charset="0"/>
              </a:rPr>
              <a:t> dosyalarında 0 numaralı sınıf olarak değiştirebilirsiniz.</a:t>
            </a: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2" name="Resim 1"/>
          <p:cNvPicPr>
            <a:picLocks noChangeAspect="1"/>
          </p:cNvPicPr>
          <p:nvPr/>
        </p:nvPicPr>
        <p:blipFill>
          <a:blip r:embed="rId2"/>
          <a:stretch>
            <a:fillRect/>
          </a:stretch>
        </p:blipFill>
        <p:spPr>
          <a:xfrm>
            <a:off x="4879397" y="1093712"/>
            <a:ext cx="4158586" cy="2848812"/>
          </a:xfrm>
          <a:prstGeom prst="rect">
            <a:avLst/>
          </a:prstGeom>
        </p:spPr>
      </p:pic>
      <p:pic>
        <p:nvPicPr>
          <p:cNvPr id="5" name="Resim 4"/>
          <p:cNvPicPr>
            <a:picLocks noChangeAspect="1"/>
          </p:cNvPicPr>
          <p:nvPr/>
        </p:nvPicPr>
        <p:blipFill>
          <a:blip r:embed="rId3"/>
          <a:stretch>
            <a:fillRect/>
          </a:stretch>
        </p:blipFill>
        <p:spPr>
          <a:xfrm>
            <a:off x="262250" y="4087636"/>
            <a:ext cx="3292125" cy="807790"/>
          </a:xfrm>
          <a:prstGeom prst="rect">
            <a:avLst/>
          </a:prstGeom>
        </p:spPr>
      </p:pic>
      <p:pic>
        <p:nvPicPr>
          <p:cNvPr id="6" name="Resim 5"/>
          <p:cNvPicPr>
            <a:picLocks noChangeAspect="1"/>
          </p:cNvPicPr>
          <p:nvPr/>
        </p:nvPicPr>
        <p:blipFill>
          <a:blip r:embed="rId4"/>
          <a:stretch>
            <a:fillRect/>
          </a:stretch>
        </p:blipFill>
        <p:spPr>
          <a:xfrm>
            <a:off x="4799970" y="4080015"/>
            <a:ext cx="3055885" cy="815411"/>
          </a:xfrm>
          <a:prstGeom prst="rect">
            <a:avLst/>
          </a:prstGeom>
        </p:spPr>
      </p:pic>
      <p:sp>
        <p:nvSpPr>
          <p:cNvPr id="9" name="Patlama 2 8"/>
          <p:cNvSpPr/>
          <p:nvPr/>
        </p:nvSpPr>
        <p:spPr>
          <a:xfrm>
            <a:off x="189363" y="4364107"/>
            <a:ext cx="539507" cy="531319"/>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Patlama 2 9"/>
          <p:cNvSpPr/>
          <p:nvPr/>
        </p:nvSpPr>
        <p:spPr>
          <a:xfrm>
            <a:off x="4578233" y="4287592"/>
            <a:ext cx="539507" cy="531319"/>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0191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pic>
        <p:nvPicPr>
          <p:cNvPr id="8" name="Resim 7">
            <a:extLst>
              <a:ext uri="{FF2B5EF4-FFF2-40B4-BE49-F238E27FC236}">
                <a16:creationId xmlns:a16="http://schemas.microsoft.com/office/drawing/2014/main" id="{A436A43E-FE03-B240-1F74-CBA447EDC384}"/>
              </a:ext>
            </a:extLst>
          </p:cNvPr>
          <p:cNvPicPr>
            <a:picLocks noChangeAspect="1"/>
          </p:cNvPicPr>
          <p:nvPr/>
        </p:nvPicPr>
        <p:blipFill>
          <a:blip r:embed="rId3"/>
          <a:stretch>
            <a:fillRect/>
          </a:stretch>
        </p:blipFill>
        <p:spPr>
          <a:xfrm>
            <a:off x="6091713" y="2135338"/>
            <a:ext cx="1625469" cy="136800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merkez  x      </a:t>
            </a:r>
            <a:r>
              <a:rPr lang="tr-TR" sz="1500" dirty="0" smtClean="0">
                <a:latin typeface="Calibri" panose="020F0502020204030204" pitchFamily="34" charset="0"/>
                <a:cs typeface="Calibri" panose="020F0502020204030204" pitchFamily="34" charset="0"/>
              </a:rPr>
              <a:t>merkez y      </a:t>
            </a:r>
            <a:r>
              <a:rPr lang="tr-TR" sz="1500" dirty="0" err="1">
                <a:latin typeface="Calibri" panose="020F0502020204030204" pitchFamily="34" charset="0"/>
                <a:cs typeface="Calibri" panose="020F0502020204030204" pitchFamily="34" charset="0"/>
              </a:rPr>
              <a:t>width</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Heigth</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a:t>
            </a:r>
            <a:r>
              <a:rPr lang="tr-TR" sz="1800">
                <a:latin typeface="Calibri" panose="020F0502020204030204" pitchFamily="34" charset="0"/>
                <a:cs typeface="Calibri" panose="020F0502020204030204" pitchFamily="34" charset="0"/>
              </a:rPr>
              <a:t>örneğin </a:t>
            </a:r>
            <a:r>
              <a:rPr lang="tr-TR" sz="1800" smtClean="0">
                <a:latin typeface="Calibri" panose="020F0502020204030204" pitchFamily="34" charset="0"/>
                <a:cs typeface="Calibri" panose="020F0502020204030204" pitchFamily="34" charset="0"/>
              </a:rPr>
              <a:t>aşağıdaki </a:t>
            </a:r>
            <a:r>
              <a:rPr lang="tr-TR" sz="1800" dirty="0">
                <a:latin typeface="Calibri" panose="020F0502020204030204" pitchFamily="34" charset="0"/>
                <a:cs typeface="Calibri" panose="020F0502020204030204" pitchFamily="34" charset="0"/>
              </a:rPr>
              <a:t>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8189</TotalTime>
  <Words>1857</Words>
  <Application>Microsoft Office PowerPoint</Application>
  <PresentationFormat>Ekran Gösterisi (16:9)</PresentationFormat>
  <Paragraphs>201</Paragraphs>
  <Slides>28</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TimesNewRomanPSMT</vt:lpstr>
      <vt:lpstr>Arial Black</vt:lpstr>
      <vt:lpstr>Söhne</vt:lpstr>
      <vt:lpstr>Calibri</vt:lpstr>
      <vt:lpstr>Office Theme</vt:lpstr>
      <vt:lpstr>Makine Öğrenmesinin Temelleri  | Hafta 8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Örnek Uygulama-&gt;Real-time Object Detection</vt:lpstr>
      <vt:lpstr>Örnek Uygulama-&gt;Real-time Object Detection</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449</cp:revision>
  <dcterms:created xsi:type="dcterms:W3CDTF">2020-10-02T20:23:56Z</dcterms:created>
  <dcterms:modified xsi:type="dcterms:W3CDTF">2023-12-14T12:03:33Z</dcterms:modified>
</cp:coreProperties>
</file>