
<file path=[Content_Types].xml><?xml version="1.0" encoding="utf-8"?>
<Types xmlns="http://schemas.openxmlformats.org/package/2006/content-types">
  <Default Extension="fntdata" ContentType="application/x-fontdata"/>
  <Default Extension="jpg" ContentType="image/jp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8" r:id="rId1"/>
  </p:sldMasterIdLst>
  <p:notesMasterIdLst>
    <p:notesMasterId r:id="rId76"/>
  </p:notesMasterIdLst>
  <p:sldIdLst>
    <p:sldId id="256" r:id="rId2"/>
    <p:sldId id="270" r:id="rId3"/>
    <p:sldId id="297" r:id="rId4"/>
    <p:sldId id="318" r:id="rId5"/>
    <p:sldId id="300" r:id="rId6"/>
    <p:sldId id="317" r:id="rId7"/>
    <p:sldId id="301" r:id="rId8"/>
    <p:sldId id="302" r:id="rId9"/>
    <p:sldId id="303" r:id="rId10"/>
    <p:sldId id="304" r:id="rId11"/>
    <p:sldId id="305" r:id="rId12"/>
    <p:sldId id="306" r:id="rId13"/>
    <p:sldId id="307" r:id="rId14"/>
    <p:sldId id="311" r:id="rId15"/>
    <p:sldId id="259" r:id="rId16"/>
    <p:sldId id="421" r:id="rId17"/>
    <p:sldId id="422" r:id="rId18"/>
    <p:sldId id="423" r:id="rId19"/>
    <p:sldId id="428" r:id="rId20"/>
    <p:sldId id="319" r:id="rId21"/>
    <p:sldId id="429" r:id="rId22"/>
    <p:sldId id="430" r:id="rId23"/>
    <p:sldId id="427" r:id="rId24"/>
    <p:sldId id="424" r:id="rId25"/>
    <p:sldId id="425" r:id="rId26"/>
    <p:sldId id="426" r:id="rId27"/>
    <p:sldId id="431" r:id="rId28"/>
    <p:sldId id="432" r:id="rId29"/>
    <p:sldId id="433" r:id="rId30"/>
    <p:sldId id="257" r:id="rId31"/>
    <p:sldId id="258" r:id="rId32"/>
    <p:sldId id="442" r:id="rId33"/>
    <p:sldId id="443" r:id="rId34"/>
    <p:sldId id="434" r:id="rId35"/>
    <p:sldId id="435" r:id="rId36"/>
    <p:sldId id="436" r:id="rId37"/>
    <p:sldId id="438" r:id="rId38"/>
    <p:sldId id="437" r:id="rId39"/>
    <p:sldId id="316" r:id="rId40"/>
    <p:sldId id="439" r:id="rId41"/>
    <p:sldId id="440" r:id="rId42"/>
    <p:sldId id="441" r:id="rId43"/>
    <p:sldId id="320" r:id="rId44"/>
    <p:sldId id="322" r:id="rId45"/>
    <p:sldId id="323" r:id="rId46"/>
    <p:sldId id="324" r:id="rId47"/>
    <p:sldId id="325" r:id="rId48"/>
    <p:sldId id="326" r:id="rId49"/>
    <p:sldId id="327" r:id="rId50"/>
    <p:sldId id="328" r:id="rId51"/>
    <p:sldId id="329" r:id="rId52"/>
    <p:sldId id="330" r:id="rId53"/>
    <p:sldId id="331" r:id="rId54"/>
    <p:sldId id="332" r:id="rId55"/>
    <p:sldId id="333" r:id="rId56"/>
    <p:sldId id="334" r:id="rId57"/>
    <p:sldId id="335" r:id="rId58"/>
    <p:sldId id="336" r:id="rId59"/>
    <p:sldId id="337" r:id="rId60"/>
    <p:sldId id="338" r:id="rId61"/>
    <p:sldId id="339" r:id="rId62"/>
    <p:sldId id="340" r:id="rId63"/>
    <p:sldId id="342" r:id="rId64"/>
    <p:sldId id="343" r:id="rId65"/>
    <p:sldId id="344" r:id="rId66"/>
    <p:sldId id="345" r:id="rId67"/>
    <p:sldId id="346" r:id="rId68"/>
    <p:sldId id="347" r:id="rId69"/>
    <p:sldId id="349" r:id="rId70"/>
    <p:sldId id="350" r:id="rId71"/>
    <p:sldId id="351" r:id="rId72"/>
    <p:sldId id="353" r:id="rId73"/>
    <p:sldId id="354" r:id="rId74"/>
    <p:sldId id="298" r:id="rId75"/>
  </p:sldIdLst>
  <p:sldSz cx="9144000" cy="5143500" type="screen16x9"/>
  <p:notesSz cx="6858000" cy="9144000"/>
  <p:embeddedFontLst>
    <p:embeddedFont>
      <p:font typeface="Arial Black" panose="020B0A04020102020204" pitchFamily="34" charset="0"/>
      <p:bold r:id="rId77"/>
    </p:embeddedFont>
    <p:embeddedFont>
      <p:font typeface="Calibri" panose="020F0502020204030204" pitchFamily="34" charset="0"/>
      <p:regular r:id="rId78"/>
      <p:bold r:id="rId79"/>
      <p:italic r:id="rId80"/>
      <p:boldItalic r:id="rId8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30"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3.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4.fntdata"/><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0D8BD57-80EF-4F14-97BF-D2A951553533}" type="slidenum">
              <a:rPr lang="tr-TR" smtClean="0"/>
              <a:t>47</a:t>
            </a:fld>
            <a:endParaRPr lang="tr-TR"/>
          </a:p>
        </p:txBody>
      </p:sp>
    </p:spTree>
    <p:extLst>
      <p:ext uri="{BB962C8B-B14F-4D97-AF65-F5344CB8AC3E}">
        <p14:creationId xmlns:p14="http://schemas.microsoft.com/office/powerpoint/2010/main" val="1022266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tr-TR"/>
              <a:t>Asıl başlık stilini düzenlemek için tıklayın</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6649136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055031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42861658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bg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70495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7866053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89315181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7933717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4" name="Content Placeholder 3"/>
          <p:cNvSpPr>
            <a:spLocks noGrp="1"/>
          </p:cNvSpPr>
          <p:nvPr>
            <p:ph sz="half" idx="2"/>
          </p:nvPr>
        </p:nvSpPr>
        <p:spPr>
          <a:xfrm>
            <a:off x="629842" y="1878806"/>
            <a:ext cx="3868340" cy="276344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6" name="Content Placeholder 5"/>
          <p:cNvSpPr>
            <a:spLocks noGrp="1"/>
          </p:cNvSpPr>
          <p:nvPr>
            <p:ph sz="quarter" idx="4"/>
          </p:nvPr>
        </p:nvSpPr>
        <p:spPr>
          <a:xfrm>
            <a:off x="4629150" y="1878806"/>
            <a:ext cx="3887391" cy="276344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27668084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7693514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228487499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42543075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tr-TR"/>
              <a:t>Resim eklemek için simgeye tıklayın</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7781640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10/2/2023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143654273"/>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13.tiff"/><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83849" y="2306781"/>
            <a:ext cx="8860779" cy="1790700"/>
          </a:xfrm>
          <a:prstGeom prst="rect">
            <a:avLst/>
          </a:prstGeom>
        </p:spPr>
        <p:txBody>
          <a:bodyPr spcFirstLastPara="1" lIns="91425" tIns="91425" rIns="91425" bIns="91425" anchorCtr="0">
            <a:normAutofit fontScale="90000"/>
          </a:bodyPr>
          <a:lstStyle/>
          <a:p>
            <a:pPr marL="0" lvl="0" indent="0" rtl="0">
              <a:spcBef>
                <a:spcPts val="0"/>
              </a:spcBef>
              <a:spcAft>
                <a:spcPts val="0"/>
              </a:spcAft>
              <a:buNone/>
            </a:pPr>
            <a:r>
              <a:rPr lang="tr-TR" sz="3600" dirty="0"/>
              <a:t>Makine Öğrenmesinin Temelleri </a:t>
            </a:r>
            <a:br>
              <a:rPr lang="tr-TR" sz="3600" dirty="0"/>
            </a:br>
            <a:r>
              <a:rPr lang="en-US" sz="3600" dirty="0"/>
              <a:t>|</a:t>
            </a:r>
            <a:r>
              <a:rPr lang="tr-TR" sz="3600" dirty="0"/>
              <a:t> Hafta</a:t>
            </a:r>
            <a:r>
              <a:rPr lang="en-US" sz="3600" dirty="0"/>
              <a:t> 1</a:t>
            </a:r>
            <a:br>
              <a:rPr lang="tr-TR" sz="3600" dirty="0"/>
            </a:br>
            <a:br>
              <a:rPr lang="tr-TR" sz="3600" dirty="0"/>
            </a:br>
            <a:br>
              <a:rPr lang="tr-TR" sz="3600"/>
            </a:b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7</a:t>
            </a:r>
          </a:p>
        </p:txBody>
      </p:sp>
      <p:sp>
        <p:nvSpPr>
          <p:cNvPr id="3" name="İçerik Yer Tutucusu 2"/>
          <p:cNvSpPr>
            <a:spLocks noGrp="1"/>
          </p:cNvSpPr>
          <p:nvPr>
            <p:ph idx="1"/>
          </p:nvPr>
        </p:nvSpPr>
        <p:spPr/>
        <p:txBody>
          <a:bodyPr/>
          <a:lstStyle/>
          <a:p>
            <a:r>
              <a:rPr lang="tr-TR" dirty="0"/>
              <a:t>Topluluk Öğrenme(</a:t>
            </a:r>
            <a:r>
              <a:rPr lang="tr-TR" dirty="0" err="1"/>
              <a:t>Ensemble</a:t>
            </a:r>
            <a:r>
              <a:rPr lang="tr-TR" dirty="0"/>
              <a:t> Learning)</a:t>
            </a:r>
          </a:p>
          <a:p>
            <a:pPr lvl="2"/>
            <a:r>
              <a:rPr lang="tr-TR" sz="2000" dirty="0" err="1"/>
              <a:t>Voting</a:t>
            </a:r>
            <a:endParaRPr lang="tr-TR" sz="2000" dirty="0"/>
          </a:p>
          <a:p>
            <a:pPr lvl="2"/>
            <a:r>
              <a:rPr lang="tr-TR" sz="2000" dirty="0" err="1"/>
              <a:t>Stacking</a:t>
            </a:r>
            <a:endParaRPr lang="tr-TR" sz="2000" dirty="0"/>
          </a:p>
          <a:p>
            <a:pPr lvl="2"/>
            <a:r>
              <a:rPr lang="tr-TR" sz="2000" dirty="0" err="1"/>
              <a:t>Bagging</a:t>
            </a:r>
            <a:endParaRPr lang="tr-TR" sz="2000" dirty="0"/>
          </a:p>
          <a:p>
            <a:pPr lvl="2"/>
            <a:r>
              <a:rPr lang="tr-TR" sz="2000" dirty="0" err="1"/>
              <a:t>Boosting</a:t>
            </a:r>
            <a:endParaRPr lang="tr-TR" sz="2000" dirty="0"/>
          </a:p>
          <a:p>
            <a:pPr lvl="2"/>
            <a:r>
              <a:rPr lang="tr-TR" sz="2000" dirty="0"/>
              <a:t>Python </a:t>
            </a:r>
            <a:r>
              <a:rPr lang="tr-TR" sz="2000" dirty="0" err="1"/>
              <a:t>Koldarının</a:t>
            </a:r>
            <a:r>
              <a:rPr lang="tr-TR" sz="2000" dirty="0"/>
              <a:t> İncelenmesi</a:t>
            </a:r>
          </a:p>
        </p:txBody>
      </p:sp>
    </p:spTree>
    <p:extLst>
      <p:ext uri="{BB962C8B-B14F-4D97-AF65-F5344CB8AC3E}">
        <p14:creationId xmlns:p14="http://schemas.microsoft.com/office/powerpoint/2010/main" val="1881248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8</a:t>
            </a:r>
          </a:p>
        </p:txBody>
      </p:sp>
      <p:sp>
        <p:nvSpPr>
          <p:cNvPr id="3" name="İçerik Yer Tutucusu 2"/>
          <p:cNvSpPr>
            <a:spLocks noGrp="1"/>
          </p:cNvSpPr>
          <p:nvPr>
            <p:ph idx="1"/>
          </p:nvPr>
        </p:nvSpPr>
        <p:spPr/>
        <p:txBody>
          <a:bodyPr/>
          <a:lstStyle/>
          <a:p>
            <a:r>
              <a:rPr lang="tr-TR" dirty="0"/>
              <a:t>YOLO algoritması ile segmentasyon</a:t>
            </a:r>
          </a:p>
          <a:p>
            <a:r>
              <a:rPr lang="tr-TR" dirty="0"/>
              <a:t>YOLO kurulumu</a:t>
            </a:r>
          </a:p>
          <a:p>
            <a:r>
              <a:rPr lang="tr-TR" dirty="0"/>
              <a:t>Veri Seti Hazırlama</a:t>
            </a:r>
          </a:p>
          <a:p>
            <a:r>
              <a:rPr lang="tr-TR" dirty="0"/>
              <a:t>Eğitim ve Test</a:t>
            </a:r>
          </a:p>
          <a:p>
            <a:r>
              <a:rPr lang="tr-TR" dirty="0"/>
              <a:t>Tespit edilen bölgenin </a:t>
            </a:r>
            <a:r>
              <a:rPr lang="tr-TR" dirty="0" err="1"/>
              <a:t>opencv</a:t>
            </a:r>
            <a:r>
              <a:rPr lang="tr-TR" dirty="0"/>
              <a:t> ile kırpılması</a:t>
            </a:r>
          </a:p>
        </p:txBody>
      </p:sp>
    </p:spTree>
    <p:extLst>
      <p:ext uri="{BB962C8B-B14F-4D97-AF65-F5344CB8AC3E}">
        <p14:creationId xmlns:p14="http://schemas.microsoft.com/office/powerpoint/2010/main" val="573374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72088" cy="51435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Unvan 1"/>
          <p:cNvSpPr>
            <a:spLocks noGrp="1"/>
          </p:cNvSpPr>
          <p:nvPr>
            <p:ph type="title"/>
          </p:nvPr>
        </p:nvSpPr>
        <p:spPr>
          <a:xfrm>
            <a:off x="628650" y="482600"/>
            <a:ext cx="2916395" cy="1350394"/>
          </a:xfrm>
        </p:spPr>
        <p:txBody>
          <a:bodyPr>
            <a:normAutofit/>
          </a:bodyPr>
          <a:lstStyle/>
          <a:p>
            <a:r>
              <a:rPr lang="tr-TR"/>
              <a:t>Hafta 9</a:t>
            </a:r>
            <a:endParaRPr lang="tr-TR" dirty="0"/>
          </a:p>
        </p:txBody>
      </p:sp>
      <p:sp>
        <p:nvSpPr>
          <p:cNvPr id="3" name="İçerik Yer Tutucusu 2"/>
          <p:cNvSpPr>
            <a:spLocks noGrp="1"/>
          </p:cNvSpPr>
          <p:nvPr>
            <p:ph idx="1"/>
          </p:nvPr>
        </p:nvSpPr>
        <p:spPr>
          <a:xfrm>
            <a:off x="237892" y="1586250"/>
            <a:ext cx="4966009" cy="3074649"/>
          </a:xfrm>
        </p:spPr>
        <p:txBody>
          <a:bodyPr>
            <a:normAutofit fontScale="62500" lnSpcReduction="20000"/>
          </a:bodyPr>
          <a:lstStyle/>
          <a:p>
            <a:pPr>
              <a:spcAft>
                <a:spcPts val="1200"/>
              </a:spcAft>
            </a:pPr>
            <a:r>
              <a:rPr lang="tr-TR" sz="2500" dirty="0"/>
              <a:t>Derin Öğrenme İle Gerçek Zamanlı Uygulamalar</a:t>
            </a:r>
          </a:p>
          <a:p>
            <a:pPr>
              <a:spcAft>
                <a:spcPts val="1200"/>
              </a:spcAft>
            </a:pPr>
            <a:r>
              <a:rPr lang="tr-TR" sz="2500" dirty="0" err="1"/>
              <a:t>Dlib</a:t>
            </a:r>
            <a:r>
              <a:rPr lang="tr-TR" sz="2500" dirty="0"/>
              <a:t> Kütüphanesini kullanarak yüz bölgelerin tespit edilmesi ve </a:t>
            </a:r>
            <a:r>
              <a:rPr lang="tr-TR" sz="2500" dirty="0" err="1"/>
              <a:t>Croplanması</a:t>
            </a:r>
            <a:endParaRPr lang="tr-TR" sz="2500" dirty="0"/>
          </a:p>
          <a:p>
            <a:pPr>
              <a:spcAft>
                <a:spcPts val="1200"/>
              </a:spcAft>
            </a:pPr>
            <a:r>
              <a:rPr lang="tr-TR" sz="2500" dirty="0"/>
              <a:t>Gözlerin açık-kapalı olduğunun gerçek zamanlı (</a:t>
            </a:r>
            <a:r>
              <a:rPr lang="tr-TR" sz="2500" dirty="0" err="1"/>
              <a:t>real</a:t>
            </a:r>
            <a:r>
              <a:rPr lang="tr-TR" sz="2500" dirty="0"/>
              <a:t>-time) tespit edilmesi.</a:t>
            </a:r>
          </a:p>
          <a:p>
            <a:pPr>
              <a:spcAft>
                <a:spcPts val="1200"/>
              </a:spcAft>
            </a:pPr>
            <a:r>
              <a:rPr lang="tr-TR" sz="2500" dirty="0" err="1"/>
              <a:t>Dlib</a:t>
            </a:r>
            <a:r>
              <a:rPr lang="tr-TR" sz="2500" dirty="0"/>
              <a:t> kütüphanesi ile yapılabilecek proje önerileri üzerine beyin fırtınası.</a:t>
            </a:r>
          </a:p>
          <a:p>
            <a:endParaRPr lang="tr-TR" sz="900" dirty="0"/>
          </a:p>
        </p:txBody>
      </p:sp>
      <p:pic>
        <p:nvPicPr>
          <p:cNvPr id="5" name="Resim 4">
            <a:extLst>
              <a:ext uri="{FF2B5EF4-FFF2-40B4-BE49-F238E27FC236}">
                <a16:creationId xmlns:a16="http://schemas.microsoft.com/office/drawing/2014/main" id="{AFA71F3B-0040-74FE-86D6-89511F5C0DED}"/>
              </a:ext>
            </a:extLst>
          </p:cNvPr>
          <p:cNvPicPr>
            <a:picLocks noChangeAspect="1"/>
          </p:cNvPicPr>
          <p:nvPr/>
        </p:nvPicPr>
        <p:blipFill>
          <a:blip r:embed="rId2"/>
          <a:stretch>
            <a:fillRect/>
          </a:stretch>
        </p:blipFill>
        <p:spPr>
          <a:xfrm>
            <a:off x="5472447" y="902691"/>
            <a:ext cx="3560660" cy="3338118"/>
          </a:xfrm>
          <a:prstGeom prst="rect">
            <a:avLst/>
          </a:prstGeom>
        </p:spPr>
      </p:pic>
    </p:spTree>
    <p:extLst>
      <p:ext uri="{BB962C8B-B14F-4D97-AF65-F5344CB8AC3E}">
        <p14:creationId xmlns:p14="http://schemas.microsoft.com/office/powerpoint/2010/main" val="400376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10</a:t>
            </a:r>
          </a:p>
        </p:txBody>
      </p:sp>
      <p:sp>
        <p:nvSpPr>
          <p:cNvPr id="3" name="İçerik Yer Tutucusu 2"/>
          <p:cNvSpPr>
            <a:spLocks noGrp="1"/>
          </p:cNvSpPr>
          <p:nvPr>
            <p:ph idx="1"/>
          </p:nvPr>
        </p:nvSpPr>
        <p:spPr/>
        <p:txBody>
          <a:bodyPr>
            <a:normAutofit fontScale="85000" lnSpcReduction="10000"/>
          </a:bodyPr>
          <a:lstStyle/>
          <a:p>
            <a:pPr>
              <a:spcAft>
                <a:spcPts val="600"/>
              </a:spcAft>
            </a:pPr>
            <a:r>
              <a:rPr lang="tr-TR" sz="1800" dirty="0"/>
              <a:t>Media </a:t>
            </a:r>
            <a:r>
              <a:rPr lang="tr-TR" sz="1800" dirty="0" err="1"/>
              <a:t>Pipe</a:t>
            </a:r>
            <a:r>
              <a:rPr lang="tr-TR" sz="1800" dirty="0"/>
              <a:t> kütüphanesi ile gerçek zamanlı uygulama geliştirme</a:t>
            </a:r>
          </a:p>
          <a:p>
            <a:pPr>
              <a:spcAft>
                <a:spcPts val="600"/>
              </a:spcAft>
            </a:pPr>
            <a:r>
              <a:rPr lang="tr-TR" sz="1800" dirty="0" err="1"/>
              <a:t>Selfie</a:t>
            </a:r>
            <a:r>
              <a:rPr lang="tr-TR" sz="1800" dirty="0"/>
              <a:t> </a:t>
            </a:r>
            <a:r>
              <a:rPr lang="tr-TR" sz="1800" dirty="0" err="1"/>
              <a:t>Segmentation</a:t>
            </a:r>
            <a:endParaRPr lang="tr-TR" sz="1800" dirty="0"/>
          </a:p>
          <a:p>
            <a:pPr>
              <a:spcAft>
                <a:spcPts val="600"/>
              </a:spcAft>
            </a:pPr>
            <a:r>
              <a:rPr lang="tr-TR" sz="1800" dirty="0" err="1"/>
              <a:t>Hand</a:t>
            </a:r>
            <a:r>
              <a:rPr lang="tr-TR" sz="1800" dirty="0"/>
              <a:t> </a:t>
            </a:r>
            <a:r>
              <a:rPr lang="tr-TR" sz="1800" dirty="0" err="1"/>
              <a:t>Landmark</a:t>
            </a:r>
            <a:r>
              <a:rPr lang="tr-TR" sz="1800" dirty="0"/>
              <a:t> </a:t>
            </a:r>
            <a:r>
              <a:rPr lang="tr-TR" sz="1800" dirty="0" err="1"/>
              <a:t>Detection</a:t>
            </a:r>
            <a:endParaRPr lang="tr-TR" sz="1800" dirty="0"/>
          </a:p>
          <a:p>
            <a:pPr>
              <a:spcAft>
                <a:spcPts val="600"/>
              </a:spcAft>
            </a:pPr>
            <a:r>
              <a:rPr lang="tr-TR" sz="1800" dirty="0" err="1"/>
              <a:t>Face</a:t>
            </a:r>
            <a:r>
              <a:rPr lang="tr-TR" sz="1800" dirty="0"/>
              <a:t> </a:t>
            </a:r>
            <a:r>
              <a:rPr lang="tr-TR" sz="1800" dirty="0" err="1"/>
              <a:t>Detection</a:t>
            </a:r>
            <a:endParaRPr lang="tr-TR" sz="1800" dirty="0"/>
          </a:p>
          <a:p>
            <a:pPr>
              <a:spcAft>
                <a:spcPts val="600"/>
              </a:spcAft>
            </a:pPr>
            <a:r>
              <a:rPr lang="tr-TR" sz="1800" dirty="0" err="1"/>
              <a:t>Face</a:t>
            </a:r>
            <a:r>
              <a:rPr lang="tr-TR" sz="1800" dirty="0"/>
              <a:t> </a:t>
            </a:r>
            <a:r>
              <a:rPr lang="tr-TR" sz="1800" dirty="0" err="1"/>
              <a:t>Landmark</a:t>
            </a:r>
            <a:r>
              <a:rPr lang="tr-TR" sz="1800" dirty="0"/>
              <a:t> </a:t>
            </a:r>
            <a:r>
              <a:rPr lang="tr-TR" sz="1800" dirty="0" err="1"/>
              <a:t>Detection</a:t>
            </a:r>
            <a:endParaRPr lang="tr-TR" sz="1800" b="1" dirty="0">
              <a:latin typeface="Times New Roman" panose="02020603050405020304" pitchFamily="18" charset="0"/>
              <a:cs typeface="Times New Roman" panose="02020603050405020304" pitchFamily="18" charset="0"/>
            </a:endParaRPr>
          </a:p>
          <a:p>
            <a:pPr>
              <a:spcAft>
                <a:spcPts val="600"/>
              </a:spcAft>
            </a:pPr>
            <a:r>
              <a:rPr lang="tr-TR" sz="1800" dirty="0" err="1"/>
              <a:t>Gesture</a:t>
            </a:r>
            <a:r>
              <a:rPr lang="tr-TR" sz="1800" dirty="0"/>
              <a:t> </a:t>
            </a:r>
            <a:r>
              <a:rPr lang="tr-TR" sz="1800" dirty="0" err="1"/>
              <a:t>Recognition</a:t>
            </a:r>
            <a:endParaRPr lang="tr-TR" sz="1800" b="1" dirty="0">
              <a:latin typeface="Times New Roman" panose="02020603050405020304" pitchFamily="18" charset="0"/>
              <a:cs typeface="Times New Roman" panose="02020603050405020304" pitchFamily="18" charset="0"/>
            </a:endParaRPr>
          </a:p>
          <a:p>
            <a:pPr>
              <a:spcAft>
                <a:spcPts val="600"/>
              </a:spcAft>
            </a:pPr>
            <a:r>
              <a:rPr lang="tr-TR" sz="1800" dirty="0"/>
              <a:t>Interactive </a:t>
            </a:r>
            <a:r>
              <a:rPr lang="tr-TR" sz="1800" dirty="0" err="1"/>
              <a:t>Segmentation</a:t>
            </a:r>
            <a:endParaRPr lang="tr-TR" sz="1800" b="1" dirty="0">
              <a:latin typeface="Times New Roman" panose="02020603050405020304" pitchFamily="18" charset="0"/>
              <a:cs typeface="Times New Roman" panose="02020603050405020304" pitchFamily="18" charset="0"/>
            </a:endParaRPr>
          </a:p>
          <a:p>
            <a:pPr>
              <a:spcAft>
                <a:spcPts val="600"/>
              </a:spcAft>
            </a:pPr>
            <a:r>
              <a:rPr lang="tr-TR" sz="1800" dirty="0" err="1"/>
              <a:t>Pose</a:t>
            </a:r>
            <a:r>
              <a:rPr lang="tr-TR" sz="1800" dirty="0"/>
              <a:t> </a:t>
            </a:r>
            <a:r>
              <a:rPr lang="tr-TR" sz="1800" dirty="0" err="1"/>
              <a:t>Landmark</a:t>
            </a:r>
            <a:r>
              <a:rPr lang="tr-TR" sz="1800" dirty="0"/>
              <a:t> </a:t>
            </a:r>
            <a:r>
              <a:rPr lang="tr-TR" sz="1800" dirty="0" err="1"/>
              <a:t>Detection</a:t>
            </a:r>
            <a:endParaRPr lang="tr-TR" sz="1800" dirty="0"/>
          </a:p>
          <a:p>
            <a:pPr>
              <a:spcAft>
                <a:spcPts val="600"/>
              </a:spcAft>
            </a:pPr>
            <a:r>
              <a:rPr lang="tr-TR" sz="1600" dirty="0"/>
              <a:t>Proje Önerileri ile ilgili beyin fırtınası</a:t>
            </a:r>
          </a:p>
        </p:txBody>
      </p:sp>
    </p:spTree>
    <p:extLst>
      <p:ext uri="{BB962C8B-B14F-4D97-AF65-F5344CB8AC3E}">
        <p14:creationId xmlns:p14="http://schemas.microsoft.com/office/powerpoint/2010/main" val="1124951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11</a:t>
            </a:r>
          </a:p>
        </p:txBody>
      </p:sp>
      <p:sp>
        <p:nvSpPr>
          <p:cNvPr id="3" name="İçerik Yer Tutucusu 2"/>
          <p:cNvSpPr>
            <a:spLocks noGrp="1"/>
          </p:cNvSpPr>
          <p:nvPr>
            <p:ph idx="1"/>
          </p:nvPr>
        </p:nvSpPr>
        <p:spPr/>
        <p:txBody>
          <a:bodyPr/>
          <a:lstStyle/>
          <a:p>
            <a:r>
              <a:rPr lang="tr-TR"/>
              <a:t>Konuların yetişme durumuna </a:t>
            </a:r>
            <a:r>
              <a:rPr lang="tr-TR" dirty="0"/>
              <a:t>göre </a:t>
            </a:r>
            <a:r>
              <a:rPr lang="tr-TR"/>
              <a:t>gelecek konular…</a:t>
            </a:r>
            <a:endParaRPr lang="tr-TR" dirty="0"/>
          </a:p>
        </p:txBody>
      </p:sp>
    </p:spTree>
    <p:extLst>
      <p:ext uri="{BB962C8B-B14F-4D97-AF65-F5344CB8AC3E}">
        <p14:creationId xmlns:p14="http://schemas.microsoft.com/office/powerpoint/2010/main" val="1070278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731" y="396128"/>
            <a:ext cx="5600700" cy="421556"/>
          </a:xfrm>
        </p:spPr>
        <p:txBody>
          <a:bodyPr>
            <a:normAutofit fontScale="90000"/>
          </a:bodyPr>
          <a:lstStyle/>
          <a:p>
            <a:pPr algn="ctr"/>
            <a:r>
              <a:rPr lang="tr-TR" b="1" cap="none" dirty="0">
                <a:effectLst>
                  <a:outerShdw blurRad="38100" dist="38100" dir="2700000" algn="tl">
                    <a:srgbClr val="000000">
                      <a:alpha val="43137"/>
                    </a:srgbClr>
                  </a:outerShdw>
                </a:effectLst>
              </a:rPr>
              <a:t>Yapay Zeka</a:t>
            </a:r>
            <a:r>
              <a:rPr lang="en-US" b="1" cap="none" dirty="0">
                <a:effectLst>
                  <a:outerShdw blurRad="38100" dist="38100" dir="2700000" algn="tl">
                    <a:srgbClr val="000000">
                      <a:alpha val="43137"/>
                    </a:srgbClr>
                  </a:outerShdw>
                </a:effectLst>
              </a:rPr>
              <a:t> </a:t>
            </a:r>
            <a:r>
              <a:rPr lang="tr-TR" b="1" cap="none" dirty="0">
                <a:effectLst>
                  <a:outerShdw blurRad="38100" dist="38100" dir="2700000" algn="tl">
                    <a:srgbClr val="000000">
                      <a:alpha val="43137"/>
                    </a:srgbClr>
                  </a:outerShdw>
                </a:effectLst>
              </a:rPr>
              <a:t>Nedir ?</a:t>
            </a:r>
            <a:endParaRPr lang="en-US" b="1" cap="none"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5972" y="1073171"/>
            <a:ext cx="8532055" cy="3252645"/>
          </a:xfrm>
        </p:spPr>
        <p:txBody>
          <a:bodyPr>
            <a:normAutofit/>
          </a:bodyPr>
          <a:lstStyle/>
          <a:p>
            <a:pPr>
              <a:spcBef>
                <a:spcPts val="900"/>
              </a:spcBef>
            </a:pPr>
            <a:r>
              <a:rPr lang="tr-TR" sz="1800" dirty="0">
                <a:latin typeface="Times New Roman" panose="02020603050405020304" pitchFamily="18" charset="0"/>
                <a:cs typeface="Times New Roman" panose="02020603050405020304" pitchFamily="18" charset="0"/>
              </a:rPr>
              <a:t>Normal Zeka gibi, Yapay Zekanın belli bir tanımlanması da olamaz.</a:t>
            </a:r>
          </a:p>
          <a:p>
            <a:pPr>
              <a:spcBef>
                <a:spcPts val="900"/>
              </a:spcBef>
            </a:pPr>
            <a:r>
              <a:rPr lang="tr-TR" sz="1800" dirty="0">
                <a:latin typeface="Times New Roman" panose="02020603050405020304" pitchFamily="18" charset="0"/>
                <a:cs typeface="Times New Roman" panose="02020603050405020304" pitchFamily="18" charset="0"/>
              </a:rPr>
              <a:t>Yapay Zeka, kendi kendine öğrenebilen ve insanlar gibi sorunlar ya da benzer işler çözebilen bir bilgisayar sistemidir.</a:t>
            </a:r>
          </a:p>
          <a:p>
            <a:pPr>
              <a:spcBef>
                <a:spcPts val="900"/>
              </a:spcBef>
            </a:pPr>
            <a:r>
              <a:rPr lang="tr-TR" sz="1800" dirty="0">
                <a:latin typeface="Times New Roman" panose="02020603050405020304" pitchFamily="18" charset="0"/>
                <a:cs typeface="Times New Roman" panose="02020603050405020304" pitchFamily="18" charset="0"/>
              </a:rPr>
              <a:t>Yapay Zeka yeni bir bilim alanı değildir.</a:t>
            </a:r>
          </a:p>
          <a:p>
            <a:pPr>
              <a:spcBef>
                <a:spcPts val="900"/>
              </a:spcBef>
            </a:pPr>
            <a:r>
              <a:rPr lang="tr-TR" sz="1800" dirty="0">
                <a:latin typeface="Times New Roman" panose="02020603050405020304" pitchFamily="18" charset="0"/>
                <a:cs typeface="Times New Roman" panose="02020603050405020304" pitchFamily="18" charset="0"/>
              </a:rPr>
              <a:t>Bilim alanı olarak, Yapay Zeka 1950 yıllarında başladı hala çok ünlü ve bilinen bilim alanı olmamıştır.</a:t>
            </a:r>
          </a:p>
          <a:p>
            <a:pPr>
              <a:spcBef>
                <a:spcPts val="900"/>
              </a:spcBef>
            </a:pPr>
            <a:r>
              <a:rPr lang="tr-TR" sz="1800" dirty="0">
                <a:latin typeface="Times New Roman" panose="02020603050405020304" pitchFamily="18" charset="0"/>
                <a:cs typeface="Times New Roman" panose="02020603050405020304" pitchFamily="18" charset="0"/>
              </a:rPr>
              <a:t>Günümüz bilgisayarları, yapay zeka teknolojisinin gelişmesi sayesinde olaylar arası ilişkileri öğrenebilmekte, olaylara yorum getirmekte ve insan karar verme mekanizmasına yakın yöntemlerle problemlere çözüm üretmektedir. </a:t>
            </a:r>
          </a:p>
          <a:p>
            <a:pPr>
              <a:spcBef>
                <a:spcPts val="900"/>
              </a:spcBef>
            </a:pPr>
            <a:r>
              <a:rPr lang="tr-TR" sz="1800" dirty="0">
                <a:latin typeface="Times New Roman" panose="02020603050405020304" pitchFamily="18" charset="0"/>
                <a:cs typeface="Times New Roman" panose="02020603050405020304" pitchFamily="18" charset="0"/>
              </a:rPr>
              <a:t>Bunların yapılmasını mümkün kılan yapay zeka teknolojisi ve makine öğrenmesidir.</a:t>
            </a:r>
          </a:p>
          <a:p>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8626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8866" y="325553"/>
            <a:ext cx="5600700" cy="367550"/>
          </a:xfrm>
        </p:spPr>
        <p:txBody>
          <a:bodyPr>
            <a:normAutofit fontScale="90000"/>
          </a:bodyPr>
          <a:lstStyle/>
          <a:p>
            <a:pPr algn="ctr">
              <a:spcBef>
                <a:spcPts val="900"/>
              </a:spcBef>
            </a:pPr>
            <a:r>
              <a:rPr lang="tr-TR" sz="2100" b="1" dirty="0"/>
              <a:t>Yapay Zeka Teknolojisine Genel Bir Bakış</a:t>
            </a:r>
            <a:endParaRPr lang="tr-TR" sz="2100" dirty="0"/>
          </a:p>
        </p:txBody>
      </p:sp>
      <p:sp>
        <p:nvSpPr>
          <p:cNvPr id="3" name="Content Placeholder 2"/>
          <p:cNvSpPr>
            <a:spLocks noGrp="1"/>
          </p:cNvSpPr>
          <p:nvPr>
            <p:ph idx="1"/>
          </p:nvPr>
        </p:nvSpPr>
        <p:spPr>
          <a:xfrm>
            <a:off x="288389" y="929989"/>
            <a:ext cx="8398412" cy="3100404"/>
          </a:xfrm>
        </p:spPr>
        <p:txBody>
          <a:bodyPr>
            <a:normAutofit/>
          </a:bodyPr>
          <a:lstStyle/>
          <a:p>
            <a:pPr>
              <a:spcBef>
                <a:spcPts val="1350"/>
              </a:spcBef>
            </a:pPr>
            <a:r>
              <a:rPr lang="tr-TR" sz="1800" dirty="0">
                <a:latin typeface="Times New Roman" panose="02020603050405020304" pitchFamily="18" charset="0"/>
                <a:cs typeface="Times New Roman" panose="02020603050405020304" pitchFamily="18" charset="0"/>
              </a:rPr>
              <a:t>Günümüzdeki bilgisayar sistemlerinin gelişmesi incelendiğinde zeki sistemlerin her geçen gün daha yaygın olarak kullanıma alındığı görülmektedir. </a:t>
            </a:r>
          </a:p>
          <a:p>
            <a:pPr>
              <a:spcBef>
                <a:spcPts val="1350"/>
              </a:spcBef>
            </a:pPr>
            <a:r>
              <a:rPr lang="tr-TR" sz="1800" dirty="0">
                <a:latin typeface="Times New Roman" panose="02020603050405020304" pitchFamily="18" charset="0"/>
                <a:cs typeface="Times New Roman" panose="02020603050405020304" pitchFamily="18" charset="0"/>
              </a:rPr>
              <a:t>Artık bilgisayarlar eskiden olduğu gibi sadece bilgi iletişiminin ve hesaplamaların otomasyonunu yapan sistemler olarak görülmemektedir. </a:t>
            </a:r>
          </a:p>
          <a:p>
            <a:pPr>
              <a:spcBef>
                <a:spcPts val="1350"/>
              </a:spcBef>
            </a:pPr>
            <a:r>
              <a:rPr lang="tr-TR" sz="1800" dirty="0">
                <a:latin typeface="Times New Roman" panose="02020603050405020304" pitchFamily="18" charset="0"/>
                <a:cs typeface="Times New Roman" panose="02020603050405020304" pitchFamily="18" charset="0"/>
              </a:rPr>
              <a:t>Bunun da ötesinde bilgisayarlar olaylar arasındaki ilişkileri öğrenebilmekte, olayları yorumlayabilmekte ve problemlere çözüm üretecek kararlar verebilmektedir. </a:t>
            </a:r>
          </a:p>
          <a:p>
            <a:pPr>
              <a:spcBef>
                <a:spcPts val="1350"/>
              </a:spcBef>
            </a:pPr>
            <a:r>
              <a:rPr lang="tr-TR" sz="1800" dirty="0">
                <a:latin typeface="Times New Roman" panose="02020603050405020304" pitchFamily="18" charset="0"/>
                <a:cs typeface="Times New Roman" panose="02020603050405020304" pitchFamily="18" charset="0"/>
              </a:rPr>
              <a:t>Bunun için bilgisayarlar bilinen sayısal algoritmaları kullanmak yerine sezgisel yaklaşımları kullanarak insan karar verme mekanizmasına daha yakın karar verme sürecini gerçekleştirirler.</a:t>
            </a:r>
          </a:p>
        </p:txBody>
      </p:sp>
    </p:spTree>
    <p:extLst>
      <p:ext uri="{BB962C8B-B14F-4D97-AF65-F5344CB8AC3E}">
        <p14:creationId xmlns:p14="http://schemas.microsoft.com/office/powerpoint/2010/main" val="1309774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1716" y="205978"/>
            <a:ext cx="6300568" cy="367550"/>
          </a:xfrm>
        </p:spPr>
        <p:txBody>
          <a:bodyPr>
            <a:normAutofit/>
          </a:bodyPr>
          <a:lstStyle/>
          <a:p>
            <a:pPr algn="ctr">
              <a:spcBef>
                <a:spcPts val="900"/>
              </a:spcBef>
            </a:pPr>
            <a:r>
              <a:rPr lang="fi-FI" sz="1800" b="1" dirty="0"/>
              <a:t>Yapay Zeka Teknolojisinin Kullanım Alanları</a:t>
            </a:r>
            <a:endParaRPr lang="tr-TR" sz="2000" dirty="0"/>
          </a:p>
        </p:txBody>
      </p:sp>
      <p:sp>
        <p:nvSpPr>
          <p:cNvPr id="3" name="Content Placeholder 2"/>
          <p:cNvSpPr>
            <a:spLocks noGrp="1"/>
          </p:cNvSpPr>
          <p:nvPr>
            <p:ph idx="1"/>
          </p:nvPr>
        </p:nvSpPr>
        <p:spPr>
          <a:xfrm>
            <a:off x="309489" y="709592"/>
            <a:ext cx="8525022" cy="4227930"/>
          </a:xfrm>
        </p:spPr>
        <p:txBody>
          <a:bodyPr>
            <a:noAutofit/>
          </a:bodyPr>
          <a:lstStyle/>
          <a:p>
            <a:pPr>
              <a:spcBef>
                <a:spcPts val="1350"/>
              </a:spcBef>
            </a:pPr>
            <a:r>
              <a:rPr lang="tr-TR" sz="1800" dirty="0">
                <a:latin typeface="Times New Roman" panose="02020603050405020304" pitchFamily="18" charset="0"/>
                <a:cs typeface="Times New Roman" panose="02020603050405020304" pitchFamily="18" charset="0"/>
              </a:rPr>
              <a:t>Zeki sistemlerin geliştirilmesinde yapay zeka teknolojisinin gelişiminin katkısı çok fazladır. </a:t>
            </a:r>
          </a:p>
          <a:p>
            <a:pPr>
              <a:spcBef>
                <a:spcPts val="1350"/>
              </a:spcBef>
            </a:pPr>
            <a:r>
              <a:rPr lang="tr-TR" sz="1800" dirty="0">
                <a:latin typeface="Times New Roman" panose="02020603050405020304" pitchFamily="18" charset="0"/>
                <a:cs typeface="Times New Roman" panose="02020603050405020304" pitchFamily="18" charset="0"/>
              </a:rPr>
              <a:t>Yapay zeka önceleri bir ilgi odağı iken bugün artık bir bilim dalı haline gelmiştir. </a:t>
            </a:r>
          </a:p>
          <a:p>
            <a:pPr>
              <a:spcBef>
                <a:spcPts val="1350"/>
              </a:spcBef>
            </a:pPr>
            <a:r>
              <a:rPr lang="tr-TR" sz="1800" dirty="0">
                <a:latin typeface="Times New Roman" panose="02020603050405020304" pitchFamily="18" charset="0"/>
                <a:cs typeface="Times New Roman" panose="02020603050405020304" pitchFamily="18" charset="0"/>
              </a:rPr>
              <a:t>Günümüzde üniversitelerde yapay zeka bölümleri açılmıştır. Yapay zeka mühendisleri yetiştirilmektedir. </a:t>
            </a:r>
          </a:p>
          <a:p>
            <a:pPr>
              <a:spcBef>
                <a:spcPts val="1350"/>
              </a:spcBef>
            </a:pPr>
            <a:r>
              <a:rPr lang="tr-TR" sz="1800" dirty="0">
                <a:latin typeface="Times New Roman" panose="02020603050405020304" pitchFamily="18" charset="0"/>
                <a:cs typeface="Times New Roman" panose="02020603050405020304" pitchFamily="18" charset="0"/>
              </a:rPr>
              <a:t>Yapay zeka, bilginin organizasyonu, öğrenme, problem çözme, teorem ispatlama, bilimsel buluşların modellenmesi gibi bir çok konu ile ilgilenmektedir. </a:t>
            </a:r>
          </a:p>
          <a:p>
            <a:pPr>
              <a:spcBef>
                <a:spcPts val="1350"/>
              </a:spcBef>
            </a:pPr>
            <a:r>
              <a:rPr lang="tr-TR" sz="1800" dirty="0">
                <a:latin typeface="Times New Roman" panose="02020603050405020304" pitchFamily="18" charset="0"/>
                <a:cs typeface="Times New Roman" panose="02020603050405020304" pitchFamily="18" charset="0"/>
              </a:rPr>
              <a:t>Bu yetenekler ile donatılan bilgisayar sistemleri problemlere çözüm üretirken insanın problemleri çözme sürecini taklit etmektedir. </a:t>
            </a:r>
          </a:p>
          <a:p>
            <a:pPr>
              <a:spcBef>
                <a:spcPts val="1350"/>
              </a:spcBef>
            </a:pPr>
            <a:r>
              <a:rPr lang="tr-TR" sz="1800" dirty="0">
                <a:latin typeface="Times New Roman" panose="02020603050405020304" pitchFamily="18" charset="0"/>
                <a:cs typeface="Times New Roman" panose="02020603050405020304" pitchFamily="18" charset="0"/>
              </a:rPr>
              <a:t>Özellikle belirli bir algoritma veya </a:t>
            </a:r>
            <a:r>
              <a:rPr lang="tr-TR" sz="1800" dirty="0" err="1">
                <a:latin typeface="Times New Roman" panose="02020603050405020304" pitchFamily="18" charset="0"/>
                <a:cs typeface="Times New Roman" panose="02020603050405020304" pitchFamily="18" charset="0"/>
              </a:rPr>
              <a:t>formulasyon</a:t>
            </a:r>
            <a:r>
              <a:rPr lang="tr-TR" sz="1800" dirty="0">
                <a:latin typeface="Times New Roman" panose="02020603050405020304" pitchFamily="18" charset="0"/>
                <a:cs typeface="Times New Roman" panose="02020603050405020304" pitchFamily="18" charset="0"/>
              </a:rPr>
              <a:t> kullanılarak çözülemeyen problemlerin çözülmesi için yapay zeka sistemleri geliştirilmektedir.</a:t>
            </a:r>
          </a:p>
        </p:txBody>
      </p:sp>
    </p:spTree>
    <p:extLst>
      <p:ext uri="{BB962C8B-B14F-4D97-AF65-F5344CB8AC3E}">
        <p14:creationId xmlns:p14="http://schemas.microsoft.com/office/powerpoint/2010/main" val="1961092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05978"/>
            <a:ext cx="5600700" cy="367550"/>
          </a:xfrm>
        </p:spPr>
        <p:txBody>
          <a:bodyPr>
            <a:normAutofit fontScale="90000"/>
          </a:bodyPr>
          <a:lstStyle/>
          <a:p>
            <a:pPr algn="ctr">
              <a:spcBef>
                <a:spcPts val="900"/>
              </a:spcBef>
            </a:pPr>
            <a:r>
              <a:rPr lang="fi-FI" sz="1800" b="1" dirty="0"/>
              <a:t>Yapay Zeka Teknolojisinin Kullanım Alanları</a:t>
            </a:r>
            <a:endParaRPr lang="tr-TR" sz="2100" dirty="0"/>
          </a:p>
        </p:txBody>
      </p:sp>
      <p:sp>
        <p:nvSpPr>
          <p:cNvPr id="3" name="Content Placeholder 2"/>
          <p:cNvSpPr>
            <a:spLocks noGrp="1"/>
          </p:cNvSpPr>
          <p:nvPr>
            <p:ph idx="1"/>
          </p:nvPr>
        </p:nvSpPr>
        <p:spPr>
          <a:xfrm>
            <a:off x="330591" y="894938"/>
            <a:ext cx="8482817" cy="3353623"/>
          </a:xfrm>
        </p:spPr>
        <p:txBody>
          <a:bodyPr>
            <a:noAutofit/>
          </a:bodyPr>
          <a:lstStyle/>
          <a:p>
            <a:pPr algn="just">
              <a:spcBef>
                <a:spcPts val="1800"/>
              </a:spcBef>
            </a:pPr>
            <a:r>
              <a:rPr lang="tr-TR" sz="1800" dirty="0">
                <a:latin typeface="Times New Roman" panose="02020603050405020304" pitchFamily="18" charset="0"/>
                <a:cs typeface="Times New Roman" panose="02020603050405020304" pitchFamily="18" charset="0"/>
              </a:rPr>
              <a:t>Problemin çözümünü sağlayan bir algoritma geliştirilmiş ise geleneksel bilgisayar sistemleri problemi çözmek için yeterli olmaktadır. Önemli olan problemin çözümünü veren bir formülün olmadığı durumlarda bilgisayarlara problemleri çözdürmektir. </a:t>
            </a:r>
          </a:p>
          <a:p>
            <a:pPr algn="just">
              <a:spcBef>
                <a:spcPts val="1800"/>
              </a:spcBef>
            </a:pPr>
            <a:r>
              <a:rPr lang="tr-TR" sz="1800" dirty="0">
                <a:latin typeface="Times New Roman" panose="02020603050405020304" pitchFamily="18" charset="0"/>
                <a:cs typeface="Times New Roman" panose="02020603050405020304" pitchFamily="18" charset="0"/>
              </a:rPr>
              <a:t>Yapay zeka bu görevi üstlenmiş bir bilim dalıdır.</a:t>
            </a:r>
          </a:p>
          <a:p>
            <a:pPr algn="just">
              <a:spcBef>
                <a:spcPts val="1800"/>
              </a:spcBef>
            </a:pPr>
            <a:r>
              <a:rPr lang="tr-TR" sz="1800" dirty="0">
                <a:latin typeface="Times New Roman" panose="02020603050405020304" pitchFamily="18" charset="0"/>
                <a:cs typeface="Times New Roman" panose="02020603050405020304" pitchFamily="18" charset="0"/>
              </a:rPr>
              <a:t>Bunu başarabilmek için bilgisayarın, problem ile ilgili her türlü bilgi ile donatılmış olması gerekmektedir. </a:t>
            </a:r>
          </a:p>
          <a:p>
            <a:pPr algn="just">
              <a:spcBef>
                <a:spcPts val="1800"/>
              </a:spcBef>
            </a:pPr>
            <a:r>
              <a:rPr lang="tr-TR" sz="1800" dirty="0">
                <a:latin typeface="Times New Roman" panose="02020603050405020304" pitchFamily="18" charset="0"/>
                <a:cs typeface="Times New Roman" panose="02020603050405020304" pitchFamily="18" charset="0"/>
              </a:rPr>
              <a:t>Bilginin toplanması, derlenmesi ve bilgisayara verilmesi en önemli sorunlardan birisidir. Çünkü bilgisayarın sahip olduğu bilgi ne kadar doğru ve geçerli ise sonuçlarda o kadar doğru ve geçerli olacaktır.</a:t>
            </a:r>
          </a:p>
        </p:txBody>
      </p:sp>
    </p:spTree>
    <p:extLst>
      <p:ext uri="{BB962C8B-B14F-4D97-AF65-F5344CB8AC3E}">
        <p14:creationId xmlns:p14="http://schemas.microsoft.com/office/powerpoint/2010/main" val="3792294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49" y="133167"/>
            <a:ext cx="7886700" cy="994172"/>
          </a:xfrm>
        </p:spPr>
        <p:txBody>
          <a:bodyPr/>
          <a:lstStyle/>
          <a:p>
            <a:pPr algn="ctr"/>
            <a:r>
              <a:rPr lang="tr-TR" dirty="0">
                <a:latin typeface="Times New Roman" panose="02020603050405020304" pitchFamily="18" charset="0"/>
                <a:cs typeface="Times New Roman" panose="02020603050405020304" pitchFamily="18" charset="0"/>
              </a:rPr>
              <a:t>Makine Öğrenmesi Nedir?</a:t>
            </a:r>
          </a:p>
        </p:txBody>
      </p:sp>
      <p:sp>
        <p:nvSpPr>
          <p:cNvPr id="3" name="İçerik Yer Tutucusu 2"/>
          <p:cNvSpPr>
            <a:spLocks noGrp="1"/>
          </p:cNvSpPr>
          <p:nvPr>
            <p:ph idx="1"/>
          </p:nvPr>
        </p:nvSpPr>
        <p:spPr>
          <a:xfrm>
            <a:off x="298937" y="956604"/>
            <a:ext cx="8546123" cy="3422901"/>
          </a:xfrm>
        </p:spPr>
        <p:txBody>
          <a:bodyPr>
            <a:noAutofit/>
          </a:bodyPr>
          <a:lstStyle/>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İnsanlar “Makine Ögrenmesini” duyduklarında akıllarına bir robot geliyor: Kime sorduğunuza bağlı olarak değişen, güvenilir bir uşak ya da ölümcül bir Terminatör. </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Ama makine ögrenmesi geleceğe ait bir hayalden ibaret değil: Hâlihazırda elimizde bulunuyor. </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Aslında on yıllardan beri Optik Karakter Tanıma (OCR) gibi bazı özel uygulamalarıyla hayatımızdadır. Ana akım hâline gelen ilk makine ögrenmesi uygulaması 1990’ların basından beri yüz milyonlarca insanın hayatını iyileştiren gereksiz posta filtresidir. </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Makine ögrenmesi nerede başlar ve nerede biter? Bir makinenin bir şeyi ögrenmesi tam olarak ne anlama gelmektedir? Wikipedia’nın bir kopyasını indirirsem bilgisayarım gerçekten bir şey ögrenecek mi? Aniden daha akıllı mı oldu? </a:t>
            </a:r>
          </a:p>
        </p:txBody>
      </p:sp>
    </p:spTree>
    <p:extLst>
      <p:ext uri="{BB962C8B-B14F-4D97-AF65-F5344CB8AC3E}">
        <p14:creationId xmlns:p14="http://schemas.microsoft.com/office/powerpoint/2010/main" val="23238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5BF681-E358-4BF4-A4CA-E8FB8675E5D8}"/>
              </a:ext>
            </a:extLst>
          </p:cNvPr>
          <p:cNvSpPr>
            <a:spLocks noGrp="1"/>
          </p:cNvSpPr>
          <p:nvPr>
            <p:ph type="title"/>
          </p:nvPr>
        </p:nvSpPr>
        <p:spPr/>
        <p:txBody>
          <a:bodyPr/>
          <a:lstStyle/>
          <a:p>
            <a:r>
              <a:rPr lang="tr-TR" u="sng" dirty="0"/>
              <a:t>Değerlendirme</a:t>
            </a:r>
          </a:p>
        </p:txBody>
      </p:sp>
      <p:sp>
        <p:nvSpPr>
          <p:cNvPr id="3" name="İçerik Yer Tutucusu 2">
            <a:extLst>
              <a:ext uri="{FF2B5EF4-FFF2-40B4-BE49-F238E27FC236}">
                <a16:creationId xmlns:a16="http://schemas.microsoft.com/office/drawing/2014/main" id="{1AA1B0AA-48B0-49DC-883A-B148D3DA3A66}"/>
              </a:ext>
            </a:extLst>
          </p:cNvPr>
          <p:cNvSpPr>
            <a:spLocks noGrp="1"/>
          </p:cNvSpPr>
          <p:nvPr>
            <p:ph idx="1"/>
          </p:nvPr>
        </p:nvSpPr>
        <p:spPr/>
        <p:txBody>
          <a:bodyPr/>
          <a:lstStyle/>
          <a:p>
            <a:pPr marL="0" lvl="0" indent="-228600" defTabSz="914400">
              <a:spcBef>
                <a:spcPts val="0"/>
              </a:spcBef>
            </a:pPr>
            <a:r>
              <a:rPr lang="tr-TR" sz="2400" noProof="1"/>
              <a:t>Vize</a:t>
            </a:r>
            <a:r>
              <a:rPr lang="en-US" sz="2400" dirty="0"/>
              <a:t> </a:t>
            </a:r>
            <a:r>
              <a:rPr lang="tr-TR" sz="2400" dirty="0"/>
              <a:t>40% (Sınav</a:t>
            </a:r>
            <a:r>
              <a:rPr lang="en-US" sz="2400" dirty="0"/>
              <a:t>)</a:t>
            </a:r>
            <a:endParaRPr lang="tr-TR" sz="2400" dirty="0"/>
          </a:p>
          <a:p>
            <a:pPr marL="0" lvl="0" indent="-228600" defTabSz="914400">
              <a:spcBef>
                <a:spcPts val="0"/>
              </a:spcBef>
            </a:pPr>
            <a:endParaRPr lang="tr-TR" sz="2400" dirty="0"/>
          </a:p>
          <a:p>
            <a:pPr marL="0" lvl="0" indent="-228600" defTabSz="914400">
              <a:spcBef>
                <a:spcPts val="1600"/>
              </a:spcBef>
              <a:spcAft>
                <a:spcPts val="1600"/>
              </a:spcAft>
            </a:pPr>
            <a:r>
              <a:rPr lang="en-US" sz="2400" dirty="0"/>
              <a:t>Final</a:t>
            </a:r>
            <a:r>
              <a:rPr lang="tr-TR" sz="2400" dirty="0"/>
              <a:t> 60% (Sınav + Proje)</a:t>
            </a:r>
            <a:endParaRPr lang="en-US" sz="2400" dirty="0"/>
          </a:p>
          <a:p>
            <a:endParaRPr lang="tr-TR" dirty="0"/>
          </a:p>
        </p:txBody>
      </p:sp>
    </p:spTree>
    <p:extLst>
      <p:ext uri="{BB962C8B-B14F-4D97-AF65-F5344CB8AC3E}">
        <p14:creationId xmlns:p14="http://schemas.microsoft.com/office/powerpoint/2010/main" val="160199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49" y="133167"/>
            <a:ext cx="7886700" cy="994172"/>
          </a:xfrm>
        </p:spPr>
        <p:txBody>
          <a:bodyPr/>
          <a:lstStyle/>
          <a:p>
            <a:pPr algn="ctr"/>
            <a:r>
              <a:rPr lang="tr-TR" dirty="0">
                <a:latin typeface="Times New Roman" panose="02020603050405020304" pitchFamily="18" charset="0"/>
                <a:cs typeface="Times New Roman" panose="02020603050405020304" pitchFamily="18" charset="0"/>
              </a:rPr>
              <a:t>Makine Öğrenmesi Nedir?</a:t>
            </a:r>
          </a:p>
        </p:txBody>
      </p:sp>
      <p:sp>
        <p:nvSpPr>
          <p:cNvPr id="3" name="İçerik Yer Tutucusu 2"/>
          <p:cNvSpPr>
            <a:spLocks noGrp="1"/>
          </p:cNvSpPr>
          <p:nvPr>
            <p:ph idx="1"/>
          </p:nvPr>
        </p:nvSpPr>
        <p:spPr>
          <a:xfrm>
            <a:off x="298937" y="956604"/>
            <a:ext cx="8546123" cy="3422901"/>
          </a:xfrm>
        </p:spPr>
        <p:txBody>
          <a:bodyPr>
            <a:noAutofit/>
          </a:bodyPr>
          <a:lstStyle/>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Çok büyük miktarlardaki verinin elle işlenmesi ve analizinin yapılması mümkün değildir. Amaç geçmişteki verileri kullanarak gelecek için tahminlerde bulunmaktır. </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Bu problemleri çözmek için Makine Öğrenmesi (</a:t>
            </a:r>
            <a:r>
              <a:rPr lang="tr-TR" sz="1600" dirty="0" err="1">
                <a:latin typeface="Times New Roman" panose="02020603050405020304" pitchFamily="18" charset="0"/>
                <a:cs typeface="Times New Roman" panose="02020603050405020304" pitchFamily="18" charset="0"/>
              </a:rPr>
              <a:t>machine</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learning</a:t>
            </a:r>
            <a:r>
              <a:rPr lang="tr-TR" sz="1600" dirty="0">
                <a:latin typeface="Times New Roman" panose="02020603050405020304" pitchFamily="18" charset="0"/>
                <a:cs typeface="Times New Roman" panose="02020603050405020304" pitchFamily="18" charset="0"/>
              </a:rPr>
              <a:t>) yöntemleri geliştirilmiştir. </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Makine öğrenmesi yöntemleri, geçmişteki veriyi kullanarak yeni veri için en uygun modeli bulmaya çalışır. Verinin incelenip, içerisinden ise yarayan bilginin çıkarılmasına da Veri Madenciliği (data </a:t>
            </a:r>
            <a:r>
              <a:rPr lang="tr-TR" sz="1600" dirty="0" err="1">
                <a:latin typeface="Times New Roman" panose="02020603050405020304" pitchFamily="18" charset="0"/>
                <a:cs typeface="Times New Roman" panose="02020603050405020304" pitchFamily="18" charset="0"/>
              </a:rPr>
              <a:t>mining</a:t>
            </a:r>
            <a:r>
              <a:rPr lang="tr-TR" sz="1600" dirty="0">
                <a:latin typeface="Times New Roman" panose="02020603050405020304" pitchFamily="18" charset="0"/>
                <a:cs typeface="Times New Roman" panose="02020603050405020304" pitchFamily="18" charset="0"/>
              </a:rPr>
              <a:t>) adı verilir. </a:t>
            </a:r>
          </a:p>
          <a:p>
            <a:pPr>
              <a:lnSpc>
                <a:spcPct val="120000"/>
              </a:lnSpc>
              <a:spcBef>
                <a:spcPts val="0"/>
              </a:spcBef>
              <a:spcAft>
                <a:spcPts val="600"/>
              </a:spcAft>
            </a:pPr>
            <a:endParaRPr lang="tr-T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4805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49" y="133167"/>
            <a:ext cx="7886700" cy="994172"/>
          </a:xfrm>
        </p:spPr>
        <p:txBody>
          <a:bodyPr/>
          <a:lstStyle/>
          <a:p>
            <a:pPr algn="ctr"/>
            <a:r>
              <a:rPr lang="tr-TR" dirty="0">
                <a:latin typeface="Times New Roman" panose="02020603050405020304" pitchFamily="18" charset="0"/>
                <a:cs typeface="Times New Roman" panose="02020603050405020304" pitchFamily="18" charset="0"/>
              </a:rPr>
              <a:t>Makine Öğrenmesi Nedir?</a:t>
            </a:r>
          </a:p>
        </p:txBody>
      </p:sp>
      <p:sp>
        <p:nvSpPr>
          <p:cNvPr id="3" name="İçerik Yer Tutucusu 2"/>
          <p:cNvSpPr>
            <a:spLocks noGrp="1"/>
          </p:cNvSpPr>
          <p:nvPr>
            <p:ph idx="1"/>
          </p:nvPr>
        </p:nvSpPr>
        <p:spPr>
          <a:xfrm>
            <a:off x="298937" y="956604"/>
            <a:ext cx="8546123" cy="3422901"/>
          </a:xfrm>
        </p:spPr>
        <p:txBody>
          <a:bodyPr>
            <a:noAutofit/>
          </a:bodyPr>
          <a:lstStyle/>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Makine öğrenmesi, verilerden öğrenen bilgisayarları programlama bilimidir (ve sanatı).</a:t>
            </a:r>
          </a:p>
          <a:p>
            <a:pPr marL="0" indent="0">
              <a:lnSpc>
                <a:spcPct val="120000"/>
              </a:lnSpc>
              <a:spcBef>
                <a:spcPts val="0"/>
              </a:spcBef>
              <a:spcAft>
                <a:spcPts val="600"/>
              </a:spcAft>
              <a:buNone/>
            </a:pPr>
            <a:r>
              <a:rPr lang="tr-TR" sz="1600" dirty="0">
                <a:latin typeface="Times New Roman" panose="02020603050405020304" pitchFamily="18" charset="0"/>
                <a:cs typeface="Times New Roman" panose="02020603050405020304" pitchFamily="18" charset="0"/>
              </a:rPr>
              <a:t>İşte biraz daha genel bir tanım:</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Makine Öğrenmesi, bilgisayarlara açıkça programlama yapmadan öğrenme yeteneği kazandıran bir çalışma alanıdır (Arthur Samuel, 1959).</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Makine Öğrenmesi, Belli bir T görevi ve P performans ölçütü için; eğer P performans ölçütü, T görevinde E tecrübeleriyle artıyorsa bu E tecrübelerinden öğrendiği söylenen bilgisayar programıdır (</a:t>
            </a:r>
            <a:r>
              <a:rPr lang="tr-TR" sz="1600" dirty="0" err="1">
                <a:latin typeface="Times New Roman" panose="02020603050405020304" pitchFamily="18" charset="0"/>
                <a:cs typeface="Times New Roman" panose="02020603050405020304" pitchFamily="18" charset="0"/>
              </a:rPr>
              <a:t>Tom</a:t>
            </a:r>
            <a:r>
              <a:rPr lang="tr-TR" sz="1600" dirty="0">
                <a:latin typeface="Times New Roman" panose="02020603050405020304" pitchFamily="18" charset="0"/>
                <a:cs typeface="Times New Roman" panose="02020603050405020304" pitchFamily="18" charset="0"/>
              </a:rPr>
              <a:t> Mitchell, 1997).</a:t>
            </a:r>
          </a:p>
          <a:p>
            <a:pPr marL="0" indent="0">
              <a:lnSpc>
                <a:spcPct val="120000"/>
              </a:lnSpc>
              <a:spcBef>
                <a:spcPts val="0"/>
              </a:spcBef>
              <a:spcAft>
                <a:spcPts val="600"/>
              </a:spcAft>
              <a:buNone/>
            </a:pPr>
            <a:endParaRPr lang="tr-T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6927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49" y="133167"/>
            <a:ext cx="7886700" cy="994172"/>
          </a:xfrm>
        </p:spPr>
        <p:txBody>
          <a:bodyPr/>
          <a:lstStyle/>
          <a:p>
            <a:pPr algn="ctr"/>
            <a:r>
              <a:rPr lang="tr-TR" dirty="0">
                <a:latin typeface="Times New Roman" panose="02020603050405020304" pitchFamily="18" charset="0"/>
                <a:cs typeface="Times New Roman" panose="02020603050405020304" pitchFamily="18" charset="0"/>
              </a:rPr>
              <a:t>Makine Öğrenmesi Nedir?</a:t>
            </a:r>
          </a:p>
        </p:txBody>
      </p:sp>
      <p:sp>
        <p:nvSpPr>
          <p:cNvPr id="3" name="İçerik Yer Tutucusu 2"/>
          <p:cNvSpPr>
            <a:spLocks noGrp="1"/>
          </p:cNvSpPr>
          <p:nvPr>
            <p:ph idx="1"/>
          </p:nvPr>
        </p:nvSpPr>
        <p:spPr>
          <a:xfrm>
            <a:off x="298937" y="956604"/>
            <a:ext cx="8546123" cy="3422901"/>
          </a:xfrm>
        </p:spPr>
        <p:txBody>
          <a:bodyPr>
            <a:noAutofit/>
          </a:bodyPr>
          <a:lstStyle/>
          <a:p>
            <a:pPr algn="just">
              <a:lnSpc>
                <a:spcPct val="107000"/>
              </a:lnSpc>
              <a:spcBef>
                <a:spcPts val="0"/>
              </a:spcBef>
              <a:spcAft>
                <a:spcPts val="6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Gereksiz posta filtreniz, gereksiz posta (örneğin kullanıcılar tarafından işaretlenmiş) örnekleri ve normal (“gereksiz olmayan”) posta örnekleri verilip gereksiz posta işaretlemeyi öğrenebilen bir makine öğrenmesi programıdır. </a:t>
            </a:r>
          </a:p>
          <a:p>
            <a:pPr algn="just">
              <a:lnSpc>
                <a:spcPct val="107000"/>
              </a:lnSpc>
              <a:spcBef>
                <a:spcPts val="0"/>
              </a:spcBef>
              <a:spcAft>
                <a:spcPts val="6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Sistemin öğrenmek için kullandığı örneklere </a:t>
            </a:r>
            <a:r>
              <a:rPr lang="tr-TR" sz="1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eğitim veri seti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denir. </a:t>
            </a:r>
          </a:p>
          <a:p>
            <a:pPr algn="just">
              <a:lnSpc>
                <a:spcPct val="107000"/>
              </a:lnSpc>
              <a:spcBef>
                <a:spcPts val="0"/>
              </a:spcBef>
              <a:spcAft>
                <a:spcPts val="6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Her bir eğitim örneğine </a:t>
            </a:r>
            <a:r>
              <a:rPr lang="tr-TR" sz="1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örneklem</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adı da verilir. </a:t>
            </a:r>
          </a:p>
          <a:p>
            <a:pPr algn="just">
              <a:lnSpc>
                <a:spcPct val="107000"/>
              </a:lnSpc>
              <a:spcBef>
                <a:spcPts val="0"/>
              </a:spcBef>
              <a:spcAft>
                <a:spcPts val="6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Bu durumda </a:t>
            </a:r>
            <a:r>
              <a:rPr lang="tr-TR" sz="1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 görevi yeni postaları gerekli/gereksiz olarak işaretlemek, E tecrübesi eğitim veri seti ve P performans ölçütüyse, örneğin doğru sınıflandırılan posta oranı olarak tanımlanabilir</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Bu performans ölçütü doğruluk oranı olarak adlandırılır ve genellikle sınıflandırma görevlerinde kullanılır. </a:t>
            </a:r>
          </a:p>
          <a:p>
            <a:pPr algn="just">
              <a:lnSpc>
                <a:spcPct val="107000"/>
              </a:lnSpc>
              <a:spcBef>
                <a:spcPts val="0"/>
              </a:spcBef>
              <a:spcAft>
                <a:spcPts val="6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Wikipedia’nın bir kopyasını indirirseniz artık bilgisayarınızda çok daha fazla veri bulunacaktır. Ama yaptığı herhangi bir görevde daha iyi değildir. Bu nedenle, Wikipedia’nın bir kopyasını indirmek makine öğrenmesi değildir.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600"/>
              </a:spcAft>
              <a:buNone/>
            </a:pPr>
            <a:endParaRPr lang="tr-T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4175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49" y="133167"/>
            <a:ext cx="7886700" cy="994172"/>
          </a:xfrm>
        </p:spPr>
        <p:txBody>
          <a:bodyPr/>
          <a:lstStyle/>
          <a:p>
            <a:pPr algn="ctr"/>
            <a:r>
              <a:rPr lang="tr-TR" dirty="0">
                <a:latin typeface="Times New Roman" panose="02020603050405020304" pitchFamily="18" charset="0"/>
                <a:cs typeface="Times New Roman" panose="02020603050405020304" pitchFamily="18" charset="0"/>
              </a:rPr>
              <a:t>Makine Öğrenmesi Nedir?</a:t>
            </a:r>
          </a:p>
        </p:txBody>
      </p:sp>
      <p:sp>
        <p:nvSpPr>
          <p:cNvPr id="3" name="İçerik Yer Tutucusu 2"/>
          <p:cNvSpPr>
            <a:spLocks noGrp="1"/>
          </p:cNvSpPr>
          <p:nvPr>
            <p:ph idx="1"/>
          </p:nvPr>
        </p:nvSpPr>
        <p:spPr>
          <a:xfrm>
            <a:off x="298937" y="956604"/>
            <a:ext cx="8546123" cy="3422901"/>
          </a:xfrm>
        </p:spPr>
        <p:txBody>
          <a:bodyPr>
            <a:noAutofit/>
          </a:bodyPr>
          <a:lstStyle/>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Simon öğrenmeyi, zaman içinde yeni bilgilerin keşfedilmesi yolu ile davranışların iyileştirilmesi süreci olarak tanımlamaktadır. </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Makine öğrenmesi ise bilgisayarın bir olay ile ilgili bilgileri ve tecrübeleri öğrenerek gelecekte oluşacak benzeri olaylar hakkında kararlar verebilmesi ve problemlere çözümler üretebilmesidir denilebilir. </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Burada zaman içerisinde iyileşme kavramına dikkat çekmek gerekmektedir. </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Bilgisayarın öğrenebilmesi ve tecrübe sahibi olabilmesi bilgisayarın ilgili olay hakkında bilgiler ile donatılmasına bağlıdır. </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Yapay sinir ağları yolu ile öğrenen bilgisayarların bilgiler ile donatılması, örnekler yolu ile sağlanmaktadır. </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Öğrenilecek olay ile ilgili bütün örnekler defalarca gözden geçirilip tekrarlanarak olay ile ilgili genellemeler yapılmaktadır. </a:t>
            </a:r>
          </a:p>
        </p:txBody>
      </p:sp>
    </p:spTree>
    <p:extLst>
      <p:ext uri="{BB962C8B-B14F-4D97-AF65-F5344CB8AC3E}">
        <p14:creationId xmlns:p14="http://schemas.microsoft.com/office/powerpoint/2010/main" val="217839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49" y="133167"/>
            <a:ext cx="7886700" cy="994172"/>
          </a:xfrm>
        </p:spPr>
        <p:txBody>
          <a:bodyPr/>
          <a:lstStyle/>
          <a:p>
            <a:pPr algn="ctr"/>
            <a:r>
              <a:rPr lang="tr-TR" dirty="0">
                <a:latin typeface="Times New Roman" panose="02020603050405020304" pitchFamily="18" charset="0"/>
                <a:cs typeface="Times New Roman" panose="02020603050405020304" pitchFamily="18" charset="0"/>
              </a:rPr>
              <a:t>Makine Öğrenmesi Nedir?</a:t>
            </a:r>
          </a:p>
        </p:txBody>
      </p:sp>
      <p:sp>
        <p:nvSpPr>
          <p:cNvPr id="3" name="İçerik Yer Tutucusu 2"/>
          <p:cNvSpPr>
            <a:spLocks noGrp="1"/>
          </p:cNvSpPr>
          <p:nvPr>
            <p:ph idx="1"/>
          </p:nvPr>
        </p:nvSpPr>
        <p:spPr>
          <a:xfrm>
            <a:off x="298937" y="956604"/>
            <a:ext cx="8546123" cy="3422901"/>
          </a:xfrm>
        </p:spPr>
        <p:txBody>
          <a:bodyPr>
            <a:noAutofit/>
          </a:bodyPr>
          <a:lstStyle/>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Makine öğrenimi, bilgisayarları, örnek verileri veya geçmiş deneyimleri kullanarak bir performans kriterini optimize edecek şekilde programlamaktadır.</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Bordro hesaplamak için “öğrenmeye” gerek yoktur</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Öğrenme şu durumlarda kullanılır:</a:t>
            </a:r>
          </a:p>
          <a:p>
            <a:pPr lvl="1">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İnsan uzmanlığı mevcut değil (Mars'ta gezinme),</a:t>
            </a:r>
          </a:p>
          <a:p>
            <a:pPr lvl="1">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İnsanlar uzmanlıklarını açıklayamazlar (</a:t>
            </a:r>
            <a:r>
              <a:rPr lang="tr-TR" sz="1600" dirty="0" err="1">
                <a:latin typeface="Times New Roman" panose="02020603050405020304" pitchFamily="18" charset="0"/>
                <a:cs typeface="Times New Roman" panose="02020603050405020304" pitchFamily="18" charset="0"/>
              </a:rPr>
              <a:t>konuşmatanıma</a:t>
            </a:r>
            <a:r>
              <a:rPr lang="tr-TR" sz="1600" dirty="0">
                <a:latin typeface="Times New Roman" panose="02020603050405020304" pitchFamily="18" charset="0"/>
                <a:cs typeface="Times New Roman" panose="02020603050405020304" pitchFamily="18" charset="0"/>
              </a:rPr>
              <a:t>),</a:t>
            </a:r>
          </a:p>
          <a:p>
            <a:pPr lvl="1">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Zaman içindeki çözüm değişiklikleri (bir bilgisayar ağında yönlendirme,</a:t>
            </a:r>
          </a:p>
          <a:p>
            <a:pPr lvl="1">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Çözümün belirli durumlara uyarlanması gerekir (kullanıcı biyometri).</a:t>
            </a:r>
          </a:p>
        </p:txBody>
      </p:sp>
    </p:spTree>
    <p:extLst>
      <p:ext uri="{BB962C8B-B14F-4D97-AF65-F5344CB8AC3E}">
        <p14:creationId xmlns:p14="http://schemas.microsoft.com/office/powerpoint/2010/main" val="1661927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49" y="133167"/>
            <a:ext cx="7886700" cy="994172"/>
          </a:xfrm>
        </p:spPr>
        <p:txBody>
          <a:bodyPr/>
          <a:lstStyle/>
          <a:p>
            <a:pPr algn="ctr"/>
            <a:r>
              <a:rPr lang="tr-TR" dirty="0">
                <a:latin typeface="Times New Roman" panose="02020603050405020304" pitchFamily="18" charset="0"/>
                <a:cs typeface="Times New Roman" panose="02020603050405020304" pitchFamily="18" charset="0"/>
              </a:rPr>
              <a:t>Makine Öğrenmesi Nedir?</a:t>
            </a:r>
          </a:p>
        </p:txBody>
      </p:sp>
      <p:sp>
        <p:nvSpPr>
          <p:cNvPr id="3" name="İçerik Yer Tutucusu 2"/>
          <p:cNvSpPr>
            <a:spLocks noGrp="1"/>
          </p:cNvSpPr>
          <p:nvPr>
            <p:ph idx="1"/>
          </p:nvPr>
        </p:nvSpPr>
        <p:spPr>
          <a:xfrm>
            <a:off x="298937" y="956604"/>
            <a:ext cx="8546123" cy="3422901"/>
          </a:xfrm>
        </p:spPr>
        <p:txBody>
          <a:bodyPr>
            <a:noAutofit/>
          </a:bodyPr>
          <a:lstStyle/>
          <a:p>
            <a:pPr marL="0" indent="0" algn="ctr">
              <a:lnSpc>
                <a:spcPct val="120000"/>
              </a:lnSpc>
              <a:spcBef>
                <a:spcPts val="0"/>
              </a:spcBef>
              <a:spcAft>
                <a:spcPts val="600"/>
              </a:spcAft>
              <a:buNone/>
            </a:pPr>
            <a:r>
              <a:rPr lang="tr-TR" sz="1800" b="1" dirty="0">
                <a:solidFill>
                  <a:srgbClr val="FFFF00"/>
                </a:solidFill>
                <a:latin typeface="Times New Roman" panose="02020603050405020304" pitchFamily="18" charset="0"/>
                <a:cs typeface="Times New Roman" panose="02020603050405020304" pitchFamily="18" charset="0"/>
              </a:rPr>
              <a:t>“Öğrenme” Hakkında Konuştuğumuzda Ne Konuşuruz</a:t>
            </a:r>
          </a:p>
          <a:p>
            <a:pPr algn="just">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Belirli örneklerin verilerinden genel modelleri öğrenme</a:t>
            </a:r>
          </a:p>
          <a:p>
            <a:pPr algn="just">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Veri ucuz ve bol (veri ambarları, veri marketleri); bilgi pahalı ve kıttır.</a:t>
            </a:r>
          </a:p>
          <a:p>
            <a:pPr algn="just">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Perakendede örnek: Tüketici davranışına yönelik müşteri işlemleri:</a:t>
            </a:r>
          </a:p>
          <a:p>
            <a:pPr lvl="2" algn="just">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a:t>
            </a:r>
            <a:r>
              <a:rPr lang="tr-TR" sz="1600" dirty="0" err="1">
                <a:latin typeface="Times New Roman" panose="02020603050405020304" pitchFamily="18" charset="0"/>
                <a:cs typeface="Times New Roman" panose="02020603050405020304" pitchFamily="18" charset="0"/>
              </a:rPr>
              <a:t>Blink</a:t>
            </a:r>
            <a:r>
              <a:rPr lang="tr-TR" sz="1600" dirty="0">
                <a:latin typeface="Times New Roman" panose="02020603050405020304" pitchFamily="18" charset="0"/>
                <a:cs typeface="Times New Roman" panose="02020603050405020304" pitchFamily="18" charset="0"/>
              </a:rPr>
              <a:t>” satın alan kişiler ayrıca şunları da satın aldı.</a:t>
            </a:r>
          </a:p>
          <a:p>
            <a:pPr algn="just">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Verilere iyi ve faydalı bir yaklaşım olan bir model oluşturun.</a:t>
            </a:r>
          </a:p>
        </p:txBody>
      </p:sp>
    </p:spTree>
    <p:extLst>
      <p:ext uri="{BB962C8B-B14F-4D97-AF65-F5344CB8AC3E}">
        <p14:creationId xmlns:p14="http://schemas.microsoft.com/office/powerpoint/2010/main" val="685327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49" y="133167"/>
            <a:ext cx="7886700" cy="994172"/>
          </a:xfrm>
        </p:spPr>
        <p:txBody>
          <a:bodyPr/>
          <a:lstStyle/>
          <a:p>
            <a:pPr algn="ctr"/>
            <a:r>
              <a:rPr lang="tr-TR" dirty="0">
                <a:latin typeface="Times New Roman" panose="02020603050405020304" pitchFamily="18" charset="0"/>
                <a:cs typeface="Times New Roman" panose="02020603050405020304" pitchFamily="18" charset="0"/>
              </a:rPr>
              <a:t>Makine Öğrenmesi Nedir?</a:t>
            </a:r>
          </a:p>
        </p:txBody>
      </p:sp>
      <p:sp>
        <p:nvSpPr>
          <p:cNvPr id="3" name="İçerik Yer Tutucusu 2"/>
          <p:cNvSpPr>
            <a:spLocks noGrp="1"/>
          </p:cNvSpPr>
          <p:nvPr>
            <p:ph idx="1"/>
          </p:nvPr>
        </p:nvSpPr>
        <p:spPr>
          <a:xfrm>
            <a:off x="298937" y="956604"/>
            <a:ext cx="8546123" cy="3422901"/>
          </a:xfrm>
        </p:spPr>
        <p:txBody>
          <a:bodyPr>
            <a:noAutofit/>
          </a:bodyPr>
          <a:lstStyle/>
          <a:p>
            <a:pPr marL="0" indent="0" algn="ctr">
              <a:lnSpc>
                <a:spcPct val="120000"/>
              </a:lnSpc>
              <a:spcBef>
                <a:spcPts val="0"/>
              </a:spcBef>
              <a:spcAft>
                <a:spcPts val="600"/>
              </a:spcAft>
              <a:buNone/>
            </a:pPr>
            <a:r>
              <a:rPr lang="tr-TR" sz="1800" b="1" dirty="0">
                <a:latin typeface="Times New Roman" panose="02020603050405020304" pitchFamily="18" charset="0"/>
                <a:cs typeface="Times New Roman" panose="02020603050405020304" pitchFamily="18" charset="0"/>
              </a:rPr>
              <a:t>Genel olarak makine öğreniminde yedi aşama vardır. Bunlar; </a:t>
            </a:r>
          </a:p>
          <a:p>
            <a:pPr lvl="1" algn="just">
              <a:lnSpc>
                <a:spcPct val="120000"/>
              </a:lnSpc>
              <a:spcBef>
                <a:spcPts val="0"/>
              </a:spcBef>
              <a:spcAft>
                <a:spcPts val="600"/>
              </a:spcAft>
            </a:pPr>
            <a:r>
              <a:rPr lang="tr-TR" b="1" dirty="0">
                <a:latin typeface="Times New Roman" panose="02020603050405020304" pitchFamily="18" charset="0"/>
                <a:cs typeface="Times New Roman" panose="02020603050405020304" pitchFamily="18" charset="0"/>
              </a:rPr>
              <a:t>veri toplama, </a:t>
            </a:r>
          </a:p>
          <a:p>
            <a:pPr lvl="1" algn="just">
              <a:lnSpc>
                <a:spcPct val="120000"/>
              </a:lnSpc>
              <a:spcBef>
                <a:spcPts val="0"/>
              </a:spcBef>
              <a:spcAft>
                <a:spcPts val="600"/>
              </a:spcAft>
            </a:pPr>
            <a:r>
              <a:rPr lang="tr-TR" b="1" dirty="0">
                <a:latin typeface="Times New Roman" panose="02020603050405020304" pitchFamily="18" charset="0"/>
                <a:cs typeface="Times New Roman" panose="02020603050405020304" pitchFamily="18" charset="0"/>
              </a:rPr>
              <a:t>veri hazırlama, </a:t>
            </a:r>
          </a:p>
          <a:p>
            <a:pPr lvl="1" algn="just">
              <a:lnSpc>
                <a:spcPct val="120000"/>
              </a:lnSpc>
              <a:spcBef>
                <a:spcPts val="0"/>
              </a:spcBef>
              <a:spcAft>
                <a:spcPts val="600"/>
              </a:spcAft>
            </a:pPr>
            <a:r>
              <a:rPr lang="tr-TR" b="1" dirty="0">
                <a:latin typeface="Times New Roman" panose="02020603050405020304" pitchFamily="18" charset="0"/>
                <a:cs typeface="Times New Roman" panose="02020603050405020304" pitchFamily="18" charset="0"/>
              </a:rPr>
              <a:t>model seçimi, </a:t>
            </a:r>
          </a:p>
          <a:p>
            <a:pPr lvl="1" algn="just">
              <a:lnSpc>
                <a:spcPct val="120000"/>
              </a:lnSpc>
              <a:spcBef>
                <a:spcPts val="0"/>
              </a:spcBef>
              <a:spcAft>
                <a:spcPts val="600"/>
              </a:spcAft>
            </a:pPr>
            <a:r>
              <a:rPr lang="tr-TR" b="1" dirty="0">
                <a:latin typeface="Times New Roman" panose="02020603050405020304" pitchFamily="18" charset="0"/>
                <a:cs typeface="Times New Roman" panose="02020603050405020304" pitchFamily="18" charset="0"/>
              </a:rPr>
              <a:t>model eğitimi, </a:t>
            </a:r>
          </a:p>
          <a:p>
            <a:pPr lvl="1" algn="just">
              <a:lnSpc>
                <a:spcPct val="120000"/>
              </a:lnSpc>
              <a:spcBef>
                <a:spcPts val="0"/>
              </a:spcBef>
              <a:spcAft>
                <a:spcPts val="600"/>
              </a:spcAft>
            </a:pPr>
            <a:r>
              <a:rPr lang="tr-TR" b="1" dirty="0">
                <a:latin typeface="Times New Roman" panose="02020603050405020304" pitchFamily="18" charset="0"/>
                <a:cs typeface="Times New Roman" panose="02020603050405020304" pitchFamily="18" charset="0"/>
              </a:rPr>
              <a:t>değerlendirme ve yorumlama, </a:t>
            </a:r>
          </a:p>
          <a:p>
            <a:pPr lvl="1" algn="just">
              <a:lnSpc>
                <a:spcPct val="120000"/>
              </a:lnSpc>
              <a:spcBef>
                <a:spcPts val="0"/>
              </a:spcBef>
              <a:spcAft>
                <a:spcPts val="600"/>
              </a:spcAft>
            </a:pPr>
            <a:r>
              <a:rPr lang="tr-TR" b="1" dirty="0">
                <a:latin typeface="Times New Roman" panose="02020603050405020304" pitchFamily="18" charset="0"/>
                <a:cs typeface="Times New Roman" panose="02020603050405020304" pitchFamily="18" charset="0"/>
              </a:rPr>
              <a:t>parametre ayarlama,</a:t>
            </a:r>
          </a:p>
          <a:p>
            <a:pPr lvl="1" algn="just">
              <a:lnSpc>
                <a:spcPct val="120000"/>
              </a:lnSpc>
              <a:spcBef>
                <a:spcPts val="0"/>
              </a:spcBef>
              <a:spcAft>
                <a:spcPts val="600"/>
              </a:spcAft>
            </a:pPr>
            <a:r>
              <a:rPr lang="tr-TR" b="1" dirty="0">
                <a:latin typeface="Times New Roman" panose="02020603050405020304" pitchFamily="18" charset="0"/>
                <a:cs typeface="Times New Roman" panose="02020603050405020304" pitchFamily="18" charset="0"/>
              </a:rPr>
              <a:t>tahmin yapma.</a:t>
            </a:r>
            <a:endParaRPr lang="tr-T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6903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885710" y="490422"/>
            <a:ext cx="7372350" cy="352962"/>
          </a:xfrm>
        </p:spPr>
        <p:txBody>
          <a:bodyPr anchor="b">
            <a:normAutofit fontScale="90000"/>
          </a:bodyPr>
          <a:lstStyle/>
          <a:p>
            <a:pPr algn="ctr"/>
            <a:r>
              <a:rPr lang="tr-TR" sz="2700" dirty="0">
                <a:solidFill>
                  <a:schemeClr val="tx2"/>
                </a:solidFill>
                <a:latin typeface="Times New Roman" panose="02020603050405020304" pitchFamily="18" charset="0"/>
                <a:cs typeface="Times New Roman" panose="02020603050405020304" pitchFamily="18" charset="0"/>
              </a:rPr>
              <a:t>Neden Makine Öğrenmesi Kullanılmalı?</a:t>
            </a:r>
          </a:p>
        </p:txBody>
      </p:sp>
      <p:grpSp>
        <p:nvGrpSpPr>
          <p:cNvPr id="32" name="Group 31">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0"/>
            <a:ext cx="2521551" cy="1892135"/>
            <a:chOff x="-305" y="-1"/>
            <a:chExt cx="3832880" cy="2876136"/>
          </a:xfrm>
        </p:grpSpPr>
        <p:sp>
          <p:nvSpPr>
            <p:cNvPr id="33" name="Freeform: Shape 32">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p:cNvSpPr>
            <a:spLocks noGrp="1"/>
          </p:cNvSpPr>
          <p:nvPr>
            <p:ph idx="1"/>
          </p:nvPr>
        </p:nvSpPr>
        <p:spPr>
          <a:xfrm>
            <a:off x="197104" y="998806"/>
            <a:ext cx="5109840" cy="3889717"/>
          </a:xfrm>
        </p:spPr>
        <p:txBody>
          <a:bodyPr anchor="ctr">
            <a:normAutofit lnSpcReduction="10000"/>
          </a:bodyPr>
          <a:lstStyle/>
          <a:p>
            <a:pPr algn="just">
              <a:spcAft>
                <a:spcPts val="800"/>
              </a:spcAft>
            </a:pPr>
            <a:r>
              <a:rPr lang="tr-TR"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Geleneksel programlama tekniklerini kullanarak nasıl gereksiz posta filtresi yazacağınızı düşünün (Şekil 1):</a:t>
            </a:r>
            <a:endParaRPr lang="tr-TR"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tr-TR"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Öncelikle gereksiz postanın tipik olarak nasıl göründüğünü düşünürdünüz. Bazı kelimelerin veya kelime öbeklerinin (“4U”, “kredi kartı”, “ücretsiz” ve “şaşırtıcı” gibi) konu satırında çok fazla ortaya çıkma eğiliminde olduğunu fark edebilirsiniz. Belki de gönderenin adında, postanın gövdesinde ve/veya postanın diğer bölümlerinde başka örüntüler de fark edebilirsiniz.</a:t>
            </a:r>
            <a:endParaRPr lang="tr-TR"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tr-TR"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Fark ettiğiniz her bir örüntü için bir tespit algoritması yazarsınız ve bu örüntülerden birkaçı tespit edilirse programınız postaları gereksiz olarak işaretler.</a:t>
            </a:r>
            <a:endParaRPr lang="tr-TR"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Font typeface="+mj-lt"/>
              <a:buAutoNum type="arabicPeriod"/>
            </a:pPr>
            <a:r>
              <a:rPr lang="tr-TR"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Programınızı test eder ve üretim ortamında kullanmaya başlamadan önce yeterince iyi olana kadar 1. ve 2. adımları tekrarlarsınız.</a:t>
            </a:r>
            <a:endParaRPr lang="tr-TR"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spcBef>
                <a:spcPts val="0"/>
              </a:spcBef>
              <a:spcAft>
                <a:spcPts val="600"/>
              </a:spcAft>
              <a:buNone/>
            </a:pPr>
            <a:endParaRPr lang="tr-TR" sz="900" dirty="0">
              <a:solidFill>
                <a:schemeClr val="tx2"/>
              </a:solidFill>
              <a:latin typeface="Times New Roman" panose="02020603050405020304" pitchFamily="18" charset="0"/>
              <a:cs typeface="Times New Roman" panose="02020603050405020304" pitchFamily="18" charset="0"/>
            </a:endParaRPr>
          </a:p>
        </p:txBody>
      </p:sp>
      <p:grpSp>
        <p:nvGrpSpPr>
          <p:cNvPr id="38" name="Group 37">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639299" y="3639028"/>
            <a:ext cx="1613753" cy="1395192"/>
            <a:chOff x="-305" y="-4155"/>
            <a:chExt cx="2514948" cy="2174333"/>
          </a:xfrm>
        </p:grpSpPr>
        <p:sp>
          <p:nvSpPr>
            <p:cNvPr id="39" name="Freeform: Shape 38">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Diagram&#10;&#10;Description automatically generated">
            <a:extLst>
              <a:ext uri="{FF2B5EF4-FFF2-40B4-BE49-F238E27FC236}">
                <a16:creationId xmlns:a16="http://schemas.microsoft.com/office/drawing/2014/main" id="{AC16E020-7778-8223-8C67-5CEE6C8D7C87}"/>
              </a:ext>
            </a:extLst>
          </p:cNvPr>
          <p:cNvPicPr>
            <a:picLocks noChangeAspect="1"/>
          </p:cNvPicPr>
          <p:nvPr/>
        </p:nvPicPr>
        <p:blipFill>
          <a:blip r:embed="rId2"/>
          <a:stretch>
            <a:fillRect/>
          </a:stretch>
        </p:blipFill>
        <p:spPr>
          <a:xfrm>
            <a:off x="5503819" y="1613753"/>
            <a:ext cx="3443077" cy="2100276"/>
          </a:xfrm>
          <a:prstGeom prst="rect">
            <a:avLst/>
          </a:prstGeom>
        </p:spPr>
      </p:pic>
    </p:spTree>
    <p:extLst>
      <p:ext uri="{BB962C8B-B14F-4D97-AF65-F5344CB8AC3E}">
        <p14:creationId xmlns:p14="http://schemas.microsoft.com/office/powerpoint/2010/main" val="877380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885710" y="490422"/>
            <a:ext cx="7372350" cy="352962"/>
          </a:xfrm>
        </p:spPr>
        <p:txBody>
          <a:bodyPr anchor="b">
            <a:normAutofit fontScale="90000"/>
          </a:bodyPr>
          <a:lstStyle/>
          <a:p>
            <a:pPr algn="ctr"/>
            <a:r>
              <a:rPr lang="tr-TR" sz="2700" dirty="0">
                <a:solidFill>
                  <a:schemeClr val="tx2"/>
                </a:solidFill>
                <a:latin typeface="Times New Roman" panose="02020603050405020304" pitchFamily="18" charset="0"/>
                <a:cs typeface="Times New Roman" panose="02020603050405020304" pitchFamily="18" charset="0"/>
              </a:rPr>
              <a:t>Neden Makine Öğrenmesi Kullanılmalı?</a:t>
            </a:r>
          </a:p>
        </p:txBody>
      </p:sp>
      <p:grpSp>
        <p:nvGrpSpPr>
          <p:cNvPr id="32" name="Group 31">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0"/>
            <a:ext cx="2521551" cy="1892135"/>
            <a:chOff x="-305" y="-1"/>
            <a:chExt cx="3832880" cy="2876136"/>
          </a:xfrm>
        </p:grpSpPr>
        <p:sp>
          <p:nvSpPr>
            <p:cNvPr id="33" name="Freeform: Shape 32">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p:cNvSpPr>
            <a:spLocks noGrp="1"/>
          </p:cNvSpPr>
          <p:nvPr>
            <p:ph idx="1"/>
          </p:nvPr>
        </p:nvSpPr>
        <p:spPr>
          <a:xfrm>
            <a:off x="197104" y="998806"/>
            <a:ext cx="5109840" cy="3889717"/>
          </a:xfrm>
        </p:spPr>
        <p:txBody>
          <a:bodyPr anchor="ctr">
            <a:normAutofit/>
          </a:bodyPr>
          <a:lstStyle/>
          <a:p>
            <a:pPr algn="just">
              <a:spcAft>
                <a:spcPts val="800"/>
              </a:spcAft>
            </a:pPr>
            <a:r>
              <a:rPr lang="tr-TR" sz="1600" dirty="0">
                <a:effectLst/>
                <a:latin typeface="Times New Roman" panose="02020603050405020304" pitchFamily="18" charset="0"/>
                <a:ea typeface="Calibri" panose="020F0502020204030204" pitchFamily="34" charset="0"/>
              </a:rPr>
              <a:t>Problem zor olduğundan programınız muhtemelen karmaşık kuralların uzun bir listesi hâline gelecektir ve bakımı oldukça zorlaşacaktır. </a:t>
            </a:r>
          </a:p>
          <a:p>
            <a:pPr algn="just">
              <a:spcAft>
                <a:spcPts val="800"/>
              </a:spcAft>
            </a:pPr>
            <a:r>
              <a:rPr lang="tr-TR" sz="1600" dirty="0">
                <a:effectLst/>
                <a:latin typeface="Times New Roman" panose="02020603050405020304" pitchFamily="18" charset="0"/>
                <a:ea typeface="Calibri" panose="020F0502020204030204" pitchFamily="34" charset="0"/>
              </a:rPr>
              <a:t>Aksine, makine öğrenmesi tekniklerine dayanan bir gereksiz posta filtresi, gerekli posta örneklerine kıyasla gereksiz posta örneklerinde olağan dışı sık kullanılan kelime örüntülerini tespit ederek hangi kelimelerin ve ifadelerin gereksiz posta için iyi tahminci olduğunu otomatik olarak öğrenir (Şekil 2). </a:t>
            </a:r>
          </a:p>
          <a:p>
            <a:pPr algn="just">
              <a:spcAft>
                <a:spcPts val="800"/>
              </a:spcAft>
            </a:pPr>
            <a:r>
              <a:rPr lang="tr-TR" sz="1600" dirty="0">
                <a:effectLst/>
                <a:latin typeface="Times New Roman" panose="02020603050405020304" pitchFamily="18" charset="0"/>
                <a:ea typeface="Calibri" panose="020F0502020204030204" pitchFamily="34" charset="0"/>
              </a:rPr>
              <a:t>Program çok daha kısa, bakımı daha kolay ve büyük olasılıkla daha doğru sonuçlar getirecektir.</a:t>
            </a:r>
            <a:endParaRPr lang="tr-TR" sz="1600" dirty="0">
              <a:solidFill>
                <a:schemeClr val="tx2"/>
              </a:solidFill>
              <a:latin typeface="Times New Roman" panose="02020603050405020304" pitchFamily="18" charset="0"/>
              <a:cs typeface="Times New Roman" panose="02020603050405020304" pitchFamily="18" charset="0"/>
            </a:endParaRPr>
          </a:p>
        </p:txBody>
      </p:sp>
      <p:grpSp>
        <p:nvGrpSpPr>
          <p:cNvPr id="38" name="Group 37">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639299" y="3639028"/>
            <a:ext cx="1613753" cy="1395192"/>
            <a:chOff x="-305" y="-4155"/>
            <a:chExt cx="2514948" cy="2174333"/>
          </a:xfrm>
        </p:grpSpPr>
        <p:sp>
          <p:nvSpPr>
            <p:cNvPr id="39" name="Freeform: Shape 38">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Diagram&#10;&#10;Description automatically generated">
            <a:extLst>
              <a:ext uri="{FF2B5EF4-FFF2-40B4-BE49-F238E27FC236}">
                <a16:creationId xmlns:a16="http://schemas.microsoft.com/office/drawing/2014/main" id="{53D583EA-4FFA-3BEA-C14B-F1C3328591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4677" y="1760429"/>
            <a:ext cx="3261360" cy="2015490"/>
          </a:xfrm>
          <a:prstGeom prst="rect">
            <a:avLst/>
          </a:prstGeom>
        </p:spPr>
      </p:pic>
    </p:spTree>
    <p:extLst>
      <p:ext uri="{BB962C8B-B14F-4D97-AF65-F5344CB8AC3E}">
        <p14:creationId xmlns:p14="http://schemas.microsoft.com/office/powerpoint/2010/main" val="244293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885710" y="490422"/>
            <a:ext cx="7372350" cy="352962"/>
          </a:xfrm>
        </p:spPr>
        <p:txBody>
          <a:bodyPr anchor="b">
            <a:normAutofit fontScale="90000"/>
          </a:bodyPr>
          <a:lstStyle/>
          <a:p>
            <a:pPr algn="ctr"/>
            <a:r>
              <a:rPr lang="tr-TR" sz="2700" dirty="0">
                <a:solidFill>
                  <a:schemeClr val="tx2"/>
                </a:solidFill>
                <a:latin typeface="Times New Roman" panose="02020603050405020304" pitchFamily="18" charset="0"/>
                <a:cs typeface="Times New Roman" panose="02020603050405020304" pitchFamily="18" charset="0"/>
              </a:rPr>
              <a:t>Neden Makine Öğrenmesi Kullanılmalı?</a:t>
            </a:r>
          </a:p>
        </p:txBody>
      </p:sp>
      <p:grpSp>
        <p:nvGrpSpPr>
          <p:cNvPr id="32" name="Group 31">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0"/>
            <a:ext cx="2521551" cy="1892135"/>
            <a:chOff x="-305" y="-1"/>
            <a:chExt cx="3832880" cy="2876136"/>
          </a:xfrm>
        </p:grpSpPr>
        <p:sp>
          <p:nvSpPr>
            <p:cNvPr id="33" name="Freeform: Shape 32">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p:cNvSpPr>
            <a:spLocks noGrp="1"/>
          </p:cNvSpPr>
          <p:nvPr>
            <p:ph idx="1"/>
          </p:nvPr>
        </p:nvSpPr>
        <p:spPr>
          <a:xfrm>
            <a:off x="196989" y="1010267"/>
            <a:ext cx="7631049" cy="1055077"/>
          </a:xfrm>
        </p:spPr>
        <p:txBody>
          <a:bodyPr anchor="ctr">
            <a:normAutofit/>
          </a:bodyPr>
          <a:lstStyle/>
          <a:p>
            <a:pPr algn="just">
              <a:spcAft>
                <a:spcPts val="800"/>
              </a:spcAft>
            </a:pPr>
            <a:r>
              <a:rPr lang="tr-TR" sz="1800" dirty="0">
                <a:effectLst/>
                <a:latin typeface="Times New Roman" panose="02020603050405020304" pitchFamily="18" charset="0"/>
                <a:ea typeface="Calibri" panose="020F0502020204030204" pitchFamily="34" charset="0"/>
              </a:rPr>
              <a:t>Makine öğrenmesi Otomatik olarak değişime uyum sağlar.</a:t>
            </a:r>
            <a:endParaRPr lang="tr-TR" sz="900" dirty="0">
              <a:solidFill>
                <a:schemeClr val="tx2"/>
              </a:solidFill>
              <a:latin typeface="Times New Roman" panose="02020603050405020304" pitchFamily="18" charset="0"/>
              <a:cs typeface="Times New Roman" panose="02020603050405020304" pitchFamily="18" charset="0"/>
            </a:endParaRPr>
          </a:p>
        </p:txBody>
      </p:sp>
      <p:grpSp>
        <p:nvGrpSpPr>
          <p:cNvPr id="38" name="Group 37">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639299" y="3639028"/>
            <a:ext cx="1613753" cy="1395192"/>
            <a:chOff x="-305" y="-4155"/>
            <a:chExt cx="2514948" cy="2174333"/>
          </a:xfrm>
        </p:grpSpPr>
        <p:sp>
          <p:nvSpPr>
            <p:cNvPr id="39" name="Freeform: Shape 38">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Diagram&#10;&#10;Description automatically generated">
            <a:extLst>
              <a:ext uri="{FF2B5EF4-FFF2-40B4-BE49-F238E27FC236}">
                <a16:creationId xmlns:a16="http://schemas.microsoft.com/office/drawing/2014/main" id="{6549A45F-C897-FDE9-37B4-1F1BD03D68BE}"/>
              </a:ext>
            </a:extLst>
          </p:cNvPr>
          <p:cNvPicPr>
            <a:picLocks noChangeAspect="1"/>
          </p:cNvPicPr>
          <p:nvPr/>
        </p:nvPicPr>
        <p:blipFill>
          <a:blip r:embed="rId2"/>
          <a:stretch>
            <a:fillRect/>
          </a:stretch>
        </p:blipFill>
        <p:spPr>
          <a:xfrm>
            <a:off x="1015348" y="1829356"/>
            <a:ext cx="5717884" cy="2811922"/>
          </a:xfrm>
          <a:prstGeom prst="rect">
            <a:avLst/>
          </a:prstGeom>
        </p:spPr>
      </p:pic>
    </p:spTree>
    <p:extLst>
      <p:ext uri="{BB962C8B-B14F-4D97-AF65-F5344CB8AC3E}">
        <p14:creationId xmlns:p14="http://schemas.microsoft.com/office/powerpoint/2010/main" val="286159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Outline</a:t>
            </a:r>
            <a:r>
              <a:rPr lang="tr-TR" dirty="0"/>
              <a:t> &amp; Content</a:t>
            </a:r>
          </a:p>
        </p:txBody>
      </p:sp>
      <p:sp>
        <p:nvSpPr>
          <p:cNvPr id="5" name="內容版面配置區 2"/>
          <p:cNvSpPr>
            <a:spLocks noGrp="1"/>
          </p:cNvSpPr>
          <p:nvPr>
            <p:ph idx="1"/>
          </p:nvPr>
        </p:nvSpPr>
        <p:spPr>
          <a:xfrm>
            <a:off x="1364725" y="1334611"/>
            <a:ext cx="7236135" cy="3869905"/>
          </a:xfrm>
        </p:spPr>
        <p:txBody>
          <a:bodyPr>
            <a:normAutofit/>
          </a:bodyPr>
          <a:lstStyle/>
          <a:p>
            <a:r>
              <a:rPr lang="tr-TR" altLang="zh-TW" dirty="0" err="1"/>
              <a:t>Preprocessing</a:t>
            </a:r>
            <a:endParaRPr lang="tr-TR" altLang="zh-TW" dirty="0"/>
          </a:p>
          <a:p>
            <a:r>
              <a:rPr lang="en-US" altLang="zh-TW" dirty="0"/>
              <a:t>What is machine learning?</a:t>
            </a:r>
          </a:p>
          <a:p>
            <a:r>
              <a:rPr lang="en-US" altLang="zh-TW" dirty="0"/>
              <a:t>Training and testing</a:t>
            </a:r>
          </a:p>
          <a:p>
            <a:r>
              <a:rPr lang="en-US" altLang="zh-TW" dirty="0"/>
              <a:t>Performance</a:t>
            </a:r>
          </a:p>
          <a:p>
            <a:r>
              <a:rPr lang="en-US" altLang="zh-TW" dirty="0"/>
              <a:t>Algorithms</a:t>
            </a:r>
          </a:p>
          <a:p>
            <a:r>
              <a:rPr lang="en-US" altLang="zh-TW" dirty="0"/>
              <a:t>Machine learning structure</a:t>
            </a:r>
          </a:p>
          <a:p>
            <a:r>
              <a:rPr lang="en-US" altLang="zh-TW" dirty="0"/>
              <a:t>Learning techniques</a:t>
            </a:r>
          </a:p>
          <a:p>
            <a:r>
              <a:rPr lang="en-US" altLang="zh-TW" dirty="0"/>
              <a:t>Applications</a:t>
            </a:r>
          </a:p>
          <a:p>
            <a:r>
              <a:rPr lang="en-US" altLang="zh-TW" dirty="0"/>
              <a:t>Conclusion</a:t>
            </a:r>
          </a:p>
        </p:txBody>
      </p:sp>
      <p:pic>
        <p:nvPicPr>
          <p:cNvPr id="5122" name="Picture 2" descr="The Difference Between Artificial Intelligence, Machine Learning and Deep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6753" y="1390017"/>
            <a:ext cx="3689745" cy="2075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32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551" y="108584"/>
            <a:ext cx="4290060" cy="528320"/>
          </a:xfrm>
          <a:prstGeom prst="rect">
            <a:avLst/>
          </a:prstGeom>
        </p:spPr>
        <p:txBody>
          <a:bodyPr vert="horz" wrap="square" lIns="0" tIns="12700" rIns="0" bIns="0" rtlCol="0">
            <a:spAutoFit/>
          </a:bodyPr>
          <a:lstStyle/>
          <a:p>
            <a:pPr marL="12700">
              <a:lnSpc>
                <a:spcPct val="100000"/>
              </a:lnSpc>
              <a:spcBef>
                <a:spcPts val="100"/>
              </a:spcBef>
            </a:pPr>
            <a:r>
              <a:rPr dirty="0"/>
              <a:t>Makine</a:t>
            </a:r>
            <a:r>
              <a:rPr spc="-80" dirty="0"/>
              <a:t> </a:t>
            </a:r>
            <a:r>
              <a:rPr dirty="0"/>
              <a:t>Öğrenmesi</a:t>
            </a:r>
          </a:p>
        </p:txBody>
      </p:sp>
      <p:sp>
        <p:nvSpPr>
          <p:cNvPr id="3" name="object 3"/>
          <p:cNvSpPr txBox="1"/>
          <p:nvPr/>
        </p:nvSpPr>
        <p:spPr>
          <a:xfrm>
            <a:off x="533400" y="819150"/>
            <a:ext cx="8229600" cy="3839769"/>
          </a:xfrm>
          <a:prstGeom prst="rect">
            <a:avLst/>
          </a:prstGeom>
        </p:spPr>
        <p:txBody>
          <a:bodyPr vert="horz" wrap="square" lIns="0" tIns="12065" rIns="0" bIns="0" rtlCol="0">
            <a:spAutoFit/>
          </a:bodyPr>
          <a:lstStyle/>
          <a:p>
            <a:pPr marL="298450" marR="5080" indent="-285750" algn="just">
              <a:lnSpc>
                <a:spcPct val="120100"/>
              </a:lnSpc>
              <a:spcAft>
                <a:spcPts val="600"/>
              </a:spcAft>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Makine öğrenmesi bilgisayar bilimlerinin bir alt dalıdır. Yapay zekâ ve sayısal öğrenme ile  doğrudan ilişikli olan makine öğrenmesi 1959 yılından itibaren bir çalışma alanı olarak  kabul edilmektedir.</a:t>
            </a:r>
          </a:p>
          <a:p>
            <a:pPr marL="298450" marR="5080" indent="-285750" algn="just">
              <a:lnSpc>
                <a:spcPct val="120100"/>
              </a:lnSpc>
              <a:spcAft>
                <a:spcPts val="600"/>
              </a:spcAft>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Makine öğrenmesi algoritmaları öğrenebilen ve tahmin yapabilen algoritmalardır. Makine  öğrenmesinin keşfi ile bilgisayarlar gerçek dünya  ile ilgili bilgi toplayabilme ve öznel  karar verebilme yeteneğine kavuşmuştur. Makine öğrenmesi algoritmalarının performansı  işlenen bilginin gösterim biçimine bağlıdır.</a:t>
            </a:r>
          </a:p>
          <a:p>
            <a:pPr marL="298450" marR="5080" indent="-285750" algn="just">
              <a:lnSpc>
                <a:spcPct val="120100"/>
              </a:lnSpc>
              <a:spcAft>
                <a:spcPts val="600"/>
              </a:spcAft>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Bilgisayar bilimlerinde arama, sıralama, veri toplama gibi işlemler verinin akıllıca yapılandırılıp etiketlenmesi ile hızlanmaktadır. </a:t>
            </a:r>
          </a:p>
          <a:p>
            <a:pPr marL="298450" marR="5080" indent="-285750" algn="just">
              <a:lnSpc>
                <a:spcPct val="120100"/>
              </a:lnSpc>
              <a:spcAft>
                <a:spcPts val="600"/>
              </a:spcAft>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Makine öğrenmesi kullanan sistemlerin eğitilmesi gerekir. Bu eğitim sayesinde sistemler karar verme  yeteneğine kavuşur. Şekil 1’de makine öğrenmesinin işlem adımları yer almaktadır.</a:t>
            </a:r>
          </a:p>
          <a:p>
            <a:pPr marL="298450" marR="5080" indent="-285750" algn="just">
              <a:lnSpc>
                <a:spcPct val="120100"/>
              </a:lnSpc>
              <a:spcAft>
                <a:spcPts val="600"/>
              </a:spcAft>
              <a:buFont typeface="Arial" panose="020B0604020202020204" pitchFamily="34" charset="0"/>
              <a:buChar char="•"/>
            </a:pPr>
            <a:endParaRPr lang="tr-T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551" y="108584"/>
            <a:ext cx="4290060" cy="528320"/>
          </a:xfrm>
          <a:prstGeom prst="rect">
            <a:avLst/>
          </a:prstGeom>
        </p:spPr>
        <p:txBody>
          <a:bodyPr vert="horz" wrap="square" lIns="0" tIns="12700" rIns="0" bIns="0" rtlCol="0">
            <a:spAutoFit/>
          </a:bodyPr>
          <a:lstStyle/>
          <a:p>
            <a:pPr marL="12700">
              <a:lnSpc>
                <a:spcPct val="100000"/>
              </a:lnSpc>
              <a:spcBef>
                <a:spcPts val="100"/>
              </a:spcBef>
            </a:pPr>
            <a:r>
              <a:rPr dirty="0"/>
              <a:t>Makine</a:t>
            </a:r>
            <a:r>
              <a:rPr spc="-80" dirty="0"/>
              <a:t> </a:t>
            </a:r>
            <a:r>
              <a:rPr dirty="0"/>
              <a:t>Öğrenmesi</a:t>
            </a:r>
          </a:p>
        </p:txBody>
      </p:sp>
      <p:sp>
        <p:nvSpPr>
          <p:cNvPr id="5" name="object 5"/>
          <p:cNvSpPr/>
          <p:nvPr/>
        </p:nvSpPr>
        <p:spPr>
          <a:xfrm>
            <a:off x="1545336" y="874775"/>
            <a:ext cx="5804916" cy="3669792"/>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2060194" y="4609896"/>
            <a:ext cx="3488054" cy="228268"/>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Times New Roman" panose="02020603050405020304" pitchFamily="18" charset="0"/>
                <a:cs typeface="Times New Roman" panose="02020603050405020304" pitchFamily="18" charset="0"/>
              </a:rPr>
              <a:t>Şekil </a:t>
            </a:r>
            <a:r>
              <a:rPr sz="1400" spc="-5" dirty="0">
                <a:solidFill>
                  <a:srgbClr val="FFFFFF"/>
                </a:solidFill>
                <a:latin typeface="Times New Roman" panose="02020603050405020304" pitchFamily="18" charset="0"/>
                <a:cs typeface="Times New Roman" panose="02020603050405020304" pitchFamily="18" charset="0"/>
              </a:rPr>
              <a:t>1. </a:t>
            </a:r>
            <a:r>
              <a:rPr sz="1400" dirty="0">
                <a:solidFill>
                  <a:srgbClr val="FFFFFF"/>
                </a:solidFill>
                <a:latin typeface="Times New Roman" panose="02020603050405020304" pitchFamily="18" charset="0"/>
                <a:cs typeface="Times New Roman" panose="02020603050405020304" pitchFamily="18" charset="0"/>
              </a:rPr>
              <a:t>Makine Öğrenmesi</a:t>
            </a:r>
            <a:r>
              <a:rPr sz="1400" spc="-80" dirty="0">
                <a:solidFill>
                  <a:srgbClr val="FFFFFF"/>
                </a:solidFill>
                <a:latin typeface="Times New Roman" panose="02020603050405020304" pitchFamily="18" charset="0"/>
                <a:cs typeface="Times New Roman" panose="02020603050405020304" pitchFamily="18" charset="0"/>
              </a:rPr>
              <a:t> </a:t>
            </a:r>
            <a:r>
              <a:rPr sz="1400" dirty="0">
                <a:solidFill>
                  <a:srgbClr val="FFFFFF"/>
                </a:solidFill>
                <a:latin typeface="Times New Roman" panose="02020603050405020304" pitchFamily="18" charset="0"/>
                <a:cs typeface="Times New Roman" panose="02020603050405020304" pitchFamily="18" charset="0"/>
              </a:rPr>
              <a:t>Adımları</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551" y="108584"/>
            <a:ext cx="4290060" cy="528320"/>
          </a:xfrm>
          <a:prstGeom prst="rect">
            <a:avLst/>
          </a:prstGeom>
        </p:spPr>
        <p:txBody>
          <a:bodyPr vert="horz" wrap="square" lIns="0" tIns="12700" rIns="0" bIns="0" rtlCol="0">
            <a:spAutoFit/>
          </a:bodyPr>
          <a:lstStyle/>
          <a:p>
            <a:pPr marL="12700">
              <a:lnSpc>
                <a:spcPct val="100000"/>
              </a:lnSpc>
              <a:spcBef>
                <a:spcPts val="100"/>
              </a:spcBef>
            </a:pPr>
            <a:r>
              <a:rPr dirty="0"/>
              <a:t>Makine</a:t>
            </a:r>
            <a:r>
              <a:rPr spc="-80" dirty="0"/>
              <a:t> </a:t>
            </a:r>
            <a:r>
              <a:rPr dirty="0"/>
              <a:t>Öğrenmesi</a:t>
            </a:r>
          </a:p>
        </p:txBody>
      </p:sp>
      <p:sp>
        <p:nvSpPr>
          <p:cNvPr id="3" name="object 3"/>
          <p:cNvSpPr txBox="1"/>
          <p:nvPr/>
        </p:nvSpPr>
        <p:spPr>
          <a:xfrm>
            <a:off x="228600" y="742950"/>
            <a:ext cx="8686800" cy="4487447"/>
          </a:xfrm>
          <a:prstGeom prst="rect">
            <a:avLst/>
          </a:prstGeom>
        </p:spPr>
        <p:txBody>
          <a:bodyPr vert="horz" wrap="square" lIns="0" tIns="12700" rIns="0" bIns="0" rtlCol="0">
            <a:spAutoFit/>
          </a:bodyPr>
          <a:lstStyle/>
          <a:p>
            <a:pPr marL="108000" marR="6350" indent="-108000" algn="just">
              <a:lnSpc>
                <a:spcPct val="120000"/>
              </a:lnSpc>
              <a:spcAft>
                <a:spcPts val="600"/>
              </a:spcAft>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Makine öğrenmesi yöntemlerinde eğitim denetimli (</a:t>
            </a:r>
            <a:r>
              <a:rPr lang="tr-TR" sz="1600" dirty="0" err="1">
                <a:latin typeface="Times New Roman" panose="02020603050405020304" pitchFamily="18" charset="0"/>
                <a:cs typeface="Times New Roman" panose="02020603050405020304" pitchFamily="18" charset="0"/>
              </a:rPr>
              <a:t>supervised</a:t>
            </a:r>
            <a:r>
              <a:rPr lang="tr-TR" sz="1600" dirty="0">
                <a:latin typeface="Times New Roman" panose="02020603050405020304" pitchFamily="18" charset="0"/>
                <a:cs typeface="Times New Roman" panose="02020603050405020304" pitchFamily="18" charset="0"/>
              </a:rPr>
              <a:t>), denetimsiz (</a:t>
            </a:r>
            <a:r>
              <a:rPr lang="tr-TR" sz="1600" dirty="0" err="1">
                <a:latin typeface="Times New Roman" panose="02020603050405020304" pitchFamily="18" charset="0"/>
                <a:cs typeface="Times New Roman" panose="02020603050405020304" pitchFamily="18" charset="0"/>
              </a:rPr>
              <a:t>unsupervised</a:t>
            </a:r>
            <a:r>
              <a:rPr lang="tr-TR" sz="1600" dirty="0">
                <a:latin typeface="Times New Roman" panose="02020603050405020304" pitchFamily="18" charset="0"/>
                <a:cs typeface="Times New Roman" panose="02020603050405020304" pitchFamily="18" charset="0"/>
              </a:rPr>
              <a:t>) ya  da yarı denetimli (semi-</a:t>
            </a:r>
            <a:r>
              <a:rPr lang="tr-TR" sz="1600" dirty="0" err="1">
                <a:latin typeface="Times New Roman" panose="02020603050405020304" pitchFamily="18" charset="0"/>
                <a:cs typeface="Times New Roman" panose="02020603050405020304" pitchFamily="18" charset="0"/>
              </a:rPr>
              <a:t>supervised</a:t>
            </a:r>
            <a:r>
              <a:rPr lang="tr-TR" sz="1600" dirty="0">
                <a:latin typeface="Times New Roman" panose="02020603050405020304" pitchFamily="18" charset="0"/>
                <a:cs typeface="Times New Roman" panose="02020603050405020304" pitchFamily="18" charset="0"/>
              </a:rPr>
              <a:t>) olabilir.</a:t>
            </a:r>
          </a:p>
          <a:p>
            <a:pPr marL="108000" marR="6350" indent="-108000" algn="just">
              <a:lnSpc>
                <a:spcPct val="120000"/>
              </a:lnSpc>
              <a:spcAft>
                <a:spcPts val="600"/>
              </a:spcAft>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Denetimli eğitimde, etiketlenmiş ya da sınıflandırılmış veriler sisteme eğitim amacıyla  girdi olarak verilir. Sistem sonuçlar  ile veriler arasındaki ilişkiyi kurar ve çıkarım yapar.  Bu çıkarım, gelecekte gelen problemleri çözmek için kullanılır.</a:t>
            </a:r>
          </a:p>
          <a:p>
            <a:pPr marL="108000" marR="6350" indent="-108000" algn="just">
              <a:lnSpc>
                <a:spcPct val="120000"/>
              </a:lnSpc>
              <a:spcAft>
                <a:spcPts val="600"/>
              </a:spcAft>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Denetimsiz eğitimde, etiketlenmemiş ya da sınıflandırılmamış veriler sisteme eğitim amacı  ile verilir. Sistem veriler arasında benzerlikler bularak verileri kümeler. Elde edilen  kümeleme yöntemi gelecekteki problemlerin çözümünde kullanılır.</a:t>
            </a:r>
          </a:p>
          <a:p>
            <a:pPr marL="108000" marR="6350" indent="-108000" algn="just">
              <a:lnSpc>
                <a:spcPct val="120000"/>
              </a:lnSpc>
              <a:spcAft>
                <a:spcPts val="600"/>
              </a:spcAft>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Yarı denetimli eğitimde, hem denetimli hem denetimsiz eğitim yöntemleri bir arada  kullanılır. Küçük bir kısmı etiketlenmiş ya da sınıflandırılmış veri kümesi eğitim amacı ile  sisteme verilir. Sistem denetimsiz eğitimdeki gibi veriler arasında benzerlik bulur. Oluşturulan benzerlikler etiketlenmiş veriler sayesinde kontrol edilir  ve gereken  ayarlamalar yapılır.</a:t>
            </a:r>
          </a:p>
          <a:p>
            <a:pPr marL="108000" marR="6350" indent="-108000" algn="just">
              <a:lnSpc>
                <a:spcPct val="120000"/>
              </a:lnSpc>
              <a:spcAft>
                <a:spcPts val="600"/>
              </a:spcAft>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Sonuç olarak elde edilen çözüm yöntemi gelecekteki problemleri çözmek için kullanılır.</a:t>
            </a:r>
          </a:p>
          <a:p>
            <a:pPr marL="108000" marR="6350" indent="-108000" algn="just">
              <a:lnSpc>
                <a:spcPct val="120000"/>
              </a:lnSpc>
              <a:spcBef>
                <a:spcPts val="100"/>
              </a:spcBef>
              <a:buFont typeface="Arial" panose="020B0604020202020204" pitchFamily="34" charset="0"/>
              <a:buChar char="•"/>
            </a:pP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551" y="108584"/>
            <a:ext cx="4290060" cy="528320"/>
          </a:xfrm>
          <a:prstGeom prst="rect">
            <a:avLst/>
          </a:prstGeom>
        </p:spPr>
        <p:txBody>
          <a:bodyPr vert="horz" wrap="square" lIns="0" tIns="12700" rIns="0" bIns="0" rtlCol="0">
            <a:spAutoFit/>
          </a:bodyPr>
          <a:lstStyle/>
          <a:p>
            <a:pPr marL="12700">
              <a:lnSpc>
                <a:spcPct val="100000"/>
              </a:lnSpc>
              <a:spcBef>
                <a:spcPts val="100"/>
              </a:spcBef>
            </a:pPr>
            <a:r>
              <a:rPr lang="tr-TR" dirty="0"/>
              <a:t>Öğrenme Kuralları</a:t>
            </a:r>
            <a:endParaRPr dirty="0"/>
          </a:p>
        </p:txBody>
      </p:sp>
      <p:sp>
        <p:nvSpPr>
          <p:cNvPr id="3" name="object 3"/>
          <p:cNvSpPr txBox="1"/>
          <p:nvPr/>
        </p:nvSpPr>
        <p:spPr>
          <a:xfrm>
            <a:off x="228600" y="742950"/>
            <a:ext cx="8686800" cy="282513"/>
          </a:xfrm>
          <a:prstGeom prst="rect">
            <a:avLst/>
          </a:prstGeom>
        </p:spPr>
        <p:txBody>
          <a:bodyPr vert="horz" wrap="square" lIns="0" tIns="12700" rIns="0" bIns="0" rtlCol="0">
            <a:spAutoFit/>
          </a:bodyPr>
          <a:lstStyle/>
          <a:p>
            <a:pPr marL="108000" marR="6350" indent="-108000" algn="just">
              <a:lnSpc>
                <a:spcPct val="120000"/>
              </a:lnSpc>
              <a:spcAft>
                <a:spcPts val="600"/>
              </a:spcAft>
              <a:buFont typeface="Arial" panose="020B0604020202020204" pitchFamily="34" charset="0"/>
              <a:buChar char="•"/>
            </a:pPr>
            <a:r>
              <a:rPr lang="tr-TR" sz="1600" dirty="0">
                <a:solidFill>
                  <a:schemeClr val="bg1"/>
                </a:solidFill>
                <a:latin typeface="Times New Roman" panose="02020603050405020304" pitchFamily="18" charset="0"/>
                <a:cs typeface="Times New Roman" panose="02020603050405020304" pitchFamily="18" charset="0"/>
              </a:rPr>
              <a:t>Öğrenme kuralları temelde ikiye ayrılır.</a:t>
            </a:r>
          </a:p>
        </p:txBody>
      </p:sp>
      <p:pic>
        <p:nvPicPr>
          <p:cNvPr id="5" name="Picture 2">
            <a:extLst>
              <a:ext uri="{FF2B5EF4-FFF2-40B4-BE49-F238E27FC236}">
                <a16:creationId xmlns:a16="http://schemas.microsoft.com/office/drawing/2014/main" id="{5E1D5193-75DA-E835-FFBD-C41BAB18B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83991"/>
            <a:ext cx="5621734" cy="12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a:extLst>
              <a:ext uri="{FF2B5EF4-FFF2-40B4-BE49-F238E27FC236}">
                <a16:creationId xmlns:a16="http://schemas.microsoft.com/office/drawing/2014/main" id="{3A572FE0-E467-A4B6-0F91-A63E58BC40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996550"/>
            <a:ext cx="5678400" cy="140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609B8F75-AEA4-6929-37B5-F48416A32D97}"/>
              </a:ext>
            </a:extLst>
          </p:cNvPr>
          <p:cNvSpPr txBox="1"/>
          <p:nvPr/>
        </p:nvSpPr>
        <p:spPr>
          <a:xfrm>
            <a:off x="1591667" y="1020061"/>
            <a:ext cx="4572000" cy="369332"/>
          </a:xfrm>
          <a:prstGeom prst="rect">
            <a:avLst/>
          </a:prstGeom>
          <a:noFill/>
        </p:spPr>
        <p:txBody>
          <a:bodyPr wrap="square">
            <a:spAutoFit/>
          </a:bodyPr>
          <a:lstStyle/>
          <a:p>
            <a:pPr marL="0" indent="0" algn="ctr">
              <a:spcBef>
                <a:spcPts val="1200"/>
              </a:spcBef>
              <a:buNone/>
            </a:pPr>
            <a:r>
              <a:rPr lang="tr-TR" sz="1800" b="1" u="sng" dirty="0">
                <a:solidFill>
                  <a:srgbClr val="FFFF00"/>
                </a:solidFill>
                <a:effectLst>
                  <a:outerShdw blurRad="38100" dist="38100" dir="2700000" algn="tl">
                    <a:srgbClr val="000000">
                      <a:alpha val="43137"/>
                    </a:srgbClr>
                  </a:outerShdw>
                </a:effectLst>
              </a:rPr>
              <a:t>Online Öğrenme Kuralları</a:t>
            </a:r>
          </a:p>
        </p:txBody>
      </p:sp>
      <p:sp>
        <p:nvSpPr>
          <p:cNvPr id="10" name="TextBox 9">
            <a:extLst>
              <a:ext uri="{FF2B5EF4-FFF2-40B4-BE49-F238E27FC236}">
                <a16:creationId xmlns:a16="http://schemas.microsoft.com/office/drawing/2014/main" id="{49242E5D-7BE9-E562-4D65-9738268DFB8A}"/>
              </a:ext>
            </a:extLst>
          </p:cNvPr>
          <p:cNvSpPr txBox="1"/>
          <p:nvPr/>
        </p:nvSpPr>
        <p:spPr>
          <a:xfrm>
            <a:off x="1591667" y="2664490"/>
            <a:ext cx="4572000" cy="369332"/>
          </a:xfrm>
          <a:prstGeom prst="rect">
            <a:avLst/>
          </a:prstGeom>
          <a:noFill/>
        </p:spPr>
        <p:txBody>
          <a:bodyPr wrap="square">
            <a:spAutoFit/>
          </a:bodyPr>
          <a:lstStyle/>
          <a:p>
            <a:pPr marL="0" indent="0" algn="ctr">
              <a:spcBef>
                <a:spcPts val="1200"/>
              </a:spcBef>
              <a:buNone/>
            </a:pPr>
            <a:r>
              <a:rPr lang="tr-TR" sz="1800" b="1" u="sng" dirty="0">
                <a:solidFill>
                  <a:srgbClr val="FFFF00"/>
                </a:solidFill>
                <a:effectLst>
                  <a:outerShdw blurRad="38100" dist="38100" dir="2700000" algn="tl">
                    <a:srgbClr val="000000">
                      <a:alpha val="43137"/>
                    </a:srgbClr>
                  </a:outerShdw>
                </a:effectLst>
              </a:rPr>
              <a:t>Offline Öğrenme Kuralları</a:t>
            </a:r>
          </a:p>
        </p:txBody>
      </p:sp>
    </p:spTree>
    <p:extLst>
      <p:ext uri="{BB962C8B-B14F-4D97-AF65-F5344CB8AC3E}">
        <p14:creationId xmlns:p14="http://schemas.microsoft.com/office/powerpoint/2010/main" val="2216108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885710" y="490422"/>
            <a:ext cx="7372350" cy="352962"/>
          </a:xfrm>
        </p:spPr>
        <p:txBody>
          <a:bodyPr anchor="b">
            <a:normAutofit fontScale="90000"/>
          </a:bodyPr>
          <a:lstStyle/>
          <a:p>
            <a:pPr algn="ctr"/>
            <a:r>
              <a:rPr lang="tr-TR" sz="2700" dirty="0">
                <a:solidFill>
                  <a:schemeClr val="tx2"/>
                </a:solidFill>
                <a:latin typeface="Times New Roman" panose="02020603050405020304" pitchFamily="18" charset="0"/>
                <a:cs typeface="Times New Roman" panose="02020603050405020304" pitchFamily="18" charset="0"/>
              </a:rPr>
              <a:t>Genel Kavramlar</a:t>
            </a:r>
          </a:p>
        </p:txBody>
      </p:sp>
      <p:grpSp>
        <p:nvGrpSpPr>
          <p:cNvPr id="32" name="Group 31">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0"/>
            <a:ext cx="2521551" cy="1892135"/>
            <a:chOff x="-305" y="-1"/>
            <a:chExt cx="3832880" cy="2876136"/>
          </a:xfrm>
        </p:grpSpPr>
        <p:sp>
          <p:nvSpPr>
            <p:cNvPr id="33" name="Freeform: Shape 32">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p:cNvSpPr>
            <a:spLocks noGrp="1"/>
          </p:cNvSpPr>
          <p:nvPr>
            <p:ph idx="1"/>
          </p:nvPr>
        </p:nvSpPr>
        <p:spPr>
          <a:xfrm>
            <a:off x="196989" y="900333"/>
            <a:ext cx="8567183" cy="3967090"/>
          </a:xfrm>
        </p:spPr>
        <p:txBody>
          <a:bodyPr anchor="ctr">
            <a:noAutofit/>
          </a:bodyPr>
          <a:lstStyle/>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Sistem:</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Amaç doğrultusunda çıkış sinyalleri üretmek için giriş sinyallerini işleyen, giriş sinyalini başka bir sinyale dönüştüren birimlerdir.</a:t>
            </a:r>
          </a:p>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Zeka:</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İnsanın düşünme, akıl yürütme, algılama, kavrama, yargılama ve sonuç çıkarma yeteneklerinin tümüdür.</a:t>
            </a:r>
          </a:p>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Akıl:</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Düşünme, kavrama, anlama yetisidir. Doğru ve yanlışı, yalan ve gerçeği ayırt edebilme yetisidir.</a:t>
            </a:r>
          </a:p>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Sinyal:</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Genellikle zaman içinde üretilen değerler dizisidir, bilgi taşırlar ve matematiksel olarak değişkenlerin fonksiyonu biçiminde gösterilir. İletilecek veriler elektromanyetik veya elektriksel sinyallere dönüştürülür. Yakın gelecekte veriler elektronlara dönüşecektir. Sinyaller bilgi taşıyan değişkenlerin fonksiyonel gösterimidir. Bir sinyal, nicelik gibi bir nitelikte gözlemlenebilir bir değişiklik olarak da tanımlanabilir.</a:t>
            </a:r>
          </a:p>
          <a:p>
            <a:pPr>
              <a:lnSpc>
                <a:spcPct val="107000"/>
              </a:lnSpc>
              <a:spcBef>
                <a:spcPts val="0"/>
              </a:spcBef>
              <a:spcAft>
                <a:spcPts val="600"/>
              </a:spcAft>
            </a:pP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Bilgi veriden doğmaktadır ve veri bilgiye dönüşmektedir. Verilerin günümüzde hız, çeşitlilik, kapasite (hacim) açısından büyük artış göstermesi ve bu artışa teknolojinin de destek vererek, yeni çözümler üretmesi ile birlikte “Büyük Veri” kavramı ortaya çıkmıştır. Veri, içerik işlemleriyle değer kazandırılarak bilgiye dönüştürülmektedir.</a:t>
            </a:r>
          </a:p>
        </p:txBody>
      </p:sp>
      <p:grpSp>
        <p:nvGrpSpPr>
          <p:cNvPr id="38" name="Group 37">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639299" y="3639028"/>
            <a:ext cx="1613753" cy="1395192"/>
            <a:chOff x="-305" y="-4155"/>
            <a:chExt cx="2514948" cy="2174333"/>
          </a:xfrm>
        </p:grpSpPr>
        <p:sp>
          <p:nvSpPr>
            <p:cNvPr id="39" name="Freeform: Shape 38">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74956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885710" y="271294"/>
            <a:ext cx="7372350" cy="352962"/>
          </a:xfrm>
        </p:spPr>
        <p:txBody>
          <a:bodyPr anchor="b">
            <a:normAutofit fontScale="90000"/>
          </a:bodyPr>
          <a:lstStyle/>
          <a:p>
            <a:pPr algn="ctr"/>
            <a:r>
              <a:rPr lang="tr-TR" sz="2700" dirty="0">
                <a:solidFill>
                  <a:schemeClr val="tx2"/>
                </a:solidFill>
                <a:latin typeface="Times New Roman" panose="02020603050405020304" pitchFamily="18" charset="0"/>
                <a:cs typeface="Times New Roman" panose="02020603050405020304" pitchFamily="18" charset="0"/>
              </a:rPr>
              <a:t>Genel Kavramlar</a:t>
            </a:r>
          </a:p>
        </p:txBody>
      </p:sp>
      <p:grpSp>
        <p:nvGrpSpPr>
          <p:cNvPr id="32" name="Group 31">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0"/>
            <a:ext cx="2521551" cy="1892135"/>
            <a:chOff x="-305" y="-1"/>
            <a:chExt cx="3832880" cy="2876136"/>
          </a:xfrm>
        </p:grpSpPr>
        <p:sp>
          <p:nvSpPr>
            <p:cNvPr id="33" name="Freeform: Shape 32">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p:cNvSpPr>
            <a:spLocks noGrp="1"/>
          </p:cNvSpPr>
          <p:nvPr>
            <p:ph idx="1"/>
          </p:nvPr>
        </p:nvSpPr>
        <p:spPr>
          <a:xfrm>
            <a:off x="161819" y="830536"/>
            <a:ext cx="8778199" cy="3967090"/>
          </a:xfrm>
        </p:spPr>
        <p:txBody>
          <a:bodyPr anchor="ctr">
            <a:noAutofit/>
          </a:bodyPr>
          <a:lstStyle/>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Veri (Data):</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Bilgisayarın belleğine aktarılan sinyaller, resimler, görüntüler, şekiller, rakamlar, metinler ve ses gibi sembollerdir. Veri, bilgi taşıyan fiziksel büyüklüktür ve yorumlardır. Anlam kazanmamış, </a:t>
            </a:r>
            <a:r>
              <a:rPr lang="tr-TR" sz="1600" dirty="0" err="1">
                <a:effectLst/>
                <a:latin typeface="Times New Roman" panose="02020603050405020304" pitchFamily="18" charset="0"/>
                <a:ea typeface="Calibri" panose="020F0502020204030204" pitchFamily="34" charset="0"/>
                <a:cs typeface="Times New Roman" panose="02020603050405020304" pitchFamily="18" charset="0"/>
              </a:rPr>
              <a:t>ilişkilendirilmemis</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özümlenmemiş, işlenmemiş gerçekler ya da bilgi parçacıklarıdır. Herhangi bir içerikten yoksun formlardadırlar. Yorum taşımazlar ancak işlenmek için hazırdırlar. Karar vermede etkili değillerdir.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Bilgi (Information):</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İşlenmiş, düzenlenmiş, anlamlandırılmış verilerdir. Bilgi, organize, anlamlı ve yararlı verilerdir. Çıktı aşaması sırasında, oluşturulan bilgiler basılı rapor, </a:t>
            </a:r>
            <a:r>
              <a:rPr lang="tr-TR" sz="1600" dirty="0" err="1">
                <a:effectLst/>
                <a:latin typeface="Times New Roman" panose="02020603050405020304" pitchFamily="18" charset="0"/>
                <a:ea typeface="Calibri" panose="020F0502020204030204" pitchFamily="34" charset="0"/>
                <a:cs typeface="Times New Roman" panose="02020603050405020304" pitchFamily="18" charset="0"/>
              </a:rPr>
              <a:t>garfik</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ve görseller ile sunum formuna sokulur. Bilgiler ileride kullanılmak üzere bilgisayar saklanır.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Yetenek - Tecrübe (Knowledge):</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Karar vermede, kestirim yapmada, doğruyu aramada performansı yükseltmektir.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Veri gürültüsü:</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Makine öğrenimi algoritmasının amacıyla alakalı olmayan herhangi bir veridir. Veri gürültüsü makine öğrenimi algoritmasının verimliliğini azaltabileceğinden elde edilecek sonuçlar olabildiğince kesin olmayacaktır.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Örüntü - </a:t>
            </a:r>
            <a:r>
              <a:rPr lang="tr-TR" sz="1600" b="1"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Pattern</a:t>
            </a: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Bir nesnenin ya da olayın davranışının iki veya üç boyutlu, uzaysal ve </a:t>
            </a:r>
            <a:r>
              <a:rPr lang="tr-TR" sz="1600" dirty="0" err="1">
                <a:effectLst/>
                <a:latin typeface="Times New Roman" panose="02020603050405020304" pitchFamily="18" charset="0"/>
                <a:ea typeface="Calibri" panose="020F0502020204030204" pitchFamily="34" charset="0"/>
                <a:cs typeface="Times New Roman" panose="02020603050405020304" pitchFamily="18" charset="0"/>
              </a:rPr>
              <a:t>geometriksel</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gösterildiği desenlerdir. Diğer bir ifadeyle örüntü, ilgilenilen varlığın davranışı ile ilgili uzayda gözlenebilir veya ölçülebilir geometrik bilgilerdir.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38" name="Group 37">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639299" y="3639028"/>
            <a:ext cx="1613753" cy="1395192"/>
            <a:chOff x="-305" y="-4155"/>
            <a:chExt cx="2514948" cy="2174333"/>
          </a:xfrm>
        </p:grpSpPr>
        <p:sp>
          <p:nvSpPr>
            <p:cNvPr id="39" name="Freeform: Shape 38">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42853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885710" y="103171"/>
            <a:ext cx="7372350" cy="352962"/>
          </a:xfrm>
        </p:spPr>
        <p:txBody>
          <a:bodyPr anchor="b">
            <a:normAutofit fontScale="90000"/>
          </a:bodyPr>
          <a:lstStyle/>
          <a:p>
            <a:pPr algn="ctr"/>
            <a:r>
              <a:rPr lang="tr-TR" sz="2700" dirty="0">
                <a:solidFill>
                  <a:schemeClr val="tx2"/>
                </a:solidFill>
                <a:latin typeface="Times New Roman" panose="02020603050405020304" pitchFamily="18" charset="0"/>
                <a:cs typeface="Times New Roman" panose="02020603050405020304" pitchFamily="18" charset="0"/>
              </a:rPr>
              <a:t>Genel Kavramlar</a:t>
            </a:r>
          </a:p>
        </p:txBody>
      </p:sp>
      <p:grpSp>
        <p:nvGrpSpPr>
          <p:cNvPr id="32" name="Group 31">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0"/>
            <a:ext cx="2521551" cy="1892135"/>
            <a:chOff x="-305" y="-1"/>
            <a:chExt cx="3832880" cy="2876136"/>
          </a:xfrm>
        </p:grpSpPr>
        <p:sp>
          <p:nvSpPr>
            <p:cNvPr id="33" name="Freeform: Shape 32">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p:cNvSpPr>
            <a:spLocks noGrp="1"/>
          </p:cNvSpPr>
          <p:nvPr>
            <p:ph idx="1"/>
          </p:nvPr>
        </p:nvSpPr>
        <p:spPr>
          <a:xfrm>
            <a:off x="196989" y="633046"/>
            <a:ext cx="8841503" cy="4234377"/>
          </a:xfrm>
        </p:spPr>
        <p:txBody>
          <a:bodyPr anchor="ctr">
            <a:noAutofit/>
          </a:bodyPr>
          <a:lstStyle/>
          <a:p>
            <a:pPr algn="just">
              <a:lnSpc>
                <a:spcPct val="107000"/>
              </a:lnSpc>
              <a:spcBef>
                <a:spcPts val="0"/>
              </a:spcBef>
              <a:spcAft>
                <a:spcPts val="600"/>
              </a:spcAft>
            </a:pPr>
            <a:r>
              <a:rPr lang="tr-TR" sz="15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Olgu:</a:t>
            </a:r>
            <a:r>
              <a:rPr lang="tr-TR" sz="15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Doğruluğu ispatlanmış önerme veya beklenen eylem.</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600"/>
              </a:spcAft>
            </a:pPr>
            <a:r>
              <a:rPr lang="tr-TR" sz="15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Olay:</a:t>
            </a:r>
            <a:r>
              <a:rPr lang="tr-TR" sz="15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Vakadır. Yağmur yağacak olması olgu, bunun yağması olaydır.</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600"/>
              </a:spcAft>
            </a:pPr>
            <a:r>
              <a:rPr lang="tr-TR" sz="15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Hipotez:</a:t>
            </a:r>
            <a:r>
              <a:rPr lang="tr-TR" sz="15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Bir problemin çözümünün ya da doğruluğunun araştırılmasına yön veren temel düşünceler, varsayımlar ve önermelerdir.</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600"/>
              </a:spcAft>
            </a:pPr>
            <a:r>
              <a:rPr lang="tr-TR" sz="15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Öznitelik:</a:t>
            </a:r>
            <a:r>
              <a:rPr lang="tr-TR" sz="15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Bir olgunun anlaşılır, ayırt edici ve bağımsız ölçülebilir özelliklerine öznitelik denir. Özellikler belirleme etkili örüntü tanıma, sınıflandırma ve regresyon algoritmaları için kritik bir adımdır. Özellikler genellikle sayısaldır ancak sentaktik örüntü analizinde kelimeler ve çizgeler de kullanılır. İşlenmemiş öznitelikler kümesi gereksiz öğeler içerebilir ve büyüklüğünden ötürü yönetilmesi zor olabilir. Bu yüzden, makine öğrenmesi ve örüntü tanıma uygulamalarından çoğu özniteliklerin bir alt kümesinin seçilmesini ya da yeni ve indirgenmiş bir öznitelikler kümesinin oluşturulmasını içerir. Kullanılacak özniteliklerin öğrenmeyi kolaylaştırması, genelliği ve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yorumlanabilirliği</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artırması amaçlanır. Özniteliklerin çıkarılması ya da seçilmesi öznitelik mühendisliği olarak adlandırılır. Birçok farklı ihtimalin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deneylenmesi</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ve hazır yöntemler ile bir alan uzmanının önsezilerinin bir araya getirilmesini gerektirir.</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600"/>
              </a:spcAft>
            </a:pPr>
            <a:r>
              <a:rPr lang="tr-TR" sz="15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Öznitelikler vektörü: </a:t>
            </a:r>
            <a:r>
              <a:rPr lang="tr-TR" sz="1500" dirty="0">
                <a:effectLst/>
                <a:latin typeface="Times New Roman" panose="02020603050405020304" pitchFamily="18" charset="0"/>
                <a:ea typeface="Calibri" panose="020F0502020204030204" pitchFamily="34" charset="0"/>
              </a:rPr>
              <a:t>Sayısal öznitelikler kümesinin matematiksel tanımlanmasında öznitelik vektörü kullanılır. Bir öznitelik vektörü kullanılarak iki ihtimalli sınıflandırma yapabilmek için öznitelik vektörü ve bir ağırlıklar vektörünün </a:t>
            </a:r>
            <a:r>
              <a:rPr lang="tr-TR" sz="1500" dirty="0" err="1">
                <a:effectLst/>
                <a:latin typeface="Times New Roman" panose="02020603050405020304" pitchFamily="18" charset="0"/>
                <a:ea typeface="Calibri" panose="020F0502020204030204" pitchFamily="34" charset="0"/>
              </a:rPr>
              <a:t>skaler</a:t>
            </a:r>
            <a:r>
              <a:rPr lang="tr-TR" sz="1500" dirty="0">
                <a:effectLst/>
                <a:latin typeface="Times New Roman" panose="02020603050405020304" pitchFamily="18" charset="0"/>
                <a:ea typeface="Calibri" panose="020F0502020204030204" pitchFamily="34" charset="0"/>
              </a:rPr>
              <a:t> çarpımı alınır ve çarpım sonucu bir eşik değeri ile karşılaştırılır. Bir öznitelikler vektörü kullanılarak yapılan sınıflandırma algoritmalarından bazıları en yakın komşu sınıflandırması, yapay sinir ağları ve </a:t>
            </a:r>
            <a:r>
              <a:rPr lang="tr-TR" sz="1500" dirty="0" err="1">
                <a:effectLst/>
                <a:latin typeface="Times New Roman" panose="02020603050405020304" pitchFamily="18" charset="0"/>
                <a:ea typeface="Calibri" panose="020F0502020204030204" pitchFamily="34" charset="0"/>
              </a:rPr>
              <a:t>Bayes</a:t>
            </a:r>
            <a:r>
              <a:rPr lang="tr-TR" sz="1500" dirty="0">
                <a:effectLst/>
                <a:latin typeface="Times New Roman" panose="02020603050405020304" pitchFamily="18" charset="0"/>
                <a:ea typeface="Calibri" panose="020F0502020204030204" pitchFamily="34" charset="0"/>
              </a:rPr>
              <a:t> yaklaşımlarıdır.</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38" name="Group 37">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639299" y="3639028"/>
            <a:ext cx="1613753" cy="1395192"/>
            <a:chOff x="-305" y="-4155"/>
            <a:chExt cx="2514948" cy="2174333"/>
          </a:xfrm>
        </p:grpSpPr>
        <p:sp>
          <p:nvSpPr>
            <p:cNvPr id="39" name="Freeform: Shape 38">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264430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885710" y="216102"/>
            <a:ext cx="7372350" cy="352962"/>
          </a:xfrm>
        </p:spPr>
        <p:txBody>
          <a:bodyPr anchor="b">
            <a:normAutofit fontScale="90000"/>
          </a:bodyPr>
          <a:lstStyle/>
          <a:p>
            <a:pPr algn="ctr"/>
            <a:r>
              <a:rPr lang="tr-TR" sz="2700" dirty="0">
                <a:solidFill>
                  <a:schemeClr val="tx2"/>
                </a:solidFill>
                <a:latin typeface="Times New Roman" panose="02020603050405020304" pitchFamily="18" charset="0"/>
                <a:cs typeface="Times New Roman" panose="02020603050405020304" pitchFamily="18" charset="0"/>
              </a:rPr>
              <a:t>Genel Kavramlar</a:t>
            </a:r>
          </a:p>
        </p:txBody>
      </p:sp>
      <p:grpSp>
        <p:nvGrpSpPr>
          <p:cNvPr id="32" name="Group 31">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0"/>
            <a:ext cx="2521551" cy="1892135"/>
            <a:chOff x="-305" y="-1"/>
            <a:chExt cx="3832880" cy="2876136"/>
          </a:xfrm>
        </p:grpSpPr>
        <p:sp>
          <p:nvSpPr>
            <p:cNvPr id="33" name="Freeform: Shape 32">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p:cNvSpPr>
            <a:spLocks noGrp="1"/>
          </p:cNvSpPr>
          <p:nvPr>
            <p:ph idx="1"/>
          </p:nvPr>
        </p:nvSpPr>
        <p:spPr>
          <a:xfrm>
            <a:off x="151133" y="1050452"/>
            <a:ext cx="8841503" cy="2567354"/>
          </a:xfrm>
        </p:spPr>
        <p:txBody>
          <a:bodyPr anchor="ctr">
            <a:noAutofit/>
          </a:bodyPr>
          <a:lstStyle/>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Hesaplamalı düşünme: </a:t>
            </a:r>
            <a:r>
              <a:rPr lang="tr-TR" sz="1600" dirty="0">
                <a:latin typeface="Times New Roman" panose="02020603050405020304" pitchFamily="18" charset="0"/>
                <a:cs typeface="Times New Roman" panose="02020603050405020304" pitchFamily="18" charset="0"/>
              </a:rPr>
              <a:t>Bilg</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isayar yoluyla problemlere yaklaşmanın yeni bir yolu Soyutlama, ayrıştırma, modülerlik, ...</a:t>
            </a:r>
          </a:p>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Veri bilimi: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veri açısından zengin sorunları çözmek için disiplinler arası bir yaklaşım Makine öğrenimi, büyük ölçekli bilgi işlem, semantik meta veriler, iş akışları, ...</a:t>
            </a:r>
          </a:p>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Kesikli (Süreksiz) Değişken:</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Tanımlı olduğu aralıklarda ayrık değerler alan değişkenlerdir.</a:t>
            </a:r>
          </a:p>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Sürekli Değişken: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Tanımlı olduğu aralıkta tüm değerleri (sonsuz sayıda) alabilen değişkenlerdir.</a:t>
            </a:r>
          </a:p>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Nicel (Kantitatif) Değişkenler:</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Ölçüm sonucu değerleri saptanan sayısal özelliklerini belirten değişkenlerdir. Sayılabilir veya ölçülebilir büyüklüklerdir.</a:t>
            </a:r>
          </a:p>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Nitel (Kalitatif) Değişkenler:</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Karakteristik özelliklerini, durumlarını ve pozisyonlarını belirten değişkenlerdir. Sayılamayan, </a:t>
            </a:r>
            <a:r>
              <a:rPr lang="tr-TR" sz="1600" dirty="0" err="1">
                <a:effectLst/>
                <a:latin typeface="Times New Roman" panose="02020603050405020304" pitchFamily="18" charset="0"/>
                <a:ea typeface="Calibri" panose="020F0502020204030204" pitchFamily="34" charset="0"/>
                <a:cs typeface="Times New Roman" panose="02020603050405020304" pitchFamily="18" charset="0"/>
              </a:rPr>
              <a:t>birimlendirilemeyen</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ve ölçülebilir olmayan büyüklüklerdir. Bir şeyin nasıl olduğunu belirten, onu başka şeylerden ayıran özelliktir (sıfat).</a:t>
            </a:r>
          </a:p>
        </p:txBody>
      </p:sp>
      <p:grpSp>
        <p:nvGrpSpPr>
          <p:cNvPr id="38" name="Group 37">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639299" y="3639028"/>
            <a:ext cx="1613753" cy="1395192"/>
            <a:chOff x="-305" y="-4155"/>
            <a:chExt cx="2514948" cy="2174333"/>
          </a:xfrm>
        </p:grpSpPr>
        <p:sp>
          <p:nvSpPr>
            <p:cNvPr id="39" name="Freeform: Shape 38">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87235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885710" y="216102"/>
            <a:ext cx="7372350" cy="352962"/>
          </a:xfrm>
        </p:spPr>
        <p:txBody>
          <a:bodyPr anchor="b">
            <a:normAutofit fontScale="90000"/>
          </a:bodyPr>
          <a:lstStyle/>
          <a:p>
            <a:pPr algn="ctr"/>
            <a:r>
              <a:rPr lang="tr-TR" sz="2700" dirty="0">
                <a:solidFill>
                  <a:schemeClr val="tx2"/>
                </a:solidFill>
                <a:latin typeface="Times New Roman" panose="02020603050405020304" pitchFamily="18" charset="0"/>
                <a:cs typeface="Times New Roman" panose="02020603050405020304" pitchFamily="18" charset="0"/>
              </a:rPr>
              <a:t>Genel Kavramlar</a:t>
            </a:r>
          </a:p>
        </p:txBody>
      </p:sp>
      <p:grpSp>
        <p:nvGrpSpPr>
          <p:cNvPr id="32" name="Group 31">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0"/>
            <a:ext cx="2521551" cy="1892135"/>
            <a:chOff x="-305" y="-1"/>
            <a:chExt cx="3832880" cy="2876136"/>
          </a:xfrm>
        </p:grpSpPr>
        <p:sp>
          <p:nvSpPr>
            <p:cNvPr id="33" name="Freeform: Shape 32">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p:cNvSpPr>
            <a:spLocks noGrp="1"/>
          </p:cNvSpPr>
          <p:nvPr>
            <p:ph idx="1"/>
          </p:nvPr>
        </p:nvSpPr>
        <p:spPr>
          <a:xfrm>
            <a:off x="196989" y="633047"/>
            <a:ext cx="8841503" cy="1997612"/>
          </a:xfrm>
        </p:spPr>
        <p:txBody>
          <a:bodyPr anchor="ctr">
            <a:noAutofit/>
          </a:bodyPr>
          <a:lstStyle/>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Sıklık (Frekans) Dağılımı:</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Verilerin gösterdiği dağılıma sıklık (frekans) dağılımı denir. Aynı </a:t>
            </a:r>
            <a:r>
              <a:rPr lang="tr-TR" sz="1600" dirty="0" err="1">
                <a:effectLst/>
                <a:latin typeface="Times New Roman" panose="02020603050405020304" pitchFamily="18" charset="0"/>
                <a:ea typeface="Calibri" panose="020F0502020204030204" pitchFamily="34" charset="0"/>
                <a:cs typeface="Times New Roman" panose="02020603050405020304" pitchFamily="18" charset="0"/>
              </a:rPr>
              <a:t>peryoda</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sahip sinyalin bütün içerisinde kaç kez tekrar etmesidir.</a:t>
            </a:r>
          </a:p>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Sınıf:</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Eşit ya da birbirine yakın değerli deneklerin oluşturduğu her bir gruba sınıf denir.</a:t>
            </a:r>
          </a:p>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Eşik seviye değeri (</a:t>
            </a:r>
            <a:r>
              <a:rPr lang="tr-TR" sz="16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Bias</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Bir fikir veya şey lehine veya aleyhine orantısız bir ağırlıktır. Uydu haberleşmesinde işaretin gürültüye oranı analiz edilirken, belirli eşik seviyenin altındaki değer (13dB) gürültü olarak kabul edilir.</a:t>
            </a:r>
          </a:p>
        </p:txBody>
      </p:sp>
      <p:grpSp>
        <p:nvGrpSpPr>
          <p:cNvPr id="38" name="Group 37">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639299" y="3639028"/>
            <a:ext cx="1613753" cy="1395192"/>
            <a:chOff x="-305" y="-4155"/>
            <a:chExt cx="2514948" cy="2174333"/>
          </a:xfrm>
        </p:grpSpPr>
        <p:sp>
          <p:nvSpPr>
            <p:cNvPr id="39" name="Freeform: Shape 38">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630910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914" y="998806"/>
            <a:ext cx="8785274" cy="3856658"/>
          </a:xfrm>
        </p:spPr>
        <p:txBody>
          <a:bodyPr>
            <a:normAutofit/>
          </a:bodyPr>
          <a:lstStyle/>
          <a:p>
            <a:pPr marL="0" indent="0" algn="ctr">
              <a:spcBef>
                <a:spcPts val="1350"/>
              </a:spcBef>
              <a:buNone/>
            </a:pPr>
            <a:r>
              <a:rPr lang="tr-TR" sz="1600" b="1" dirty="0">
                <a:latin typeface="Times New Roman" panose="02020603050405020304" pitchFamily="18" charset="0"/>
                <a:cs typeface="Times New Roman" panose="02020603050405020304" pitchFamily="18" charset="0"/>
              </a:rPr>
              <a:t>Tanım</a:t>
            </a:r>
          </a:p>
          <a:p>
            <a:pPr>
              <a:spcBef>
                <a:spcPts val="1350"/>
              </a:spcBef>
            </a:pPr>
            <a:r>
              <a:rPr lang="tr-TR" sz="1600" dirty="0">
                <a:latin typeface="Times New Roman" panose="02020603050405020304" pitchFamily="18" charset="0"/>
                <a:cs typeface="Times New Roman" panose="02020603050405020304" pitchFamily="18" charset="0"/>
              </a:rPr>
              <a:t>Makine öğrenme sistemi, bir problem özel bir şekilde programlan</a:t>
            </a:r>
            <a:r>
              <a:rPr lang="tr-TR" sz="1600" u="sng" dirty="0">
                <a:solidFill>
                  <a:srgbClr val="FF0000"/>
                </a:solidFill>
                <a:latin typeface="Times New Roman" panose="02020603050405020304" pitchFamily="18" charset="0"/>
                <a:cs typeface="Times New Roman" panose="02020603050405020304" pitchFamily="18" charset="0"/>
              </a:rPr>
              <a:t>ma</a:t>
            </a:r>
            <a:r>
              <a:rPr lang="tr-TR" sz="1600" dirty="0">
                <a:latin typeface="Times New Roman" panose="02020603050405020304" pitchFamily="18" charset="0"/>
                <a:cs typeface="Times New Roman" panose="02020603050405020304" pitchFamily="18" charset="0"/>
              </a:rPr>
              <a:t>yan, bu problemin çözümlerini kendi kendine </a:t>
            </a:r>
            <a:r>
              <a:rPr lang="tr-TR" sz="1600" u="sng" dirty="0">
                <a:solidFill>
                  <a:srgbClr val="FF0000"/>
                </a:solidFill>
                <a:latin typeface="Times New Roman" panose="02020603050405020304" pitchFamily="18" charset="0"/>
                <a:cs typeface="Times New Roman" panose="02020603050405020304" pitchFamily="18" charset="0"/>
              </a:rPr>
              <a:t>öğrenebilen</a:t>
            </a:r>
            <a:r>
              <a:rPr lang="tr-TR" sz="1600" dirty="0">
                <a:latin typeface="Times New Roman" panose="02020603050405020304" pitchFamily="18" charset="0"/>
                <a:cs typeface="Times New Roman" panose="02020603050405020304" pitchFamily="18" charset="0"/>
              </a:rPr>
              <a:t> bilgisayar sistemidir.</a:t>
            </a:r>
          </a:p>
          <a:p>
            <a:pPr>
              <a:spcBef>
                <a:spcPts val="1350"/>
              </a:spcBef>
            </a:pPr>
            <a:r>
              <a:rPr lang="tr-TR" sz="1600" dirty="0">
                <a:latin typeface="Times New Roman" panose="02020603050405020304" pitchFamily="18" charset="0"/>
                <a:cs typeface="Times New Roman" panose="02020603050405020304" pitchFamily="18" charset="0"/>
              </a:rPr>
              <a:t>Makine öğrenme ana problemi, bu anlamdaki kendi kendine öğrenebilen bilgisayar sistemlerine yaklaşımları incelemek, öyle sistemleri geliştirmek, ve öyle sistemleri uygulamaktır.</a:t>
            </a:r>
          </a:p>
        </p:txBody>
      </p:sp>
      <p:sp>
        <p:nvSpPr>
          <p:cNvPr id="5" name="Title 1"/>
          <p:cNvSpPr>
            <a:spLocks noGrp="1"/>
          </p:cNvSpPr>
          <p:nvPr>
            <p:ph type="title"/>
          </p:nvPr>
        </p:nvSpPr>
        <p:spPr>
          <a:xfrm>
            <a:off x="1485899" y="205978"/>
            <a:ext cx="6497515" cy="475562"/>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Makine</a:t>
            </a:r>
            <a:r>
              <a:rPr lang="tr-TR" sz="180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r>
              <a:rPr lang="tr-TR" sz="1800" b="1" cap="none" dirty="0">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893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1 – Makine Öğrenmesi</a:t>
            </a:r>
          </a:p>
        </p:txBody>
      </p:sp>
      <p:sp>
        <p:nvSpPr>
          <p:cNvPr id="3" name="İçerik Yer Tutucusu 2"/>
          <p:cNvSpPr>
            <a:spLocks noGrp="1"/>
          </p:cNvSpPr>
          <p:nvPr>
            <p:ph idx="1"/>
          </p:nvPr>
        </p:nvSpPr>
        <p:spPr/>
        <p:txBody>
          <a:bodyPr/>
          <a:lstStyle/>
          <a:p>
            <a:endParaRPr lang="tr-TR" dirty="0"/>
          </a:p>
          <a:p>
            <a:r>
              <a:rPr lang="tr-TR" dirty="0"/>
              <a:t>Makine Öğrenmesi Nedir?</a:t>
            </a:r>
          </a:p>
          <a:p>
            <a:r>
              <a:rPr lang="tr-TR" dirty="0"/>
              <a:t>Genel Kavramlar</a:t>
            </a:r>
          </a:p>
          <a:p>
            <a:r>
              <a:rPr lang="tr-TR" dirty="0"/>
              <a:t>Sınıflandırma ve Regresyon Problemi</a:t>
            </a:r>
          </a:p>
          <a:p>
            <a:r>
              <a:rPr lang="tr-TR" dirty="0"/>
              <a:t>Denetimli Öğrenme</a:t>
            </a:r>
          </a:p>
          <a:p>
            <a:r>
              <a:rPr lang="tr-TR" dirty="0"/>
              <a:t>Denetimsiz Öğrenme</a:t>
            </a:r>
          </a:p>
          <a:p>
            <a:r>
              <a:rPr lang="tr-TR" dirty="0"/>
              <a:t>Takviyeli Öğrenme</a:t>
            </a:r>
          </a:p>
          <a:p>
            <a:r>
              <a:rPr lang="tr-TR" dirty="0"/>
              <a:t>Python Programlama(Hızlı Bakış)</a:t>
            </a:r>
          </a:p>
        </p:txBody>
      </p:sp>
      <p:pic>
        <p:nvPicPr>
          <p:cNvPr id="4098" name="Picture 2" descr="Machine Learning Algorithms In Layman&amp;#39;s Terms, Part 1 | by Audrey  Lorberfeld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0656" y="1098606"/>
            <a:ext cx="3070008" cy="21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585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4657" y="789552"/>
            <a:ext cx="8314007" cy="4065912"/>
          </a:xfrm>
        </p:spPr>
        <p:txBody>
          <a:bodyPr>
            <a:normAutofit/>
          </a:bodyPr>
          <a:lstStyle/>
          <a:p>
            <a:r>
              <a:rPr lang="tr-TR" sz="1600" dirty="0">
                <a:latin typeface="Times New Roman" panose="02020603050405020304" pitchFamily="18" charset="0"/>
                <a:cs typeface="Times New Roman" panose="02020603050405020304" pitchFamily="18" charset="0"/>
              </a:rPr>
              <a:t>“Özel bir şekilde programlanmayan problem , problemin çözümlerini kendi kendine öğrenebilen” ne  demektir?</a:t>
            </a:r>
          </a:p>
          <a:p>
            <a:endParaRPr lang="tr-TR" sz="1600" dirty="0">
              <a:latin typeface="Times New Roman" panose="02020603050405020304" pitchFamily="18" charset="0"/>
              <a:cs typeface="Times New Roman" panose="02020603050405020304" pitchFamily="18" charset="0"/>
            </a:endParaRPr>
          </a:p>
          <a:p>
            <a:r>
              <a:rPr lang="tr-TR" sz="1600" dirty="0">
                <a:latin typeface="Times New Roman" panose="02020603050405020304" pitchFamily="18" charset="0"/>
                <a:cs typeface="Times New Roman" panose="02020603050405020304" pitchFamily="18" charset="0"/>
              </a:rPr>
              <a:t>Örnek: spam filtresi (yanı email)</a:t>
            </a:r>
          </a:p>
          <a:p>
            <a:pPr lvl="1"/>
            <a:r>
              <a:rPr lang="tr-TR" sz="1600" dirty="0">
                <a:latin typeface="Times New Roman" panose="02020603050405020304" pitchFamily="18" charset="0"/>
                <a:cs typeface="Times New Roman" panose="02020603050405020304" pitchFamily="18" charset="0"/>
              </a:rPr>
              <a:t>Amaç: gelen kutusundan spam mesajlarını bulup silmek </a:t>
            </a:r>
          </a:p>
          <a:p>
            <a:pPr lvl="1"/>
            <a:r>
              <a:rPr lang="tr-TR" sz="1600" dirty="0">
                <a:latin typeface="Times New Roman" panose="02020603050405020304" pitchFamily="18" charset="0"/>
                <a:cs typeface="Times New Roman" panose="02020603050405020304" pitchFamily="18" charset="0"/>
              </a:rPr>
              <a:t>Böyle bilgisayar sistemlerine “spam filtresi” denir</a:t>
            </a:r>
          </a:p>
        </p:txBody>
      </p:sp>
      <p:sp>
        <p:nvSpPr>
          <p:cNvPr id="6" name="Title 1">
            <a:extLst>
              <a:ext uri="{FF2B5EF4-FFF2-40B4-BE49-F238E27FC236}">
                <a16:creationId xmlns:a16="http://schemas.microsoft.com/office/drawing/2014/main" id="{67D31860-8F8C-1AE7-94B5-8B9811CF9D0A}"/>
              </a:ext>
            </a:extLst>
          </p:cNvPr>
          <p:cNvSpPr>
            <a:spLocks noGrp="1"/>
          </p:cNvSpPr>
          <p:nvPr>
            <p:ph type="title"/>
          </p:nvPr>
        </p:nvSpPr>
        <p:spPr>
          <a:xfrm>
            <a:off x="1485899" y="205978"/>
            <a:ext cx="6497515" cy="475562"/>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Makine</a:t>
            </a:r>
            <a:r>
              <a:rPr lang="tr-TR" sz="180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r>
              <a:rPr lang="tr-TR" sz="1800" b="1" cap="none" dirty="0">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461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335" y="735546"/>
            <a:ext cx="8159261" cy="4119918"/>
          </a:xfrm>
        </p:spPr>
        <p:txBody>
          <a:bodyPr>
            <a:normAutofit/>
          </a:bodyPr>
          <a:lstStyle/>
          <a:p>
            <a:pPr>
              <a:spcBef>
                <a:spcPts val="1350"/>
              </a:spcBef>
            </a:pPr>
            <a:r>
              <a:rPr lang="tr-TR" sz="1600" dirty="0">
                <a:latin typeface="Times New Roman" panose="02020603050405020304" pitchFamily="18" charset="0"/>
                <a:cs typeface="Times New Roman" panose="02020603050405020304" pitchFamily="18" charset="0"/>
              </a:rPr>
              <a:t>Bugünkü </a:t>
            </a:r>
            <a:r>
              <a:rPr lang="tr-TR" sz="1600" dirty="0" err="1">
                <a:latin typeface="Times New Roman" panose="02020603050405020304" pitchFamily="18" charset="0"/>
                <a:cs typeface="Times New Roman" panose="02020603050405020304" pitchFamily="18" charset="0"/>
              </a:rPr>
              <a:t>spam</a:t>
            </a:r>
            <a:r>
              <a:rPr lang="tr-TR" sz="1600" dirty="0">
                <a:latin typeface="Times New Roman" panose="02020603050405020304" pitchFamily="18" charset="0"/>
                <a:cs typeface="Times New Roman" panose="02020603050405020304" pitchFamily="18" charset="0"/>
              </a:rPr>
              <a:t> filtreleri nasıl çalışır ?</a:t>
            </a:r>
          </a:p>
          <a:p>
            <a:pPr lvl="1">
              <a:spcBef>
                <a:spcPts val="1350"/>
              </a:spcBef>
            </a:pPr>
            <a:r>
              <a:rPr lang="tr-TR" sz="1600" dirty="0">
                <a:latin typeface="Times New Roman" panose="02020603050405020304" pitchFamily="18" charset="0"/>
                <a:cs typeface="Times New Roman" panose="02020603050405020304" pitchFamily="18" charset="0"/>
              </a:rPr>
              <a:t>Spam filtresi, önceden belirttiğiniz </a:t>
            </a:r>
            <a:r>
              <a:rPr lang="tr-TR" sz="1600" dirty="0" err="1">
                <a:latin typeface="Times New Roman" panose="02020603050405020304" pitchFamily="18" charset="0"/>
                <a:cs typeface="Times New Roman" panose="02020603050405020304" pitchFamily="18" charset="0"/>
              </a:rPr>
              <a:t>spam</a:t>
            </a:r>
            <a:r>
              <a:rPr lang="tr-TR" sz="1600" dirty="0">
                <a:latin typeface="Times New Roman" panose="02020603050405020304" pitchFamily="18" charset="0"/>
                <a:cs typeface="Times New Roman" panose="02020603050405020304" pitchFamily="18" charset="0"/>
              </a:rPr>
              <a:t> mesajlarını izleyerek, spam mesajlarının nasıl sınıflandırılabileceğini öğrenir.</a:t>
            </a:r>
          </a:p>
          <a:p>
            <a:pPr lvl="1">
              <a:spcBef>
                <a:spcPts val="1350"/>
              </a:spcBef>
            </a:pPr>
            <a:r>
              <a:rPr lang="tr-TR" sz="1600" dirty="0">
                <a:latin typeface="Times New Roman" panose="02020603050405020304" pitchFamily="18" charset="0"/>
                <a:cs typeface="Times New Roman" panose="02020603050405020304" pitchFamily="18" charset="0"/>
              </a:rPr>
              <a:t>Sonunda spam mesajlarını bulup silmeyi otomatik olarak başarılı bir şekilde yapabilir.</a:t>
            </a:r>
          </a:p>
          <a:p>
            <a:pPr lvl="1">
              <a:spcBef>
                <a:spcPts val="1350"/>
              </a:spcBef>
            </a:pPr>
            <a:r>
              <a:rPr lang="tr-TR" sz="1600" dirty="0">
                <a:latin typeface="Times New Roman" panose="02020603050405020304" pitchFamily="18" charset="0"/>
                <a:cs typeface="Times New Roman" panose="02020603050405020304" pitchFamily="18" charset="0"/>
              </a:rPr>
              <a:t>En ileri spam fitre sistemi bugün </a:t>
            </a:r>
            <a:r>
              <a:rPr lang="tr-TR" sz="1600" dirty="0" err="1">
                <a:latin typeface="Times New Roman" panose="02020603050405020304" pitchFamily="18" charset="0"/>
                <a:cs typeface="Times New Roman" panose="02020603050405020304" pitchFamily="18" charset="0"/>
              </a:rPr>
              <a:t>Gmail’da</a:t>
            </a:r>
            <a:r>
              <a:rPr lang="tr-TR" sz="1600" dirty="0">
                <a:latin typeface="Times New Roman" panose="02020603050405020304" pitchFamily="18" charset="0"/>
                <a:cs typeface="Times New Roman" panose="02020603050405020304" pitchFamily="18" charset="0"/>
              </a:rPr>
              <a:t> bulunmaktadır.</a:t>
            </a:r>
          </a:p>
          <a:p>
            <a:pPr lvl="1">
              <a:spcBef>
                <a:spcPts val="1350"/>
              </a:spcBef>
            </a:pPr>
            <a:endParaRPr lang="tr-TR" sz="16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0E21C6E9-084B-3EA6-C44F-2DE6F14BBF00}"/>
              </a:ext>
            </a:extLst>
          </p:cNvPr>
          <p:cNvSpPr>
            <a:spLocks noGrp="1"/>
          </p:cNvSpPr>
          <p:nvPr>
            <p:ph type="title"/>
          </p:nvPr>
        </p:nvSpPr>
        <p:spPr>
          <a:xfrm>
            <a:off x="1485899" y="205978"/>
            <a:ext cx="6497515" cy="475562"/>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Makine</a:t>
            </a:r>
            <a:r>
              <a:rPr lang="tr-TR" sz="180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r>
              <a:rPr lang="tr-TR" sz="1800" b="1" cap="none" dirty="0">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907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3385" y="789552"/>
            <a:ext cx="7610621" cy="4065912"/>
          </a:xfrm>
        </p:spPr>
        <p:txBody>
          <a:bodyPr>
            <a:normAutofit/>
          </a:bodyPr>
          <a:lstStyle/>
          <a:p>
            <a:pPr>
              <a:spcBef>
                <a:spcPts val="1350"/>
              </a:spcBef>
            </a:pPr>
            <a:r>
              <a:rPr lang="tr-TR" sz="1600" dirty="0">
                <a:latin typeface="Times New Roman" panose="02020603050405020304" pitchFamily="18" charset="0"/>
                <a:cs typeface="Times New Roman" panose="02020603050405020304" pitchFamily="18" charset="0"/>
              </a:rPr>
              <a:t>Makine öğrenme genel temel </a:t>
            </a:r>
            <a:r>
              <a:rPr lang="tr-TR" sz="1600" dirty="0">
                <a:solidFill>
                  <a:srgbClr val="FF0000"/>
                </a:solidFill>
                <a:latin typeface="Times New Roman" panose="02020603050405020304" pitchFamily="18" charset="0"/>
                <a:cs typeface="Times New Roman" panose="02020603050405020304" pitchFamily="18" charset="0"/>
              </a:rPr>
              <a:t>aşamaları</a:t>
            </a:r>
          </a:p>
          <a:p>
            <a:pPr lvl="1">
              <a:spcBef>
                <a:spcPts val="1350"/>
              </a:spcBef>
            </a:pPr>
            <a:r>
              <a:rPr lang="tr-TR" sz="1600" dirty="0">
                <a:solidFill>
                  <a:srgbClr val="FF0000"/>
                </a:solidFill>
                <a:latin typeface="Times New Roman" panose="02020603050405020304" pitchFamily="18" charset="0"/>
                <a:cs typeface="Times New Roman" panose="02020603050405020304" pitchFamily="18" charset="0"/>
              </a:rPr>
              <a:t>Problem tanımı: </a:t>
            </a:r>
            <a:br>
              <a:rPr lang="tr-TR" sz="1600" dirty="0">
                <a:latin typeface="Times New Roman" panose="02020603050405020304" pitchFamily="18" charset="0"/>
                <a:cs typeface="Times New Roman" panose="02020603050405020304" pitchFamily="18" charset="0"/>
              </a:rPr>
            </a:br>
            <a:r>
              <a:rPr lang="tr-TR" sz="1600" dirty="0">
                <a:latin typeface="Times New Roman" panose="02020603050405020304" pitchFamily="18" charset="0"/>
                <a:cs typeface="Times New Roman" panose="02020603050405020304" pitchFamily="18" charset="0"/>
              </a:rPr>
              <a:t> gelen kutusundan spam mesajlarını bulup silmek</a:t>
            </a:r>
          </a:p>
          <a:p>
            <a:pPr lvl="1">
              <a:spcBef>
                <a:spcPts val="1350"/>
              </a:spcBef>
            </a:pPr>
            <a:r>
              <a:rPr lang="tr-TR" sz="1600" dirty="0">
                <a:solidFill>
                  <a:srgbClr val="FF0000"/>
                </a:solidFill>
                <a:latin typeface="Times New Roman" panose="02020603050405020304" pitchFamily="18" charset="0"/>
                <a:cs typeface="Times New Roman" panose="02020603050405020304" pitchFamily="18" charset="0"/>
              </a:rPr>
              <a:t>Başarı Ölçüsü: </a:t>
            </a:r>
            <a:br>
              <a:rPr lang="tr-TR" sz="1600" dirty="0">
                <a:latin typeface="Times New Roman" panose="02020603050405020304" pitchFamily="18" charset="0"/>
                <a:cs typeface="Times New Roman" panose="02020603050405020304" pitchFamily="18" charset="0"/>
              </a:rPr>
            </a:br>
            <a:r>
              <a:rPr lang="tr-TR" sz="1600" dirty="0">
                <a:latin typeface="Times New Roman" panose="02020603050405020304" pitchFamily="18" charset="0"/>
                <a:cs typeface="Times New Roman" panose="02020603050405020304" pitchFamily="18" charset="0"/>
              </a:rPr>
              <a:t> gerçek silenen spam mesajlarının yüzdesi</a:t>
            </a:r>
          </a:p>
          <a:p>
            <a:pPr lvl="1">
              <a:spcBef>
                <a:spcPts val="1350"/>
              </a:spcBef>
            </a:pPr>
            <a:r>
              <a:rPr lang="tr-TR" sz="1600" dirty="0">
                <a:solidFill>
                  <a:srgbClr val="FF0000"/>
                </a:solidFill>
                <a:latin typeface="Times New Roman" panose="02020603050405020304" pitchFamily="18" charset="0"/>
                <a:cs typeface="Times New Roman" panose="02020603050405020304" pitchFamily="18" charset="0"/>
              </a:rPr>
              <a:t>Öğrenme Süreci: </a:t>
            </a:r>
            <a:br>
              <a:rPr lang="tr-TR" sz="1600" dirty="0">
                <a:latin typeface="Times New Roman" panose="02020603050405020304" pitchFamily="18" charset="0"/>
                <a:cs typeface="Times New Roman" panose="02020603050405020304" pitchFamily="18" charset="0"/>
              </a:rPr>
            </a:br>
            <a:r>
              <a:rPr lang="tr-TR" sz="1600" dirty="0">
                <a:latin typeface="Times New Roman" panose="02020603050405020304" pitchFamily="18" charset="0"/>
                <a:cs typeface="Times New Roman" panose="02020603050405020304" pitchFamily="18" charset="0"/>
              </a:rPr>
              <a:t>spam mesajlarını bulup belirtmenizi gözleyerek, başarı ölçüsü artırmaya çalışmak</a:t>
            </a:r>
          </a:p>
        </p:txBody>
      </p:sp>
      <p:sp>
        <p:nvSpPr>
          <p:cNvPr id="6" name="Title 1">
            <a:extLst>
              <a:ext uri="{FF2B5EF4-FFF2-40B4-BE49-F238E27FC236}">
                <a16:creationId xmlns:a16="http://schemas.microsoft.com/office/drawing/2014/main" id="{A59E8187-321D-2EF6-F9A6-1F296F1C4DBE}"/>
              </a:ext>
            </a:extLst>
          </p:cNvPr>
          <p:cNvSpPr>
            <a:spLocks noGrp="1"/>
          </p:cNvSpPr>
          <p:nvPr>
            <p:ph type="title"/>
          </p:nvPr>
        </p:nvSpPr>
        <p:spPr>
          <a:xfrm>
            <a:off x="1485899" y="205978"/>
            <a:ext cx="6497515" cy="475562"/>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Makine</a:t>
            </a:r>
            <a:r>
              <a:rPr lang="tr-TR" sz="180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r>
              <a:rPr lang="tr-TR" sz="1800" b="1" cap="none" dirty="0">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813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4234" y="843558"/>
            <a:ext cx="8060788" cy="4011906"/>
          </a:xfrm>
        </p:spPr>
        <p:txBody>
          <a:bodyPr>
            <a:normAutofit/>
          </a:bodyPr>
          <a:lstStyle/>
          <a:p>
            <a:pPr>
              <a:spcBef>
                <a:spcPts val="1350"/>
              </a:spcBef>
            </a:pPr>
            <a:r>
              <a:rPr lang="tr-TR" sz="1600" dirty="0">
                <a:latin typeface="Times New Roman" panose="02020603050405020304" pitchFamily="18" charset="0"/>
                <a:cs typeface="Times New Roman" panose="02020603050405020304" pitchFamily="18" charset="0"/>
              </a:rPr>
              <a:t>Makine öğrenme sistemlerinde, program problemi öğrenerek problemi çözmek için bir bilgisayar modeli kullanmaktadır</a:t>
            </a:r>
          </a:p>
          <a:p>
            <a:pPr lvl="1">
              <a:spcBef>
                <a:spcPts val="1350"/>
              </a:spcBef>
            </a:pPr>
            <a:r>
              <a:rPr lang="tr-TR" sz="1600" dirty="0">
                <a:latin typeface="Times New Roman" panose="02020603050405020304" pitchFamily="18" charset="0"/>
                <a:cs typeface="Times New Roman" panose="02020603050405020304" pitchFamily="18" charset="0"/>
              </a:rPr>
              <a:t>Örneğin, spam mesajının modeli, içeren kelimeler, ifadeler, gönderen adresi, vb. temsil edebiliyor</a:t>
            </a:r>
          </a:p>
          <a:p>
            <a:pPr>
              <a:spcBef>
                <a:spcPts val="1350"/>
              </a:spcBef>
            </a:pPr>
            <a:r>
              <a:rPr lang="tr-TR" sz="1600" dirty="0">
                <a:latin typeface="Times New Roman" panose="02020603050405020304" pitchFamily="18" charset="0"/>
                <a:cs typeface="Times New Roman" panose="02020603050405020304" pitchFamily="18" charset="0"/>
              </a:rPr>
              <a:t>Bu bilgisayar modeli kullanarak, ilişkili kararlar verilebilir</a:t>
            </a:r>
          </a:p>
          <a:p>
            <a:pPr lvl="1">
              <a:spcBef>
                <a:spcPts val="1350"/>
              </a:spcBef>
            </a:pPr>
            <a:r>
              <a:rPr lang="tr-TR" sz="1600" dirty="0">
                <a:latin typeface="Times New Roman" panose="02020603050405020304" pitchFamily="18" charset="0"/>
                <a:cs typeface="Times New Roman" panose="02020603050405020304" pitchFamily="18" charset="0"/>
              </a:rPr>
              <a:t>Örnegin, gelen kutusundan mesajı silmek yada silmemek</a:t>
            </a:r>
          </a:p>
          <a:p>
            <a:pPr marL="0" lvl="1">
              <a:spcBef>
                <a:spcPts val="1350"/>
              </a:spcBef>
            </a:pPr>
            <a:r>
              <a:rPr lang="tr-TR" sz="1600" dirty="0">
                <a:latin typeface="Times New Roman" panose="02020603050405020304" pitchFamily="18" charset="0"/>
                <a:cs typeface="Times New Roman" panose="02020603050405020304" pitchFamily="18" charset="0"/>
              </a:rPr>
              <a:t>Makine öğrenmenin ana amacı, öğrenme süreci içinde, başarı ölçülerini artırarak, karar verme için uygun problem modelini oluşturmaktır.</a:t>
            </a:r>
            <a:endParaRPr lang="en-US" sz="1600" dirty="0">
              <a:latin typeface="Times New Roman" panose="02020603050405020304" pitchFamily="18" charset="0"/>
              <a:cs typeface="Times New Roman" panose="02020603050405020304" pitchFamily="18" charset="0"/>
            </a:endParaRPr>
          </a:p>
          <a:p>
            <a:pPr marL="0" lvl="1">
              <a:spcBef>
                <a:spcPts val="1350"/>
              </a:spcBef>
            </a:pPr>
            <a:endParaRPr lang="tr-TR"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62770364-5F4D-7511-8972-9D40FDB5B30F}"/>
              </a:ext>
            </a:extLst>
          </p:cNvPr>
          <p:cNvSpPr>
            <a:spLocks noGrp="1"/>
          </p:cNvSpPr>
          <p:nvPr>
            <p:ph type="title"/>
          </p:nvPr>
        </p:nvSpPr>
        <p:spPr>
          <a:xfrm>
            <a:off x="1485899" y="205978"/>
            <a:ext cx="6497515" cy="475562"/>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Makine</a:t>
            </a:r>
            <a:r>
              <a:rPr lang="tr-TR" sz="180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r>
              <a:rPr lang="tr-TR" sz="1800" b="1" cap="none" dirty="0">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0281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1536" y="216268"/>
            <a:ext cx="5600700" cy="519278"/>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Regresyon 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935502" y="789552"/>
            <a:ext cx="6759526" cy="4065912"/>
          </a:xfrm>
        </p:spPr>
        <p:txBody>
          <a:bodyPr>
            <a:normAutofit/>
          </a:bodyPr>
          <a:lstStyle/>
          <a:p>
            <a:pPr>
              <a:spcBef>
                <a:spcPts val="1350"/>
              </a:spcBef>
            </a:pPr>
            <a:r>
              <a:rPr lang="tr-TR" sz="1600" dirty="0">
                <a:latin typeface="Times New Roman" panose="02020603050405020304" pitchFamily="18" charset="0"/>
                <a:cs typeface="Times New Roman" panose="02020603050405020304" pitchFamily="18" charset="0"/>
              </a:rPr>
              <a:t>Makine öğrenme modellerinin iki genel tür vardır:</a:t>
            </a:r>
          </a:p>
          <a:p>
            <a:pPr lvl="1">
              <a:spcBef>
                <a:spcPts val="1350"/>
              </a:spcBef>
            </a:pPr>
            <a:r>
              <a:rPr lang="tr-TR" sz="1600" dirty="0">
                <a:latin typeface="Times New Roman" panose="02020603050405020304" pitchFamily="18" charset="0"/>
                <a:cs typeface="Times New Roman" panose="02020603050405020304" pitchFamily="18" charset="0"/>
              </a:rPr>
              <a:t>Regresyon model/problemi</a:t>
            </a:r>
          </a:p>
          <a:p>
            <a:pPr lvl="1">
              <a:spcBef>
                <a:spcPts val="1350"/>
              </a:spcBef>
            </a:pPr>
            <a:r>
              <a:rPr lang="tr-TR" sz="1600" dirty="0">
                <a:latin typeface="Times New Roman" panose="02020603050405020304" pitchFamily="18" charset="0"/>
                <a:cs typeface="Times New Roman" panose="02020603050405020304" pitchFamily="18" charset="0"/>
              </a:rPr>
              <a:t>Sınıflandırma model/problemi</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2813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7366" y="902333"/>
            <a:ext cx="7680960" cy="3903894"/>
          </a:xfrm>
        </p:spPr>
        <p:txBody>
          <a:bodyPr>
            <a:normAutofit/>
          </a:bodyPr>
          <a:lstStyle/>
          <a:p>
            <a:pPr>
              <a:spcBef>
                <a:spcPts val="1350"/>
              </a:spcBef>
            </a:pPr>
            <a:r>
              <a:rPr lang="tr-TR" sz="1600" dirty="0">
                <a:latin typeface="Times New Roman" panose="02020603050405020304" pitchFamily="18" charset="0"/>
                <a:cs typeface="Times New Roman" panose="02020603050405020304" pitchFamily="18" charset="0"/>
              </a:rPr>
              <a:t>Regresyon probleminde, olayın modeli sürekli bir modeldir, </a:t>
            </a:r>
          </a:p>
          <a:p>
            <a:pPr marL="0" indent="0">
              <a:spcBef>
                <a:spcPts val="1350"/>
              </a:spcBef>
              <a:buNone/>
            </a:pPr>
            <a:r>
              <a:rPr lang="tr-TR" sz="1600" dirty="0">
                <a:latin typeface="Times New Roman" panose="02020603050405020304" pitchFamily="18" charset="0"/>
                <a:cs typeface="Times New Roman" panose="02020603050405020304" pitchFamily="18" charset="0"/>
              </a:rPr>
              <a:t>Yani;</a:t>
            </a:r>
          </a:p>
          <a:p>
            <a:pPr>
              <a:spcBef>
                <a:spcPts val="1350"/>
              </a:spcBef>
            </a:pPr>
            <a:r>
              <a:rPr lang="tr-TR" sz="1600" dirty="0">
                <a:latin typeface="Times New Roman" panose="02020603050405020304" pitchFamily="18" charset="0"/>
                <a:cs typeface="Times New Roman" panose="02020603050405020304" pitchFamily="18" charset="0"/>
              </a:rPr>
              <a:t>Modellenecek değişkenler </a:t>
            </a:r>
            <a:r>
              <a:rPr lang="tr-TR" sz="1600" dirty="0">
                <a:solidFill>
                  <a:srgbClr val="FF0000"/>
                </a:solidFill>
                <a:latin typeface="Times New Roman" panose="02020603050405020304" pitchFamily="18" charset="0"/>
                <a:cs typeface="Times New Roman" panose="02020603050405020304" pitchFamily="18" charset="0"/>
              </a:rPr>
              <a:t>sürekli </a:t>
            </a:r>
            <a:r>
              <a:rPr lang="tr-TR" sz="1600" dirty="0">
                <a:latin typeface="Times New Roman" panose="02020603050405020304" pitchFamily="18" charset="0"/>
                <a:cs typeface="Times New Roman" panose="02020603050405020304" pitchFamily="18" charset="0"/>
              </a:rPr>
              <a:t>şekilde değişmesi gerekiyor</a:t>
            </a:r>
          </a:p>
          <a:p>
            <a:pPr>
              <a:spcBef>
                <a:spcPts val="1350"/>
              </a:spcBef>
            </a:pPr>
            <a:r>
              <a:rPr lang="tr-TR" sz="1600" dirty="0">
                <a:latin typeface="Times New Roman" panose="02020603050405020304" pitchFamily="18" charset="0"/>
                <a:cs typeface="Times New Roman" panose="02020603050405020304" pitchFamily="18" charset="0"/>
              </a:rPr>
              <a:t>Makine öğrenme problemi, bu modellenecek değişkenlerin değişimi için karar verme için uygun modeli oluşturmaktadır.</a:t>
            </a:r>
          </a:p>
        </p:txBody>
      </p:sp>
      <p:sp>
        <p:nvSpPr>
          <p:cNvPr id="6" name="Title 1">
            <a:extLst>
              <a:ext uri="{FF2B5EF4-FFF2-40B4-BE49-F238E27FC236}">
                <a16:creationId xmlns:a16="http://schemas.microsoft.com/office/drawing/2014/main" id="{8F7C4924-15F9-7BDB-5A63-908F52DB0938}"/>
              </a:ext>
            </a:extLst>
          </p:cNvPr>
          <p:cNvSpPr>
            <a:spLocks noGrp="1"/>
          </p:cNvSpPr>
          <p:nvPr>
            <p:ph type="title"/>
          </p:nvPr>
        </p:nvSpPr>
        <p:spPr>
          <a:xfrm>
            <a:off x="1601536" y="216268"/>
            <a:ext cx="5600700" cy="519278"/>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Regresyon 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00055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39998"/>
            <a:ext cx="7886700" cy="3263504"/>
          </a:xfrm>
        </p:spPr>
        <p:txBody>
          <a:bodyPr>
            <a:normAutofit/>
          </a:bodyPr>
          <a:lstStyle/>
          <a:p>
            <a:pPr>
              <a:buNone/>
            </a:pPr>
            <a:r>
              <a:rPr lang="tr-TR" sz="1600" dirty="0">
                <a:latin typeface="Times New Roman" panose="02020603050405020304" pitchFamily="18" charset="0"/>
                <a:cs typeface="Times New Roman" panose="02020603050405020304" pitchFamily="18" charset="0"/>
              </a:rPr>
              <a:t>Örnek: </a:t>
            </a:r>
            <a:r>
              <a:rPr lang="tr-TR" sz="1600" dirty="0">
                <a:solidFill>
                  <a:srgbClr val="FF0000"/>
                </a:solidFill>
                <a:latin typeface="Times New Roman" panose="02020603050405020304" pitchFamily="18" charset="0"/>
                <a:cs typeface="Times New Roman" panose="02020603050405020304" pitchFamily="18" charset="0"/>
              </a:rPr>
              <a:t>reklam harcamalarına </a:t>
            </a:r>
            <a:r>
              <a:rPr lang="tr-TR" sz="1600" dirty="0">
                <a:latin typeface="Times New Roman" panose="02020603050405020304" pitchFamily="18" charset="0"/>
                <a:cs typeface="Times New Roman" panose="02020603050405020304" pitchFamily="18" charset="0"/>
              </a:rPr>
              <a:t>bağlı </a:t>
            </a:r>
            <a:r>
              <a:rPr lang="tr-TR" sz="1600" dirty="0">
                <a:solidFill>
                  <a:srgbClr val="FF0000"/>
                </a:solidFill>
                <a:latin typeface="Times New Roman" panose="02020603050405020304" pitchFamily="18" charset="0"/>
                <a:cs typeface="Times New Roman" panose="02020603050405020304" pitchFamily="18" charset="0"/>
              </a:rPr>
              <a:t>gelecek öğrenci sayısı </a:t>
            </a:r>
            <a:r>
              <a:rPr lang="tr-TR" sz="1600" dirty="0">
                <a:latin typeface="Times New Roman" panose="02020603050405020304" pitchFamily="18" charset="0"/>
                <a:cs typeface="Times New Roman" panose="02020603050405020304" pitchFamily="18" charset="0"/>
              </a:rPr>
              <a:t>modeli</a:t>
            </a:r>
          </a:p>
        </p:txBody>
      </p:sp>
      <p:pic>
        <p:nvPicPr>
          <p:cNvPr id="1026" name="Picture 2" descr="E:\MyDocuments\Professional\Courses\Artificial Intelligence and Machine Learning\lec2ill1.tif"/>
          <p:cNvPicPr>
            <a:picLocks noChangeAspect="1" noChangeArrowheads="1"/>
          </p:cNvPicPr>
          <p:nvPr/>
        </p:nvPicPr>
        <p:blipFill>
          <a:blip r:embed="rId2" cstate="print"/>
          <a:srcRect/>
          <a:stretch>
            <a:fillRect/>
          </a:stretch>
        </p:blipFill>
        <p:spPr bwMode="auto">
          <a:xfrm>
            <a:off x="2470638" y="1615147"/>
            <a:ext cx="4113042" cy="3084782"/>
          </a:xfrm>
          <a:prstGeom prst="rect">
            <a:avLst/>
          </a:prstGeom>
          <a:noFill/>
        </p:spPr>
      </p:pic>
      <p:sp>
        <p:nvSpPr>
          <p:cNvPr id="5" name="Title 1">
            <a:extLst>
              <a:ext uri="{FF2B5EF4-FFF2-40B4-BE49-F238E27FC236}">
                <a16:creationId xmlns:a16="http://schemas.microsoft.com/office/drawing/2014/main" id="{66191AB3-9A2D-83A6-6DC9-3C9A57277A98}"/>
              </a:ext>
            </a:extLst>
          </p:cNvPr>
          <p:cNvSpPr>
            <a:spLocks noGrp="1"/>
          </p:cNvSpPr>
          <p:nvPr>
            <p:ph type="title"/>
          </p:nvPr>
        </p:nvSpPr>
        <p:spPr>
          <a:xfrm>
            <a:off x="1601536" y="216268"/>
            <a:ext cx="5600700" cy="519278"/>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Regresyon 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09985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369219"/>
            <a:ext cx="7886700" cy="3441932"/>
          </a:xfrm>
        </p:spPr>
        <p:txBody>
          <a:bodyPr>
            <a:normAutofit/>
          </a:bodyPr>
          <a:lstStyle/>
          <a:p>
            <a:pPr>
              <a:buNone/>
            </a:pPr>
            <a:r>
              <a:rPr lang="tr-TR" sz="1600" dirty="0">
                <a:latin typeface="Times New Roman" panose="02020603050405020304" pitchFamily="18" charset="0"/>
                <a:cs typeface="Times New Roman" panose="02020603050405020304" pitchFamily="18" charset="0"/>
              </a:rPr>
              <a:t>Reklam harcamaları - Gelen öğrenci sayısını</a:t>
            </a:r>
          </a:p>
        </p:txBody>
      </p:sp>
      <p:pic>
        <p:nvPicPr>
          <p:cNvPr id="1026" name="Picture 2" descr="E:\MyDocuments\Professional\Courses\Artificial Intelligence and Machine Learning\lec2ill1.tif"/>
          <p:cNvPicPr>
            <a:picLocks noChangeAspect="1" noChangeArrowheads="1"/>
          </p:cNvPicPr>
          <p:nvPr/>
        </p:nvPicPr>
        <p:blipFill>
          <a:blip r:embed="rId3" cstate="print"/>
          <a:srcRect/>
          <a:stretch>
            <a:fillRect/>
          </a:stretch>
        </p:blipFill>
        <p:spPr bwMode="auto">
          <a:xfrm>
            <a:off x="2140504" y="1740465"/>
            <a:ext cx="3543300" cy="2657475"/>
          </a:xfrm>
          <a:prstGeom prst="rect">
            <a:avLst/>
          </a:prstGeom>
          <a:noFill/>
        </p:spPr>
      </p:pic>
      <p:sp>
        <p:nvSpPr>
          <p:cNvPr id="5" name="Oval 4"/>
          <p:cNvSpPr/>
          <p:nvPr/>
        </p:nvSpPr>
        <p:spPr>
          <a:xfrm>
            <a:off x="3340654" y="4083615"/>
            <a:ext cx="12573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Line Callout 2 5"/>
          <p:cNvSpPr/>
          <p:nvPr/>
        </p:nvSpPr>
        <p:spPr>
          <a:xfrm>
            <a:off x="4985027" y="4269353"/>
            <a:ext cx="2114550" cy="400050"/>
          </a:xfrm>
          <a:prstGeom prst="borderCallout2">
            <a:avLst>
              <a:gd name="adj1" fmla="val 72482"/>
              <a:gd name="adj2" fmla="val -2538"/>
              <a:gd name="adj3" fmla="val 69923"/>
              <a:gd name="adj4" fmla="val -14034"/>
              <a:gd name="adj5" fmla="val 46295"/>
              <a:gd name="adj6" fmla="val -2547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50" dirty="0">
                <a:solidFill>
                  <a:schemeClr val="tx1"/>
                </a:solidFill>
              </a:rPr>
              <a:t>Reklam Harcamaları</a:t>
            </a:r>
            <a:endParaRPr lang="en-US" sz="1050" dirty="0">
              <a:solidFill>
                <a:schemeClr val="tx1"/>
              </a:solidFill>
            </a:endParaRPr>
          </a:p>
        </p:txBody>
      </p:sp>
      <p:sp>
        <p:nvSpPr>
          <p:cNvPr id="7" name="Title 1">
            <a:extLst>
              <a:ext uri="{FF2B5EF4-FFF2-40B4-BE49-F238E27FC236}">
                <a16:creationId xmlns:a16="http://schemas.microsoft.com/office/drawing/2014/main" id="{30BB3CC0-2FA9-3288-A857-86D6CD939E95}"/>
              </a:ext>
            </a:extLst>
          </p:cNvPr>
          <p:cNvSpPr>
            <a:spLocks noGrp="1"/>
          </p:cNvSpPr>
          <p:nvPr>
            <p:ph type="title"/>
          </p:nvPr>
        </p:nvSpPr>
        <p:spPr>
          <a:xfrm>
            <a:off x="1601536" y="216268"/>
            <a:ext cx="5600700" cy="519278"/>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Regresyon 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00783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tr-TR" sz="1600" dirty="0">
                <a:latin typeface="Times New Roman" panose="02020603050405020304" pitchFamily="18" charset="0"/>
                <a:cs typeface="Times New Roman" panose="02020603050405020304" pitchFamily="18" charset="0"/>
              </a:rPr>
              <a:t>Reklam harcamaları - Gelen öğrenci sayısı</a:t>
            </a:r>
          </a:p>
        </p:txBody>
      </p:sp>
      <p:pic>
        <p:nvPicPr>
          <p:cNvPr id="1026" name="Picture 2" descr="E:\MyDocuments\Professional\Courses\Artificial Intelligence and Machine Learning\lec2ill1.tif"/>
          <p:cNvPicPr>
            <a:picLocks noChangeAspect="1" noChangeArrowheads="1"/>
          </p:cNvPicPr>
          <p:nvPr/>
        </p:nvPicPr>
        <p:blipFill>
          <a:blip r:embed="rId2" cstate="print"/>
          <a:srcRect/>
          <a:stretch>
            <a:fillRect/>
          </a:stretch>
        </p:blipFill>
        <p:spPr bwMode="auto">
          <a:xfrm>
            <a:off x="2857500" y="1730074"/>
            <a:ext cx="3543300" cy="2657475"/>
          </a:xfrm>
          <a:prstGeom prst="rect">
            <a:avLst/>
          </a:prstGeom>
          <a:noFill/>
        </p:spPr>
      </p:pic>
      <p:sp>
        <p:nvSpPr>
          <p:cNvPr id="5" name="Oval 4"/>
          <p:cNvSpPr/>
          <p:nvPr/>
        </p:nvSpPr>
        <p:spPr>
          <a:xfrm rot="16200000">
            <a:off x="2400300" y="2758774"/>
            <a:ext cx="12573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Line Callout 2 5"/>
          <p:cNvSpPr/>
          <p:nvPr/>
        </p:nvSpPr>
        <p:spPr>
          <a:xfrm>
            <a:off x="1131570" y="4110086"/>
            <a:ext cx="1897380" cy="400050"/>
          </a:xfrm>
          <a:prstGeom prst="borderCallout2">
            <a:avLst>
              <a:gd name="adj1" fmla="val -11953"/>
              <a:gd name="adj2" fmla="val 70684"/>
              <a:gd name="adj3" fmla="val -75919"/>
              <a:gd name="adj4" fmla="val 70778"/>
              <a:gd name="adj5" fmla="val -178064"/>
              <a:gd name="adj6" fmla="val 9008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Kurumlara gelen öğrenciler</a:t>
            </a:r>
            <a:endParaRPr lang="en-US" sz="1200" dirty="0">
              <a:solidFill>
                <a:schemeClr val="tx1"/>
              </a:solidFill>
            </a:endParaRPr>
          </a:p>
        </p:txBody>
      </p:sp>
      <p:sp>
        <p:nvSpPr>
          <p:cNvPr id="7" name="Title 1">
            <a:extLst>
              <a:ext uri="{FF2B5EF4-FFF2-40B4-BE49-F238E27FC236}">
                <a16:creationId xmlns:a16="http://schemas.microsoft.com/office/drawing/2014/main" id="{93B62B07-22BB-833A-1EB1-81F7EF5637EA}"/>
              </a:ext>
            </a:extLst>
          </p:cNvPr>
          <p:cNvSpPr>
            <a:spLocks noGrp="1"/>
          </p:cNvSpPr>
          <p:nvPr>
            <p:ph type="title"/>
          </p:nvPr>
        </p:nvSpPr>
        <p:spPr>
          <a:xfrm>
            <a:off x="1601536" y="216268"/>
            <a:ext cx="5600700" cy="519278"/>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Regresyon 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38416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tr-TR" sz="1600" dirty="0">
                <a:latin typeface="Times New Roman" panose="02020603050405020304" pitchFamily="18" charset="0"/>
                <a:cs typeface="Times New Roman" panose="02020603050405020304" pitchFamily="18" charset="0"/>
              </a:rPr>
              <a:t>Reklam harcamaları - Gelen öğrenci sayısı</a:t>
            </a:r>
          </a:p>
        </p:txBody>
      </p:sp>
      <p:pic>
        <p:nvPicPr>
          <p:cNvPr id="1026" name="Picture 2" descr="E:\MyDocuments\Professional\Courses\Artificial Intelligence and Machine Learning\lec2ill1.tif"/>
          <p:cNvPicPr>
            <a:picLocks noChangeAspect="1" noChangeArrowheads="1"/>
          </p:cNvPicPr>
          <p:nvPr/>
        </p:nvPicPr>
        <p:blipFill>
          <a:blip r:embed="rId2" cstate="print"/>
          <a:srcRect/>
          <a:stretch>
            <a:fillRect/>
          </a:stretch>
        </p:blipFill>
        <p:spPr bwMode="auto">
          <a:xfrm>
            <a:off x="2857500" y="2114550"/>
            <a:ext cx="3543300" cy="2657475"/>
          </a:xfrm>
          <a:prstGeom prst="rect">
            <a:avLst/>
          </a:prstGeom>
          <a:noFill/>
        </p:spPr>
      </p:pic>
      <p:sp>
        <p:nvSpPr>
          <p:cNvPr id="5" name="Oval 4"/>
          <p:cNvSpPr/>
          <p:nvPr/>
        </p:nvSpPr>
        <p:spPr>
          <a:xfrm rot="16200000">
            <a:off x="2400300" y="3143250"/>
            <a:ext cx="12573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Oval 6"/>
          <p:cNvSpPr/>
          <p:nvPr/>
        </p:nvSpPr>
        <p:spPr>
          <a:xfrm>
            <a:off x="4057650" y="4457700"/>
            <a:ext cx="12573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extBox 7"/>
          <p:cNvSpPr txBox="1"/>
          <p:nvPr/>
        </p:nvSpPr>
        <p:spPr>
          <a:xfrm>
            <a:off x="5112060" y="1714501"/>
            <a:ext cx="2488890" cy="715581"/>
          </a:xfrm>
          <a:prstGeom prst="rect">
            <a:avLst/>
          </a:prstGeom>
          <a:noFill/>
        </p:spPr>
        <p:txBody>
          <a:bodyPr wrap="square" rtlCol="0">
            <a:spAutoFit/>
          </a:bodyPr>
          <a:lstStyle/>
          <a:p>
            <a:r>
              <a:rPr lang="tr-TR" sz="1350" b="1" dirty="0">
                <a:solidFill>
                  <a:srgbClr val="FF0000"/>
                </a:solidFill>
              </a:rPr>
              <a:t>Aradaki  ilişkiyi göstermek için bir doğru çizgi çizebiliriz</a:t>
            </a:r>
            <a:endParaRPr lang="en-US" sz="1350" b="1" dirty="0">
              <a:solidFill>
                <a:srgbClr val="FF0000"/>
              </a:solidFill>
            </a:endParaRPr>
          </a:p>
        </p:txBody>
      </p:sp>
      <p:cxnSp>
        <p:nvCxnSpPr>
          <p:cNvPr id="10" name="Straight Connector 9"/>
          <p:cNvCxnSpPr/>
          <p:nvPr/>
        </p:nvCxnSpPr>
        <p:spPr>
          <a:xfrm flipV="1">
            <a:off x="3486150" y="2686050"/>
            <a:ext cx="2571750" cy="16002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4A282F8A-B883-918D-AE00-D2A97AD6B055}"/>
              </a:ext>
            </a:extLst>
          </p:cNvPr>
          <p:cNvSpPr>
            <a:spLocks noGrp="1"/>
          </p:cNvSpPr>
          <p:nvPr>
            <p:ph type="title"/>
          </p:nvPr>
        </p:nvSpPr>
        <p:spPr>
          <a:xfrm>
            <a:off x="1601536" y="216268"/>
            <a:ext cx="5600700" cy="519278"/>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Regresyon 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27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2 – Öznitelik Çıkarımı</a:t>
            </a:r>
          </a:p>
        </p:txBody>
      </p:sp>
      <p:sp>
        <p:nvSpPr>
          <p:cNvPr id="3" name="İçerik Yer Tutucusu 2"/>
          <p:cNvSpPr>
            <a:spLocks noGrp="1"/>
          </p:cNvSpPr>
          <p:nvPr>
            <p:ph idx="1"/>
          </p:nvPr>
        </p:nvSpPr>
        <p:spPr/>
        <p:txBody>
          <a:bodyPr/>
          <a:lstStyle/>
          <a:p>
            <a:r>
              <a:rPr lang="tr-TR" dirty="0"/>
              <a:t>Python programlama hızlı bakış</a:t>
            </a:r>
          </a:p>
          <a:p>
            <a:r>
              <a:rPr lang="tr-TR" dirty="0"/>
              <a:t>Verilerin Toplanması ve Birleştirilmesi</a:t>
            </a:r>
          </a:p>
          <a:p>
            <a:r>
              <a:rPr lang="tr-TR" dirty="0"/>
              <a:t>Verilerin Temizlenmesi </a:t>
            </a:r>
          </a:p>
          <a:p>
            <a:r>
              <a:rPr lang="tr-TR" dirty="0"/>
              <a:t>Verilerin Yeniden Yapılandırılması (Önişleme)</a:t>
            </a:r>
          </a:p>
          <a:p>
            <a:r>
              <a:rPr lang="tr-TR" dirty="0"/>
              <a:t>k-NN makine öğrenmesi algoritması </a:t>
            </a:r>
          </a:p>
        </p:txBody>
      </p:sp>
      <p:pic>
        <p:nvPicPr>
          <p:cNvPr id="4" name="Resim 3"/>
          <p:cNvPicPr>
            <a:picLocks noChangeAspect="1"/>
          </p:cNvPicPr>
          <p:nvPr/>
        </p:nvPicPr>
        <p:blipFill>
          <a:blip r:embed="rId2"/>
          <a:stretch>
            <a:fillRect/>
          </a:stretch>
        </p:blipFill>
        <p:spPr>
          <a:xfrm>
            <a:off x="909351" y="3369344"/>
            <a:ext cx="6791325" cy="1581150"/>
          </a:xfrm>
          <a:prstGeom prst="rect">
            <a:avLst/>
          </a:prstGeom>
        </p:spPr>
      </p:pic>
    </p:spTree>
    <p:extLst>
      <p:ext uri="{BB962C8B-B14F-4D97-AF65-F5344CB8AC3E}">
        <p14:creationId xmlns:p14="http://schemas.microsoft.com/office/powerpoint/2010/main" val="38049613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tr-TR" sz="1600" dirty="0">
                <a:latin typeface="Times New Roman" panose="02020603050405020304" pitchFamily="18" charset="0"/>
                <a:cs typeface="Times New Roman" panose="02020603050405020304" pitchFamily="18" charset="0"/>
              </a:rPr>
              <a:t>Reklam harcamaları - Gelen öğrenci sayısı</a:t>
            </a:r>
          </a:p>
        </p:txBody>
      </p:sp>
      <p:pic>
        <p:nvPicPr>
          <p:cNvPr id="1026" name="Picture 2" descr="E:\MyDocuments\Professional\Courses\Artificial Intelligence and Machine Learning\lec2ill1.tif"/>
          <p:cNvPicPr>
            <a:picLocks noChangeAspect="1" noChangeArrowheads="1"/>
          </p:cNvPicPr>
          <p:nvPr/>
        </p:nvPicPr>
        <p:blipFill>
          <a:blip r:embed="rId2" cstate="print"/>
          <a:srcRect/>
          <a:stretch>
            <a:fillRect/>
          </a:stretch>
        </p:blipFill>
        <p:spPr bwMode="auto">
          <a:xfrm>
            <a:off x="2857500" y="2114550"/>
            <a:ext cx="3543300" cy="2657475"/>
          </a:xfrm>
          <a:prstGeom prst="rect">
            <a:avLst/>
          </a:prstGeom>
          <a:noFill/>
        </p:spPr>
      </p:pic>
      <p:sp>
        <p:nvSpPr>
          <p:cNvPr id="8" name="TextBox 7"/>
          <p:cNvSpPr txBox="1"/>
          <p:nvPr/>
        </p:nvSpPr>
        <p:spPr>
          <a:xfrm>
            <a:off x="1143000" y="2171700"/>
            <a:ext cx="2171700" cy="854080"/>
          </a:xfrm>
          <a:prstGeom prst="rect">
            <a:avLst/>
          </a:prstGeom>
          <a:noFill/>
        </p:spPr>
        <p:txBody>
          <a:bodyPr wrap="square" rtlCol="0">
            <a:spAutoFit/>
          </a:bodyPr>
          <a:lstStyle/>
          <a:p>
            <a:r>
              <a:rPr lang="tr-TR" sz="1600" b="1" dirty="0">
                <a:solidFill>
                  <a:srgbClr val="FF0000"/>
                </a:solidFill>
                <a:latin typeface="Times New Roman" panose="02020603050405020304" pitchFamily="18" charset="0"/>
                <a:cs typeface="Times New Roman" panose="02020603050405020304" pitchFamily="18" charset="0"/>
              </a:rPr>
              <a:t>Bir reklam harcaması için beklenen öğrenci sayısını bulabiliriz</a:t>
            </a:r>
            <a:endParaRPr lang="en-US" sz="1600" b="1" dirty="0">
              <a:solidFill>
                <a:srgbClr val="FF0000"/>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flipV="1">
            <a:off x="3486150" y="2686050"/>
            <a:ext cx="2571750" cy="16002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416756" y="3694278"/>
            <a:ext cx="0" cy="75438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29202" y="3694278"/>
            <a:ext cx="1097280"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309110" y="3600450"/>
            <a:ext cx="205740" cy="2057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4" name="Straight Arrow Connector 13"/>
          <p:cNvCxnSpPr/>
          <p:nvPr/>
        </p:nvCxnSpPr>
        <p:spPr>
          <a:xfrm flipV="1">
            <a:off x="4416756" y="4514850"/>
            <a:ext cx="0" cy="45720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D35E7660-A333-D822-5E3E-37D1CECE12C8}"/>
              </a:ext>
            </a:extLst>
          </p:cNvPr>
          <p:cNvSpPr>
            <a:spLocks noGrp="1"/>
          </p:cNvSpPr>
          <p:nvPr>
            <p:ph type="title"/>
          </p:nvPr>
        </p:nvSpPr>
        <p:spPr>
          <a:xfrm>
            <a:off x="1601536" y="216268"/>
            <a:ext cx="5600700" cy="519278"/>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Regresyon 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70261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Sonuç olarak...</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tr-TR" dirty="0">
                <a:latin typeface="Times New Roman" panose="02020603050405020304" pitchFamily="18" charset="0"/>
                <a:cs typeface="Times New Roman" panose="02020603050405020304" pitchFamily="18" charset="0"/>
              </a:rPr>
              <a:t>Belirli bir reklam harcaması için, gelmesi beklenen öğrenci sayısını(sürekli değişken) modellemek gerekir. </a:t>
            </a:r>
          </a:p>
          <a:p>
            <a:r>
              <a:rPr lang="tr-TR" dirty="0">
                <a:latin typeface="Times New Roman" panose="02020603050405020304" pitchFamily="18" charset="0"/>
                <a:cs typeface="Times New Roman" panose="02020603050405020304" pitchFamily="18" charset="0"/>
              </a:rPr>
              <a:t>Bunun gibi sorunlara “</a:t>
            </a:r>
            <a:r>
              <a:rPr lang="tr-TR" dirty="0">
                <a:solidFill>
                  <a:srgbClr val="FF0000"/>
                </a:solidFill>
                <a:latin typeface="Times New Roman" panose="02020603050405020304" pitchFamily="18" charset="0"/>
                <a:cs typeface="Times New Roman" panose="02020603050405020304" pitchFamily="18" charset="0"/>
              </a:rPr>
              <a:t>regresyon</a:t>
            </a:r>
            <a:r>
              <a:rPr lang="tr-TR" dirty="0">
                <a:latin typeface="Times New Roman" panose="02020603050405020304" pitchFamily="18" charset="0"/>
                <a:cs typeface="Times New Roman" panose="02020603050405020304" pitchFamily="18" charset="0"/>
              </a:rPr>
              <a:t>” diyoruz</a:t>
            </a:r>
          </a:p>
          <a:p>
            <a:pPr lvl="1"/>
            <a:r>
              <a:rPr lang="tr-TR" dirty="0">
                <a:latin typeface="Times New Roman" panose="02020603050405020304" pitchFamily="18" charset="0"/>
                <a:cs typeface="Times New Roman" panose="02020603050405020304" pitchFamily="18" charset="0"/>
              </a:rPr>
              <a:t>Var olan verileri kullanarak bir yeni durum için uygun model oluşturmak gerekir.</a:t>
            </a:r>
          </a:p>
          <a:p>
            <a:pPr lvl="1"/>
            <a:r>
              <a:rPr lang="tr-TR" dirty="0">
                <a:latin typeface="Times New Roman" panose="02020603050405020304" pitchFamily="18" charset="0"/>
                <a:cs typeface="Times New Roman" panose="02020603050405020304" pitchFamily="18" charset="0"/>
              </a:rPr>
              <a:t>Modellenen değişkenin </a:t>
            </a:r>
            <a:r>
              <a:rPr lang="tr-TR" dirty="0">
                <a:solidFill>
                  <a:srgbClr val="FF0000"/>
                </a:solidFill>
                <a:latin typeface="Times New Roman" panose="02020603050405020304" pitchFamily="18" charset="0"/>
                <a:cs typeface="Times New Roman" panose="02020603050405020304" pitchFamily="18" charset="0"/>
              </a:rPr>
              <a:t>sürekli </a:t>
            </a:r>
            <a:r>
              <a:rPr lang="tr-TR" dirty="0">
                <a:latin typeface="Times New Roman" panose="02020603050405020304" pitchFamily="18" charset="0"/>
                <a:cs typeface="Times New Roman" panose="02020603050405020304" pitchFamily="18" charset="0"/>
              </a:rPr>
              <a:t>olması gerekir.</a:t>
            </a:r>
          </a:p>
          <a:p>
            <a:pPr lvl="1"/>
            <a:r>
              <a:rPr lang="tr-TR" i="1" dirty="0">
                <a:latin typeface="Times New Roman" panose="02020603050405020304" pitchFamily="18" charset="0"/>
                <a:cs typeface="Times New Roman" panose="02020603050405020304" pitchFamily="18" charset="0"/>
              </a:rPr>
              <a:t>Örneğin,</a:t>
            </a:r>
            <a:r>
              <a:rPr lang="tr-TR" dirty="0">
                <a:latin typeface="Times New Roman" panose="02020603050405020304" pitchFamily="18" charset="0"/>
                <a:cs typeface="Times New Roman" panose="02020603050405020304" pitchFamily="18" charset="0"/>
              </a:rPr>
              <a:t> </a:t>
            </a:r>
            <a:r>
              <a:rPr lang="tr-TR" i="1" dirty="0">
                <a:latin typeface="Times New Roman" panose="02020603050405020304" pitchFamily="18" charset="0"/>
                <a:cs typeface="Times New Roman" panose="02020603050405020304" pitchFamily="18" charset="0"/>
              </a:rPr>
              <a:t>reklama bağlı olarak gelecek  öğrenci sayısı; öğrenci sayısı birçok farklı değer alabildiği için sürekli değişkendir.</a:t>
            </a:r>
            <a:endParaRPr lang="tr-TR" dirty="0">
              <a:latin typeface="Times New Roman" panose="02020603050405020304" pitchFamily="18" charset="0"/>
              <a:cs typeface="Times New Roman" panose="02020603050405020304" pitchFamily="18" charset="0"/>
            </a:endParaRPr>
          </a:p>
          <a:p>
            <a:pPr lvl="1"/>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67586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tr-TR" sz="1600" dirty="0">
                <a:latin typeface="Times New Roman" panose="02020603050405020304" pitchFamily="18" charset="0"/>
                <a:cs typeface="Times New Roman" panose="02020603050405020304" pitchFamily="18" charset="0"/>
              </a:rPr>
              <a:t>Sınıflandırma probleminde, olayın modeli sürekli bir model değildir, yani ayrık modeldir.</a:t>
            </a:r>
          </a:p>
          <a:p>
            <a:pPr marL="257175" lvl="1" indent="-257175"/>
            <a:endParaRPr lang="tr-TR" sz="1600" dirty="0">
              <a:latin typeface="Times New Roman" panose="02020603050405020304" pitchFamily="18" charset="0"/>
              <a:cs typeface="Times New Roman" panose="02020603050405020304" pitchFamily="18" charset="0"/>
            </a:endParaRPr>
          </a:p>
          <a:p>
            <a:pPr marL="257175" lvl="1" indent="-257175"/>
            <a:r>
              <a:rPr lang="tr-TR" sz="1600" dirty="0">
                <a:latin typeface="Times New Roman" panose="02020603050405020304" pitchFamily="18" charset="0"/>
                <a:cs typeface="Times New Roman" panose="02020603050405020304" pitchFamily="18" charset="0"/>
              </a:rPr>
              <a:t>Modellenecek değişkenler sadece birkaç </a:t>
            </a:r>
            <a:r>
              <a:rPr lang="tr-TR" sz="1600" dirty="0">
                <a:solidFill>
                  <a:srgbClr val="FF0000"/>
                </a:solidFill>
                <a:latin typeface="Times New Roman" panose="02020603050405020304" pitchFamily="18" charset="0"/>
                <a:cs typeface="Times New Roman" panose="02020603050405020304" pitchFamily="18" charset="0"/>
              </a:rPr>
              <a:t>ayrık </a:t>
            </a:r>
            <a:r>
              <a:rPr lang="tr-TR" sz="1600" dirty="0">
                <a:latin typeface="Times New Roman" panose="02020603050405020304" pitchFamily="18" charset="0"/>
                <a:cs typeface="Times New Roman" panose="02020603050405020304" pitchFamily="18" charset="0"/>
              </a:rPr>
              <a:t>değerde (sınıfta) bulunabilmesi gerekir.</a:t>
            </a:r>
          </a:p>
          <a:p>
            <a:pPr marL="0" lvl="1" indent="0">
              <a:buNone/>
            </a:pPr>
            <a:endParaRPr lang="tr-TR" sz="1600" dirty="0">
              <a:latin typeface="Times New Roman" panose="02020603050405020304" pitchFamily="18" charset="0"/>
              <a:cs typeface="Times New Roman" panose="02020603050405020304" pitchFamily="18" charset="0"/>
            </a:endParaRPr>
          </a:p>
          <a:p>
            <a:pPr marL="257175" lvl="1" indent="-257175"/>
            <a:r>
              <a:rPr lang="tr-TR" sz="1600" dirty="0">
                <a:latin typeface="Times New Roman" panose="02020603050405020304" pitchFamily="18" charset="0"/>
                <a:cs typeface="Times New Roman" panose="02020603050405020304" pitchFamily="18" charset="0"/>
              </a:rPr>
              <a:t>Makine öğrenme problemi, modellenecek bu değişkenlerin olabilir değerleri için uygun karar verme modeli oluşturur.</a:t>
            </a:r>
          </a:p>
        </p:txBody>
      </p:sp>
    </p:spTree>
    <p:extLst>
      <p:ext uri="{BB962C8B-B14F-4D97-AF65-F5344CB8AC3E}">
        <p14:creationId xmlns:p14="http://schemas.microsoft.com/office/powerpoint/2010/main" val="41400477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tr-TR" sz="1600" dirty="0">
                <a:latin typeface="Times New Roman" panose="02020603050405020304" pitchFamily="18" charset="0"/>
                <a:cs typeface="Times New Roman" panose="02020603050405020304" pitchFamily="18" charset="0"/>
              </a:rPr>
              <a:t>Örnek: bir iş için uygun işçi bulmak</a:t>
            </a:r>
          </a:p>
          <a:p>
            <a:pPr lvl="1"/>
            <a:endParaRPr lang="tr-TR" sz="1600" dirty="0">
              <a:latin typeface="Times New Roman" panose="02020603050405020304" pitchFamily="18" charset="0"/>
              <a:cs typeface="Times New Roman" panose="02020603050405020304" pitchFamily="18" charset="0"/>
            </a:endParaRPr>
          </a:p>
        </p:txBody>
      </p:sp>
      <p:pic>
        <p:nvPicPr>
          <p:cNvPr id="5" name="Picture 2" descr="E:\MyDocuments\Professional\Courses\Artificial Intelligence and Machine Learning\lec2ill2.tif"/>
          <p:cNvPicPr>
            <a:picLocks noChangeAspect="1" noChangeArrowheads="1"/>
          </p:cNvPicPr>
          <p:nvPr/>
        </p:nvPicPr>
        <p:blipFill>
          <a:blip r:embed="rId2" cstate="print"/>
          <a:srcRect/>
          <a:stretch>
            <a:fillRect/>
          </a:stretch>
        </p:blipFill>
        <p:spPr bwMode="auto">
          <a:xfrm>
            <a:off x="2228850" y="1714500"/>
            <a:ext cx="4000500" cy="3000375"/>
          </a:xfrm>
          <a:prstGeom prst="rect">
            <a:avLst/>
          </a:prstGeom>
          <a:noFill/>
        </p:spPr>
      </p:pic>
      <p:sp>
        <p:nvSpPr>
          <p:cNvPr id="6" name="TextBox 5"/>
          <p:cNvSpPr txBox="1"/>
          <p:nvPr/>
        </p:nvSpPr>
        <p:spPr>
          <a:xfrm>
            <a:off x="6229350" y="1972114"/>
            <a:ext cx="886781" cy="300082"/>
          </a:xfrm>
          <a:prstGeom prst="rect">
            <a:avLst/>
          </a:prstGeom>
          <a:noFill/>
          <a:ln w="31750">
            <a:solidFill>
              <a:srgbClr val="FF0000"/>
            </a:solidFill>
          </a:ln>
        </p:spPr>
        <p:txBody>
          <a:bodyPr wrap="none" rtlCol="0">
            <a:spAutoFit/>
          </a:bodyPr>
          <a:lstStyle/>
          <a:p>
            <a:r>
              <a:rPr lang="tr-TR" sz="1350" b="1" dirty="0"/>
              <a:t>başarılı</a:t>
            </a:r>
            <a:endParaRPr lang="en-US" sz="1350" b="1" dirty="0"/>
          </a:p>
        </p:txBody>
      </p:sp>
      <p:sp>
        <p:nvSpPr>
          <p:cNvPr id="7" name="TextBox 6"/>
          <p:cNvSpPr txBox="1"/>
          <p:nvPr/>
        </p:nvSpPr>
        <p:spPr>
          <a:xfrm>
            <a:off x="6229350" y="4023318"/>
            <a:ext cx="1031051" cy="300082"/>
          </a:xfrm>
          <a:prstGeom prst="rect">
            <a:avLst/>
          </a:prstGeom>
          <a:noFill/>
          <a:ln w="31750">
            <a:solidFill>
              <a:srgbClr val="FF0000"/>
            </a:solidFill>
          </a:ln>
        </p:spPr>
        <p:txBody>
          <a:bodyPr wrap="none" rtlCol="0">
            <a:spAutoFit/>
          </a:bodyPr>
          <a:lstStyle/>
          <a:p>
            <a:r>
              <a:rPr lang="tr-TR" sz="1350" b="1" dirty="0"/>
              <a:t>başarısız</a:t>
            </a:r>
            <a:endParaRPr lang="en-US" sz="1350" b="1" dirty="0"/>
          </a:p>
        </p:txBody>
      </p:sp>
      <p:sp>
        <p:nvSpPr>
          <p:cNvPr id="9" name="Title 1">
            <a:extLst>
              <a:ext uri="{FF2B5EF4-FFF2-40B4-BE49-F238E27FC236}">
                <a16:creationId xmlns:a16="http://schemas.microsoft.com/office/drawing/2014/main" id="{CADDA33B-CD2D-00BB-66B5-F46DDAED60BB}"/>
              </a:ext>
            </a:extLst>
          </p:cNvPr>
          <p:cNvSpPr>
            <a:spLocks noGrp="1"/>
          </p:cNvSpPr>
          <p:nvPr>
            <p:ph type="title"/>
          </p:nvPr>
        </p:nvSpPr>
        <p:spPr>
          <a:xfrm>
            <a:off x="628650" y="273844"/>
            <a:ext cx="7886700" cy="994172"/>
          </a:xfrm>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96629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MyDocuments\Professional\Courses\Artificial Intelligence and Machine Learning\lec2ill2.tif"/>
          <p:cNvPicPr>
            <a:picLocks noChangeAspect="1" noChangeArrowheads="1"/>
          </p:cNvPicPr>
          <p:nvPr/>
        </p:nvPicPr>
        <p:blipFill>
          <a:blip r:embed="rId2" cstate="print"/>
          <a:srcRect/>
          <a:stretch>
            <a:fillRect/>
          </a:stretch>
        </p:blipFill>
        <p:spPr bwMode="auto">
          <a:xfrm>
            <a:off x="2228850" y="1637126"/>
            <a:ext cx="4000500" cy="3000375"/>
          </a:xfrm>
          <a:prstGeom prst="rect">
            <a:avLst/>
          </a:prstGeom>
          <a:noFill/>
        </p:spPr>
      </p:pic>
      <p:sp>
        <p:nvSpPr>
          <p:cNvPr id="3" name="Content Placeholder 2"/>
          <p:cNvSpPr>
            <a:spLocks noGrp="1"/>
          </p:cNvSpPr>
          <p:nvPr>
            <p:ph idx="1"/>
          </p:nvPr>
        </p:nvSpPr>
        <p:spPr>
          <a:xfrm>
            <a:off x="628650" y="1145397"/>
            <a:ext cx="7886700" cy="3263504"/>
          </a:xfrm>
        </p:spPr>
        <p:txBody>
          <a:bodyPr/>
          <a:lstStyle/>
          <a:p>
            <a:pPr>
              <a:buNone/>
            </a:pPr>
            <a:r>
              <a:rPr lang="tr-TR" dirty="0">
                <a:latin typeface="Times New Roman" panose="02020603050405020304" pitchFamily="18" charset="0"/>
                <a:cs typeface="Times New Roman" panose="02020603050405020304" pitchFamily="18" charset="0"/>
              </a:rPr>
              <a:t>İş tecrübesi - Adayın uygunluk durumu</a:t>
            </a:r>
          </a:p>
        </p:txBody>
      </p:sp>
      <p:sp>
        <p:nvSpPr>
          <p:cNvPr id="5" name="Oval 4"/>
          <p:cNvSpPr/>
          <p:nvPr/>
        </p:nvSpPr>
        <p:spPr>
          <a:xfrm>
            <a:off x="3314700" y="4400550"/>
            <a:ext cx="188595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Line Callout 2 6"/>
          <p:cNvSpPr/>
          <p:nvPr/>
        </p:nvSpPr>
        <p:spPr>
          <a:xfrm>
            <a:off x="5772150" y="4629150"/>
            <a:ext cx="2171700" cy="400050"/>
          </a:xfrm>
          <a:prstGeom prst="borderCallout2">
            <a:avLst>
              <a:gd name="adj1" fmla="val 72482"/>
              <a:gd name="adj2" fmla="val -2538"/>
              <a:gd name="adj3" fmla="val 69923"/>
              <a:gd name="adj4" fmla="val -14034"/>
              <a:gd name="adj5" fmla="val 38619"/>
              <a:gd name="adj6" fmla="val -3757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İş Tecrübesi/ Adayın tecrübesi</a:t>
            </a:r>
            <a:endParaRPr lang="en-US" sz="1200" dirty="0">
              <a:solidFill>
                <a:schemeClr val="tx1"/>
              </a:solidFill>
            </a:endParaRPr>
          </a:p>
        </p:txBody>
      </p:sp>
      <p:sp>
        <p:nvSpPr>
          <p:cNvPr id="9" name="TextBox 8"/>
          <p:cNvSpPr txBox="1"/>
          <p:nvPr/>
        </p:nvSpPr>
        <p:spPr>
          <a:xfrm>
            <a:off x="6199818" y="1926299"/>
            <a:ext cx="886781" cy="300082"/>
          </a:xfrm>
          <a:prstGeom prst="rect">
            <a:avLst/>
          </a:prstGeom>
          <a:noFill/>
          <a:ln w="31750">
            <a:solidFill>
              <a:srgbClr val="FF0000"/>
            </a:solidFill>
          </a:ln>
        </p:spPr>
        <p:txBody>
          <a:bodyPr wrap="none" rtlCol="0">
            <a:spAutoFit/>
          </a:bodyPr>
          <a:lstStyle/>
          <a:p>
            <a:r>
              <a:rPr lang="tr-TR" sz="1350" b="1" dirty="0"/>
              <a:t>başarılı</a:t>
            </a:r>
            <a:endParaRPr lang="en-US" sz="1350" b="1" dirty="0"/>
          </a:p>
        </p:txBody>
      </p:sp>
      <p:sp>
        <p:nvSpPr>
          <p:cNvPr id="10" name="TextBox 9"/>
          <p:cNvSpPr txBox="1"/>
          <p:nvPr/>
        </p:nvSpPr>
        <p:spPr>
          <a:xfrm>
            <a:off x="6231211" y="3959958"/>
            <a:ext cx="1031051" cy="300082"/>
          </a:xfrm>
          <a:prstGeom prst="rect">
            <a:avLst/>
          </a:prstGeom>
          <a:noFill/>
          <a:ln w="31750">
            <a:solidFill>
              <a:srgbClr val="FF0000"/>
            </a:solidFill>
          </a:ln>
        </p:spPr>
        <p:txBody>
          <a:bodyPr wrap="none" rtlCol="0">
            <a:spAutoFit/>
          </a:bodyPr>
          <a:lstStyle/>
          <a:p>
            <a:r>
              <a:rPr lang="tr-TR" sz="1350" b="1" dirty="0"/>
              <a:t>başarısız</a:t>
            </a:r>
            <a:endParaRPr lang="en-US" sz="1350" b="1" dirty="0"/>
          </a:p>
        </p:txBody>
      </p:sp>
      <p:sp>
        <p:nvSpPr>
          <p:cNvPr id="6" name="Title 1">
            <a:extLst>
              <a:ext uri="{FF2B5EF4-FFF2-40B4-BE49-F238E27FC236}">
                <a16:creationId xmlns:a16="http://schemas.microsoft.com/office/drawing/2014/main" id="{BD8FE499-C498-1AD1-4110-670038112EF6}"/>
              </a:ext>
            </a:extLst>
          </p:cNvPr>
          <p:cNvSpPr>
            <a:spLocks noGrp="1"/>
          </p:cNvSpPr>
          <p:nvPr>
            <p:ph type="title"/>
          </p:nvPr>
        </p:nvSpPr>
        <p:spPr>
          <a:xfrm>
            <a:off x="628650" y="273844"/>
            <a:ext cx="7886700" cy="994172"/>
          </a:xfrm>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9488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MyDocuments\Professional\Courses\Artificial Intelligence and Machine Learning\lec2ill2.tif"/>
          <p:cNvPicPr>
            <a:picLocks noChangeAspect="1" noChangeArrowheads="1"/>
          </p:cNvPicPr>
          <p:nvPr/>
        </p:nvPicPr>
        <p:blipFill>
          <a:blip r:embed="rId2" cstate="print"/>
          <a:srcRect/>
          <a:stretch>
            <a:fillRect/>
          </a:stretch>
        </p:blipFill>
        <p:spPr bwMode="auto">
          <a:xfrm>
            <a:off x="2228850" y="1714500"/>
            <a:ext cx="4000500" cy="3000375"/>
          </a:xfrm>
          <a:prstGeom prst="rect">
            <a:avLst/>
          </a:prstGeom>
          <a:noFill/>
        </p:spPr>
      </p:pic>
      <p:sp>
        <p:nvSpPr>
          <p:cNvPr id="3" name="Content Placeholder 2"/>
          <p:cNvSpPr>
            <a:spLocks noGrp="1"/>
          </p:cNvSpPr>
          <p:nvPr>
            <p:ph idx="1"/>
          </p:nvPr>
        </p:nvSpPr>
        <p:spPr>
          <a:xfrm>
            <a:off x="628650" y="1298879"/>
            <a:ext cx="7886700" cy="3263504"/>
          </a:xfrm>
        </p:spPr>
        <p:txBody>
          <a:bodyPr/>
          <a:lstStyle/>
          <a:p>
            <a:pPr>
              <a:buNone/>
            </a:pPr>
            <a:r>
              <a:rPr lang="tr-TR" dirty="0">
                <a:latin typeface="Times New Roman" panose="02020603050405020304" pitchFamily="18" charset="0"/>
                <a:cs typeface="Times New Roman" panose="02020603050405020304" pitchFamily="18" charset="0"/>
              </a:rPr>
              <a:t>İş tecrübesi - Adayın uygun olabilmesi</a:t>
            </a:r>
          </a:p>
        </p:txBody>
      </p:sp>
      <p:sp>
        <p:nvSpPr>
          <p:cNvPr id="8" name="Oval 7"/>
          <p:cNvSpPr/>
          <p:nvPr/>
        </p:nvSpPr>
        <p:spPr>
          <a:xfrm rot="5400000">
            <a:off x="1657350" y="2914650"/>
            <a:ext cx="14859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Line Callout 2 9"/>
          <p:cNvSpPr/>
          <p:nvPr/>
        </p:nvSpPr>
        <p:spPr>
          <a:xfrm>
            <a:off x="701626" y="4371975"/>
            <a:ext cx="1600200" cy="400050"/>
          </a:xfrm>
          <a:prstGeom prst="borderCallout2">
            <a:avLst>
              <a:gd name="adj1" fmla="val 5957"/>
              <a:gd name="adj2" fmla="val 27630"/>
              <a:gd name="adj3" fmla="val -81036"/>
              <a:gd name="adj4" fmla="val 27724"/>
              <a:gd name="adj5" fmla="val -245692"/>
              <a:gd name="adj6" fmla="val 882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Adayın başarı durumu</a:t>
            </a:r>
            <a:endParaRPr lang="en-US" sz="1200" dirty="0">
              <a:solidFill>
                <a:schemeClr val="tx1"/>
              </a:solidFill>
            </a:endParaRPr>
          </a:p>
        </p:txBody>
      </p:sp>
      <p:sp>
        <p:nvSpPr>
          <p:cNvPr id="11" name="TextBox 10"/>
          <p:cNvSpPr txBox="1"/>
          <p:nvPr/>
        </p:nvSpPr>
        <p:spPr>
          <a:xfrm>
            <a:off x="6229350" y="1979149"/>
            <a:ext cx="886781" cy="300082"/>
          </a:xfrm>
          <a:prstGeom prst="rect">
            <a:avLst/>
          </a:prstGeom>
          <a:noFill/>
          <a:ln w="31750">
            <a:solidFill>
              <a:srgbClr val="FF0000"/>
            </a:solidFill>
          </a:ln>
        </p:spPr>
        <p:txBody>
          <a:bodyPr wrap="none" rtlCol="0">
            <a:spAutoFit/>
          </a:bodyPr>
          <a:lstStyle/>
          <a:p>
            <a:r>
              <a:rPr lang="tr-TR" sz="1350" b="1" dirty="0"/>
              <a:t>başarılı</a:t>
            </a:r>
            <a:endParaRPr lang="en-US" sz="1350" b="1" dirty="0"/>
          </a:p>
        </p:txBody>
      </p:sp>
      <p:sp>
        <p:nvSpPr>
          <p:cNvPr id="12" name="TextBox 11"/>
          <p:cNvSpPr txBox="1"/>
          <p:nvPr/>
        </p:nvSpPr>
        <p:spPr>
          <a:xfrm>
            <a:off x="6319289" y="3995183"/>
            <a:ext cx="1031051" cy="300082"/>
          </a:xfrm>
          <a:prstGeom prst="rect">
            <a:avLst/>
          </a:prstGeom>
          <a:noFill/>
          <a:ln w="31750">
            <a:solidFill>
              <a:srgbClr val="FF0000"/>
            </a:solidFill>
          </a:ln>
        </p:spPr>
        <p:txBody>
          <a:bodyPr wrap="none" rtlCol="0">
            <a:spAutoFit/>
          </a:bodyPr>
          <a:lstStyle/>
          <a:p>
            <a:r>
              <a:rPr lang="tr-TR" sz="1350" b="1" dirty="0"/>
              <a:t>başarısız</a:t>
            </a:r>
            <a:endParaRPr lang="en-US" sz="1350" b="1" dirty="0"/>
          </a:p>
        </p:txBody>
      </p:sp>
      <p:sp>
        <p:nvSpPr>
          <p:cNvPr id="5" name="Title 1">
            <a:extLst>
              <a:ext uri="{FF2B5EF4-FFF2-40B4-BE49-F238E27FC236}">
                <a16:creationId xmlns:a16="http://schemas.microsoft.com/office/drawing/2014/main" id="{37EEFDD2-3198-AFD9-F898-8FF12A336E22}"/>
              </a:ext>
            </a:extLst>
          </p:cNvPr>
          <p:cNvSpPr>
            <a:spLocks noGrp="1"/>
          </p:cNvSpPr>
          <p:nvPr>
            <p:ph type="title"/>
          </p:nvPr>
        </p:nvSpPr>
        <p:spPr>
          <a:xfrm>
            <a:off x="628650" y="273844"/>
            <a:ext cx="7886700" cy="994172"/>
          </a:xfrm>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42681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MyDocuments\Professional\Courses\Artificial Intelligence and Machine Learning\lec2ill2.tif"/>
          <p:cNvPicPr>
            <a:picLocks noChangeAspect="1" noChangeArrowheads="1"/>
          </p:cNvPicPr>
          <p:nvPr/>
        </p:nvPicPr>
        <p:blipFill>
          <a:blip r:embed="rId2" cstate="print"/>
          <a:srcRect/>
          <a:stretch>
            <a:fillRect/>
          </a:stretch>
        </p:blipFill>
        <p:spPr bwMode="auto">
          <a:xfrm>
            <a:off x="2228850" y="1714500"/>
            <a:ext cx="4000500" cy="3000375"/>
          </a:xfrm>
          <a:prstGeom prst="rect">
            <a:avLst/>
          </a:prstGeom>
          <a:noFill/>
        </p:spPr>
      </p:pic>
      <p:sp>
        <p:nvSpPr>
          <p:cNvPr id="3" name="Content Placeholder 2"/>
          <p:cNvSpPr>
            <a:spLocks noGrp="1"/>
          </p:cNvSpPr>
          <p:nvPr>
            <p:ph idx="1"/>
          </p:nvPr>
        </p:nvSpPr>
        <p:spPr>
          <a:xfrm>
            <a:off x="628650" y="1197503"/>
            <a:ext cx="7886700" cy="3263504"/>
          </a:xfrm>
        </p:spPr>
        <p:txBody>
          <a:bodyPr/>
          <a:lstStyle/>
          <a:p>
            <a:pPr>
              <a:buNone/>
            </a:pPr>
            <a:r>
              <a:rPr lang="tr-TR" dirty="0">
                <a:latin typeface="Times New Roman" panose="02020603050405020304" pitchFamily="18" charset="0"/>
                <a:cs typeface="Times New Roman" panose="02020603050405020304" pitchFamily="18" charset="0"/>
              </a:rPr>
              <a:t>İş tecrübesi - Adayın uygun olabilmesi</a:t>
            </a:r>
          </a:p>
        </p:txBody>
      </p:sp>
      <p:sp>
        <p:nvSpPr>
          <p:cNvPr id="8" name="Oval 7"/>
          <p:cNvSpPr/>
          <p:nvPr/>
        </p:nvSpPr>
        <p:spPr>
          <a:xfrm rot="5400000">
            <a:off x="1657350" y="2914650"/>
            <a:ext cx="14859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extBox 10"/>
          <p:cNvSpPr txBox="1"/>
          <p:nvPr/>
        </p:nvSpPr>
        <p:spPr>
          <a:xfrm>
            <a:off x="6169848" y="1955758"/>
            <a:ext cx="886781" cy="300082"/>
          </a:xfrm>
          <a:prstGeom prst="rect">
            <a:avLst/>
          </a:prstGeom>
          <a:noFill/>
          <a:ln w="31750">
            <a:solidFill>
              <a:srgbClr val="FF0000"/>
            </a:solidFill>
          </a:ln>
        </p:spPr>
        <p:txBody>
          <a:bodyPr wrap="none" rtlCol="0">
            <a:spAutoFit/>
          </a:bodyPr>
          <a:lstStyle/>
          <a:p>
            <a:r>
              <a:rPr lang="tr-TR" sz="1350" b="1" dirty="0"/>
              <a:t>başarılı</a:t>
            </a:r>
            <a:endParaRPr lang="en-US" sz="1350" b="1" dirty="0"/>
          </a:p>
        </p:txBody>
      </p:sp>
      <p:sp>
        <p:nvSpPr>
          <p:cNvPr id="12" name="TextBox 11"/>
          <p:cNvSpPr txBox="1"/>
          <p:nvPr/>
        </p:nvSpPr>
        <p:spPr>
          <a:xfrm>
            <a:off x="6169849" y="3964759"/>
            <a:ext cx="1031051" cy="300082"/>
          </a:xfrm>
          <a:prstGeom prst="rect">
            <a:avLst/>
          </a:prstGeom>
          <a:noFill/>
          <a:ln w="31750">
            <a:solidFill>
              <a:srgbClr val="FF0000"/>
            </a:solidFill>
          </a:ln>
        </p:spPr>
        <p:txBody>
          <a:bodyPr wrap="none" rtlCol="0">
            <a:spAutoFit/>
          </a:bodyPr>
          <a:lstStyle/>
          <a:p>
            <a:r>
              <a:rPr lang="tr-TR" sz="1350" b="1" dirty="0"/>
              <a:t>başarısız</a:t>
            </a:r>
            <a:endParaRPr lang="en-US" sz="1350" b="1" dirty="0"/>
          </a:p>
        </p:txBody>
      </p:sp>
      <p:sp>
        <p:nvSpPr>
          <p:cNvPr id="14" name="TextBox 13"/>
          <p:cNvSpPr txBox="1"/>
          <p:nvPr/>
        </p:nvSpPr>
        <p:spPr>
          <a:xfrm>
            <a:off x="3829050" y="3429000"/>
            <a:ext cx="1746504" cy="300082"/>
          </a:xfrm>
          <a:prstGeom prst="rect">
            <a:avLst/>
          </a:prstGeom>
          <a:noFill/>
          <a:ln w="31750">
            <a:solidFill>
              <a:srgbClr val="FF0000"/>
            </a:solidFill>
          </a:ln>
        </p:spPr>
        <p:txBody>
          <a:bodyPr wrap="none" rtlCol="0">
            <a:spAutoFit/>
          </a:bodyPr>
          <a:lstStyle/>
          <a:p>
            <a:r>
              <a:rPr lang="tr-TR" sz="1350" b="1" dirty="0"/>
              <a:t>Kemal: başarısız</a:t>
            </a:r>
            <a:endParaRPr lang="en-US" sz="1350" b="1" dirty="0"/>
          </a:p>
        </p:txBody>
      </p:sp>
      <p:cxnSp>
        <p:nvCxnSpPr>
          <p:cNvPr id="16" name="Straight Arrow Connector 15"/>
          <p:cNvCxnSpPr/>
          <p:nvPr/>
        </p:nvCxnSpPr>
        <p:spPr>
          <a:xfrm flipH="1">
            <a:off x="3829050" y="3714750"/>
            <a:ext cx="171450" cy="400050"/>
          </a:xfrm>
          <a:prstGeom prst="straightConnector1">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Line Callout 2 12"/>
          <p:cNvSpPr/>
          <p:nvPr/>
        </p:nvSpPr>
        <p:spPr>
          <a:xfrm>
            <a:off x="764931" y="4390494"/>
            <a:ext cx="1600200" cy="400050"/>
          </a:xfrm>
          <a:prstGeom prst="borderCallout2">
            <a:avLst>
              <a:gd name="adj1" fmla="val 5957"/>
              <a:gd name="adj2" fmla="val 27630"/>
              <a:gd name="adj3" fmla="val -81036"/>
              <a:gd name="adj4" fmla="val 27724"/>
              <a:gd name="adj5" fmla="val -233384"/>
              <a:gd name="adj6" fmla="val 8644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Adayın başarılı olduğu</a:t>
            </a:r>
            <a:endParaRPr lang="en-US" sz="1200" dirty="0">
              <a:solidFill>
                <a:schemeClr val="tx1"/>
              </a:solidFill>
            </a:endParaRPr>
          </a:p>
        </p:txBody>
      </p:sp>
      <p:sp>
        <p:nvSpPr>
          <p:cNvPr id="5" name="Title 1">
            <a:extLst>
              <a:ext uri="{FF2B5EF4-FFF2-40B4-BE49-F238E27FC236}">
                <a16:creationId xmlns:a16="http://schemas.microsoft.com/office/drawing/2014/main" id="{3E0656B9-80CF-22E0-15FD-B88F0715DC29}"/>
              </a:ext>
            </a:extLst>
          </p:cNvPr>
          <p:cNvSpPr>
            <a:spLocks noGrp="1"/>
          </p:cNvSpPr>
          <p:nvPr>
            <p:ph type="title"/>
          </p:nvPr>
        </p:nvSpPr>
        <p:spPr>
          <a:xfrm>
            <a:off x="628650" y="273844"/>
            <a:ext cx="7886700" cy="994172"/>
          </a:xfrm>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79157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MyDocuments\Professional\Courses\Artificial Intelligence and Machine Learning\lec2ill2.tif"/>
          <p:cNvPicPr>
            <a:picLocks noChangeAspect="1" noChangeArrowheads="1"/>
          </p:cNvPicPr>
          <p:nvPr/>
        </p:nvPicPr>
        <p:blipFill>
          <a:blip r:embed="rId2" cstate="print"/>
          <a:srcRect/>
          <a:stretch>
            <a:fillRect/>
          </a:stretch>
        </p:blipFill>
        <p:spPr bwMode="auto">
          <a:xfrm>
            <a:off x="2228850" y="1714500"/>
            <a:ext cx="4000500" cy="3000375"/>
          </a:xfrm>
          <a:prstGeom prst="rect">
            <a:avLst/>
          </a:prstGeom>
          <a:noFill/>
        </p:spPr>
      </p:pic>
      <p:sp>
        <p:nvSpPr>
          <p:cNvPr id="3" name="Content Placeholder 2"/>
          <p:cNvSpPr>
            <a:spLocks noGrp="1"/>
          </p:cNvSpPr>
          <p:nvPr>
            <p:ph idx="1"/>
          </p:nvPr>
        </p:nvSpPr>
        <p:spPr/>
        <p:txBody>
          <a:bodyPr/>
          <a:lstStyle/>
          <a:p>
            <a:pPr>
              <a:buNone/>
            </a:pPr>
            <a:r>
              <a:rPr lang="tr-TR" dirty="0">
                <a:latin typeface="Times New Roman" panose="02020603050405020304" pitchFamily="18" charset="0"/>
                <a:cs typeface="Times New Roman" panose="02020603050405020304" pitchFamily="18" charset="0"/>
              </a:rPr>
              <a:t>İş tecrübesi - Adayın uygun olabilmesi</a:t>
            </a:r>
          </a:p>
        </p:txBody>
      </p:sp>
      <p:sp>
        <p:nvSpPr>
          <p:cNvPr id="8" name="Oval 7"/>
          <p:cNvSpPr/>
          <p:nvPr/>
        </p:nvSpPr>
        <p:spPr>
          <a:xfrm rot="5400000">
            <a:off x="1657350" y="2914650"/>
            <a:ext cx="14859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extBox 10"/>
          <p:cNvSpPr txBox="1"/>
          <p:nvPr/>
        </p:nvSpPr>
        <p:spPr>
          <a:xfrm>
            <a:off x="6264927" y="1955758"/>
            <a:ext cx="886781" cy="300082"/>
          </a:xfrm>
          <a:prstGeom prst="rect">
            <a:avLst/>
          </a:prstGeom>
          <a:noFill/>
          <a:ln w="31750">
            <a:solidFill>
              <a:srgbClr val="FF0000"/>
            </a:solidFill>
          </a:ln>
        </p:spPr>
        <p:txBody>
          <a:bodyPr wrap="none" rtlCol="0">
            <a:spAutoFit/>
          </a:bodyPr>
          <a:lstStyle/>
          <a:p>
            <a:r>
              <a:rPr lang="tr-TR" sz="1350" b="1" dirty="0"/>
              <a:t>başarılı</a:t>
            </a:r>
            <a:endParaRPr lang="en-US" sz="1350" b="1" dirty="0"/>
          </a:p>
        </p:txBody>
      </p:sp>
      <p:sp>
        <p:nvSpPr>
          <p:cNvPr id="12" name="TextBox 11"/>
          <p:cNvSpPr txBox="1"/>
          <p:nvPr/>
        </p:nvSpPr>
        <p:spPr>
          <a:xfrm>
            <a:off x="6260178" y="3964759"/>
            <a:ext cx="1031051" cy="300082"/>
          </a:xfrm>
          <a:prstGeom prst="rect">
            <a:avLst/>
          </a:prstGeom>
          <a:noFill/>
          <a:ln w="31750">
            <a:solidFill>
              <a:srgbClr val="FF0000"/>
            </a:solidFill>
          </a:ln>
        </p:spPr>
        <p:txBody>
          <a:bodyPr wrap="none" rtlCol="0">
            <a:spAutoFit/>
          </a:bodyPr>
          <a:lstStyle/>
          <a:p>
            <a:r>
              <a:rPr lang="tr-TR" sz="1350" b="1" dirty="0"/>
              <a:t>başarısız</a:t>
            </a:r>
            <a:endParaRPr lang="en-US" sz="1350" b="1" dirty="0"/>
          </a:p>
        </p:txBody>
      </p:sp>
      <p:sp>
        <p:nvSpPr>
          <p:cNvPr id="14" name="TextBox 13"/>
          <p:cNvSpPr txBox="1"/>
          <p:nvPr/>
        </p:nvSpPr>
        <p:spPr>
          <a:xfrm>
            <a:off x="3829050" y="3429000"/>
            <a:ext cx="1746504" cy="300082"/>
          </a:xfrm>
          <a:prstGeom prst="rect">
            <a:avLst/>
          </a:prstGeom>
          <a:noFill/>
          <a:ln w="31750">
            <a:solidFill>
              <a:srgbClr val="FF0000"/>
            </a:solidFill>
          </a:ln>
        </p:spPr>
        <p:txBody>
          <a:bodyPr wrap="none" rtlCol="0">
            <a:spAutoFit/>
          </a:bodyPr>
          <a:lstStyle/>
          <a:p>
            <a:r>
              <a:rPr lang="tr-TR" sz="1350" b="1" dirty="0">
                <a:solidFill>
                  <a:schemeClr val="bg1"/>
                </a:solidFill>
              </a:rPr>
              <a:t>Kemal: başarısız</a:t>
            </a:r>
            <a:endParaRPr lang="en-US" sz="1350" b="1" dirty="0">
              <a:solidFill>
                <a:schemeClr val="bg1"/>
              </a:solidFill>
            </a:endParaRPr>
          </a:p>
        </p:txBody>
      </p:sp>
      <p:cxnSp>
        <p:nvCxnSpPr>
          <p:cNvPr id="16" name="Straight Arrow Connector 15"/>
          <p:cNvCxnSpPr/>
          <p:nvPr/>
        </p:nvCxnSpPr>
        <p:spPr>
          <a:xfrm flipH="1">
            <a:off x="3829050" y="3714750"/>
            <a:ext cx="171450" cy="400050"/>
          </a:xfrm>
          <a:prstGeom prst="straightConnector1">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71950" y="2571750"/>
            <a:ext cx="1553246" cy="300082"/>
          </a:xfrm>
          <a:prstGeom prst="rect">
            <a:avLst/>
          </a:prstGeom>
          <a:noFill/>
          <a:ln w="31750">
            <a:solidFill>
              <a:srgbClr val="FF0000"/>
            </a:solidFill>
          </a:ln>
        </p:spPr>
        <p:txBody>
          <a:bodyPr wrap="none" rtlCol="0">
            <a:spAutoFit/>
          </a:bodyPr>
          <a:lstStyle/>
          <a:p>
            <a:r>
              <a:rPr lang="tr-TR" sz="1350" b="1" dirty="0">
                <a:solidFill>
                  <a:schemeClr val="bg1"/>
                </a:solidFill>
              </a:rPr>
              <a:t>Seren: başarılı</a:t>
            </a:r>
            <a:endParaRPr lang="en-US" sz="1350" b="1" dirty="0">
              <a:solidFill>
                <a:schemeClr val="bg1"/>
              </a:solidFill>
            </a:endParaRPr>
          </a:p>
        </p:txBody>
      </p:sp>
      <p:cxnSp>
        <p:nvCxnSpPr>
          <p:cNvPr id="15" name="Straight Arrow Connector 14"/>
          <p:cNvCxnSpPr/>
          <p:nvPr/>
        </p:nvCxnSpPr>
        <p:spPr>
          <a:xfrm flipV="1">
            <a:off x="4800600" y="2114550"/>
            <a:ext cx="285750" cy="400050"/>
          </a:xfrm>
          <a:prstGeom prst="straightConnector1">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Line Callout 2 16"/>
          <p:cNvSpPr/>
          <p:nvPr/>
        </p:nvSpPr>
        <p:spPr>
          <a:xfrm>
            <a:off x="1257300" y="4400550"/>
            <a:ext cx="1600200" cy="400050"/>
          </a:xfrm>
          <a:prstGeom prst="borderCallout2">
            <a:avLst>
              <a:gd name="adj1" fmla="val 5957"/>
              <a:gd name="adj2" fmla="val 27630"/>
              <a:gd name="adj3" fmla="val -81036"/>
              <a:gd name="adj4" fmla="val 27724"/>
              <a:gd name="adj5" fmla="val -207010"/>
              <a:gd name="adj6" fmla="val 5918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Adayın başarı durumu</a:t>
            </a:r>
            <a:endParaRPr lang="en-US" sz="1200" dirty="0">
              <a:solidFill>
                <a:schemeClr val="tx1"/>
              </a:solidFill>
            </a:endParaRPr>
          </a:p>
        </p:txBody>
      </p:sp>
      <p:sp>
        <p:nvSpPr>
          <p:cNvPr id="5" name="Title 1">
            <a:extLst>
              <a:ext uri="{FF2B5EF4-FFF2-40B4-BE49-F238E27FC236}">
                <a16:creationId xmlns:a16="http://schemas.microsoft.com/office/drawing/2014/main" id="{3B73F41B-5589-BAC8-C46C-627EBAF6EE65}"/>
              </a:ext>
            </a:extLst>
          </p:cNvPr>
          <p:cNvSpPr>
            <a:spLocks noGrp="1"/>
          </p:cNvSpPr>
          <p:nvPr>
            <p:ph type="title"/>
          </p:nvPr>
        </p:nvSpPr>
        <p:spPr>
          <a:xfrm>
            <a:off x="628650" y="273844"/>
            <a:ext cx="7886700" cy="994172"/>
          </a:xfrm>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13116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MyDocuments\Professional\Courses\Artificial Intelligence and Machine Learning\lec2ill2.tif"/>
          <p:cNvPicPr>
            <a:picLocks noChangeAspect="1" noChangeArrowheads="1"/>
          </p:cNvPicPr>
          <p:nvPr/>
        </p:nvPicPr>
        <p:blipFill>
          <a:blip r:embed="rId2" cstate="print"/>
          <a:srcRect/>
          <a:stretch>
            <a:fillRect/>
          </a:stretch>
        </p:blipFill>
        <p:spPr bwMode="auto">
          <a:xfrm>
            <a:off x="2228850" y="1405011"/>
            <a:ext cx="4000500" cy="3000375"/>
          </a:xfrm>
          <a:prstGeom prst="rect">
            <a:avLst/>
          </a:prstGeom>
          <a:noFill/>
        </p:spPr>
      </p:pic>
      <p:sp>
        <p:nvSpPr>
          <p:cNvPr id="3" name="Content Placeholder 2"/>
          <p:cNvSpPr>
            <a:spLocks noGrp="1"/>
          </p:cNvSpPr>
          <p:nvPr>
            <p:ph idx="1"/>
          </p:nvPr>
        </p:nvSpPr>
        <p:spPr>
          <a:xfrm>
            <a:off x="628650" y="1024560"/>
            <a:ext cx="7886700" cy="3263504"/>
          </a:xfrm>
        </p:spPr>
        <p:txBody>
          <a:bodyPr/>
          <a:lstStyle/>
          <a:p>
            <a:pPr>
              <a:buNone/>
            </a:pPr>
            <a:r>
              <a:rPr lang="tr-TR" dirty="0">
                <a:latin typeface="Times New Roman" panose="02020603050405020304" pitchFamily="18" charset="0"/>
                <a:cs typeface="Times New Roman" panose="02020603050405020304" pitchFamily="18" charset="0"/>
              </a:rPr>
              <a:t>İş tecrübesi - Adayın uygun olabilmesi</a:t>
            </a:r>
          </a:p>
        </p:txBody>
      </p:sp>
      <p:sp>
        <p:nvSpPr>
          <p:cNvPr id="11" name="TextBox 10"/>
          <p:cNvSpPr txBox="1"/>
          <p:nvPr/>
        </p:nvSpPr>
        <p:spPr>
          <a:xfrm>
            <a:off x="6179202" y="1646269"/>
            <a:ext cx="886781" cy="300082"/>
          </a:xfrm>
          <a:prstGeom prst="rect">
            <a:avLst/>
          </a:prstGeom>
          <a:noFill/>
          <a:ln w="31750">
            <a:solidFill>
              <a:srgbClr val="FF0000"/>
            </a:solidFill>
          </a:ln>
        </p:spPr>
        <p:txBody>
          <a:bodyPr wrap="none" rtlCol="0">
            <a:spAutoFit/>
          </a:bodyPr>
          <a:lstStyle/>
          <a:p>
            <a:r>
              <a:rPr lang="tr-TR" sz="1350" b="1" dirty="0"/>
              <a:t>başarılı</a:t>
            </a:r>
            <a:endParaRPr lang="en-US" sz="1350" b="1" dirty="0"/>
          </a:p>
        </p:txBody>
      </p:sp>
      <p:sp>
        <p:nvSpPr>
          <p:cNvPr id="12" name="TextBox 11"/>
          <p:cNvSpPr txBox="1"/>
          <p:nvPr/>
        </p:nvSpPr>
        <p:spPr>
          <a:xfrm>
            <a:off x="6174453" y="3655270"/>
            <a:ext cx="1031051" cy="300082"/>
          </a:xfrm>
          <a:prstGeom prst="rect">
            <a:avLst/>
          </a:prstGeom>
          <a:noFill/>
          <a:ln w="31750">
            <a:solidFill>
              <a:srgbClr val="FF0000"/>
            </a:solidFill>
          </a:ln>
        </p:spPr>
        <p:txBody>
          <a:bodyPr wrap="none" rtlCol="0">
            <a:spAutoFit/>
          </a:bodyPr>
          <a:lstStyle/>
          <a:p>
            <a:r>
              <a:rPr lang="tr-TR" sz="1350" b="1" dirty="0"/>
              <a:t>başarısız</a:t>
            </a:r>
            <a:endParaRPr lang="en-US" sz="1350" b="1" dirty="0"/>
          </a:p>
        </p:txBody>
      </p:sp>
      <p:sp>
        <p:nvSpPr>
          <p:cNvPr id="14" name="TextBox 13"/>
          <p:cNvSpPr txBox="1"/>
          <p:nvPr/>
        </p:nvSpPr>
        <p:spPr>
          <a:xfrm>
            <a:off x="3829050" y="3119511"/>
            <a:ext cx="1746504" cy="300082"/>
          </a:xfrm>
          <a:prstGeom prst="rect">
            <a:avLst/>
          </a:prstGeom>
          <a:noFill/>
          <a:ln w="31750">
            <a:solidFill>
              <a:srgbClr val="FF0000"/>
            </a:solidFill>
          </a:ln>
        </p:spPr>
        <p:txBody>
          <a:bodyPr wrap="none" rtlCol="0">
            <a:spAutoFit/>
          </a:bodyPr>
          <a:lstStyle/>
          <a:p>
            <a:r>
              <a:rPr lang="tr-TR" sz="1350" b="1" dirty="0"/>
              <a:t>Kemal: başarısız</a:t>
            </a:r>
            <a:endParaRPr lang="en-US" sz="1350" b="1" dirty="0"/>
          </a:p>
        </p:txBody>
      </p:sp>
      <p:cxnSp>
        <p:nvCxnSpPr>
          <p:cNvPr id="16" name="Straight Arrow Connector 15"/>
          <p:cNvCxnSpPr/>
          <p:nvPr/>
        </p:nvCxnSpPr>
        <p:spPr>
          <a:xfrm flipH="1">
            <a:off x="3829050" y="3405261"/>
            <a:ext cx="171450" cy="400050"/>
          </a:xfrm>
          <a:prstGeom prst="straightConnector1">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71950" y="2262261"/>
            <a:ext cx="1553246" cy="300082"/>
          </a:xfrm>
          <a:prstGeom prst="rect">
            <a:avLst/>
          </a:prstGeom>
          <a:noFill/>
          <a:ln w="31750">
            <a:solidFill>
              <a:srgbClr val="FF0000"/>
            </a:solidFill>
          </a:ln>
        </p:spPr>
        <p:txBody>
          <a:bodyPr wrap="none" rtlCol="0">
            <a:spAutoFit/>
          </a:bodyPr>
          <a:lstStyle/>
          <a:p>
            <a:r>
              <a:rPr lang="tr-TR" sz="1350" b="1" dirty="0"/>
              <a:t>Seren: başarılı</a:t>
            </a:r>
            <a:endParaRPr lang="en-US" sz="1350" b="1" dirty="0"/>
          </a:p>
        </p:txBody>
      </p:sp>
      <p:cxnSp>
        <p:nvCxnSpPr>
          <p:cNvPr id="15" name="Straight Arrow Connector 14"/>
          <p:cNvCxnSpPr/>
          <p:nvPr/>
        </p:nvCxnSpPr>
        <p:spPr>
          <a:xfrm flipV="1">
            <a:off x="4800600" y="1805061"/>
            <a:ext cx="285750" cy="400050"/>
          </a:xfrm>
          <a:prstGeom prst="straightConnector1">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457696" y="3904026"/>
            <a:ext cx="0" cy="685800"/>
          </a:xfrm>
          <a:prstGeom prst="straightConnector1">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53396" y="4484277"/>
            <a:ext cx="3807374" cy="507831"/>
          </a:xfrm>
          <a:prstGeom prst="rect">
            <a:avLst/>
          </a:prstGeom>
          <a:noFill/>
          <a:ln w="31750">
            <a:solidFill>
              <a:srgbClr val="FF0000"/>
            </a:solidFill>
          </a:ln>
        </p:spPr>
        <p:txBody>
          <a:bodyPr wrap="square" rtlCol="0">
            <a:spAutoFit/>
          </a:bodyPr>
          <a:lstStyle/>
          <a:p>
            <a:r>
              <a:rPr lang="tr-TR" sz="1350" b="1" dirty="0"/>
              <a:t>Yeni işçi: başarılı olma olasılığı ne acaba?</a:t>
            </a:r>
            <a:endParaRPr lang="en-US" sz="1350" b="1" dirty="0"/>
          </a:p>
        </p:txBody>
      </p:sp>
      <p:sp>
        <p:nvSpPr>
          <p:cNvPr id="5" name="Title 1">
            <a:extLst>
              <a:ext uri="{FF2B5EF4-FFF2-40B4-BE49-F238E27FC236}">
                <a16:creationId xmlns:a16="http://schemas.microsoft.com/office/drawing/2014/main" id="{212941FD-CFA5-E8D2-EE8A-30D44463DFEE}"/>
              </a:ext>
            </a:extLst>
          </p:cNvPr>
          <p:cNvSpPr>
            <a:spLocks noGrp="1"/>
          </p:cNvSpPr>
          <p:nvPr>
            <p:ph type="title"/>
          </p:nvPr>
        </p:nvSpPr>
        <p:spPr>
          <a:xfrm>
            <a:off x="628650" y="273844"/>
            <a:ext cx="7886700" cy="994172"/>
          </a:xfrm>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76903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MyDocuments\Professional\Courses\Artificial Intelligence and Machine Learning\lec2ill2.tif"/>
          <p:cNvPicPr>
            <a:picLocks noChangeAspect="1" noChangeArrowheads="1"/>
          </p:cNvPicPr>
          <p:nvPr/>
        </p:nvPicPr>
        <p:blipFill>
          <a:blip r:embed="rId2" cstate="print"/>
          <a:srcRect/>
          <a:stretch>
            <a:fillRect/>
          </a:stretch>
        </p:blipFill>
        <p:spPr bwMode="auto">
          <a:xfrm>
            <a:off x="2228850" y="1623058"/>
            <a:ext cx="4000500" cy="3000375"/>
          </a:xfrm>
          <a:prstGeom prst="rect">
            <a:avLst/>
          </a:prstGeom>
          <a:noFill/>
        </p:spPr>
      </p:pic>
      <p:sp>
        <p:nvSpPr>
          <p:cNvPr id="3" name="Content Placeholder 2"/>
          <p:cNvSpPr>
            <a:spLocks noGrp="1"/>
          </p:cNvSpPr>
          <p:nvPr>
            <p:ph idx="1"/>
          </p:nvPr>
        </p:nvSpPr>
        <p:spPr>
          <a:xfrm>
            <a:off x="641838" y="1137102"/>
            <a:ext cx="7886700" cy="3263504"/>
          </a:xfrm>
        </p:spPr>
        <p:txBody>
          <a:bodyPr/>
          <a:lstStyle/>
          <a:p>
            <a:pPr>
              <a:buNone/>
            </a:pPr>
            <a:r>
              <a:rPr lang="tr-TR" dirty="0">
                <a:latin typeface="Times New Roman" panose="02020603050405020304" pitchFamily="18" charset="0"/>
                <a:cs typeface="Times New Roman" panose="02020603050405020304" pitchFamily="18" charset="0"/>
              </a:rPr>
              <a:t>İş tecrübesi - Adayın uygun olabilmesi</a:t>
            </a:r>
          </a:p>
        </p:txBody>
      </p:sp>
      <p:sp>
        <p:nvSpPr>
          <p:cNvPr id="11" name="TextBox 10"/>
          <p:cNvSpPr txBox="1"/>
          <p:nvPr/>
        </p:nvSpPr>
        <p:spPr>
          <a:xfrm>
            <a:off x="6234099" y="1905955"/>
            <a:ext cx="886781" cy="300082"/>
          </a:xfrm>
          <a:prstGeom prst="rect">
            <a:avLst/>
          </a:prstGeom>
          <a:noFill/>
          <a:ln w="31750">
            <a:solidFill>
              <a:srgbClr val="FF0000"/>
            </a:solidFill>
          </a:ln>
        </p:spPr>
        <p:txBody>
          <a:bodyPr wrap="none" rtlCol="0">
            <a:spAutoFit/>
          </a:bodyPr>
          <a:lstStyle/>
          <a:p>
            <a:r>
              <a:rPr lang="tr-TR" sz="1350" b="1" dirty="0"/>
              <a:t>başarılı</a:t>
            </a:r>
            <a:endParaRPr lang="en-US" sz="1350" b="1" dirty="0"/>
          </a:p>
        </p:txBody>
      </p:sp>
      <p:sp>
        <p:nvSpPr>
          <p:cNvPr id="12" name="TextBox 11"/>
          <p:cNvSpPr txBox="1"/>
          <p:nvPr/>
        </p:nvSpPr>
        <p:spPr>
          <a:xfrm>
            <a:off x="6229350" y="3914956"/>
            <a:ext cx="1031051" cy="300082"/>
          </a:xfrm>
          <a:prstGeom prst="rect">
            <a:avLst/>
          </a:prstGeom>
          <a:noFill/>
          <a:ln w="31750">
            <a:solidFill>
              <a:srgbClr val="FF0000"/>
            </a:solidFill>
          </a:ln>
        </p:spPr>
        <p:txBody>
          <a:bodyPr wrap="none" rtlCol="0">
            <a:spAutoFit/>
          </a:bodyPr>
          <a:lstStyle/>
          <a:p>
            <a:r>
              <a:rPr lang="tr-TR" sz="1350" b="1" dirty="0"/>
              <a:t>başarısız</a:t>
            </a:r>
            <a:endParaRPr lang="en-US" sz="1350" b="1" dirty="0"/>
          </a:p>
        </p:txBody>
      </p:sp>
      <p:sp>
        <p:nvSpPr>
          <p:cNvPr id="13" name="TextBox 12"/>
          <p:cNvSpPr txBox="1"/>
          <p:nvPr/>
        </p:nvSpPr>
        <p:spPr>
          <a:xfrm>
            <a:off x="2914650" y="2422066"/>
            <a:ext cx="2857501" cy="1246495"/>
          </a:xfrm>
          <a:prstGeom prst="rect">
            <a:avLst/>
          </a:prstGeom>
          <a:noFill/>
          <a:ln w="31750">
            <a:solidFill>
              <a:srgbClr val="FF0000"/>
            </a:solidFill>
          </a:ln>
        </p:spPr>
        <p:txBody>
          <a:bodyPr wrap="square" rtlCol="0">
            <a:spAutoFit/>
          </a:bodyPr>
          <a:lstStyle/>
          <a:p>
            <a:r>
              <a:rPr lang="tr-TR" sz="1500" b="1" dirty="0"/>
              <a:t>İşçinin tecrübe süresini kullanarak işçinin başarılı olabileceğini tahmin etmek isteriz (</a:t>
            </a:r>
            <a:r>
              <a:rPr lang="tr-TR" sz="1500" b="1" i="1" dirty="0"/>
              <a:t>bu veri kullanarak</a:t>
            </a:r>
            <a:r>
              <a:rPr lang="tr-TR" sz="1500" b="1" dirty="0"/>
              <a:t>)</a:t>
            </a:r>
            <a:endParaRPr lang="en-US" sz="1500" b="1" dirty="0"/>
          </a:p>
        </p:txBody>
      </p:sp>
      <p:cxnSp>
        <p:nvCxnSpPr>
          <p:cNvPr id="17" name="Straight Arrow Connector 16"/>
          <p:cNvCxnSpPr/>
          <p:nvPr/>
        </p:nvCxnSpPr>
        <p:spPr>
          <a:xfrm flipV="1">
            <a:off x="4468088" y="4122073"/>
            <a:ext cx="0" cy="685800"/>
          </a:xfrm>
          <a:prstGeom prst="straightConnector1">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25237" y="4702324"/>
            <a:ext cx="4325030" cy="300082"/>
          </a:xfrm>
          <a:prstGeom prst="rect">
            <a:avLst/>
          </a:prstGeom>
          <a:noFill/>
          <a:ln w="31750">
            <a:solidFill>
              <a:srgbClr val="FF0000"/>
            </a:solidFill>
          </a:ln>
        </p:spPr>
        <p:txBody>
          <a:bodyPr wrap="none" rtlCol="0">
            <a:spAutoFit/>
          </a:bodyPr>
          <a:lstStyle/>
          <a:p>
            <a:r>
              <a:rPr lang="tr-TR" sz="1350" b="1" dirty="0"/>
              <a:t>Yeni işçi: başarılı olacak olasılığı ne acaba?</a:t>
            </a:r>
            <a:endParaRPr lang="en-US" sz="1350" b="1" dirty="0"/>
          </a:p>
        </p:txBody>
      </p:sp>
      <p:sp>
        <p:nvSpPr>
          <p:cNvPr id="6" name="Title 1">
            <a:extLst>
              <a:ext uri="{FF2B5EF4-FFF2-40B4-BE49-F238E27FC236}">
                <a16:creationId xmlns:a16="http://schemas.microsoft.com/office/drawing/2014/main" id="{4053DF3E-D221-D88B-26B7-88A5C3A4BF18}"/>
              </a:ext>
            </a:extLst>
          </p:cNvPr>
          <p:cNvSpPr>
            <a:spLocks noGrp="1"/>
          </p:cNvSpPr>
          <p:nvPr>
            <p:ph type="title"/>
          </p:nvPr>
        </p:nvSpPr>
        <p:spPr>
          <a:xfrm>
            <a:off x="628650" y="273844"/>
            <a:ext cx="7886700" cy="994172"/>
          </a:xfrm>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76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3</a:t>
            </a:r>
          </a:p>
        </p:txBody>
      </p:sp>
      <p:sp>
        <p:nvSpPr>
          <p:cNvPr id="3" name="İçerik Yer Tutucusu 2"/>
          <p:cNvSpPr>
            <a:spLocks noGrp="1"/>
          </p:cNvSpPr>
          <p:nvPr>
            <p:ph idx="1"/>
          </p:nvPr>
        </p:nvSpPr>
        <p:spPr/>
        <p:txBody>
          <a:bodyPr/>
          <a:lstStyle/>
          <a:p>
            <a:r>
              <a:rPr lang="tr-TR" dirty="0"/>
              <a:t>Öznitelikler (</a:t>
            </a:r>
            <a:r>
              <a:rPr lang="tr-TR" dirty="0" err="1"/>
              <a:t>Features</a:t>
            </a:r>
            <a:r>
              <a:rPr lang="tr-TR" dirty="0"/>
              <a:t>) Üzerine…</a:t>
            </a:r>
          </a:p>
          <a:p>
            <a:pPr lvl="1"/>
            <a:r>
              <a:rPr lang="tr-TR" dirty="0"/>
              <a:t>Öznitelik Çıkarımı (</a:t>
            </a:r>
            <a:r>
              <a:rPr lang="tr-TR" dirty="0" err="1"/>
              <a:t>Feature</a:t>
            </a:r>
            <a:r>
              <a:rPr lang="tr-TR" dirty="0"/>
              <a:t> </a:t>
            </a:r>
            <a:r>
              <a:rPr lang="tr-TR" dirty="0" err="1"/>
              <a:t>Extraction</a:t>
            </a:r>
            <a:r>
              <a:rPr lang="tr-TR" dirty="0"/>
              <a:t>)</a:t>
            </a:r>
          </a:p>
          <a:p>
            <a:pPr lvl="1"/>
            <a:r>
              <a:rPr lang="tr-TR" dirty="0"/>
              <a:t>Öznitelik Seçme (</a:t>
            </a:r>
            <a:r>
              <a:rPr lang="tr-TR" dirty="0" err="1"/>
              <a:t>Feature</a:t>
            </a:r>
            <a:r>
              <a:rPr lang="tr-TR" dirty="0"/>
              <a:t> </a:t>
            </a:r>
            <a:r>
              <a:rPr lang="tr-TR" dirty="0" err="1"/>
              <a:t>Selection</a:t>
            </a:r>
            <a:r>
              <a:rPr lang="tr-TR" dirty="0"/>
              <a:t>)</a:t>
            </a:r>
          </a:p>
          <a:p>
            <a:pPr lvl="1"/>
            <a:r>
              <a:rPr lang="tr-TR" dirty="0"/>
              <a:t>Öznitelik İndirgeme (</a:t>
            </a:r>
            <a:r>
              <a:rPr lang="tr-TR" dirty="0" err="1"/>
              <a:t>Feature</a:t>
            </a:r>
            <a:r>
              <a:rPr lang="tr-TR" dirty="0"/>
              <a:t> </a:t>
            </a:r>
            <a:r>
              <a:rPr lang="tr-TR" dirty="0" err="1"/>
              <a:t>Reduction</a:t>
            </a:r>
            <a:r>
              <a:rPr lang="tr-TR" dirty="0"/>
              <a:t>) </a:t>
            </a:r>
          </a:p>
          <a:p>
            <a:pPr lvl="1"/>
            <a:r>
              <a:rPr lang="tr-TR" sz="1800" dirty="0"/>
              <a:t>PCA-Temel Bileşen Analizi</a:t>
            </a:r>
          </a:p>
          <a:p>
            <a:pPr lvl="1"/>
            <a:r>
              <a:rPr lang="tr-TR" dirty="0" err="1"/>
              <a:t>Linear</a:t>
            </a:r>
            <a:r>
              <a:rPr lang="tr-TR" dirty="0"/>
              <a:t> </a:t>
            </a:r>
            <a:r>
              <a:rPr lang="tr-TR" dirty="0" err="1"/>
              <a:t>Discriminant</a:t>
            </a:r>
            <a:r>
              <a:rPr lang="tr-TR" dirty="0"/>
              <a:t> Analysis (LDA) </a:t>
            </a:r>
          </a:p>
          <a:p>
            <a:pPr lvl="1"/>
            <a:r>
              <a:rPr lang="tr-TR" dirty="0"/>
              <a:t>k-NN Python Uygulama</a:t>
            </a:r>
          </a:p>
          <a:p>
            <a:endParaRPr lang="tr-TR" dirty="0"/>
          </a:p>
        </p:txBody>
      </p:sp>
    </p:spTree>
    <p:extLst>
      <p:ext uri="{BB962C8B-B14F-4D97-AF65-F5344CB8AC3E}">
        <p14:creationId xmlns:p14="http://schemas.microsoft.com/office/powerpoint/2010/main" val="9199701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Sonuç olarak...</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spcBef>
                <a:spcPts val="1350"/>
              </a:spcBef>
            </a:pPr>
            <a:r>
              <a:rPr lang="tr-TR" dirty="0">
                <a:latin typeface="Times New Roman" panose="02020603050405020304" pitchFamily="18" charset="0"/>
                <a:cs typeface="Times New Roman" panose="02020603050405020304" pitchFamily="18" charset="0"/>
              </a:rPr>
              <a:t>Belli bir iş tecrübesi için, sadece iki değerde olabilir adayın başarılı yada başarısız olabileceğini modellemek gerekir.</a:t>
            </a:r>
          </a:p>
          <a:p>
            <a:pPr>
              <a:spcBef>
                <a:spcPts val="1350"/>
              </a:spcBef>
            </a:pPr>
            <a:r>
              <a:rPr lang="tr-TR" dirty="0">
                <a:latin typeface="Times New Roman" panose="02020603050405020304" pitchFamily="18" charset="0"/>
                <a:cs typeface="Times New Roman" panose="02020603050405020304" pitchFamily="18" charset="0"/>
              </a:rPr>
              <a:t>Bunun gibi sorunlara “</a:t>
            </a:r>
            <a:r>
              <a:rPr lang="tr-TR" dirty="0">
                <a:solidFill>
                  <a:srgbClr val="FF0000"/>
                </a:solidFill>
                <a:latin typeface="Times New Roman" panose="02020603050405020304" pitchFamily="18" charset="0"/>
                <a:cs typeface="Times New Roman" panose="02020603050405020304" pitchFamily="18" charset="0"/>
              </a:rPr>
              <a:t>sınıflandırma</a:t>
            </a:r>
            <a:r>
              <a:rPr lang="tr-TR" dirty="0">
                <a:latin typeface="Times New Roman" panose="02020603050405020304" pitchFamily="18" charset="0"/>
                <a:cs typeface="Times New Roman" panose="02020603050405020304" pitchFamily="18" charset="0"/>
              </a:rPr>
              <a:t>” diyoruz</a:t>
            </a:r>
          </a:p>
          <a:p>
            <a:pPr lvl="1">
              <a:spcBef>
                <a:spcPts val="1350"/>
              </a:spcBef>
            </a:pPr>
            <a:r>
              <a:rPr lang="tr-TR" sz="1650" dirty="0">
                <a:latin typeface="Times New Roman" panose="02020603050405020304" pitchFamily="18" charset="0"/>
                <a:cs typeface="Times New Roman" panose="02020603050405020304" pitchFamily="18" charset="0"/>
              </a:rPr>
              <a:t>Var olan verileri kullanarak bir yeni durum için uygun model oluşturmak gerekiyor</a:t>
            </a:r>
          </a:p>
          <a:p>
            <a:pPr lvl="1">
              <a:spcBef>
                <a:spcPts val="1350"/>
              </a:spcBef>
            </a:pPr>
            <a:r>
              <a:rPr lang="tr-TR" sz="1650" dirty="0">
                <a:latin typeface="Times New Roman" panose="02020603050405020304" pitchFamily="18" charset="0"/>
                <a:cs typeface="Times New Roman" panose="02020603050405020304" pitchFamily="18" charset="0"/>
              </a:rPr>
              <a:t>Modellenecek değişkenin </a:t>
            </a:r>
            <a:r>
              <a:rPr lang="tr-TR" sz="1650" dirty="0">
                <a:solidFill>
                  <a:srgbClr val="FF0000"/>
                </a:solidFill>
                <a:latin typeface="Times New Roman" panose="02020603050405020304" pitchFamily="18" charset="0"/>
                <a:cs typeface="Times New Roman" panose="02020603050405020304" pitchFamily="18" charset="0"/>
              </a:rPr>
              <a:t>ayrık </a:t>
            </a:r>
            <a:r>
              <a:rPr lang="tr-TR" sz="1650" dirty="0">
                <a:latin typeface="Times New Roman" panose="02020603050405020304" pitchFamily="18" charset="0"/>
                <a:cs typeface="Times New Roman" panose="02020603050405020304" pitchFamily="18" charset="0"/>
              </a:rPr>
              <a:t>olması gerekir</a:t>
            </a:r>
          </a:p>
          <a:p>
            <a:pPr lvl="1">
              <a:spcBef>
                <a:spcPts val="1350"/>
              </a:spcBef>
            </a:pPr>
            <a:r>
              <a:rPr lang="tr-TR" sz="1650" i="1" dirty="0">
                <a:latin typeface="Times New Roman" panose="02020603050405020304" pitchFamily="18" charset="0"/>
                <a:cs typeface="Times New Roman" panose="02020603050405020304" pitchFamily="18" charset="0"/>
              </a:rPr>
              <a:t>Örneğin, işçinin başarı durumu</a:t>
            </a:r>
            <a:r>
              <a:rPr lang="tr-TR" sz="1650" dirty="0">
                <a:latin typeface="Times New Roman" panose="02020603050405020304" pitchFamily="18" charset="0"/>
                <a:cs typeface="Times New Roman" panose="02020603050405020304" pitchFamily="18" charset="0"/>
              </a:rPr>
              <a:t>, </a:t>
            </a:r>
            <a:r>
              <a:rPr lang="tr-TR" sz="1650" i="1" dirty="0">
                <a:latin typeface="Times New Roman" panose="02020603050405020304" pitchFamily="18" charset="0"/>
                <a:cs typeface="Times New Roman" panose="02020603050405020304" pitchFamily="18" charset="0"/>
              </a:rPr>
              <a:t>başarılı veya başarısız şeklinde iki değeri (ayrık değer) alabilir. </a:t>
            </a:r>
          </a:p>
          <a:p>
            <a:pPr lvl="1"/>
            <a:endParaRPr lang="tr-TR" i="1" dirty="0">
              <a:latin typeface="Times New Roman" panose="02020603050405020304" pitchFamily="18" charset="0"/>
              <a:cs typeface="Times New Roman" panose="02020603050405020304" pitchFamily="18" charset="0"/>
            </a:endParaRPr>
          </a:p>
          <a:p>
            <a:pPr lvl="1"/>
            <a:endParaRPr lang="tr-TR" dirty="0">
              <a:latin typeface="Times New Roman" panose="02020603050405020304" pitchFamily="18" charset="0"/>
              <a:cs typeface="Times New Roman" panose="02020603050405020304" pitchFamily="18" charset="0"/>
            </a:endParaRPr>
          </a:p>
          <a:p>
            <a:pPr lvl="1"/>
            <a:endParaRPr lang="tr-TR" dirty="0">
              <a:latin typeface="Times New Roman" panose="02020603050405020304" pitchFamily="18" charset="0"/>
              <a:cs typeface="Times New Roman" panose="02020603050405020304" pitchFamily="18" charset="0"/>
            </a:endParaRPr>
          </a:p>
          <a:p>
            <a:pPr lvl="1">
              <a:buNone/>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84743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tr-TR" dirty="0">
                <a:solidFill>
                  <a:srgbClr val="FF0000"/>
                </a:solidFill>
              </a:rPr>
              <a:t>Diğer sınıflandırma örneği, </a:t>
            </a:r>
            <a:r>
              <a:rPr lang="tr-TR" dirty="0" err="1">
                <a:solidFill>
                  <a:srgbClr val="FF0000"/>
                </a:solidFill>
              </a:rPr>
              <a:t>spam</a:t>
            </a:r>
            <a:r>
              <a:rPr lang="tr-TR" dirty="0">
                <a:solidFill>
                  <a:srgbClr val="FF0000"/>
                </a:solidFill>
              </a:rPr>
              <a:t> mesajları bulup silmedir.</a:t>
            </a:r>
          </a:p>
          <a:p>
            <a:pPr lvl="1"/>
            <a:endParaRPr lang="tr-TR" dirty="0">
              <a:solidFill>
                <a:srgbClr val="FF0000"/>
              </a:solidFill>
            </a:endParaRPr>
          </a:p>
          <a:p>
            <a:pPr lvl="1"/>
            <a:r>
              <a:rPr lang="tr-TR" dirty="0">
                <a:solidFill>
                  <a:srgbClr val="FF0000"/>
                </a:solidFill>
              </a:rPr>
              <a:t>Neden ?</a:t>
            </a:r>
          </a:p>
          <a:p>
            <a:pPr lvl="1"/>
            <a:endParaRPr lang="tr-TR" dirty="0"/>
          </a:p>
        </p:txBody>
      </p:sp>
      <p:sp>
        <p:nvSpPr>
          <p:cNvPr id="6" name="Title 1">
            <a:extLst>
              <a:ext uri="{FF2B5EF4-FFF2-40B4-BE49-F238E27FC236}">
                <a16:creationId xmlns:a16="http://schemas.microsoft.com/office/drawing/2014/main" id="{9A97653D-0FF4-2AB2-F5A8-B909922F5D69}"/>
              </a:ext>
            </a:extLst>
          </p:cNvPr>
          <p:cNvSpPr>
            <a:spLocks noGrp="1"/>
          </p:cNvSpPr>
          <p:nvPr>
            <p:ph type="title"/>
          </p:nvPr>
        </p:nvSpPr>
        <p:spPr>
          <a:xfrm>
            <a:off x="628650" y="273844"/>
            <a:ext cx="7886700" cy="994172"/>
          </a:xfrm>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48835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 Süreci</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5900" y="1200150"/>
            <a:ext cx="6110436" cy="3655314"/>
          </a:xfrm>
        </p:spPr>
        <p:txBody>
          <a:bodyPr/>
          <a:lstStyle/>
          <a:p>
            <a:pPr>
              <a:spcBef>
                <a:spcPts val="1350"/>
              </a:spcBef>
            </a:pPr>
            <a:r>
              <a:rPr lang="tr-TR" dirty="0">
                <a:latin typeface="Times New Roman" panose="02020603050405020304" pitchFamily="18" charset="0"/>
                <a:cs typeface="Times New Roman" panose="02020603050405020304" pitchFamily="18" charset="0"/>
              </a:rPr>
              <a:t>Bunun gibi karar verme modelleri nasıl oluşturulabilir?</a:t>
            </a:r>
          </a:p>
          <a:p>
            <a:pPr>
              <a:spcBef>
                <a:spcPts val="1350"/>
              </a:spcBef>
            </a:pPr>
            <a:r>
              <a:rPr lang="tr-TR" dirty="0">
                <a:latin typeface="Times New Roman" panose="02020603050405020304" pitchFamily="18" charset="0"/>
                <a:cs typeface="Times New Roman" panose="02020603050405020304" pitchFamily="18" charset="0"/>
              </a:rPr>
              <a:t>Makine öğrenme için, böyle karar modeli oluşturma sürecine öğrenme denir.</a:t>
            </a:r>
          </a:p>
          <a:p>
            <a:pPr>
              <a:spcBef>
                <a:spcPts val="1350"/>
              </a:spcBef>
            </a:pPr>
            <a:r>
              <a:rPr lang="tr-TR" dirty="0">
                <a:latin typeface="Times New Roman" panose="02020603050405020304" pitchFamily="18" charset="0"/>
                <a:cs typeface="Times New Roman" panose="02020603050405020304" pitchFamily="18" charset="0"/>
              </a:rPr>
              <a:t>Karar modellerinin öğrenilmesi için birkaç olasılık vardır</a:t>
            </a:r>
          </a:p>
          <a:p>
            <a:pPr>
              <a:spcBef>
                <a:spcPts val="1350"/>
              </a:spcBef>
            </a:pPr>
            <a:r>
              <a:rPr lang="tr-TR" dirty="0">
                <a:latin typeface="Times New Roman" panose="02020603050405020304" pitchFamily="18" charset="0"/>
                <a:cs typeface="Times New Roman" panose="02020603050405020304" pitchFamily="18" charset="0"/>
              </a:rPr>
              <a:t>En önemli İki adet öğrenme yöntemi, </a:t>
            </a:r>
            <a:r>
              <a:rPr lang="tr-TR" dirty="0">
                <a:solidFill>
                  <a:srgbClr val="FF0000"/>
                </a:solidFill>
                <a:latin typeface="Times New Roman" panose="02020603050405020304" pitchFamily="18" charset="0"/>
                <a:cs typeface="Times New Roman" panose="02020603050405020304" pitchFamily="18" charset="0"/>
              </a:rPr>
              <a:t>denetimli ve denetimsiz öğrenmedir.</a:t>
            </a:r>
          </a:p>
          <a:p>
            <a:pPr>
              <a:spcBef>
                <a:spcPts val="1350"/>
              </a:spcBef>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25870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Denetimli 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Content Placeholder 4" descr="lec2ill3.tif"/>
          <p:cNvPicPr>
            <a:picLocks noGrp="1" noChangeAspect="1"/>
          </p:cNvPicPr>
          <p:nvPr>
            <p:ph idx="1"/>
          </p:nvPr>
        </p:nvPicPr>
        <p:blipFill>
          <a:blip r:embed="rId2" cstate="print"/>
          <a:stretch>
            <a:fillRect/>
          </a:stretch>
        </p:blipFill>
        <p:spPr>
          <a:xfrm>
            <a:off x="1948275" y="1397198"/>
            <a:ext cx="4000500" cy="3000375"/>
          </a:xfrm>
        </p:spPr>
      </p:pic>
      <p:sp>
        <p:nvSpPr>
          <p:cNvPr id="6" name="Rectangle 5"/>
          <p:cNvSpPr/>
          <p:nvPr/>
        </p:nvSpPr>
        <p:spPr>
          <a:xfrm>
            <a:off x="5948775" y="3464926"/>
            <a:ext cx="1714499" cy="1061829"/>
          </a:xfrm>
          <a:prstGeom prst="rect">
            <a:avLst/>
          </a:prstGeom>
        </p:spPr>
        <p:txBody>
          <a:bodyPr wrap="square">
            <a:spAutoFit/>
          </a:bodyPr>
          <a:lstStyle/>
          <a:p>
            <a:r>
              <a:rPr lang="tr-TR" sz="2100" dirty="0">
                <a:solidFill>
                  <a:srgbClr val="FFFF00"/>
                </a:solidFill>
                <a:latin typeface="Times New Roman" panose="02020603050405020304" pitchFamily="18" charset="0"/>
                <a:cs typeface="Times New Roman" panose="02020603050405020304" pitchFamily="18" charset="0"/>
              </a:rPr>
              <a:t>Olayların örnekleri vardır.</a:t>
            </a:r>
            <a:endParaRPr lang="en-US" sz="2100" dirty="0">
              <a:solidFill>
                <a:srgbClr val="FFFF00"/>
              </a:solidFill>
              <a:latin typeface="Times New Roman" panose="02020603050405020304" pitchFamily="18" charset="0"/>
              <a:cs typeface="Times New Roman" panose="02020603050405020304" pitchFamily="18" charset="0"/>
            </a:endParaRPr>
          </a:p>
        </p:txBody>
      </p:sp>
      <p:cxnSp>
        <p:nvCxnSpPr>
          <p:cNvPr id="8" name="Straight Arrow Connector 7"/>
          <p:cNvCxnSpPr>
            <a:stCxn id="6" idx="1"/>
          </p:cNvCxnSpPr>
          <p:nvPr/>
        </p:nvCxnSpPr>
        <p:spPr>
          <a:xfrm flipH="1" flipV="1">
            <a:off x="5091525" y="2721977"/>
            <a:ext cx="857250" cy="1273864"/>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1"/>
          </p:cNvCxnSpPr>
          <p:nvPr/>
        </p:nvCxnSpPr>
        <p:spPr>
          <a:xfrm flipH="1" flipV="1">
            <a:off x="3891375" y="3464927"/>
            <a:ext cx="2057400" cy="530914"/>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4474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ec2ill3.tif"/>
          <p:cNvPicPr>
            <a:picLocks noGrp="1" noChangeAspect="1"/>
          </p:cNvPicPr>
          <p:nvPr>
            <p:ph idx="1"/>
          </p:nvPr>
        </p:nvPicPr>
        <p:blipFill>
          <a:blip r:embed="rId2" cstate="print"/>
          <a:stretch>
            <a:fillRect/>
          </a:stretch>
        </p:blipFill>
        <p:spPr>
          <a:xfrm>
            <a:off x="2571750" y="1397198"/>
            <a:ext cx="4000500" cy="3000375"/>
          </a:xfrm>
        </p:spPr>
      </p:pic>
      <p:sp>
        <p:nvSpPr>
          <p:cNvPr id="7" name="Rectangle 6"/>
          <p:cNvSpPr/>
          <p:nvPr/>
        </p:nvSpPr>
        <p:spPr>
          <a:xfrm>
            <a:off x="1332502" y="1755608"/>
            <a:ext cx="1721946" cy="415498"/>
          </a:xfrm>
          <a:prstGeom prst="rect">
            <a:avLst/>
          </a:prstGeom>
        </p:spPr>
        <p:txBody>
          <a:bodyPr wrap="none">
            <a:spAutoFit/>
          </a:bodyPr>
          <a:lstStyle/>
          <a:p>
            <a:r>
              <a:rPr lang="tr-TR" sz="2100" dirty="0">
                <a:solidFill>
                  <a:srgbClr val="FF0000"/>
                </a:solidFill>
                <a:latin typeface="Times New Roman" panose="02020603050405020304" pitchFamily="18" charset="0"/>
                <a:cs typeface="Times New Roman" panose="02020603050405020304" pitchFamily="18" charset="0"/>
              </a:rPr>
              <a:t>Sınıflar bilinir</a:t>
            </a:r>
            <a:endParaRPr lang="en-US" sz="2100" dirty="0">
              <a:solidFill>
                <a:srgbClr val="FF0000"/>
              </a:solidFill>
              <a:latin typeface="Times New Roman" panose="02020603050405020304" pitchFamily="18" charset="0"/>
              <a:cs typeface="Times New Roman" panose="02020603050405020304" pitchFamily="18" charset="0"/>
            </a:endParaRPr>
          </a:p>
        </p:txBody>
      </p:sp>
      <p:cxnSp>
        <p:nvCxnSpPr>
          <p:cNvPr id="10" name="Straight Arrow Connector 9"/>
          <p:cNvCxnSpPr>
            <a:stCxn id="7" idx="3"/>
          </p:cNvCxnSpPr>
          <p:nvPr/>
        </p:nvCxnSpPr>
        <p:spPr>
          <a:xfrm>
            <a:off x="3054448" y="1963357"/>
            <a:ext cx="1764205" cy="363751"/>
          </a:xfrm>
          <a:prstGeom prst="straightConnector1">
            <a:avLst/>
          </a:prstGeom>
          <a:ln>
            <a:tailEnd type="triangle" w="lg" len="lg"/>
          </a:ln>
        </p:spPr>
        <p:style>
          <a:lnRef idx="1">
            <a:schemeClr val="accent4"/>
          </a:lnRef>
          <a:fillRef idx="0">
            <a:schemeClr val="accent4"/>
          </a:fillRef>
          <a:effectRef idx="0">
            <a:schemeClr val="accent4"/>
          </a:effectRef>
          <a:fontRef idx="minor">
            <a:schemeClr val="tx1"/>
          </a:fontRef>
        </p:style>
      </p:cxnSp>
      <p:cxnSp>
        <p:nvCxnSpPr>
          <p:cNvPr id="11" name="Straight Arrow Connector 10"/>
          <p:cNvCxnSpPr>
            <a:stCxn id="7" idx="3"/>
          </p:cNvCxnSpPr>
          <p:nvPr/>
        </p:nvCxnSpPr>
        <p:spPr>
          <a:xfrm>
            <a:off x="3054448" y="1963357"/>
            <a:ext cx="564055" cy="992401"/>
          </a:xfrm>
          <a:prstGeom prst="straightConnector1">
            <a:avLst/>
          </a:prstGeom>
          <a:ln>
            <a:tailEnd type="triangle" w="lg" len="lg"/>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a:xfrm>
            <a:off x="6572250" y="3411208"/>
            <a:ext cx="1714499" cy="1061829"/>
          </a:xfrm>
          <a:prstGeom prst="rect">
            <a:avLst/>
          </a:prstGeom>
        </p:spPr>
        <p:txBody>
          <a:bodyPr wrap="square">
            <a:spAutoFit/>
          </a:bodyPr>
          <a:lstStyle/>
          <a:p>
            <a:r>
              <a:rPr lang="tr-TR" sz="2100" dirty="0">
                <a:solidFill>
                  <a:srgbClr val="FFFF00"/>
                </a:solidFill>
              </a:rPr>
              <a:t>Olayların örnekleri var</a:t>
            </a:r>
            <a:endParaRPr lang="en-US" sz="2100" dirty="0">
              <a:solidFill>
                <a:srgbClr val="FFFF00"/>
              </a:solidFill>
            </a:endParaRPr>
          </a:p>
        </p:txBody>
      </p:sp>
      <p:cxnSp>
        <p:nvCxnSpPr>
          <p:cNvPr id="14" name="Straight Arrow Connector 13"/>
          <p:cNvCxnSpPr>
            <a:stCxn id="13" idx="1"/>
          </p:cNvCxnSpPr>
          <p:nvPr/>
        </p:nvCxnSpPr>
        <p:spPr>
          <a:xfrm flipH="1" flipV="1">
            <a:off x="5715000" y="2668258"/>
            <a:ext cx="857250" cy="1273865"/>
          </a:xfrm>
          <a:prstGeom prst="straightConnector1">
            <a:avLst/>
          </a:prstGeom>
          <a:ln>
            <a:tailEnd type="triangle" w="lg" len="lg"/>
          </a:ln>
        </p:spPr>
        <p:style>
          <a:lnRef idx="1">
            <a:schemeClr val="accent4"/>
          </a:lnRef>
          <a:fillRef idx="0">
            <a:schemeClr val="accent4"/>
          </a:fillRef>
          <a:effectRef idx="0">
            <a:schemeClr val="accent4"/>
          </a:effectRef>
          <a:fontRef idx="minor">
            <a:schemeClr val="tx1"/>
          </a:fontRef>
        </p:style>
      </p:cxnSp>
      <p:cxnSp>
        <p:nvCxnSpPr>
          <p:cNvPr id="15" name="Straight Arrow Connector 14"/>
          <p:cNvCxnSpPr>
            <a:stCxn id="13" idx="1"/>
          </p:cNvCxnSpPr>
          <p:nvPr/>
        </p:nvCxnSpPr>
        <p:spPr>
          <a:xfrm flipH="1" flipV="1">
            <a:off x="4514850" y="3411208"/>
            <a:ext cx="2057400" cy="530915"/>
          </a:xfrm>
          <a:prstGeom prst="straightConnector1">
            <a:avLst/>
          </a:prstGeom>
          <a:ln>
            <a:tailEnd type="triangle" w="lg" len="lg"/>
          </a:ln>
        </p:spPr>
        <p:style>
          <a:lnRef idx="1">
            <a:schemeClr val="accent4"/>
          </a:lnRef>
          <a:fillRef idx="0">
            <a:schemeClr val="accent4"/>
          </a:fillRef>
          <a:effectRef idx="0">
            <a:schemeClr val="accent4"/>
          </a:effectRef>
          <a:fontRef idx="minor">
            <a:schemeClr val="tx1"/>
          </a:fontRef>
        </p:style>
      </p:cxnSp>
      <p:sp>
        <p:nvSpPr>
          <p:cNvPr id="12" name="Title 1"/>
          <p:cNvSpPr>
            <a:spLocks noGrp="1"/>
          </p:cNvSpPr>
          <p:nvPr>
            <p:ph type="title"/>
          </p:nvPr>
        </p:nvSpPr>
        <p:spPr>
          <a:xfrm>
            <a:off x="1485900" y="205979"/>
            <a:ext cx="5600700" cy="857250"/>
          </a:xfrm>
        </p:spPr>
        <p:txBody>
          <a:bodyPr>
            <a:normAutofit/>
          </a:bodyPr>
          <a:lstStyle/>
          <a:p>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Denetimli 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72669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ec2ill3.tif"/>
          <p:cNvPicPr>
            <a:picLocks noGrp="1" noChangeAspect="1"/>
          </p:cNvPicPr>
          <p:nvPr>
            <p:ph idx="1"/>
          </p:nvPr>
        </p:nvPicPr>
        <p:blipFill>
          <a:blip r:embed="rId2" cstate="print"/>
          <a:stretch>
            <a:fillRect/>
          </a:stretch>
        </p:blipFill>
        <p:spPr>
          <a:xfrm>
            <a:off x="2571750" y="1397198"/>
            <a:ext cx="4000500" cy="3000375"/>
          </a:xfrm>
        </p:spPr>
      </p:pic>
      <p:sp>
        <p:nvSpPr>
          <p:cNvPr id="7" name="Rectangle 6"/>
          <p:cNvSpPr/>
          <p:nvPr/>
        </p:nvSpPr>
        <p:spPr>
          <a:xfrm>
            <a:off x="628651" y="1828800"/>
            <a:ext cx="2343150" cy="738664"/>
          </a:xfrm>
          <a:prstGeom prst="rect">
            <a:avLst/>
          </a:prstGeom>
        </p:spPr>
        <p:txBody>
          <a:bodyPr wrap="square">
            <a:spAutoFit/>
          </a:bodyPr>
          <a:lstStyle/>
          <a:p>
            <a:r>
              <a:rPr lang="tr-TR" sz="2100" dirty="0">
                <a:solidFill>
                  <a:srgbClr val="FFFF00"/>
                </a:solidFill>
                <a:latin typeface="Times New Roman" panose="02020603050405020304" pitchFamily="18" charset="0"/>
                <a:cs typeface="Times New Roman" panose="02020603050405020304" pitchFamily="18" charset="0"/>
              </a:rPr>
              <a:t>Mümkün bir karar modeli – bu çizgi</a:t>
            </a:r>
          </a:p>
        </p:txBody>
      </p:sp>
      <p:cxnSp>
        <p:nvCxnSpPr>
          <p:cNvPr id="12" name="Straight Arrow Connector 11"/>
          <p:cNvCxnSpPr/>
          <p:nvPr/>
        </p:nvCxnSpPr>
        <p:spPr>
          <a:xfrm>
            <a:off x="3543300" y="1943100"/>
            <a:ext cx="2343150" cy="1943100"/>
          </a:xfrm>
          <a:prstGeom prst="straightConnector1">
            <a:avLst/>
          </a:prstGeom>
          <a:ln>
            <a:tailEnd type="none" w="lg" len="lg"/>
          </a:ln>
        </p:spPr>
        <p:style>
          <a:lnRef idx="1">
            <a:schemeClr val="dk1"/>
          </a:lnRef>
          <a:fillRef idx="0">
            <a:schemeClr val="dk1"/>
          </a:fillRef>
          <a:effectRef idx="0">
            <a:schemeClr val="dk1"/>
          </a:effectRef>
          <a:fontRef idx="minor">
            <a:schemeClr val="tx1"/>
          </a:fontRef>
        </p:style>
      </p:cxnSp>
      <p:cxnSp>
        <p:nvCxnSpPr>
          <p:cNvPr id="8" name="Straight Arrow Connector 7"/>
          <p:cNvCxnSpPr>
            <a:cxnSpLocks/>
            <a:stCxn id="7" idx="3"/>
          </p:cNvCxnSpPr>
          <p:nvPr/>
        </p:nvCxnSpPr>
        <p:spPr>
          <a:xfrm>
            <a:off x="2971801" y="2198132"/>
            <a:ext cx="971549" cy="25931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1485900" y="205979"/>
            <a:ext cx="5600700" cy="857250"/>
          </a:xfrm>
        </p:spPr>
        <p:txBody>
          <a:bodyPr>
            <a:normAutofit/>
          </a:bodyPr>
          <a:lstStyle/>
          <a:p>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Denetimli 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64318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ec2ill3.tif"/>
          <p:cNvPicPr>
            <a:picLocks noGrp="1" noChangeAspect="1"/>
          </p:cNvPicPr>
          <p:nvPr>
            <p:ph idx="1"/>
          </p:nvPr>
        </p:nvPicPr>
        <p:blipFill>
          <a:blip r:embed="rId2" cstate="print"/>
          <a:stretch>
            <a:fillRect/>
          </a:stretch>
        </p:blipFill>
        <p:spPr>
          <a:xfrm>
            <a:off x="2571750" y="1397198"/>
            <a:ext cx="4000500" cy="3000375"/>
          </a:xfrm>
        </p:spPr>
      </p:pic>
      <p:sp>
        <p:nvSpPr>
          <p:cNvPr id="7" name="Rectangle 6"/>
          <p:cNvSpPr/>
          <p:nvPr/>
        </p:nvSpPr>
        <p:spPr>
          <a:xfrm>
            <a:off x="1314451" y="1828800"/>
            <a:ext cx="1657349" cy="1061829"/>
          </a:xfrm>
          <a:prstGeom prst="rect">
            <a:avLst/>
          </a:prstGeom>
        </p:spPr>
        <p:txBody>
          <a:bodyPr wrap="square">
            <a:spAutoFit/>
          </a:bodyPr>
          <a:lstStyle/>
          <a:p>
            <a:r>
              <a:rPr lang="tr-TR" sz="2100" dirty="0">
                <a:solidFill>
                  <a:srgbClr val="FFFF00"/>
                </a:solidFill>
                <a:latin typeface="Times New Roman" panose="02020603050405020304" pitchFamily="18" charset="0"/>
                <a:cs typeface="Times New Roman" panose="02020603050405020304" pitchFamily="18" charset="0"/>
              </a:rPr>
              <a:t>Mümkün bir karar modeli – bu çizgi</a:t>
            </a:r>
          </a:p>
        </p:txBody>
      </p:sp>
      <p:cxnSp>
        <p:nvCxnSpPr>
          <p:cNvPr id="12" name="Straight Arrow Connector 11"/>
          <p:cNvCxnSpPr/>
          <p:nvPr/>
        </p:nvCxnSpPr>
        <p:spPr>
          <a:xfrm>
            <a:off x="3543300" y="1943100"/>
            <a:ext cx="2343150" cy="1943100"/>
          </a:xfrm>
          <a:prstGeom prst="straightConnector1">
            <a:avLst/>
          </a:prstGeom>
          <a:ln>
            <a:tailEnd type="none" w="lg" len="lg"/>
          </a:ln>
        </p:spPr>
        <p:style>
          <a:lnRef idx="1">
            <a:schemeClr val="dk1"/>
          </a:lnRef>
          <a:fillRef idx="0">
            <a:schemeClr val="dk1"/>
          </a:fillRef>
          <a:effectRef idx="0">
            <a:schemeClr val="dk1"/>
          </a:effectRef>
          <a:fontRef idx="minor">
            <a:schemeClr val="tx1"/>
          </a:fontRef>
        </p:style>
      </p:cxnSp>
      <p:cxnSp>
        <p:nvCxnSpPr>
          <p:cNvPr id="8" name="Straight Arrow Connector 7"/>
          <p:cNvCxnSpPr>
            <a:stCxn id="7" idx="3"/>
          </p:cNvCxnSpPr>
          <p:nvPr/>
        </p:nvCxnSpPr>
        <p:spPr>
          <a:xfrm>
            <a:off x="2971800" y="2359715"/>
            <a:ext cx="971550" cy="977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000500" y="1714500"/>
            <a:ext cx="1028700" cy="415498"/>
          </a:xfrm>
          <a:prstGeom prst="rect">
            <a:avLst/>
          </a:prstGeom>
        </p:spPr>
        <p:txBody>
          <a:bodyPr wrap="square">
            <a:spAutoFit/>
          </a:bodyPr>
          <a:lstStyle/>
          <a:p>
            <a:r>
              <a:rPr lang="tr-TR" sz="2100" b="1" dirty="0">
                <a:solidFill>
                  <a:srgbClr val="FF0000"/>
                </a:solidFill>
                <a:latin typeface="Times New Roman" panose="02020603050405020304" pitchFamily="18" charset="0"/>
                <a:cs typeface="Times New Roman" panose="02020603050405020304" pitchFamily="18" charset="0"/>
              </a:rPr>
              <a:t>kırmızı</a:t>
            </a:r>
          </a:p>
        </p:txBody>
      </p:sp>
      <p:sp>
        <p:nvSpPr>
          <p:cNvPr id="10" name="Rectangle 9"/>
          <p:cNvSpPr/>
          <p:nvPr/>
        </p:nvSpPr>
        <p:spPr>
          <a:xfrm>
            <a:off x="4572000" y="3543300"/>
            <a:ext cx="1028700" cy="415498"/>
          </a:xfrm>
          <a:prstGeom prst="rect">
            <a:avLst/>
          </a:prstGeom>
        </p:spPr>
        <p:txBody>
          <a:bodyPr wrap="square">
            <a:spAutoFit/>
          </a:bodyPr>
          <a:lstStyle/>
          <a:p>
            <a:r>
              <a:rPr lang="tr-TR" sz="2100" b="1" dirty="0">
                <a:solidFill>
                  <a:srgbClr val="00B0F0"/>
                </a:solidFill>
                <a:latin typeface="Times New Roman" panose="02020603050405020304" pitchFamily="18" charset="0"/>
                <a:cs typeface="Times New Roman" panose="02020603050405020304" pitchFamily="18" charset="0"/>
              </a:rPr>
              <a:t>mavi</a:t>
            </a:r>
          </a:p>
        </p:txBody>
      </p:sp>
      <p:sp>
        <p:nvSpPr>
          <p:cNvPr id="11" name="Title 1"/>
          <p:cNvSpPr>
            <a:spLocks noGrp="1"/>
          </p:cNvSpPr>
          <p:nvPr>
            <p:ph type="title"/>
          </p:nvPr>
        </p:nvSpPr>
        <p:spPr>
          <a:xfrm>
            <a:off x="1485900" y="205979"/>
            <a:ext cx="5600700" cy="857250"/>
          </a:xfrm>
        </p:spPr>
        <p:txBody>
          <a:bodyPr>
            <a:normAutofit/>
          </a:bodyPr>
          <a:lstStyle/>
          <a:p>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Denetimli 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11345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Bef>
                <a:spcPts val="1800"/>
              </a:spcBef>
            </a:pPr>
            <a:r>
              <a:rPr lang="tr-TR" dirty="0">
                <a:latin typeface="Times New Roman" panose="02020603050405020304" pitchFamily="18" charset="0"/>
                <a:cs typeface="Times New Roman" panose="02020603050405020304" pitchFamily="18" charset="0"/>
              </a:rPr>
              <a:t>Denetimli öğrenme en yaygın öğrenme durumudur</a:t>
            </a:r>
          </a:p>
          <a:p>
            <a:pPr lvl="1">
              <a:spcBef>
                <a:spcPts val="1800"/>
              </a:spcBef>
            </a:pPr>
            <a:r>
              <a:rPr lang="tr-TR" dirty="0">
                <a:solidFill>
                  <a:srgbClr val="FF0000"/>
                </a:solidFill>
                <a:latin typeface="Times New Roman" panose="02020603050405020304" pitchFamily="18" charset="0"/>
                <a:cs typeface="Times New Roman" panose="02020603050405020304" pitchFamily="18" charset="0"/>
              </a:rPr>
              <a:t>Olayların verileri</a:t>
            </a:r>
            <a:r>
              <a:rPr lang="tr-TR" dirty="0">
                <a:latin typeface="Times New Roman" panose="02020603050405020304" pitchFamily="18" charset="0"/>
                <a:cs typeface="Times New Roman" panose="02020603050405020304" pitchFamily="18" charset="0"/>
              </a:rPr>
              <a:t> ve bu verilere </a:t>
            </a:r>
            <a:r>
              <a:rPr lang="tr-TR" dirty="0">
                <a:solidFill>
                  <a:srgbClr val="FF0000"/>
                </a:solidFill>
                <a:latin typeface="Times New Roman" panose="02020603050405020304" pitchFamily="18" charset="0"/>
                <a:cs typeface="Times New Roman" panose="02020603050405020304" pitchFamily="18" charset="0"/>
              </a:rPr>
              <a:t>karşılık gelen çıktılar, sonuçlar, yada karar</a:t>
            </a:r>
            <a:r>
              <a:rPr lang="tr-TR" dirty="0">
                <a:latin typeface="Times New Roman" panose="02020603050405020304" pitchFamily="18" charset="0"/>
                <a:cs typeface="Times New Roman" panose="02020603050405020304" pitchFamily="18" charset="0"/>
              </a:rPr>
              <a:t> örnekleri bulunmaktadır.</a:t>
            </a:r>
          </a:p>
          <a:p>
            <a:pPr lvl="1">
              <a:spcBef>
                <a:spcPts val="1800"/>
              </a:spcBef>
            </a:pPr>
            <a:r>
              <a:rPr lang="tr-TR" dirty="0">
                <a:latin typeface="Times New Roman" panose="02020603050405020304" pitchFamily="18" charset="0"/>
                <a:cs typeface="Times New Roman" panose="02020603050405020304" pitchFamily="18" charset="0"/>
              </a:rPr>
              <a:t>Makine öğrenme var olan olayların örneklerini kullanarak sistemi </a:t>
            </a:r>
            <a:r>
              <a:rPr lang="tr-TR" dirty="0">
                <a:solidFill>
                  <a:srgbClr val="FF0000"/>
                </a:solidFill>
                <a:latin typeface="Times New Roman" panose="02020603050405020304" pitchFamily="18" charset="0"/>
                <a:cs typeface="Times New Roman" panose="02020603050405020304" pitchFamily="18" charset="0"/>
              </a:rPr>
              <a:t>genellemeye çalışmaktadır.</a:t>
            </a:r>
            <a:endParaRPr lang="tr-TR" dirty="0">
              <a:latin typeface="Times New Roman" panose="02020603050405020304" pitchFamily="18" charset="0"/>
              <a:cs typeface="Times New Roman" panose="02020603050405020304" pitchFamily="18" charset="0"/>
            </a:endParaRPr>
          </a:p>
          <a:p>
            <a:pPr lvl="1">
              <a:spcBef>
                <a:spcPts val="1800"/>
              </a:spcBef>
            </a:pPr>
            <a:r>
              <a:rPr lang="tr-TR" dirty="0">
                <a:solidFill>
                  <a:srgbClr val="FF0000"/>
                </a:solidFill>
                <a:latin typeface="Times New Roman" panose="02020603050405020304" pitchFamily="18" charset="0"/>
                <a:cs typeface="Times New Roman" panose="02020603050405020304" pitchFamily="18" charset="0"/>
              </a:rPr>
              <a:t>Önceden görülen olayın örneklerini</a:t>
            </a:r>
            <a:r>
              <a:rPr lang="tr-TR" dirty="0">
                <a:latin typeface="Times New Roman" panose="02020603050405020304" pitchFamily="18" charset="0"/>
                <a:cs typeface="Times New Roman" panose="02020603050405020304" pitchFamily="18" charset="0"/>
              </a:rPr>
              <a:t> kullanarak </a:t>
            </a:r>
            <a:r>
              <a:rPr lang="tr-TR" dirty="0">
                <a:solidFill>
                  <a:srgbClr val="FF0000"/>
                </a:solidFill>
                <a:latin typeface="Times New Roman" panose="02020603050405020304" pitchFamily="18" charset="0"/>
                <a:cs typeface="Times New Roman" panose="02020603050405020304" pitchFamily="18" charset="0"/>
              </a:rPr>
              <a:t>gelecek durumlar </a:t>
            </a:r>
            <a:r>
              <a:rPr lang="tr-TR" dirty="0">
                <a:latin typeface="Times New Roman" panose="02020603050405020304" pitchFamily="18" charset="0"/>
                <a:cs typeface="Times New Roman" panose="02020603050405020304" pitchFamily="18" charset="0"/>
              </a:rPr>
              <a:t>için sonuçları tahmin etmeye çalışmaktadır</a:t>
            </a:r>
          </a:p>
          <a:p>
            <a:pPr lvl="1"/>
            <a:endParaRPr lang="tr-TR"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1485900" y="205979"/>
            <a:ext cx="5600700" cy="857250"/>
          </a:xfrm>
        </p:spPr>
        <p:txBody>
          <a:bodyPr>
            <a:normAutofit/>
          </a:bodyPr>
          <a:lstStyle/>
          <a:p>
            <a:pPr algn="ct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Denetimli 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95239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Denetimsiz</a:t>
            </a:r>
            <a:r>
              <a:rPr lang="tr-TR" dirty="0">
                <a:solidFill>
                  <a:srgbClr val="FF0000"/>
                </a:solidFill>
                <a:latin typeface="Times New Roman" panose="02020603050405020304" pitchFamily="18" charset="0"/>
                <a:cs typeface="Times New Roman" panose="02020603050405020304" pitchFamily="18" charset="0"/>
              </a:rPr>
              <a:t> </a:t>
            </a: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1611163" y="1103562"/>
            <a:ext cx="2555056" cy="617934"/>
          </a:xfrm>
        </p:spPr>
        <p:txBody>
          <a:bodyPr/>
          <a:lstStyle/>
          <a:p>
            <a:r>
              <a:rPr lang="tr-TR" dirty="0">
                <a:latin typeface="Times New Roman" panose="02020603050405020304" pitchFamily="18" charset="0"/>
                <a:cs typeface="Times New Roman" panose="02020603050405020304" pitchFamily="18" charset="0"/>
              </a:rPr>
              <a:t>Denetimli öğrenme</a:t>
            </a:r>
            <a:endParaRPr lang="en-US" dirty="0">
              <a:latin typeface="Times New Roman" panose="02020603050405020304" pitchFamily="18" charset="0"/>
              <a:cs typeface="Times New Roman" panose="02020603050405020304" pitchFamily="18" charset="0"/>
            </a:endParaRPr>
          </a:p>
        </p:txBody>
      </p:sp>
      <p:pic>
        <p:nvPicPr>
          <p:cNvPr id="8" name="Content Placeholder 7" descr="lec2ill3.tif"/>
          <p:cNvPicPr>
            <a:picLocks noGrp="1" noChangeAspect="1"/>
          </p:cNvPicPr>
          <p:nvPr>
            <p:ph sz="half" idx="2"/>
          </p:nvPr>
        </p:nvPicPr>
        <p:blipFill>
          <a:blip r:embed="rId2" cstate="print"/>
          <a:stretch>
            <a:fillRect/>
          </a:stretch>
        </p:blipFill>
        <p:spPr>
          <a:xfrm>
            <a:off x="1485900" y="1976586"/>
            <a:ext cx="3030141" cy="2272606"/>
          </a:xfrm>
        </p:spPr>
      </p:pic>
      <p:sp>
        <p:nvSpPr>
          <p:cNvPr id="6" name="Text Placeholder 5"/>
          <p:cNvSpPr>
            <a:spLocks noGrp="1"/>
          </p:cNvSpPr>
          <p:nvPr>
            <p:ph type="body" sz="quarter" idx="3"/>
          </p:nvPr>
        </p:nvSpPr>
        <p:spPr>
          <a:xfrm>
            <a:off x="4645983" y="1086346"/>
            <a:ext cx="3887391" cy="617934"/>
          </a:xfrm>
        </p:spPr>
        <p:txBody>
          <a:bodyPr/>
          <a:lstStyle/>
          <a:p>
            <a:r>
              <a:rPr lang="tr-TR" dirty="0">
                <a:latin typeface="Times New Roman" panose="02020603050405020304" pitchFamily="18" charset="0"/>
                <a:cs typeface="Times New Roman" panose="02020603050405020304" pitchFamily="18" charset="0"/>
              </a:rPr>
              <a:t>Denetimsiz öğrenme</a:t>
            </a:r>
            <a:endParaRPr lang="en-US" dirty="0">
              <a:latin typeface="Times New Roman" panose="02020603050405020304" pitchFamily="18" charset="0"/>
              <a:cs typeface="Times New Roman" panose="02020603050405020304" pitchFamily="18" charset="0"/>
            </a:endParaRPr>
          </a:p>
        </p:txBody>
      </p:sp>
      <p:pic>
        <p:nvPicPr>
          <p:cNvPr id="9" name="Content Placeholder 8" descr="lec2ill4.tif"/>
          <p:cNvPicPr>
            <a:picLocks noGrp="1" noChangeAspect="1"/>
          </p:cNvPicPr>
          <p:nvPr>
            <p:ph sz="quarter" idx="4"/>
          </p:nvPr>
        </p:nvPicPr>
        <p:blipFill>
          <a:blip r:embed="rId3" cstate="print"/>
          <a:stretch>
            <a:fillRect/>
          </a:stretch>
        </p:blipFill>
        <p:spPr>
          <a:xfrm>
            <a:off x="4626769" y="1976140"/>
            <a:ext cx="3031331" cy="2273498"/>
          </a:xfrm>
        </p:spPr>
      </p:pic>
      <p:sp>
        <p:nvSpPr>
          <p:cNvPr id="10" name="Rectangle 9"/>
          <p:cNvSpPr/>
          <p:nvPr/>
        </p:nvSpPr>
        <p:spPr>
          <a:xfrm>
            <a:off x="1749218" y="1612284"/>
            <a:ext cx="1721946" cy="415498"/>
          </a:xfrm>
          <a:prstGeom prst="rect">
            <a:avLst/>
          </a:prstGeom>
        </p:spPr>
        <p:txBody>
          <a:bodyPr wrap="none">
            <a:spAutoFit/>
          </a:bodyPr>
          <a:lstStyle/>
          <a:p>
            <a:r>
              <a:rPr lang="tr-TR" sz="2100" dirty="0">
                <a:solidFill>
                  <a:srgbClr val="FF0000"/>
                </a:solidFill>
                <a:latin typeface="Times New Roman" panose="02020603050405020304" pitchFamily="18" charset="0"/>
                <a:cs typeface="Times New Roman" panose="02020603050405020304" pitchFamily="18" charset="0"/>
              </a:rPr>
              <a:t>Sınıflar bilinir</a:t>
            </a:r>
            <a:endParaRPr lang="en-US" sz="2100" dirty="0">
              <a:solidFill>
                <a:srgbClr val="FF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4755483" y="1621114"/>
            <a:ext cx="2007281" cy="415498"/>
          </a:xfrm>
          <a:prstGeom prst="rect">
            <a:avLst/>
          </a:prstGeom>
        </p:spPr>
        <p:txBody>
          <a:bodyPr wrap="none">
            <a:spAutoFit/>
          </a:bodyPr>
          <a:lstStyle/>
          <a:p>
            <a:r>
              <a:rPr lang="tr-TR" sz="2100" dirty="0">
                <a:latin typeface="Times New Roman" panose="02020603050405020304" pitchFamily="18" charset="0"/>
                <a:cs typeface="Times New Roman" panose="02020603050405020304" pitchFamily="18" charset="0"/>
              </a:rPr>
              <a:t>Sınıflar bilinmez</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49440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lec2ill4.tif"/>
          <p:cNvPicPr>
            <a:picLocks noGrp="1" noChangeAspect="1"/>
          </p:cNvPicPr>
          <p:nvPr>
            <p:ph idx="1"/>
          </p:nvPr>
        </p:nvPicPr>
        <p:blipFill>
          <a:blip r:embed="rId2" cstate="print"/>
          <a:stretch>
            <a:fillRect/>
          </a:stretch>
        </p:blipFill>
        <p:spPr>
          <a:xfrm>
            <a:off x="2573778" y="1923678"/>
            <a:ext cx="4000500" cy="3000375"/>
          </a:xfrm>
        </p:spPr>
      </p:pic>
      <p:sp>
        <p:nvSpPr>
          <p:cNvPr id="6" name="Rectangle 5"/>
          <p:cNvSpPr/>
          <p:nvPr/>
        </p:nvSpPr>
        <p:spPr>
          <a:xfrm>
            <a:off x="1541372" y="857907"/>
            <a:ext cx="5829300" cy="1661993"/>
          </a:xfrm>
          <a:prstGeom prst="rect">
            <a:avLst/>
          </a:prstGeom>
        </p:spPr>
        <p:txBody>
          <a:bodyPr wrap="square">
            <a:spAutoFit/>
          </a:bodyPr>
          <a:lstStyle/>
          <a:p>
            <a:pPr>
              <a:spcBef>
                <a:spcPts val="1800"/>
              </a:spcBef>
            </a:pPr>
            <a:endParaRPr lang="tr-TR" dirty="0">
              <a:solidFill>
                <a:srgbClr val="FF0000"/>
              </a:solidFill>
            </a:endParaRPr>
          </a:p>
          <a:p>
            <a:pPr>
              <a:spcBef>
                <a:spcPts val="1800"/>
              </a:spcBef>
            </a:pPr>
            <a:r>
              <a:rPr lang="tr-TR" dirty="0">
                <a:solidFill>
                  <a:srgbClr val="FF0000"/>
                </a:solidFill>
              </a:rPr>
              <a:t>Olayların örnekleri bilinir, ama onlara karşı gelen sonuçları bilinmez.</a:t>
            </a:r>
          </a:p>
          <a:p>
            <a:pPr>
              <a:spcBef>
                <a:spcPts val="1800"/>
              </a:spcBef>
            </a:pPr>
            <a:endParaRPr lang="en-US" dirty="0">
              <a:solidFill>
                <a:srgbClr val="FF0000"/>
              </a:solidFill>
            </a:endParaRPr>
          </a:p>
        </p:txBody>
      </p:sp>
      <p:sp>
        <p:nvSpPr>
          <p:cNvPr id="7" name="Title 1"/>
          <p:cNvSpPr>
            <a:spLocks noGrp="1"/>
          </p:cNvSpPr>
          <p:nvPr>
            <p:ph type="title"/>
          </p:nvPr>
        </p:nvSpPr>
        <p:spPr>
          <a:xfrm>
            <a:off x="1485900" y="204788"/>
            <a:ext cx="5657850" cy="857250"/>
          </a:xfrm>
        </p:spPr>
        <p:txBody>
          <a:bodyPr>
            <a:normAutofit/>
          </a:bodyPr>
          <a:lstStyle/>
          <a:p>
            <a:r>
              <a:rPr lang="tr-TR" b="1" cap="none" dirty="0">
                <a:effectLst>
                  <a:outerShdw blurRad="38100" dist="38100" dir="2700000" algn="tl">
                    <a:srgbClr val="000000">
                      <a:alpha val="43137"/>
                    </a:srgbClr>
                  </a:outerShdw>
                </a:effectLst>
              </a:rPr>
              <a:t>Denetimsiz</a:t>
            </a:r>
            <a:r>
              <a:rPr lang="tr-TR" dirty="0">
                <a:solidFill>
                  <a:srgbClr val="FF0000"/>
                </a:solidFill>
              </a:rPr>
              <a:t> </a:t>
            </a:r>
            <a:r>
              <a:rPr lang="tr-TR" b="1" cap="none" dirty="0">
                <a:effectLst>
                  <a:outerShdw blurRad="38100" dist="38100" dir="2700000" algn="tl">
                    <a:srgbClr val="000000">
                      <a:alpha val="43137"/>
                    </a:srgbClr>
                  </a:outerShdw>
                </a:effectLst>
              </a:rPr>
              <a:t>Öğrenme</a:t>
            </a:r>
            <a:endParaRPr lang="en-US" b="1" cap="none"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23274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4</a:t>
            </a:r>
          </a:p>
        </p:txBody>
      </p:sp>
      <p:sp>
        <p:nvSpPr>
          <p:cNvPr id="3" name="İçerik Yer Tutucusu 2"/>
          <p:cNvSpPr>
            <a:spLocks noGrp="1"/>
          </p:cNvSpPr>
          <p:nvPr>
            <p:ph idx="1"/>
          </p:nvPr>
        </p:nvSpPr>
        <p:spPr/>
        <p:txBody>
          <a:bodyPr>
            <a:normAutofit fontScale="85000" lnSpcReduction="20000"/>
          </a:bodyPr>
          <a:lstStyle/>
          <a:p>
            <a:r>
              <a:rPr lang="tr-TR" sz="2400" dirty="0"/>
              <a:t>Modelin İnşası ve Değerlendirilmesi</a:t>
            </a:r>
          </a:p>
          <a:p>
            <a:r>
              <a:rPr lang="tr-TR" sz="2400" dirty="0"/>
              <a:t>Model Eğitimi ve Test</a:t>
            </a:r>
          </a:p>
          <a:p>
            <a:pPr marL="1028700" lvl="2" indent="-342900"/>
            <a:r>
              <a:rPr lang="tr-TR" sz="2400" b="1" dirty="0" err="1">
                <a:latin typeface="Calibri" panose="020F0502020204030204" pitchFamily="34" charset="0"/>
                <a:cs typeface="Calibri" panose="020F0502020204030204" pitchFamily="34" charset="0"/>
              </a:rPr>
              <a:t>Bootstrap</a:t>
            </a:r>
            <a:endParaRPr lang="tr-TR" sz="2400" b="1" dirty="0">
              <a:latin typeface="Calibri" panose="020F0502020204030204" pitchFamily="34" charset="0"/>
              <a:cs typeface="Calibri" panose="020F0502020204030204" pitchFamily="34" charset="0"/>
            </a:endParaRPr>
          </a:p>
          <a:p>
            <a:pPr marL="1028700" lvl="2" indent="-342900"/>
            <a:r>
              <a:rPr lang="tr-TR" sz="2400" b="1" dirty="0">
                <a:latin typeface="Calibri" panose="020F0502020204030204" pitchFamily="34" charset="0"/>
                <a:cs typeface="Calibri" panose="020F0502020204030204" pitchFamily="34" charset="0"/>
              </a:rPr>
              <a:t>Dışarıda Tutma </a:t>
            </a:r>
          </a:p>
          <a:p>
            <a:pPr marL="1028700" lvl="2" indent="-342900"/>
            <a:r>
              <a:rPr lang="tr-TR" sz="2400" b="1" dirty="0">
                <a:latin typeface="Calibri" panose="020F0502020204030204" pitchFamily="34" charset="0"/>
                <a:cs typeface="Calibri" panose="020F0502020204030204" pitchFamily="34" charset="0"/>
              </a:rPr>
              <a:t>Çapraz doğrulama </a:t>
            </a:r>
          </a:p>
          <a:p>
            <a:r>
              <a:rPr lang="tr-TR" sz="2400" dirty="0"/>
              <a:t>Model Başarım Ölçütleri (Metrikleri)</a:t>
            </a:r>
          </a:p>
          <a:p>
            <a:pPr lvl="2"/>
            <a:r>
              <a:rPr lang="tr-TR" sz="2400" b="1" dirty="0">
                <a:latin typeface="Calibri" panose="020F0502020204030204" pitchFamily="34" charset="0"/>
                <a:cs typeface="Calibri" panose="020F0502020204030204" pitchFamily="34" charset="0"/>
              </a:rPr>
              <a:t>Karışıklık Matrisi</a:t>
            </a:r>
          </a:p>
          <a:p>
            <a:pPr lvl="2"/>
            <a:r>
              <a:rPr lang="tr-TR" sz="2400" b="1" dirty="0">
                <a:latin typeface="Calibri" panose="020F0502020204030204" pitchFamily="34" charset="0"/>
                <a:cs typeface="Calibri" panose="020F0502020204030204" pitchFamily="34" charset="0"/>
              </a:rPr>
              <a:t>TP, TN, FP, FN</a:t>
            </a:r>
          </a:p>
          <a:p>
            <a:pPr lvl="2"/>
            <a:r>
              <a:rPr lang="tr-TR" sz="2400" b="1" dirty="0">
                <a:latin typeface="Calibri" panose="020F0502020204030204" pitchFamily="34" charset="0"/>
                <a:cs typeface="Calibri" panose="020F0502020204030204" pitchFamily="34" charset="0"/>
              </a:rPr>
              <a:t>Doğruluk, Duyarlılık, Özgüllük</a:t>
            </a:r>
          </a:p>
          <a:p>
            <a:pPr lvl="2"/>
            <a:endParaRPr lang="tr-TR" sz="1800" dirty="0"/>
          </a:p>
          <a:p>
            <a:r>
              <a:rPr lang="tr-TR" sz="2400" dirty="0"/>
              <a:t>Örnek Python kodları ve İncelenmesi</a:t>
            </a:r>
            <a:endParaRPr lang="tr-TR" dirty="0"/>
          </a:p>
        </p:txBody>
      </p:sp>
    </p:spTree>
    <p:extLst>
      <p:ext uri="{BB962C8B-B14F-4D97-AF65-F5344CB8AC3E}">
        <p14:creationId xmlns:p14="http://schemas.microsoft.com/office/powerpoint/2010/main" val="33550232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lec2ill4.tif"/>
          <p:cNvPicPr>
            <a:picLocks noGrp="1" noChangeAspect="1"/>
          </p:cNvPicPr>
          <p:nvPr>
            <p:ph idx="1"/>
          </p:nvPr>
        </p:nvPicPr>
        <p:blipFill>
          <a:blip r:embed="rId2" cstate="print"/>
          <a:stretch>
            <a:fillRect/>
          </a:stretch>
        </p:blipFill>
        <p:spPr>
          <a:xfrm>
            <a:off x="2522513" y="1585366"/>
            <a:ext cx="4000500" cy="3000375"/>
          </a:xfrm>
        </p:spPr>
      </p:pic>
      <p:sp>
        <p:nvSpPr>
          <p:cNvPr id="6" name="Rectangle 5"/>
          <p:cNvSpPr/>
          <p:nvPr/>
        </p:nvSpPr>
        <p:spPr>
          <a:xfrm>
            <a:off x="569741" y="959003"/>
            <a:ext cx="7357403" cy="369332"/>
          </a:xfrm>
          <a:prstGeom prst="rect">
            <a:avLst/>
          </a:prstGeom>
        </p:spPr>
        <p:txBody>
          <a:bodyPr wrap="square">
            <a:spAutoFit/>
          </a:bodyPr>
          <a:lstStyle/>
          <a:p>
            <a:r>
              <a:rPr lang="tr-TR" dirty="0">
                <a:latin typeface="Times New Roman" panose="02020603050405020304" pitchFamily="18" charset="0"/>
                <a:cs typeface="Times New Roman" panose="02020603050405020304" pitchFamily="18" charset="0"/>
              </a:rPr>
              <a:t>Makine kendi kendine çalışarak verilerin var olan yapısını bulması gerekir.</a:t>
            </a:r>
            <a:endParaRPr lang="en-US" dirty="0">
              <a:latin typeface="Times New Roman" panose="02020603050405020304" pitchFamily="18" charset="0"/>
              <a:cs typeface="Times New Roman" panose="02020603050405020304" pitchFamily="18" charset="0"/>
            </a:endParaRPr>
          </a:p>
        </p:txBody>
      </p:sp>
      <p:sp>
        <p:nvSpPr>
          <p:cNvPr id="7" name="Title 1"/>
          <p:cNvSpPr>
            <a:spLocks noGrp="1"/>
          </p:cNvSpPr>
          <p:nvPr>
            <p:ph type="title"/>
          </p:nvPr>
        </p:nvSpPr>
        <p:spPr>
          <a:xfrm>
            <a:off x="1485900" y="59310"/>
            <a:ext cx="5657850" cy="857250"/>
          </a:xfrm>
        </p:spPr>
        <p:txBody>
          <a:bodyPr>
            <a:normAutofit/>
          </a:bodyPr>
          <a:lstStyle/>
          <a:p>
            <a:pPr algn="ct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Denetimsiz</a:t>
            </a:r>
            <a:r>
              <a:rPr lang="tr-TR" dirty="0">
                <a:solidFill>
                  <a:srgbClr val="FF0000"/>
                </a:solidFill>
                <a:latin typeface="Times New Roman" panose="02020603050405020304" pitchFamily="18" charset="0"/>
                <a:cs typeface="Times New Roman" panose="02020603050405020304" pitchFamily="18" charset="0"/>
              </a:rPr>
              <a:t> </a:t>
            </a: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55773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lec2ill4.tif"/>
          <p:cNvPicPr>
            <a:picLocks noGrp="1" noChangeAspect="1"/>
          </p:cNvPicPr>
          <p:nvPr>
            <p:ph idx="1"/>
          </p:nvPr>
        </p:nvPicPr>
        <p:blipFill>
          <a:blip r:embed="rId2" cstate="print"/>
          <a:stretch>
            <a:fillRect/>
          </a:stretch>
        </p:blipFill>
        <p:spPr>
          <a:xfrm>
            <a:off x="2571750" y="1914525"/>
            <a:ext cx="4000500" cy="3000375"/>
          </a:xfrm>
        </p:spPr>
      </p:pic>
      <p:sp>
        <p:nvSpPr>
          <p:cNvPr id="5" name="Oval 4"/>
          <p:cNvSpPr/>
          <p:nvPr/>
        </p:nvSpPr>
        <p:spPr>
          <a:xfrm>
            <a:off x="4457700" y="2231827"/>
            <a:ext cx="1714500" cy="12573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Oval 6"/>
          <p:cNvSpPr/>
          <p:nvPr/>
        </p:nvSpPr>
        <p:spPr>
          <a:xfrm>
            <a:off x="3200400" y="3203377"/>
            <a:ext cx="1714500" cy="125730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6286500" y="2460427"/>
            <a:ext cx="1172116" cy="415498"/>
          </a:xfrm>
          <a:prstGeom prst="rect">
            <a:avLst/>
          </a:prstGeom>
        </p:spPr>
        <p:txBody>
          <a:bodyPr wrap="none">
            <a:spAutoFit/>
          </a:bodyPr>
          <a:lstStyle/>
          <a:p>
            <a:r>
              <a:rPr lang="tr-TR" sz="2100" dirty="0">
                <a:solidFill>
                  <a:srgbClr val="FF0000"/>
                </a:solidFill>
              </a:rPr>
              <a:t>1. sınıf</a:t>
            </a:r>
            <a:endParaRPr lang="en-US" sz="2100" dirty="0">
              <a:solidFill>
                <a:srgbClr val="FF0000"/>
              </a:solidFill>
            </a:endParaRPr>
          </a:p>
        </p:txBody>
      </p:sp>
      <p:sp>
        <p:nvSpPr>
          <p:cNvPr id="9" name="Rectangle 8"/>
          <p:cNvSpPr/>
          <p:nvPr/>
        </p:nvSpPr>
        <p:spPr>
          <a:xfrm>
            <a:off x="2057400" y="3774877"/>
            <a:ext cx="1172116" cy="415498"/>
          </a:xfrm>
          <a:prstGeom prst="rect">
            <a:avLst/>
          </a:prstGeom>
        </p:spPr>
        <p:txBody>
          <a:bodyPr wrap="none">
            <a:spAutoFit/>
          </a:bodyPr>
          <a:lstStyle/>
          <a:p>
            <a:r>
              <a:rPr lang="tr-TR" sz="2100" dirty="0">
                <a:solidFill>
                  <a:srgbClr val="0070C0"/>
                </a:solidFill>
              </a:rPr>
              <a:t>2. sınıf</a:t>
            </a:r>
            <a:endParaRPr lang="en-US" sz="2100" dirty="0">
              <a:solidFill>
                <a:srgbClr val="0070C0"/>
              </a:solidFill>
            </a:endParaRPr>
          </a:p>
        </p:txBody>
      </p:sp>
      <p:sp>
        <p:nvSpPr>
          <p:cNvPr id="11" name="Rectangle 10"/>
          <p:cNvSpPr/>
          <p:nvPr/>
        </p:nvSpPr>
        <p:spPr>
          <a:xfrm>
            <a:off x="668215" y="978142"/>
            <a:ext cx="7702062" cy="646331"/>
          </a:xfrm>
          <a:prstGeom prst="rect">
            <a:avLst/>
          </a:prstGeom>
        </p:spPr>
        <p:txBody>
          <a:bodyPr wrap="square">
            <a:spAutoFit/>
          </a:bodyPr>
          <a:lstStyle/>
          <a:p>
            <a:r>
              <a:rPr lang="tr-TR" dirty="0">
                <a:latin typeface="Times New Roman" panose="02020603050405020304" pitchFamily="18" charset="0"/>
                <a:cs typeface="Times New Roman" panose="02020603050405020304" pitchFamily="18" charset="0"/>
              </a:rPr>
              <a:t>Bu sorunlara bazen “kümeleme” yada “clustring” denir, yani var olan olayların birkaç uygun küme/sınıfa konulması gerekiyor</a:t>
            </a:r>
            <a:endParaRPr lang="en-US" dirty="0">
              <a:latin typeface="Times New Roman" panose="02020603050405020304" pitchFamily="18" charset="0"/>
              <a:cs typeface="Times New Roman" panose="02020603050405020304" pitchFamily="18" charset="0"/>
            </a:endParaRPr>
          </a:p>
        </p:txBody>
      </p:sp>
      <p:sp>
        <p:nvSpPr>
          <p:cNvPr id="12" name="Title 1"/>
          <p:cNvSpPr>
            <a:spLocks noGrp="1"/>
          </p:cNvSpPr>
          <p:nvPr>
            <p:ph type="title"/>
          </p:nvPr>
        </p:nvSpPr>
        <p:spPr>
          <a:xfrm>
            <a:off x="1485900" y="59310"/>
            <a:ext cx="5657850" cy="857250"/>
          </a:xfrm>
        </p:spPr>
        <p:txBody>
          <a:bodyPr>
            <a:normAutofit/>
          </a:bodyPr>
          <a:lstStyle/>
          <a:p>
            <a:pPr algn="ct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Denetimsiz</a:t>
            </a:r>
            <a:r>
              <a:rPr lang="tr-TR" dirty="0">
                <a:solidFill>
                  <a:srgbClr val="FF0000"/>
                </a:solidFill>
                <a:latin typeface="Times New Roman" panose="02020603050405020304" pitchFamily="18" charset="0"/>
                <a:cs typeface="Times New Roman" panose="02020603050405020304" pitchFamily="18" charset="0"/>
              </a:rPr>
              <a:t> </a:t>
            </a: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86760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422" y="916560"/>
            <a:ext cx="8335108" cy="3655314"/>
          </a:xfrm>
        </p:spPr>
        <p:txBody>
          <a:bodyPr>
            <a:normAutofit/>
          </a:bodyPr>
          <a:lstStyle/>
          <a:p>
            <a:pPr lvl="1">
              <a:spcBef>
                <a:spcPts val="1350"/>
              </a:spcBef>
            </a:pPr>
            <a:r>
              <a:rPr lang="tr-TR" sz="1650" dirty="0">
                <a:latin typeface="Times New Roman" panose="02020603050405020304" pitchFamily="18" charset="0"/>
                <a:cs typeface="Times New Roman" panose="02020603050405020304" pitchFamily="18" charset="0"/>
              </a:rPr>
              <a:t>Var olan girişlere karşılık gelen çıktılar </a:t>
            </a:r>
            <a:r>
              <a:rPr lang="tr-TR" sz="1650" dirty="0">
                <a:solidFill>
                  <a:srgbClr val="FF0000"/>
                </a:solidFill>
                <a:latin typeface="Times New Roman" panose="02020603050405020304" pitchFamily="18" charset="0"/>
                <a:cs typeface="Times New Roman" panose="02020603050405020304" pitchFamily="18" charset="0"/>
              </a:rPr>
              <a:t>yok</a:t>
            </a:r>
          </a:p>
          <a:p>
            <a:pPr lvl="1">
              <a:spcBef>
                <a:spcPts val="1350"/>
              </a:spcBef>
            </a:pPr>
            <a:r>
              <a:rPr lang="tr-TR" sz="1650" dirty="0">
                <a:latin typeface="Times New Roman" panose="02020603050405020304" pitchFamily="18" charset="0"/>
                <a:cs typeface="Times New Roman" panose="02020603050405020304" pitchFamily="18" charset="0"/>
              </a:rPr>
              <a:t>Algoritmanın kendi kendine, </a:t>
            </a:r>
            <a:r>
              <a:rPr lang="tr-TR" sz="1650" dirty="0">
                <a:solidFill>
                  <a:srgbClr val="FF0000"/>
                </a:solidFill>
                <a:latin typeface="Times New Roman" panose="02020603050405020304" pitchFamily="18" charset="0"/>
                <a:cs typeface="Times New Roman" panose="02020603050405020304" pitchFamily="18" charset="0"/>
              </a:rPr>
              <a:t>verilerde var olan yapıyı </a:t>
            </a:r>
            <a:r>
              <a:rPr lang="tr-TR" sz="1650" dirty="0">
                <a:latin typeface="Times New Roman" panose="02020603050405020304" pitchFamily="18" charset="0"/>
                <a:cs typeface="Times New Roman" panose="02020603050405020304" pitchFamily="18" charset="0"/>
              </a:rPr>
              <a:t>bulması gerekir.</a:t>
            </a:r>
          </a:p>
          <a:p>
            <a:pPr lvl="1">
              <a:spcBef>
                <a:spcPts val="1350"/>
              </a:spcBef>
            </a:pPr>
            <a:r>
              <a:rPr lang="tr-TR" sz="1650" dirty="0">
                <a:latin typeface="Times New Roman" panose="02020603050405020304" pitchFamily="18" charset="0"/>
                <a:cs typeface="Times New Roman" panose="02020603050405020304" pitchFamily="18" charset="0"/>
              </a:rPr>
              <a:t>“Verilerde yapı bulma” == </a:t>
            </a:r>
            <a:br>
              <a:rPr lang="tr-TR" sz="1650" dirty="0">
                <a:latin typeface="Times New Roman" panose="02020603050405020304" pitchFamily="18" charset="0"/>
                <a:cs typeface="Times New Roman" panose="02020603050405020304" pitchFamily="18" charset="0"/>
              </a:rPr>
            </a:br>
            <a:r>
              <a:rPr lang="tr-TR" sz="1650" dirty="0">
                <a:latin typeface="Times New Roman" panose="02020603050405020304" pitchFamily="18" charset="0"/>
                <a:cs typeface="Times New Roman" panose="02020603050405020304" pitchFamily="18" charset="0"/>
              </a:rPr>
              <a:t>“Kümeleme sorunu” (“</a:t>
            </a:r>
            <a:r>
              <a:rPr lang="tr-TR" sz="1650" i="1" dirty="0">
                <a:latin typeface="Times New Roman" panose="02020603050405020304" pitchFamily="18" charset="0"/>
                <a:cs typeface="Times New Roman" panose="02020603050405020304" pitchFamily="18" charset="0"/>
              </a:rPr>
              <a:t>clustering problemi</a:t>
            </a:r>
            <a:r>
              <a:rPr lang="tr-TR" sz="1650" dirty="0">
                <a:latin typeface="Times New Roman" panose="02020603050405020304" pitchFamily="18" charset="0"/>
                <a:cs typeface="Times New Roman" panose="02020603050405020304" pitchFamily="18" charset="0"/>
              </a:rPr>
              <a:t>”)</a:t>
            </a:r>
          </a:p>
          <a:p>
            <a:pPr lvl="2">
              <a:spcBef>
                <a:spcPts val="1350"/>
              </a:spcBef>
            </a:pPr>
            <a:r>
              <a:rPr lang="tr-TR" sz="1650" dirty="0">
                <a:latin typeface="Times New Roman" panose="02020603050405020304" pitchFamily="18" charset="0"/>
                <a:cs typeface="Times New Roman" panose="02020603050405020304" pitchFamily="18" charset="0"/>
              </a:rPr>
              <a:t>Örnekler ne gibi uygun kümelere bölünebilir, veriler bu kümelere nasıl konulabilir, vb.</a:t>
            </a:r>
          </a:p>
          <a:p>
            <a:pPr lvl="1">
              <a:buNone/>
            </a:pPr>
            <a:endParaRPr lang="tr-TR" sz="1650" dirty="0">
              <a:latin typeface="Times New Roman" panose="02020603050405020304" pitchFamily="18" charset="0"/>
              <a:cs typeface="Times New Roman" panose="02020603050405020304" pitchFamily="18" charset="0"/>
            </a:endParaRPr>
          </a:p>
          <a:p>
            <a:pPr lvl="1"/>
            <a:endParaRPr lang="tr-TR" sz="1650" dirty="0">
              <a:latin typeface="Times New Roman" panose="02020603050405020304" pitchFamily="18" charset="0"/>
              <a:cs typeface="Times New Roman" panose="02020603050405020304" pitchFamily="18" charset="0"/>
            </a:endParaRPr>
          </a:p>
          <a:p>
            <a:pPr lvl="1"/>
            <a:endParaRPr lang="tr-TR" sz="1650"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1485900" y="59310"/>
            <a:ext cx="5657850" cy="857250"/>
          </a:xfrm>
        </p:spPr>
        <p:txBody>
          <a:bodyPr>
            <a:normAutofit/>
          </a:bodyPr>
          <a:lstStyle/>
          <a:p>
            <a:pPr algn="ct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Denetimsiz</a:t>
            </a:r>
            <a:r>
              <a:rPr lang="tr-TR" dirty="0">
                <a:solidFill>
                  <a:srgbClr val="FF0000"/>
                </a:solidFill>
                <a:latin typeface="Times New Roman" panose="02020603050405020304" pitchFamily="18" charset="0"/>
                <a:cs typeface="Times New Roman" panose="02020603050405020304" pitchFamily="18" charset="0"/>
              </a:rPr>
              <a:t> </a:t>
            </a: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13072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052696"/>
            <a:ext cx="7886700" cy="3263504"/>
          </a:xfrm>
        </p:spPr>
        <p:txBody>
          <a:bodyPr>
            <a:normAutofit/>
          </a:bodyPr>
          <a:lstStyle/>
          <a:p>
            <a:pPr>
              <a:spcBef>
                <a:spcPts val="1350"/>
              </a:spcBef>
              <a:buNone/>
            </a:pPr>
            <a:r>
              <a:rPr lang="tr-TR" sz="1650" dirty="0">
                <a:latin typeface="Times New Roman" panose="02020603050405020304" pitchFamily="18" charset="0"/>
                <a:cs typeface="Times New Roman" panose="02020603050405020304" pitchFamily="18" charset="0"/>
              </a:rPr>
              <a:t>Uygulamalar,</a:t>
            </a:r>
          </a:p>
          <a:p>
            <a:pPr>
              <a:spcBef>
                <a:spcPts val="1350"/>
              </a:spcBef>
            </a:pPr>
            <a:r>
              <a:rPr lang="tr-TR" sz="1650" dirty="0">
                <a:solidFill>
                  <a:srgbClr val="FF0000"/>
                </a:solidFill>
                <a:latin typeface="Times New Roman" panose="02020603050405020304" pitchFamily="18" charset="0"/>
                <a:cs typeface="Times New Roman" panose="02020603050405020304" pitchFamily="18" charset="0"/>
              </a:rPr>
              <a:t>otomatik olarak haber sınıflandırma (örneğin news.google.com)</a:t>
            </a:r>
          </a:p>
          <a:p>
            <a:pPr lvl="1">
              <a:spcBef>
                <a:spcPts val="1350"/>
              </a:spcBef>
            </a:pPr>
            <a:r>
              <a:rPr lang="tr-TR" sz="1650" dirty="0">
                <a:latin typeface="Times New Roman" panose="02020603050405020304" pitchFamily="18" charset="0"/>
                <a:cs typeface="Times New Roman" panose="02020603050405020304" pitchFamily="18" charset="0"/>
              </a:rPr>
              <a:t>benzer haberleri aynı kümelere koyup aynı başlangıçtan kullanıcılara sunmak</a:t>
            </a:r>
          </a:p>
          <a:p>
            <a:pPr>
              <a:spcBef>
                <a:spcPts val="1350"/>
              </a:spcBef>
            </a:pPr>
            <a:r>
              <a:rPr lang="tr-TR" sz="1650" dirty="0">
                <a:solidFill>
                  <a:srgbClr val="FF0000"/>
                </a:solidFill>
                <a:latin typeface="Times New Roman" panose="02020603050405020304" pitchFamily="18" charset="0"/>
                <a:cs typeface="Times New Roman" panose="02020603050405020304" pitchFamily="18" charset="0"/>
              </a:rPr>
              <a:t>Sosyal ağlar analizi</a:t>
            </a:r>
            <a:r>
              <a:rPr lang="tr-TR" sz="1650" dirty="0">
                <a:latin typeface="Times New Roman" panose="02020603050405020304" pitchFamily="18" charset="0"/>
                <a:cs typeface="Times New Roman" panose="02020603050405020304" pitchFamily="18" charset="0"/>
              </a:rPr>
              <a:t>; facebookta ilişki grafikler vb</a:t>
            </a:r>
          </a:p>
          <a:p>
            <a:pPr>
              <a:spcBef>
                <a:spcPts val="1350"/>
              </a:spcBef>
            </a:pPr>
            <a:r>
              <a:rPr lang="tr-TR" sz="1650" dirty="0">
                <a:solidFill>
                  <a:srgbClr val="FF0000"/>
                </a:solidFill>
                <a:latin typeface="Times New Roman" panose="02020603050405020304" pitchFamily="18" charset="0"/>
                <a:cs typeface="Times New Roman" panose="02020603050405020304" pitchFamily="18" charset="0"/>
              </a:rPr>
              <a:t>Pazar analizi</a:t>
            </a:r>
            <a:r>
              <a:rPr lang="tr-TR" sz="1650" dirty="0">
                <a:latin typeface="Times New Roman" panose="02020603050405020304" pitchFamily="18" charset="0"/>
                <a:cs typeface="Times New Roman" panose="02020603050405020304" pitchFamily="18" charset="0"/>
              </a:rPr>
              <a:t>; müşterilerin tercihleri açıklama</a:t>
            </a:r>
          </a:p>
          <a:p>
            <a:pPr>
              <a:spcBef>
                <a:spcPts val="1350"/>
              </a:spcBef>
            </a:pPr>
            <a:r>
              <a:rPr lang="tr-TR" sz="1650" dirty="0">
                <a:solidFill>
                  <a:srgbClr val="FF0000"/>
                </a:solidFill>
                <a:latin typeface="Times New Roman" panose="02020603050405020304" pitchFamily="18" charset="0"/>
                <a:cs typeface="Times New Roman" panose="02020603050405020304" pitchFamily="18" charset="0"/>
              </a:rPr>
              <a:t>Doğal veriler anlama</a:t>
            </a:r>
            <a:r>
              <a:rPr lang="tr-TR" sz="1650" dirty="0">
                <a:latin typeface="Times New Roman" panose="02020603050405020304" pitchFamily="18" charset="0"/>
                <a:cs typeface="Times New Roman" panose="02020603050405020304" pitchFamily="18" charset="0"/>
              </a:rPr>
              <a:t>; ekonomi, bioloji, vb</a:t>
            </a:r>
          </a:p>
          <a:p>
            <a:pPr lvl="1">
              <a:spcBef>
                <a:spcPts val="1350"/>
              </a:spcBef>
              <a:buNone/>
            </a:pPr>
            <a:endParaRPr lang="tr-TR" sz="1650" dirty="0">
              <a:latin typeface="Times New Roman" panose="02020603050405020304" pitchFamily="18" charset="0"/>
              <a:cs typeface="Times New Roman" panose="02020603050405020304" pitchFamily="18" charset="0"/>
            </a:endParaRPr>
          </a:p>
          <a:p>
            <a:pPr lvl="1">
              <a:spcBef>
                <a:spcPts val="1350"/>
              </a:spcBef>
            </a:pPr>
            <a:endParaRPr lang="tr-TR" sz="1650" dirty="0">
              <a:latin typeface="Times New Roman" panose="02020603050405020304" pitchFamily="18" charset="0"/>
              <a:cs typeface="Times New Roman" panose="02020603050405020304" pitchFamily="18" charset="0"/>
            </a:endParaRPr>
          </a:p>
          <a:p>
            <a:pPr lvl="1">
              <a:spcBef>
                <a:spcPts val="1350"/>
              </a:spcBef>
            </a:pPr>
            <a:endParaRPr lang="tr-TR" sz="1650"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1485900" y="59310"/>
            <a:ext cx="5657850" cy="857250"/>
          </a:xfrm>
        </p:spPr>
        <p:txBody>
          <a:bodyPr>
            <a:normAutofit/>
          </a:bodyPr>
          <a:lstStyle/>
          <a:p>
            <a:pPr algn="ct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Denetimsiz</a:t>
            </a:r>
            <a:r>
              <a:rPr lang="tr-TR" dirty="0">
                <a:solidFill>
                  <a:srgbClr val="FF0000"/>
                </a:solidFill>
                <a:latin typeface="Times New Roman" panose="02020603050405020304" pitchFamily="18" charset="0"/>
                <a:cs typeface="Times New Roman" panose="02020603050405020304" pitchFamily="18" charset="0"/>
              </a:rPr>
              <a:t> </a:t>
            </a: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85485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Sorular …</a:t>
            </a: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97277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5</a:t>
            </a:r>
          </a:p>
        </p:txBody>
      </p:sp>
      <p:sp>
        <p:nvSpPr>
          <p:cNvPr id="3" name="İçerik Yer Tutucusu 2"/>
          <p:cNvSpPr>
            <a:spLocks noGrp="1"/>
          </p:cNvSpPr>
          <p:nvPr>
            <p:ph idx="1"/>
          </p:nvPr>
        </p:nvSpPr>
        <p:spPr/>
        <p:txBody>
          <a:bodyPr>
            <a:normAutofit/>
          </a:bodyPr>
          <a:lstStyle/>
          <a:p>
            <a:r>
              <a:rPr lang="tr-TR" sz="2000" dirty="0"/>
              <a:t>Öznitelik Normalizasyonu</a:t>
            </a:r>
          </a:p>
          <a:p>
            <a:r>
              <a:rPr lang="tr-TR" sz="2000" dirty="0"/>
              <a:t>Tahmin(</a:t>
            </a:r>
            <a:r>
              <a:rPr lang="tr-TR" sz="2000" dirty="0" err="1"/>
              <a:t>prediction</a:t>
            </a:r>
            <a:r>
              <a:rPr lang="tr-TR" sz="2000" dirty="0"/>
              <a:t>), </a:t>
            </a:r>
            <a:r>
              <a:rPr lang="tr-TR" sz="2000" dirty="0" err="1"/>
              <a:t>Linear</a:t>
            </a:r>
            <a:r>
              <a:rPr lang="tr-TR" sz="2000" dirty="0"/>
              <a:t> </a:t>
            </a:r>
            <a:r>
              <a:rPr lang="tr-TR" sz="2000" dirty="0" err="1"/>
              <a:t>regression</a:t>
            </a:r>
            <a:endParaRPr lang="tr-TR" sz="2000" dirty="0"/>
          </a:p>
          <a:p>
            <a:r>
              <a:rPr lang="tr-TR" sz="2000" dirty="0"/>
              <a:t>Kümeleme (K-</a:t>
            </a:r>
            <a:r>
              <a:rPr lang="tr-TR" sz="2000" dirty="0" err="1"/>
              <a:t>Means</a:t>
            </a:r>
            <a:r>
              <a:rPr lang="tr-TR" sz="2000" dirty="0"/>
              <a:t>)</a:t>
            </a:r>
          </a:p>
          <a:p>
            <a:r>
              <a:rPr lang="tr-TR" sz="2000" dirty="0"/>
              <a:t>Öznitelik Seçme(</a:t>
            </a:r>
            <a:r>
              <a:rPr lang="tr-TR" sz="2000" dirty="0" err="1"/>
              <a:t>Feature</a:t>
            </a:r>
            <a:r>
              <a:rPr lang="tr-TR" sz="2000" dirty="0"/>
              <a:t> </a:t>
            </a:r>
            <a:r>
              <a:rPr lang="tr-TR" sz="2000" dirty="0" err="1"/>
              <a:t>Selection</a:t>
            </a:r>
            <a:r>
              <a:rPr lang="tr-TR" sz="2000" dirty="0"/>
              <a:t>)(Ayrıntılı Bakış)</a:t>
            </a:r>
          </a:p>
          <a:p>
            <a:pPr lvl="2"/>
            <a:r>
              <a:rPr lang="tr-TR" sz="2000" dirty="0">
                <a:latin typeface="Calibri" panose="020F0502020204030204" pitchFamily="34" charset="0"/>
                <a:cs typeface="Calibri" panose="020F0502020204030204" pitchFamily="34" charset="0"/>
              </a:rPr>
              <a:t>Temel Temizlik</a:t>
            </a:r>
          </a:p>
          <a:p>
            <a:pPr lvl="2"/>
            <a:r>
              <a:rPr lang="tr-TR" sz="2000" dirty="0" err="1">
                <a:latin typeface="Calibri" panose="020F0502020204030204" pitchFamily="34" charset="0"/>
                <a:cs typeface="Calibri" panose="020F0502020204030204" pitchFamily="34" charset="0"/>
              </a:rPr>
              <a:t>Sarmalayıcı</a:t>
            </a:r>
            <a:r>
              <a:rPr lang="tr-TR" sz="2000" dirty="0">
                <a:latin typeface="Calibri" panose="020F0502020204030204" pitchFamily="34" charset="0"/>
                <a:cs typeface="Calibri" panose="020F0502020204030204" pitchFamily="34" charset="0"/>
              </a:rPr>
              <a:t> Yöntemler</a:t>
            </a:r>
          </a:p>
          <a:p>
            <a:pPr lvl="2"/>
            <a:r>
              <a:rPr lang="tr-TR" sz="2000" dirty="0">
                <a:latin typeface="Calibri" panose="020F0502020204030204" pitchFamily="34" charset="0"/>
                <a:cs typeface="Calibri" panose="020F0502020204030204" pitchFamily="34" charset="0"/>
              </a:rPr>
              <a:t>Filtreleme Yöntemleri</a:t>
            </a:r>
          </a:p>
          <a:p>
            <a:pPr lvl="2"/>
            <a:r>
              <a:rPr lang="tr-TR" sz="2000" dirty="0">
                <a:latin typeface="Calibri" panose="020F0502020204030204" pitchFamily="34" charset="0"/>
                <a:cs typeface="Calibri" panose="020F0502020204030204" pitchFamily="34" charset="0"/>
              </a:rPr>
              <a:t>Embedded Metotlar</a:t>
            </a:r>
          </a:p>
          <a:p>
            <a:pPr lvl="2"/>
            <a:endParaRPr lang="tr-TR" sz="1400" dirty="0"/>
          </a:p>
        </p:txBody>
      </p:sp>
    </p:spTree>
    <p:extLst>
      <p:ext uri="{BB962C8B-B14F-4D97-AF65-F5344CB8AC3E}">
        <p14:creationId xmlns:p14="http://schemas.microsoft.com/office/powerpoint/2010/main" val="623415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6</a:t>
            </a:r>
          </a:p>
        </p:txBody>
      </p:sp>
      <p:sp>
        <p:nvSpPr>
          <p:cNvPr id="3" name="İçerik Yer Tutucusu 2"/>
          <p:cNvSpPr>
            <a:spLocks noGrp="1"/>
          </p:cNvSpPr>
          <p:nvPr>
            <p:ph idx="1"/>
          </p:nvPr>
        </p:nvSpPr>
        <p:spPr/>
        <p:txBody>
          <a:bodyPr/>
          <a:lstStyle/>
          <a:p>
            <a:r>
              <a:rPr lang="tr-TR" dirty="0"/>
              <a:t>Image </a:t>
            </a:r>
            <a:r>
              <a:rPr lang="tr-TR" dirty="0" err="1"/>
              <a:t>Segmentation</a:t>
            </a:r>
            <a:r>
              <a:rPr lang="tr-TR" dirty="0"/>
              <a:t> (Hızlı Bakış)</a:t>
            </a:r>
          </a:p>
          <a:p>
            <a:r>
              <a:rPr lang="tr-TR" dirty="0"/>
              <a:t>Performans Metrikleri</a:t>
            </a:r>
          </a:p>
          <a:p>
            <a:r>
              <a:rPr lang="tr-TR" dirty="0"/>
              <a:t>Örnek Python Kodlarının İncelenmesi</a:t>
            </a:r>
          </a:p>
        </p:txBody>
      </p:sp>
    </p:spTree>
    <p:extLst>
      <p:ext uri="{BB962C8B-B14F-4D97-AF65-F5344CB8AC3E}">
        <p14:creationId xmlns:p14="http://schemas.microsoft.com/office/powerpoint/2010/main" val="4083548054"/>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Özel 2">
      <a:majorFont>
        <a:latin typeface="Arial Black"/>
        <a:ea typeface=""/>
        <a:cs typeface=""/>
      </a:majorFont>
      <a:minorFont>
        <a:latin typeface="Arial Black"/>
        <a:ea typeface=""/>
        <a:cs typeface=""/>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11563</TotalTime>
  <Words>3642</Words>
  <Application>Microsoft Office PowerPoint</Application>
  <PresentationFormat>Ekran Gösterisi (16:9)</PresentationFormat>
  <Paragraphs>389</Paragraphs>
  <Slides>74</Slides>
  <Notes>2</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74</vt:i4>
      </vt:variant>
    </vt:vector>
  </HeadingPairs>
  <TitlesOfParts>
    <vt:vector size="79" baseType="lpstr">
      <vt:lpstr>Arial</vt:lpstr>
      <vt:lpstr>Calibri</vt:lpstr>
      <vt:lpstr>Arial Black</vt:lpstr>
      <vt:lpstr>Times New Roman</vt:lpstr>
      <vt:lpstr>Office Theme</vt:lpstr>
      <vt:lpstr>Makine Öğrenmesinin Temelleri  | Hafta 1   </vt:lpstr>
      <vt:lpstr>Değerlendirme</vt:lpstr>
      <vt:lpstr>Outline &amp; Content</vt:lpstr>
      <vt:lpstr>Hafta 1 – Makine Öğrenmesi</vt:lpstr>
      <vt:lpstr>Hafta 2 – Öznitelik Çıkarımı</vt:lpstr>
      <vt:lpstr>Hafta 3</vt:lpstr>
      <vt:lpstr>Hafta 4</vt:lpstr>
      <vt:lpstr>Hafta 5</vt:lpstr>
      <vt:lpstr>Hafta 6</vt:lpstr>
      <vt:lpstr>Hafta 7</vt:lpstr>
      <vt:lpstr>Hafta 8</vt:lpstr>
      <vt:lpstr>Hafta 9</vt:lpstr>
      <vt:lpstr>Hafta 10</vt:lpstr>
      <vt:lpstr>Hafta 11</vt:lpstr>
      <vt:lpstr>Yapay Zeka Nedir ?</vt:lpstr>
      <vt:lpstr>Yapay Zeka Teknolojisine Genel Bir Bakış</vt:lpstr>
      <vt:lpstr>Yapay Zeka Teknolojisinin Kullanım Alanları</vt:lpstr>
      <vt:lpstr>Yapay Zeka Teknolojisinin Kullanım Alanları</vt:lpstr>
      <vt:lpstr>Makine Öğrenmesi Nedir?</vt:lpstr>
      <vt:lpstr>Makine Öğrenmesi Nedir?</vt:lpstr>
      <vt:lpstr>Makine Öğrenmesi Nedir?</vt:lpstr>
      <vt:lpstr>Makine Öğrenmesi Nedir?</vt:lpstr>
      <vt:lpstr>Makine Öğrenmesi Nedir?</vt:lpstr>
      <vt:lpstr>Makine Öğrenmesi Nedir?</vt:lpstr>
      <vt:lpstr>Makine Öğrenmesi Nedir?</vt:lpstr>
      <vt:lpstr>Makine Öğrenmesi Nedir?</vt:lpstr>
      <vt:lpstr>Neden Makine Öğrenmesi Kullanılmalı?</vt:lpstr>
      <vt:lpstr>Neden Makine Öğrenmesi Kullanılmalı?</vt:lpstr>
      <vt:lpstr>Neden Makine Öğrenmesi Kullanılmalı?</vt:lpstr>
      <vt:lpstr>Makine Öğrenmesi</vt:lpstr>
      <vt:lpstr>Makine Öğrenmesi</vt:lpstr>
      <vt:lpstr>Makine Öğrenmesi</vt:lpstr>
      <vt:lpstr>Öğrenme Kuralları</vt:lpstr>
      <vt:lpstr>Genel Kavramlar</vt:lpstr>
      <vt:lpstr>Genel Kavramlar</vt:lpstr>
      <vt:lpstr>Genel Kavramlar</vt:lpstr>
      <vt:lpstr>Genel Kavramlar</vt:lpstr>
      <vt:lpstr>Genel Kavramlar</vt:lpstr>
      <vt:lpstr>Makine Öğrenme Problemi</vt:lpstr>
      <vt:lpstr>Makine Öğrenme Problemi</vt:lpstr>
      <vt:lpstr>Makine Öğrenme Problemi</vt:lpstr>
      <vt:lpstr>Makine Öğrenme Problemi</vt:lpstr>
      <vt:lpstr>Makine Öğrenme Problemi</vt:lpstr>
      <vt:lpstr>Regresyon Problemi</vt:lpstr>
      <vt:lpstr>Regresyon Problemi</vt:lpstr>
      <vt:lpstr>Regresyon Problemi</vt:lpstr>
      <vt:lpstr>Regresyon Problemi</vt:lpstr>
      <vt:lpstr>Regresyon Problemi</vt:lpstr>
      <vt:lpstr>Regresyon Problemi</vt:lpstr>
      <vt:lpstr>Regresyon Problemi</vt:lpstr>
      <vt:lpstr>Sonuç olarak...</vt:lpstr>
      <vt:lpstr>Sınıflandırma problemi</vt:lpstr>
      <vt:lpstr>Sınıflandırma problemi</vt:lpstr>
      <vt:lpstr>Sınıflandırma problemi</vt:lpstr>
      <vt:lpstr>Sınıflandırma problemi</vt:lpstr>
      <vt:lpstr>Sınıflandırma problemi</vt:lpstr>
      <vt:lpstr>Sınıflandırma problemi</vt:lpstr>
      <vt:lpstr>Sınıflandırma problemi</vt:lpstr>
      <vt:lpstr>Sınıflandırma problemi</vt:lpstr>
      <vt:lpstr>Sonuç olarak...</vt:lpstr>
      <vt:lpstr>Sınıflandırma problemi</vt:lpstr>
      <vt:lpstr>Öğrenme Süreci</vt:lpstr>
      <vt:lpstr>Denetimli Öğrenme</vt:lpstr>
      <vt:lpstr>Denetimli Öğrenme</vt:lpstr>
      <vt:lpstr>Denetimli Öğrenme</vt:lpstr>
      <vt:lpstr>Denetimli Öğrenme</vt:lpstr>
      <vt:lpstr>Denetimli Öğrenme</vt:lpstr>
      <vt:lpstr>Denetimsiz Öğrenme</vt:lpstr>
      <vt:lpstr>Denetimsiz Öğrenme</vt:lpstr>
      <vt:lpstr>Denetimsiz Öğrenme</vt:lpstr>
      <vt:lpstr>Denetimsiz Öğrenme</vt:lpstr>
      <vt:lpstr>Denetimsiz Öğrenme</vt:lpstr>
      <vt:lpstr>Denetimsiz Öğrenme</vt:lpstr>
      <vt:lpstr>Sorular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Yapay Zeka | Hafta 1</dc:title>
  <dc:creator>Ümit ATİLA</dc:creator>
  <cp:lastModifiedBy>Abdulkadir Karacı</cp:lastModifiedBy>
  <cp:revision>120</cp:revision>
  <dcterms:created xsi:type="dcterms:W3CDTF">2020-10-02T20:23:56Z</dcterms:created>
  <dcterms:modified xsi:type="dcterms:W3CDTF">2023-10-02T11:58:17Z</dcterms:modified>
</cp:coreProperties>
</file>