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28"/>
  </p:notesMasterIdLst>
  <p:sldIdLst>
    <p:sldId id="256" r:id="rId2"/>
    <p:sldId id="334" r:id="rId3"/>
    <p:sldId id="350" r:id="rId4"/>
    <p:sldId id="351" r:id="rId5"/>
    <p:sldId id="348" r:id="rId6"/>
    <p:sldId id="357" r:id="rId7"/>
    <p:sldId id="336" r:id="rId8"/>
    <p:sldId id="337" r:id="rId9"/>
    <p:sldId id="353" r:id="rId10"/>
    <p:sldId id="358" r:id="rId11"/>
    <p:sldId id="352" r:id="rId12"/>
    <p:sldId id="355" r:id="rId13"/>
    <p:sldId id="339" r:id="rId14"/>
    <p:sldId id="335" r:id="rId15"/>
    <p:sldId id="354" r:id="rId16"/>
    <p:sldId id="356" r:id="rId17"/>
    <p:sldId id="346" r:id="rId18"/>
    <p:sldId id="359" r:id="rId19"/>
    <p:sldId id="360" r:id="rId20"/>
    <p:sldId id="362" r:id="rId21"/>
    <p:sldId id="347" r:id="rId22"/>
    <p:sldId id="363" r:id="rId23"/>
    <p:sldId id="361" r:id="rId24"/>
    <p:sldId id="365" r:id="rId25"/>
    <p:sldId id="364" r:id="rId26"/>
    <p:sldId id="345" r:id="rId2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664913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055031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2861658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7866053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8931518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933717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7668084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7693514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2848749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4254307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781640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143654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56140" y="2327563"/>
            <a:ext cx="8860779" cy="1790700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dirty="0"/>
              <a:t>Makine Öğrenmesinin Temelleri </a:t>
            </a:r>
            <a:br>
              <a:rPr lang="tr-TR" sz="3600" dirty="0"/>
            </a:br>
            <a:r>
              <a:rPr lang="en-US" sz="3600" dirty="0"/>
              <a:t>|</a:t>
            </a:r>
            <a:r>
              <a:rPr lang="tr-TR" sz="3600" dirty="0"/>
              <a:t> Hafta</a:t>
            </a:r>
            <a:r>
              <a:rPr lang="en-US" sz="3600" dirty="0"/>
              <a:t> </a:t>
            </a:r>
            <a:r>
              <a:rPr lang="tr-TR" sz="3600" dirty="0"/>
              <a:t>7</a:t>
            </a:r>
            <a:br>
              <a:rPr lang="tr-TR" sz="3600" dirty="0"/>
            </a:br>
            <a:r>
              <a:rPr lang="tr-TR" sz="3600" dirty="0"/>
              <a:t/>
            </a:r>
            <a:br>
              <a:rPr lang="tr-TR" sz="3600" dirty="0"/>
            </a:br>
            <a:r>
              <a:rPr lang="tr-TR" sz="3600" dirty="0" err="1"/>
              <a:t>Ensemble</a:t>
            </a:r>
            <a:r>
              <a:rPr lang="tr-TR" sz="3600" dirty="0"/>
              <a:t> Learning</a:t>
            </a:r>
            <a:br>
              <a:rPr lang="tr-TR" sz="3600" dirty="0"/>
            </a:br>
            <a:r>
              <a:rPr lang="tr-TR" sz="3600" dirty="0"/>
              <a:t/>
            </a:r>
            <a:br>
              <a:rPr lang="tr-TR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rgbClr val="7D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Voting Example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FBE7B39-4754-F51D-7334-66AD98F8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20" y="197417"/>
            <a:ext cx="5920859" cy="3492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1331E2F-ADAB-6116-72EA-17D922C3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2845604"/>
            <a:ext cx="24955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hold-out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C2F1C51-F9A5-091F-F3A4-FB14D30073F8}"/>
              </a:ext>
            </a:extLst>
          </p:cNvPr>
          <p:cNvSpPr txBox="1"/>
          <p:nvPr/>
        </p:nvSpPr>
        <p:spPr>
          <a:xfrm>
            <a:off x="256167" y="541835"/>
            <a:ext cx="85709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yaklaşım katkıda bulunan üyelerden (Base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gelen tahminlerin en iyi şekilde nasıl birleştirileceğini öğrenmek için herhangi bir makine öğrenimi modelinin (Meta Model) kullanılmasına izin verir.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Tahminleri birleştiren modele meta model, topluluk üyelerine ise temel modeller denir.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 Modeller (Base </a:t>
            </a:r>
            <a:r>
              <a:rPr lang="tr-TR" sz="1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(Seviye-0 Modelleri):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Eğitim verilerini fit eder ve örneklem dışı verileri (test data) tahmin eder.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Meta-Model (Seviye-1 Modeli):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Temel modellerden gelen tahminleri fit eder ve tahminleri en iyi nasıl birleştireceğini öğrenir.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model olarak hangi modeli seçeceğimizi nasıl bileceğiz? Ne yazık ki, bu alanda herhangi bir araştırma yapılmamıştır ve bir meta model seçimi bir bilimden çok bir sanattır.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of the papers discussing stacked models, the meta-model used is often just a simple model such as Linear Regression for regression tasks and Logistic Regression for classification tasks. 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yönteminden farklı olarak bu yaklaşımda Meta-Model vardır.</a:t>
            </a:r>
          </a:p>
        </p:txBody>
      </p:sp>
    </p:spTree>
    <p:extLst>
      <p:ext uri="{BB962C8B-B14F-4D97-AF65-F5344CB8AC3E}">
        <p14:creationId xmlns:p14="http://schemas.microsoft.com/office/powerpoint/2010/main" val="3824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hold-out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98ED312-7EBA-D6B3-6329-5F8F8238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80" y="689317"/>
            <a:ext cx="5249607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hold-out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An example scheme of stacking ensemble learning.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44" y="1023937"/>
            <a:ext cx="6477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602" name="Picture 2" descr="StackingCVRegressor - mlxt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85" y="831273"/>
            <a:ext cx="3531829" cy="41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k-</a:t>
            </a:r>
            <a:r>
              <a:rPr lang="tr-TR" sz="2000" dirty="0" err="1"/>
              <a:t>fold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9517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74" y="493075"/>
            <a:ext cx="6881456" cy="4313294"/>
          </a:xfrm>
          <a:prstGeom prst="rect">
            <a:avLst/>
          </a:prstGeom>
        </p:spPr>
      </p:pic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Example</a:t>
            </a:r>
            <a:r>
              <a:rPr lang="tr-TR" sz="2000" dirty="0"/>
              <a:t> (</a:t>
            </a:r>
            <a:r>
              <a:rPr lang="tr-TR" sz="2000" dirty="0" err="1"/>
              <a:t>Regressor-Prediction</a:t>
            </a:r>
            <a:r>
              <a:rPr lang="tr-TR" sz="2000" dirty="0"/>
              <a:t>)-&gt;Stacking.py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95D9B42-F9B9-95BD-4076-929BFB8367A8}"/>
              </a:ext>
            </a:extLst>
          </p:cNvPr>
          <p:cNvSpPr txBox="1"/>
          <p:nvPr/>
        </p:nvSpPr>
        <p:spPr>
          <a:xfrm>
            <a:off x="4322087" y="3852262"/>
            <a:ext cx="48219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tr-T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yerine sınıflandırma yapılacaksa «</a:t>
            </a:r>
            <a:r>
              <a:rPr lang="tr-T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StackingClassifier</a:t>
            </a:r>
            <a:r>
              <a:rPr lang="tr-T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kullanılmalıdır. Aşağıdaki gibi </a:t>
            </a:r>
            <a:r>
              <a:rPr lang="tr-TR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edilebilir.</a:t>
            </a:r>
          </a:p>
          <a:p>
            <a:endParaRPr lang="tr-TR" sz="1400" b="0" i="0" dirty="0">
              <a:solidFill>
                <a:srgbClr val="004ED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</a:t>
            </a:r>
            <a:r>
              <a:rPr lang="tr-TR" sz="1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1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StackingClassifier</a:t>
            </a:r>
            <a:endParaRPr lang="tr-T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3" y="968348"/>
            <a:ext cx="6006649" cy="2484000"/>
          </a:xfrm>
          <a:prstGeom prst="rect">
            <a:avLst/>
          </a:prstGeom>
        </p:spPr>
      </p:pic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Stacking</a:t>
            </a:r>
            <a:r>
              <a:rPr lang="tr-TR" sz="2000" dirty="0"/>
              <a:t> </a:t>
            </a:r>
            <a:r>
              <a:rPr lang="tr-TR" sz="2000" dirty="0" err="1"/>
              <a:t>Example</a:t>
            </a:r>
            <a:r>
              <a:rPr lang="tr-TR" sz="2000" dirty="0"/>
              <a:t> (</a:t>
            </a:r>
            <a:r>
              <a:rPr lang="tr-TR" sz="2000" dirty="0" err="1"/>
              <a:t>Regressor-Prediction</a:t>
            </a:r>
            <a:r>
              <a:rPr lang="tr-TR" sz="2000" dirty="0"/>
              <a:t>)-&gt;Stacking.py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7B5DA50-B9AC-22C7-58E9-8EC6081D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255" y="717750"/>
            <a:ext cx="3065745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75846" y="594907"/>
            <a:ext cx="855319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yöntemde, temel öğrenicilerin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) her biri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eğitim setinin rastgele seçilen farklı alt kümeleriyle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bootstrapped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eğitilir.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Veri, önce eğitim ve test olarak ayrılır. Daha sonra eğitim için ayrılan veri setinden rastgele seçim yapılır ve her bir öğrenicinin çantasına konur.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Torbadan çekilen topun torbaya tekrar konması gibi seçilenler tekrar seçilebilecek şekilde eğitim kümesinde kalmaya devam eder.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Seçilen miktar eğitim için ayrılandan fazla değildir (genelde %60).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eğitim setlerinin seçilmesindeki amaç karar farklılıkları (model farklı eğitim setiyle oluşunca doğal olarak kararlarda da bir miktar farklılık oluşacaktır) elde ederek başarıyı yükseltmektir. Kararlar ağırlıklı oylama ile birleştirilir.</a:t>
            </a:r>
          </a:p>
        </p:txBody>
      </p:sp>
    </p:spTree>
    <p:extLst>
      <p:ext uri="{BB962C8B-B14F-4D97-AF65-F5344CB8AC3E}">
        <p14:creationId xmlns:p14="http://schemas.microsoft.com/office/powerpoint/2010/main" val="34500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921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00" y="1005600"/>
            <a:ext cx="7251309" cy="313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3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08946D5-FC8B-E5E8-0E10-E4DBC934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15" y="657873"/>
            <a:ext cx="7510973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6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14961" y="902961"/>
            <a:ext cx="7946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	a	set	of	heterogeneous	classifiers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74207FE-3D0F-DF72-4E10-C2A9A58A1E63}"/>
              </a:ext>
            </a:extLst>
          </p:cNvPr>
          <p:cNvSpPr txBox="1"/>
          <p:nvPr/>
        </p:nvSpPr>
        <p:spPr>
          <a:xfrm>
            <a:off x="235421" y="1351497"/>
            <a:ext cx="865909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 algoritmaları bir nesnenin hangi sınıfa dahil olacağını tahmin etmeye çalışır. Birçok sınıflandırma yöntemi arasından probleme uygun olanı seçer, gerekli optimizasyonları yapar ve yüksek doğruluk oranlarını yakalamaya çalışırız.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Peki bu işi 3-5 tane sınıflandırıcı ile yapsak veya aynı sınıflandırıcıyı aynı eğitim setinin farklı alt kümeleri ile eğitsek nasıl olur?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İşte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yöntemler (sınıflandırıcı topluluklar/topluluk öğrenme) bu işi yapar,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ynı sınıflandırma görevinde birden fazla sınıflandırıcı kullanılır.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yöntemde farklı doğruluk skorlarına sahip sınıflandırıcıların sonuçları farklı yöntemlerle (oylama, ortalama vb.) birleştirilir.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Böylelikle tek bir sınıflandırıcıdan daha iyi sonuçlar elde etme imkanı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sağlanır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1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Ensemble-Example</a:t>
            </a:r>
            <a:r>
              <a:rPr lang="tr-TR" sz="2000" dirty="0"/>
              <a:t>-&gt;Bagging.py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ECF6B18-0507-ADC5-98A5-F2D2E23E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04" y="875049"/>
            <a:ext cx="8197479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Boosting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82880" y="604726"/>
            <a:ext cx="84865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yönteminin farklı bir versiyonudur. Fark; öğrenme sonuçlarının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mütekip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öğrenici için kullanılıyor olmasıdır.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 yöntemlere göre daha yaygındır, hızlı çalışır az bellek kullanır. Eğitim için ayrılan veri setinden bir temel öğrenici için rastgele seçim yapılır.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Öğrenme gerçekleşir, model test edilir. Sonuçlardan yanlış sınıflandırılan örnekler belirlenir.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Bunlar bir sonraki öğrenici için örnek seçiminde önceliklendirilir (seçilme olasılıkları arttırılır).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seferinde bu bilgi güncellenir.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yönteminde her bir örneğin seçilme şansı eşittir.</a:t>
            </a:r>
          </a:p>
        </p:txBody>
      </p:sp>
    </p:spTree>
    <p:extLst>
      <p:ext uri="{BB962C8B-B14F-4D97-AF65-F5344CB8AC3E}">
        <p14:creationId xmlns:p14="http://schemas.microsoft.com/office/powerpoint/2010/main" val="160733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Boosting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82880" y="604726"/>
            <a:ext cx="848658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Yükseltme yöntemindeki temel fikir, veri setine farklı ağırlıklar verilmesi sonucu elde edilen ağaçlar topluluğundan çıkarsamalar yapılmasıdır.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Başlangıçta tüm gözlemler eşit ağırlığa sahiptir. Ağaç topluluğu büyümeye başladıkça, problem bilgisine kurulu olarak ağırlıklandırmalar düzenlenir.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Yanlış sınıflandırılan gözlemlerin ağırlığı arttırılırken, nadiren yanlış sınıflandırılan gözlemlerin ağırlığı azaltılır.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sayede ağaçlar zor durumlar karşısında kendini düzenleyebilme yeteneği kazanır.</a:t>
            </a:r>
          </a:p>
        </p:txBody>
      </p:sp>
    </p:spTree>
    <p:extLst>
      <p:ext uri="{BB962C8B-B14F-4D97-AF65-F5344CB8AC3E}">
        <p14:creationId xmlns:p14="http://schemas.microsoft.com/office/powerpoint/2010/main" val="2955668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Boosting</a:t>
            </a:r>
            <a:r>
              <a:rPr lang="tr-TR" sz="2000" dirty="0"/>
              <a:t> </a:t>
            </a:r>
            <a:r>
              <a:rPr lang="tr-TR" sz="2000" dirty="0" err="1"/>
              <a:t>Ensemble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9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05" y="831273"/>
            <a:ext cx="7349733" cy="317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03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Boosting</a:t>
            </a:r>
            <a:r>
              <a:rPr lang="tr-TR" sz="2000" dirty="0"/>
              <a:t> </a:t>
            </a:r>
            <a:r>
              <a:rPr lang="tr-TR" sz="2000" dirty="0" err="1"/>
              <a:t>Ensemble-Example</a:t>
            </a:r>
            <a:r>
              <a:rPr lang="tr-TR" sz="2000" dirty="0"/>
              <a:t>-&gt;Boosting.py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ECF1702-11DC-0CF0-D6F0-19BAA92B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0" y="651217"/>
            <a:ext cx="8201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6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pPr algn="ctr"/>
            <a:r>
              <a:rPr lang="tr-TR" sz="2000" dirty="0" err="1"/>
              <a:t>Bagging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Boosting</a:t>
            </a:r>
            <a:r>
              <a:rPr lang="tr-TR" sz="2000" dirty="0"/>
              <a:t> Algoritmaları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82880" y="604726"/>
            <a:ext cx="848658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algoritmaları :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algoritmaları :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70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Summary</a:t>
            </a:r>
            <a:endParaRPr lang="tr-TR" sz="2000" dirty="0"/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77555" y="831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674081" y="687869"/>
            <a:ext cx="79683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recap in short, Bagging and Boosting are normally used inside one algorithm, while Stacking is usually used to summarize several results from different algorithms.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Bagging: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Bootstrap subsets of features and samples to get several predictions and average(or other ways) the results, for example, Random Forest, which eliminate variance and does not have overfitting issue.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Boosting: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difference from Bagging is that later model is trying to learn the error made by previous one, for example GBM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eliminate the variance but have overfitting issue.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Stacking:</a:t>
            </a:r>
            <a:r>
              <a:rPr lang="tr-T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ultiple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algorithms are trained on the same data set and average(max, min or other combinations) in order to get a higher accuracy of prediction.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7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74207FE-3D0F-DF72-4E10-C2A9A58A1E63}"/>
              </a:ext>
            </a:extLst>
          </p:cNvPr>
          <p:cNvSpPr txBox="1"/>
          <p:nvPr/>
        </p:nvSpPr>
        <p:spPr>
          <a:xfrm>
            <a:off x="242455" y="747274"/>
            <a:ext cx="865909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Örneğin,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aslında karar ağacının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modelidir.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Karar Ağacı sadece bir ağaç kullanılırken,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birden çok ağaç kullanır.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Şunu da unutmamak gerekir;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 kullanıldığında sonuç tek bir sınıflandırıcıdan daha iyi olmalıdır aksi halde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 kullanmanın anlamı kalmaz.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Çünkü tek bir sınıflandırıcıya göre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yöntemin hesaplama maliyeti daha yüksektir.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Özet olarak </a:t>
            </a: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yöntemler; tek bir modele kıyasla daha güçlü ve genellenebilir sonuçlar elde etmek amacıyla birden fazla baz modelin tahmin sonuçlarını birleştirir. 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yöntemlerin başarısı iki ölçüte göre olur; </a:t>
            </a:r>
            <a:r>
              <a:rPr lang="tr-TR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temel öğrenicilerin (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tr-TR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r>
              <a:rPr lang="tr-TR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öğrenme başarısı ve birbirlerinden farklılıklarıdır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74207FE-3D0F-DF72-4E10-C2A9A58A1E63}"/>
              </a:ext>
            </a:extLst>
          </p:cNvPr>
          <p:cNvSpPr txBox="1"/>
          <p:nvPr/>
        </p:nvSpPr>
        <p:spPr>
          <a:xfrm>
            <a:off x="242455" y="747274"/>
            <a:ext cx="865909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Yöntemler Hangi Hallerde Kullanılır?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 bir algoritma ezbere başvurduğunda.</a:t>
            </a:r>
          </a:p>
          <a:p>
            <a:pPr marL="1200150" lvl="2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 edilecek sonuç ilave hesaplama yapmaya değecek kadar yüksekse.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Models</a:t>
            </a:r>
            <a:r>
              <a:rPr lang="tr-TR" sz="2000" dirty="0"/>
              <a:t> (</a:t>
            </a:r>
            <a:r>
              <a:rPr lang="tr-TR" sz="2000" dirty="0" err="1"/>
              <a:t>Voting</a:t>
            </a:r>
            <a:r>
              <a:rPr lang="tr-TR" sz="2000" dirty="0"/>
              <a:t>)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F5D88C8-8D64-1790-C453-D5942FB22E68}"/>
              </a:ext>
            </a:extLst>
          </p:cNvPr>
          <p:cNvSpPr txBox="1"/>
          <p:nvPr/>
        </p:nvSpPr>
        <p:spPr>
          <a:xfrm>
            <a:off x="414961" y="875049"/>
            <a:ext cx="83140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Oylama  topluluğu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sınıflandırma modelleri tarafından yapılan tahminlerin toplanmasını veya regresyon modelleri tarafından yapılan tahminlerin ortalamasının alınmasını içerir.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Sınıflandırma için 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topluluğu ve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topluluğu uygulanabilir.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her sınıf etiketi için tahminlerin toplanmasını ve en çok oyu alan sınıf etiketini tahmin etmeyi içerir. 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sınıf etiketi için tahmin edilen olasılıkların (veya olasılığa benzer puanların) toplanmasını ve en büyük olasılıkla sınıf etiketini tahmin etmeyi içerir.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Voting. Predict the class with the largest sum of votes from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Voting. Predict the class with the largest summed probability from models.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</a:t>
            </a:r>
            <a:r>
              <a:rPr lang="tr-TR" sz="2000" dirty="0" err="1"/>
              <a:t>Models</a:t>
            </a:r>
            <a:r>
              <a:rPr lang="tr-TR" sz="2000" dirty="0"/>
              <a:t> (</a:t>
            </a:r>
            <a:r>
              <a:rPr lang="tr-TR" sz="2000" dirty="0" err="1"/>
              <a:t>Voting</a:t>
            </a:r>
            <a:r>
              <a:rPr lang="tr-TR" sz="2000" dirty="0"/>
              <a:t>)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626" name="Picture 2" descr="The random forest regressor - Machine Learning with scikit-learn Quick  Start Guide [Book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96" y="1133848"/>
            <a:ext cx="6519119" cy="365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0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Voting</a:t>
            </a:r>
            <a:r>
              <a:rPr lang="tr-TR" sz="2000" dirty="0"/>
              <a:t>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29" y="954971"/>
            <a:ext cx="5215100" cy="3327141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63789" y="4412491"/>
            <a:ext cx="84865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‘hard’,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majority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voting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. Else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soft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predicts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argmax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sums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probabilities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ensemble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well-calibrated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classifiers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2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>
          <a:xfrm>
            <a:off x="927579" y="0"/>
            <a:ext cx="7228130" cy="875049"/>
          </a:xfrm>
        </p:spPr>
        <p:txBody>
          <a:bodyPr>
            <a:normAutofit/>
          </a:bodyPr>
          <a:lstStyle/>
          <a:p>
            <a:r>
              <a:rPr lang="tr-TR" sz="2000" dirty="0" err="1"/>
              <a:t>Ensemble</a:t>
            </a:r>
            <a:r>
              <a:rPr lang="tr-TR" sz="2000" dirty="0"/>
              <a:t> Model … </a:t>
            </a:r>
          </a:p>
        </p:txBody>
      </p:sp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50"/>
          <p:cNvSpPr>
            <a:spLocks noChangeArrowheads="1"/>
          </p:cNvSpPr>
          <p:nvPr/>
        </p:nvSpPr>
        <p:spPr bwMode="auto">
          <a:xfrm>
            <a:off x="1240972" y="-384629"/>
            <a:ext cx="5648449" cy="3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8" name="Rectangle 75"/>
          <p:cNvSpPr>
            <a:spLocks noChangeArrowheads="1"/>
          </p:cNvSpPr>
          <p:nvPr/>
        </p:nvSpPr>
        <p:spPr bwMode="auto">
          <a:xfrm>
            <a:off x="3322838" y="2111716"/>
            <a:ext cx="4975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tr-TR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 1.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GB" altLang="tr-TR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Overview of the proposed model</a:t>
            </a:r>
            <a:r>
              <a:rPr kumimoji="0" lang="en-GB" altLang="tr-TR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28600" marR="0" lvl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lang="en-GB" altLang="tr-TR" sz="1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Training the models.  </a:t>
            </a:r>
            <a:endParaRPr lang="tr-TR" altLang="tr-TR" sz="1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228600" marR="0" lvl="0" indent="-2286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  <a:tabLst/>
            </a:pPr>
            <a:r>
              <a:rPr kumimoji="0" lang="en-GB" altLang="tr-TR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Real-time prediction.</a:t>
            </a:r>
            <a:r>
              <a:rPr kumimoji="0" lang="en-GB" altLang="tr-TR" sz="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GB" altLang="tr-TR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8" name="Resim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6" y="587828"/>
            <a:ext cx="2889804" cy="44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rgbClr val="7D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nvan 2">
            <a:extLst>
              <a:ext uri="{FF2B5EF4-FFF2-40B4-BE49-F238E27FC236}">
                <a16:creationId xmlns:a16="http://schemas.microsoft.com/office/drawing/2014/main" id="{23973C0F-DBEB-394A-AD3F-F0C753B5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Voting Example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616A6A9-F012-4209-4F4B-A33C3B61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19" y="87303"/>
            <a:ext cx="4171257" cy="4965782"/>
          </a:xfrm>
          <a:prstGeom prst="rect">
            <a:avLst/>
          </a:prstGeom>
        </p:spPr>
      </p:pic>
      <p:sp>
        <p:nvSpPr>
          <p:cNvPr id="7" name="Unvan 2"/>
          <p:cNvSpPr txBox="1">
            <a:spLocks/>
          </p:cNvSpPr>
          <p:nvPr/>
        </p:nvSpPr>
        <p:spPr>
          <a:xfrm>
            <a:off x="414961" y="1226127"/>
            <a:ext cx="8486584" cy="364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2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5058</TotalTime>
  <Words>1084</Words>
  <Application>Microsoft Office PowerPoint</Application>
  <PresentationFormat>Ekran Gösterisi (16:9)</PresentationFormat>
  <Paragraphs>97</Paragraphs>
  <Slides>26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1" baseType="lpstr">
      <vt:lpstr>Times New Roman</vt:lpstr>
      <vt:lpstr>Arial Black</vt:lpstr>
      <vt:lpstr>Calibri</vt:lpstr>
      <vt:lpstr>Arial</vt:lpstr>
      <vt:lpstr>Office Theme</vt:lpstr>
      <vt:lpstr>Makine Öğrenmesinin Temelleri  | Hafta 7  Ensemble Learning  </vt:lpstr>
      <vt:lpstr>Ensemble … </vt:lpstr>
      <vt:lpstr>Ensemble … </vt:lpstr>
      <vt:lpstr>Ensemble … </vt:lpstr>
      <vt:lpstr>Ensemble Models (Voting)</vt:lpstr>
      <vt:lpstr>Ensemble Models (Voting)</vt:lpstr>
      <vt:lpstr>Voting … </vt:lpstr>
      <vt:lpstr>Ensemble Model … </vt:lpstr>
      <vt:lpstr>Voting Example</vt:lpstr>
      <vt:lpstr>Voting Example</vt:lpstr>
      <vt:lpstr>Stacking Ensemble with hold-out</vt:lpstr>
      <vt:lpstr>Stacking Ensemble with hold-out</vt:lpstr>
      <vt:lpstr>Stacking Ensemble with hold-out</vt:lpstr>
      <vt:lpstr>Stacking Ensemble with k-fold</vt:lpstr>
      <vt:lpstr>Stacking Example (Regressor-Prediction)-&gt;Stacking.py</vt:lpstr>
      <vt:lpstr>Stacking Example (Regressor-Prediction)-&gt;Stacking.py</vt:lpstr>
      <vt:lpstr>Bagging Ensemble</vt:lpstr>
      <vt:lpstr>Bagging Ensemble</vt:lpstr>
      <vt:lpstr>Bagging Ensemble</vt:lpstr>
      <vt:lpstr>Bagging Ensemble-Example-&gt;Bagging.py</vt:lpstr>
      <vt:lpstr>Boosting Ensemble</vt:lpstr>
      <vt:lpstr>Boosting Ensemble</vt:lpstr>
      <vt:lpstr>Boosting Ensemble</vt:lpstr>
      <vt:lpstr>Boosting Ensemble-Example-&gt;Boosting.py</vt:lpstr>
      <vt:lpstr>Bagging and Boosting Algoritmaları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| Hafta 1</dc:title>
  <dc:creator>Ümit ATİLA</dc:creator>
  <cp:lastModifiedBy>Abdulkadir Karacı</cp:lastModifiedBy>
  <cp:revision>324</cp:revision>
  <dcterms:created xsi:type="dcterms:W3CDTF">2020-10-02T20:23:56Z</dcterms:created>
  <dcterms:modified xsi:type="dcterms:W3CDTF">2023-11-29T08:56:00Z</dcterms:modified>
</cp:coreProperties>
</file>