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B6702C-A177-484D-B506-4FC93B78F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CD8B6D2-607C-5C1C-40DC-2326689B2511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406D7C-E957-3E5A-4585-BE1215E86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EA4A01EC-B76C-455B-FFCE-151178E9AAB3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Python Ders-2</a:t>
            </a:r>
            <a:endParaRPr lang="tr-TR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Koşullu İşlemler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zincirleme </a:t>
            </a:r>
            <a:r>
              <a:rPr lang="tr-TR" b="1" dirty="0" err="1"/>
              <a:t>koșul</a:t>
            </a:r>
            <a:r>
              <a:rPr lang="tr-TR" b="1" dirty="0"/>
              <a:t> ifadeleri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557" y="961495"/>
            <a:ext cx="2680929" cy="519828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x=-10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y=-5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if x &gt; 0: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 ("</a:t>
            </a:r>
            <a:r>
              <a:rPr lang="en-US" dirty="0" err="1">
                <a:solidFill>
                  <a:srgbClr val="00B050"/>
                </a:solidFill>
              </a:rPr>
              <a:t>Kuzey</a:t>
            </a:r>
            <a:r>
              <a:rPr lang="en-US" dirty="0">
                <a:solidFill>
                  <a:srgbClr val="00B050"/>
                </a:solidFill>
              </a:rPr>
              <a:t>-")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y &gt;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</a:t>
            </a:r>
            <a:r>
              <a:rPr lang="en-US" dirty="0" err="1">
                <a:solidFill>
                  <a:srgbClr val="00B050"/>
                </a:solidFill>
              </a:rPr>
              <a:t>Doğu</a:t>
            </a:r>
            <a:r>
              <a:rPr lang="en-US" dirty="0">
                <a:solidFill>
                  <a:srgbClr val="00B050"/>
                </a:solidFill>
              </a:rPr>
              <a:t>")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</a:t>
            </a:r>
            <a:r>
              <a:rPr lang="en-US" dirty="0" err="1">
                <a:solidFill>
                  <a:srgbClr val="00B050"/>
                </a:solidFill>
              </a:rPr>
              <a:t>Batı</a:t>
            </a:r>
            <a:r>
              <a:rPr lang="en-US" dirty="0">
                <a:solidFill>
                  <a:srgbClr val="00B050"/>
                </a:solidFill>
              </a:rPr>
              <a:t>")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 ("</a:t>
            </a:r>
            <a:r>
              <a:rPr lang="en-US" dirty="0" err="1">
                <a:solidFill>
                  <a:srgbClr val="00B050"/>
                </a:solidFill>
              </a:rPr>
              <a:t>Guney</a:t>
            </a:r>
            <a:r>
              <a:rPr lang="en-US" dirty="0">
                <a:solidFill>
                  <a:srgbClr val="00B050"/>
                </a:solidFill>
              </a:rPr>
              <a:t>-")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y&gt;0: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</a:t>
            </a:r>
            <a:r>
              <a:rPr lang="en-US" dirty="0" err="1">
                <a:solidFill>
                  <a:srgbClr val="00B050"/>
                </a:solidFill>
              </a:rPr>
              <a:t>Doğu</a:t>
            </a:r>
            <a:r>
              <a:rPr lang="en-US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</a:t>
            </a:r>
            <a:r>
              <a:rPr lang="en-US" dirty="0" err="1">
                <a:solidFill>
                  <a:srgbClr val="00B050"/>
                </a:solidFill>
              </a:rPr>
              <a:t>Batı</a:t>
            </a:r>
            <a:r>
              <a:rPr lang="en-US" dirty="0">
                <a:solidFill>
                  <a:srgbClr val="00B050"/>
                </a:solidFill>
              </a:rPr>
              <a:t>")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5831633" y="1197992"/>
            <a:ext cx="3041779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x=-10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y=-5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if x &gt; 0 and y&gt;0: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Kuzey-Doğu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elif</a:t>
            </a:r>
            <a:r>
              <a:rPr lang="en-US" sz="1800" dirty="0">
                <a:solidFill>
                  <a:srgbClr val="00B050"/>
                </a:solidFill>
              </a:rPr>
              <a:t> x&gt;0 and y&lt;0: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Kuzey-Batı</a:t>
            </a:r>
            <a:r>
              <a:rPr lang="en-US" sz="1800" dirty="0">
                <a:solidFill>
                  <a:srgbClr val="00B050"/>
                </a:solidFill>
              </a:rPr>
              <a:t>")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elif</a:t>
            </a:r>
            <a:r>
              <a:rPr lang="en-US" sz="1800" dirty="0">
                <a:solidFill>
                  <a:srgbClr val="00B050"/>
                </a:solidFill>
              </a:rPr>
              <a:t> x&lt;0 and y&gt;0: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Güney-Doğu</a:t>
            </a:r>
            <a:r>
              <a:rPr lang="en-US" sz="1800" dirty="0">
                <a:solidFill>
                  <a:srgbClr val="00B050"/>
                </a:solidFill>
              </a:rPr>
              <a:t>")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Güney-Batı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  <a:endParaRPr lang="tr-TR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B71977B-6F10-4583-BB35-05D3AEF7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33" y="6298140"/>
            <a:ext cx="790575" cy="4762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8F635FD-D85D-7F91-A6A6-0A93947E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37" y="5683532"/>
            <a:ext cx="790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zincirleme </a:t>
            </a:r>
            <a:r>
              <a:rPr lang="tr-TR" b="1" dirty="0" err="1"/>
              <a:t>koșul</a:t>
            </a:r>
            <a:r>
              <a:rPr lang="tr-TR" b="1" dirty="0"/>
              <a:t> ifadeleri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29" y="1335702"/>
            <a:ext cx="4998031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x=8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if x&gt;0: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x &lt; 10: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("x </a:t>
            </a:r>
            <a:r>
              <a:rPr lang="en-US" dirty="0" err="1">
                <a:solidFill>
                  <a:srgbClr val="00B050"/>
                </a:solidFill>
              </a:rPr>
              <a:t>pozitif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basamaklıdır</a:t>
            </a:r>
            <a:r>
              <a:rPr lang="en-US" dirty="0">
                <a:solidFill>
                  <a:srgbClr val="00B050"/>
                </a:solidFill>
              </a:rPr>
              <a:t>.")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6497152" y="1335702"/>
            <a:ext cx="5234473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/>
              <a:t>Yandaki kodu tek bir cümleyle yazabiliriz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x=8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if x&gt;0 and x&lt;10: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("x </a:t>
            </a:r>
            <a:r>
              <a:rPr lang="en-US" sz="1800" dirty="0" err="1">
                <a:solidFill>
                  <a:srgbClr val="00B050"/>
                </a:solidFill>
              </a:rPr>
              <a:t>pozitif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ve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tek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basamaklıdır</a:t>
            </a:r>
            <a:r>
              <a:rPr lang="en-US" sz="1800" dirty="0">
                <a:solidFill>
                  <a:srgbClr val="00B050"/>
                </a:solidFill>
              </a:rPr>
              <a:t>.")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/>
              <a:t>ya da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x=8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70C0"/>
                </a:solidFill>
              </a:rPr>
              <a:t>if</a:t>
            </a:r>
            <a:r>
              <a:rPr lang="tr-TR" sz="1800" dirty="0">
                <a:solidFill>
                  <a:srgbClr val="0070C0"/>
                </a:solidFill>
              </a:rPr>
              <a:t> 0&lt;x&lt;10: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("x pozitif ve tek basamaklıdır.")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09F8219-A395-D835-C49A-37F1BD82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94" y="4592166"/>
            <a:ext cx="278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8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155" y="1239835"/>
            <a:ext cx="4998031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print_square_root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if x &lt;=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</a:t>
            </a:r>
            <a:r>
              <a:rPr lang="en-US" dirty="0" err="1">
                <a:solidFill>
                  <a:srgbClr val="00B050"/>
                </a:solidFill>
              </a:rPr>
              <a:t>Sadece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pozitif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sayılar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lütfen</a:t>
            </a:r>
            <a:r>
              <a:rPr lang="en-US" dirty="0">
                <a:solidFill>
                  <a:srgbClr val="00B050"/>
                </a:solidFill>
              </a:rPr>
              <a:t>.")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result = x**0.5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 ("</a:t>
            </a:r>
            <a:r>
              <a:rPr lang="en-US" dirty="0" err="1">
                <a:solidFill>
                  <a:srgbClr val="00B050"/>
                </a:solidFill>
              </a:rPr>
              <a:t>x’in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kökü</a:t>
            </a:r>
            <a:r>
              <a:rPr lang="en-US" dirty="0">
                <a:solidFill>
                  <a:srgbClr val="00B050"/>
                </a:solidFill>
              </a:rPr>
              <a:t>=", result)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print_square_root</a:t>
            </a:r>
            <a:r>
              <a:rPr lang="en-US" dirty="0">
                <a:solidFill>
                  <a:srgbClr val="00B050"/>
                </a:solidFill>
              </a:rPr>
              <a:t>(-144)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print_square_root</a:t>
            </a:r>
            <a:r>
              <a:rPr lang="en-US" dirty="0">
                <a:solidFill>
                  <a:srgbClr val="00B050"/>
                </a:solidFill>
              </a:rPr>
              <a:t>(144)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FE00F9-E5EC-0E80-4F08-B8AECF80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02" y="5360990"/>
            <a:ext cx="2733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428" y="1239835"/>
            <a:ext cx="6696204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(prompt):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ok = input(prompt)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>
                <a:solidFill>
                  <a:srgbClr val="0070C0"/>
                </a:solidFill>
              </a:rPr>
              <a:t>ok in ('y', 'ye', 'yes')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('YES')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>
                <a:solidFill>
                  <a:srgbClr val="0070C0"/>
                </a:solidFill>
              </a:rPr>
              <a:t>ok in ('n', 'no', '</a:t>
            </a:r>
            <a:r>
              <a:rPr lang="en-US" dirty="0" err="1">
                <a:solidFill>
                  <a:srgbClr val="0070C0"/>
                </a:solidFill>
              </a:rPr>
              <a:t>nop</a:t>
            </a:r>
            <a:r>
              <a:rPr lang="en-US" dirty="0">
                <a:solidFill>
                  <a:srgbClr val="0070C0"/>
                </a:solidFill>
              </a:rPr>
              <a:t>', 'nope'):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('NO')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Çıkmak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istediğinize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emin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misiniz</a:t>
            </a:r>
            <a:r>
              <a:rPr lang="en-US" dirty="0">
                <a:solidFill>
                  <a:srgbClr val="00B050"/>
                </a:solidFill>
              </a:rPr>
              <a:t>?")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4A503C-1CE7-72CF-0197-908C5343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88" y="5172137"/>
            <a:ext cx="3076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745"/>
            <a:ext cx="2668900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Dizgiye </a:t>
            </a:r>
            <a:r>
              <a:rPr lang="tr-TR" b="1" u="sng" dirty="0" err="1">
                <a:solidFill>
                  <a:srgbClr val="0070C0"/>
                </a:solidFill>
              </a:rPr>
              <a:t>Dönüșüm</a:t>
            </a:r>
            <a:endParaRPr lang="tr-TR" b="1" u="sng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str(32)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’32’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str(3.14)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’3.14’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str(True)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’True’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A936174-CC91-5ACA-E568-F37C9BCB15AC}"/>
              </a:ext>
            </a:extLst>
          </p:cNvPr>
          <p:cNvSpPr txBox="1">
            <a:spLocks/>
          </p:cNvSpPr>
          <p:nvPr/>
        </p:nvSpPr>
        <p:spPr>
          <a:xfrm>
            <a:off x="3610872" y="866590"/>
            <a:ext cx="8220786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Tamsayıya </a:t>
            </a:r>
            <a:r>
              <a:rPr lang="tr-TR" sz="18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Dönüșüm</a:t>
            </a:r>
            <a:endParaRPr lang="tr-TR" sz="1800" b="1" u="sng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int("32")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int("32", 16)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#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en-US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50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(16’lık sayı siteminde 32’nin onluk sayı sistemine dönüşüm)</a:t>
            </a:r>
            <a:endParaRPr lang="en-US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int(str(32), 8)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(8’lik sayı siteminde 32’nin onluk sayı sistemine dönüşüm)</a:t>
            </a:r>
            <a:endParaRPr lang="en-US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Traceback (most recent call last):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File "&lt;stdin&gt;", line 1, in &lt;module&gt;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ValueError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invalid literal for int() with base ’</a:t>
            </a:r>
            <a:r>
              <a:rPr lang="en-US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input("Bir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deger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 </a:t>
            </a:r>
            <a:r>
              <a:rPr lang="en-US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deger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34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int("0x13", 16)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19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(34.4)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34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(34.999)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34 (kural: tamsayı kısmını al)</a:t>
            </a:r>
          </a:p>
        </p:txBody>
      </p:sp>
    </p:spTree>
    <p:extLst>
      <p:ext uri="{BB962C8B-B14F-4D97-AF65-F5344CB8AC3E}">
        <p14:creationId xmlns:p14="http://schemas.microsoft.com/office/powerpoint/2010/main" val="4760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745"/>
            <a:ext cx="9396272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Float</a:t>
            </a:r>
            <a:r>
              <a:rPr lang="tr-TR" b="1" u="sng" dirty="0">
                <a:solidFill>
                  <a:srgbClr val="0070C0"/>
                </a:solidFill>
              </a:rPr>
              <a:t> ve </a:t>
            </a:r>
            <a:r>
              <a:rPr lang="tr-TR" b="1" u="sng" dirty="0" err="1">
                <a:solidFill>
                  <a:srgbClr val="0070C0"/>
                </a:solidFill>
              </a:rPr>
              <a:t>Bool</a:t>
            </a:r>
            <a:r>
              <a:rPr lang="tr-TR" b="1" u="sng" dirty="0">
                <a:solidFill>
                  <a:srgbClr val="0070C0"/>
                </a:solidFill>
              </a:rPr>
              <a:t> Dönüşüm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&gt;&gt;&gt;</a:t>
            </a:r>
            <a:r>
              <a:rPr lang="en-US" dirty="0">
                <a:solidFill>
                  <a:srgbClr val="00B050"/>
                </a:solidFill>
              </a:rPr>
              <a:t>float("3.141519")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3.141519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&gt;&gt;&gt;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("3.141519")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ValueError</a:t>
            </a:r>
            <a:r>
              <a:rPr lang="en-US" dirty="0"/>
              <a:t>: invalid literal for int() with base 10: '3.141519’</a:t>
            </a: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&gt;&gt;&gt;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("3.141519"))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bool(1)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bool(1.0)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bool(0)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04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88" y="1069831"/>
            <a:ext cx="3913424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ad = 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("Adinizi giriniz: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ad == "":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("devam edemezsiniz")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</a:t>
            </a: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ifade kısaltma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EFB0DD2-1ABE-A37E-6E1A-CCF672ED28A3}"/>
              </a:ext>
            </a:extLst>
          </p:cNvPr>
          <p:cNvSpPr txBox="1">
            <a:spLocks/>
          </p:cNvSpPr>
          <p:nvPr/>
        </p:nvSpPr>
        <p:spPr>
          <a:xfrm>
            <a:off x="5120941" y="976374"/>
            <a:ext cx="3913424" cy="178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=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("Adinizi giriniz: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not ad: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("devam edemezsiniz")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92408234-B48E-BEA9-87A6-BF576F5E3A8A}"/>
              </a:ext>
            </a:extLst>
          </p:cNvPr>
          <p:cNvSpPr txBox="1">
            <a:spLocks/>
          </p:cNvSpPr>
          <p:nvPr/>
        </p:nvSpPr>
        <p:spPr>
          <a:xfrm>
            <a:off x="582829" y="2629778"/>
            <a:ext cx="4538112" cy="251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=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("Adinizi giriniz: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not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(ad):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 devam edemezsiniz ")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A18C0FF-3D88-9E08-C9AF-E6D75AC1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71" y="3668975"/>
            <a:ext cx="1762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3" y="1069831"/>
            <a:ext cx="11405560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 err="1">
                <a:solidFill>
                  <a:srgbClr val="00B050"/>
                </a:solidFill>
              </a:rPr>
              <a:t>urllib.request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page = </a:t>
            </a:r>
            <a:r>
              <a:rPr lang="en-US" dirty="0" err="1">
                <a:solidFill>
                  <a:srgbClr val="00B050"/>
                </a:solidFill>
              </a:rPr>
              <a:t>urllib.request.urlopen</a:t>
            </a:r>
            <a:r>
              <a:rPr lang="en-US" dirty="0">
                <a:solidFill>
                  <a:srgbClr val="00B050"/>
                </a:solidFill>
              </a:rPr>
              <a:t>("https://www.oracle.com/tr/artificial-intelligence/machine-learning/what-is-deep-learning/")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text = </a:t>
            </a:r>
            <a:r>
              <a:rPr lang="en-US" dirty="0" err="1">
                <a:solidFill>
                  <a:srgbClr val="00B050"/>
                </a:solidFill>
              </a:rPr>
              <a:t>page.read</a:t>
            </a:r>
            <a:r>
              <a:rPr lang="en-US" dirty="0">
                <a:solidFill>
                  <a:srgbClr val="00B050"/>
                </a:solidFill>
              </a:rPr>
              <a:t>().decode("utf8")  #string </a:t>
            </a:r>
            <a:r>
              <a:rPr lang="en-US" dirty="0" err="1">
                <a:solidFill>
                  <a:srgbClr val="00B050"/>
                </a:solidFill>
              </a:rPr>
              <a:t>bilgi</a:t>
            </a:r>
            <a:r>
              <a:rPr lang="en-US" dirty="0">
                <a:solidFill>
                  <a:srgbClr val="00B050"/>
                </a:solidFill>
              </a:rPr>
              <a:t> döner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dizgi</a:t>
            </a:r>
            <a:r>
              <a:rPr lang="en-US" dirty="0">
                <a:solidFill>
                  <a:srgbClr val="00B050"/>
                </a:solidFill>
              </a:rPr>
              <a:t> = text[100:1000]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dizgi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Web Sayfası Okuma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4AA6AA3-9FCE-2FDF-A4E7-D6A47B12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50" y="2753393"/>
            <a:ext cx="8029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28633"/>
            <a:ext cx="11122436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random</a:t>
            </a:r>
            <a:endParaRPr lang="tr-TR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tutulan=</a:t>
            </a:r>
            <a:r>
              <a:rPr lang="tr-TR" dirty="0" err="1">
                <a:solidFill>
                  <a:srgbClr val="0070C0"/>
                </a:solidFill>
              </a:rPr>
              <a:t>random.randrange</a:t>
            </a:r>
            <a:r>
              <a:rPr lang="tr-TR" dirty="0">
                <a:solidFill>
                  <a:srgbClr val="0070C0"/>
                </a:solidFill>
              </a:rPr>
              <a:t>(1, 10) #10 dahil değil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tahmin=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("Tahmininiz="))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("Tutulan Sayı=",tutulan)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tahmin==</a:t>
            </a:r>
            <a:r>
              <a:rPr lang="tr-TR" dirty="0" err="1">
                <a:solidFill>
                  <a:srgbClr val="00B050"/>
                </a:solidFill>
              </a:rPr>
              <a:t>tutulan:print</a:t>
            </a:r>
            <a:r>
              <a:rPr lang="tr-TR" dirty="0">
                <a:solidFill>
                  <a:srgbClr val="00B050"/>
                </a:solidFill>
              </a:rPr>
              <a:t>("Bildiniz")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elif tahmin&gt;</a:t>
            </a:r>
            <a:r>
              <a:rPr lang="tr-TR" dirty="0" err="1">
                <a:solidFill>
                  <a:srgbClr val="00B050"/>
                </a:solidFill>
              </a:rPr>
              <a:t>tutulan:print</a:t>
            </a:r>
            <a:r>
              <a:rPr lang="tr-TR" dirty="0">
                <a:solidFill>
                  <a:srgbClr val="00B050"/>
                </a:solidFill>
              </a:rPr>
              <a:t>("Daha küçük tahmin etseydiniz bilecektiniz")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else:print</a:t>
            </a:r>
            <a:r>
              <a:rPr lang="tr-TR" dirty="0">
                <a:solidFill>
                  <a:srgbClr val="00B050"/>
                </a:solidFill>
              </a:rPr>
              <a:t>("Daha büyük tahmin etseydiniz bilecektiniz")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b="1" u="sng" dirty="0">
                <a:solidFill>
                  <a:srgbClr val="0070C0"/>
                </a:solidFill>
              </a:rPr>
              <a:t>Örnek</a:t>
            </a:r>
            <a:endParaRPr lang="tr-TR" sz="1800" b="1" u="sng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FA5750-23A1-9EDE-FB8E-00FE4862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62" y="2194203"/>
            <a:ext cx="3648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706" y="1528777"/>
            <a:ext cx="7193902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#text.find("karakter",start 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end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70C0"/>
                </a:solidFill>
              </a:rPr>
              <a:t> 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text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bla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bla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blaKur</a:t>
            </a:r>
            <a:r>
              <a:rPr lang="tr-TR" dirty="0">
                <a:solidFill>
                  <a:srgbClr val="0070C0"/>
                </a:solidFill>
              </a:rPr>
              <a:t>=18.86&lt;deneme</a:t>
            </a:r>
            <a:r>
              <a:rPr lang="tr-TR" dirty="0">
                <a:solidFill>
                  <a:srgbClr val="00B050"/>
                </a:solidFill>
              </a:rPr>
              <a:t>"  #string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ki=</a:t>
            </a:r>
            <a:r>
              <a:rPr lang="tr-TR" dirty="0" err="1">
                <a:solidFill>
                  <a:srgbClr val="00B050"/>
                </a:solidFill>
              </a:rPr>
              <a:t>text.find</a:t>
            </a:r>
            <a:r>
              <a:rPr lang="tr-TR" dirty="0">
                <a:solidFill>
                  <a:srgbClr val="00B050"/>
                </a:solidFill>
              </a:rPr>
              <a:t>("Kur")  </a:t>
            </a:r>
            <a:r>
              <a:rPr lang="tr-TR" dirty="0">
                <a:solidFill>
                  <a:srgbClr val="0070C0"/>
                </a:solidFill>
              </a:rPr>
              <a:t>#11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si=</a:t>
            </a:r>
            <a:r>
              <a:rPr lang="tr-TR" dirty="0" err="1">
                <a:solidFill>
                  <a:srgbClr val="00B050"/>
                </a:solidFill>
              </a:rPr>
              <a:t>text.find</a:t>
            </a:r>
            <a:r>
              <a:rPr lang="tr-TR" dirty="0">
                <a:solidFill>
                  <a:srgbClr val="00B050"/>
                </a:solidFill>
              </a:rPr>
              <a:t>("=",ki)+1   </a:t>
            </a:r>
            <a:r>
              <a:rPr lang="tr-TR" dirty="0">
                <a:solidFill>
                  <a:srgbClr val="0070C0"/>
                </a:solidFill>
              </a:rPr>
              <a:t>#15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ei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text.find</a:t>
            </a:r>
            <a:r>
              <a:rPr lang="tr-TR" dirty="0">
                <a:solidFill>
                  <a:srgbClr val="00B050"/>
                </a:solidFill>
              </a:rPr>
              <a:t>("&lt;",si)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kur=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text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 err="1">
                <a:solidFill>
                  <a:srgbClr val="00B050"/>
                </a:solidFill>
              </a:rPr>
              <a:t>si:ei</a:t>
            </a:r>
            <a:r>
              <a:rPr lang="tr-TR" dirty="0">
                <a:solidFill>
                  <a:srgbClr val="00B050"/>
                </a:solidFill>
              </a:rPr>
              <a:t>]) </a:t>
            </a:r>
            <a:r>
              <a:rPr lang="nn-NO" dirty="0">
                <a:solidFill>
                  <a:srgbClr val="0070C0"/>
                </a:solidFill>
              </a:rPr>
              <a:t>#[si,ei) aralığındaki karakterleri alır</a:t>
            </a:r>
            <a:endParaRPr lang="tr-TR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("Kur=",kur)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b="1" u="sng" dirty="0">
                <a:solidFill>
                  <a:srgbClr val="0070C0"/>
                </a:solidFill>
              </a:rPr>
              <a:t>Örnek</a:t>
            </a:r>
            <a:endParaRPr lang="tr-TR" sz="1800" b="1" u="sng" dirty="0">
              <a:solidFill>
                <a:srgbClr val="0070C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3244389-3FCB-F832-AAA4-216FBDA2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45" y="4194985"/>
            <a:ext cx="1047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 err="1"/>
              <a:t>Bool</a:t>
            </a:r>
            <a:r>
              <a:rPr lang="tr-TR" dirty="0"/>
              <a:t> işleçleri sadece doğruluk-yanlışlık sorgulamaya yarayan araçlar değildir. Bilgisayar biliminde her şeyin bir </a:t>
            </a:r>
            <a:r>
              <a:rPr lang="tr-TR" dirty="0" err="1"/>
              <a:t>bool</a:t>
            </a:r>
            <a:r>
              <a:rPr lang="tr-TR" dirty="0"/>
              <a:t> değeri vardır.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0 değeri ve boş veri tipleri </a:t>
            </a:r>
            <a:r>
              <a:rPr lang="tr-TR" dirty="0" err="1"/>
              <a:t>False</a:t>
            </a:r>
            <a:r>
              <a:rPr lang="tr-TR" dirty="0"/>
              <a:t> ‘tur.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Bunlar dışında kalan her şey ise True ‘dur.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bool(5) </a:t>
            </a:r>
            <a:r>
              <a:rPr lang="tr-TR" dirty="0"/>
              <a:t>	</a:t>
            </a:r>
            <a:r>
              <a:rPr lang="en-US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bool(5.8) </a:t>
            </a:r>
            <a:r>
              <a:rPr lang="tr-TR" dirty="0"/>
              <a:t>	</a:t>
            </a:r>
            <a:r>
              <a:rPr lang="en-US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bool(-5) </a:t>
            </a:r>
            <a:r>
              <a:rPr lang="tr-TR" dirty="0"/>
              <a:t>	</a:t>
            </a:r>
            <a:r>
              <a:rPr lang="en-US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bool(“Steve Jobs”) 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bool(“0”) </a:t>
            </a:r>
            <a:r>
              <a:rPr lang="tr-TR" dirty="0"/>
              <a:t>	</a:t>
            </a:r>
            <a:r>
              <a:rPr lang="en-US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bool(“ “) </a:t>
            </a:r>
            <a:r>
              <a:rPr lang="tr-TR" dirty="0"/>
              <a:t>	</a:t>
            </a:r>
            <a:r>
              <a:rPr lang="en-US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bool() </a:t>
            </a:r>
            <a:r>
              <a:rPr lang="tr-TR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bool(““) </a:t>
            </a: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bool(0) </a:t>
            </a: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bool(0.0) </a:t>
            </a:r>
            <a:r>
              <a:rPr lang="tr-TR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Sonucu </a:t>
            </a:r>
            <a:r>
              <a:rPr lang="tr-TR" b="1" u="sng" dirty="0" err="1">
                <a:solidFill>
                  <a:srgbClr val="0070C0"/>
                </a:solidFill>
              </a:rPr>
              <a:t>boolean</a:t>
            </a:r>
            <a:r>
              <a:rPr lang="tr-TR" b="1" u="sng" dirty="0">
                <a:solidFill>
                  <a:srgbClr val="0070C0"/>
                </a:solidFill>
              </a:rPr>
              <a:t> değer olan deyimler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x, y = 5, 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== y # esit mi?</a:t>
            </a:r>
            <a:r>
              <a:rPr lang="tr-TR" dirty="0">
                <a:solidFill>
                  <a:srgbClr val="00B050"/>
                </a:solidFill>
              </a:rPr>
              <a:t>		</a:t>
            </a:r>
            <a:r>
              <a:rPr lang="es-ES" dirty="0"/>
              <a:t>False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== x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!= y # esit degil mi?</a:t>
            </a: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&gt;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False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&lt;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&lt;=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&gt;=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29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Mantıksal İşleçler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x, y = 5, 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&gt; 0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n-U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&lt; 10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n-U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&gt; 0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B050"/>
                </a:solidFill>
              </a:rPr>
              <a:t> x &lt; 10</a:t>
            </a:r>
            <a:r>
              <a:rPr lang="tr-TR" dirty="0">
                <a:solidFill>
                  <a:srgbClr val="00B050"/>
                </a:solidFill>
              </a:rPr>
              <a:t>		</a:t>
            </a:r>
            <a:r>
              <a:rPr lang="en-U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% 2 == 0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>
                <a:solidFill>
                  <a:srgbClr val="00B050"/>
                </a:solidFill>
              </a:rPr>
              <a:t> x % 3 == 0</a:t>
            </a: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n-US" dirty="0"/>
              <a:t>False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&gt;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n-US" dirty="0"/>
              <a:t>False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B050"/>
                </a:solidFill>
              </a:rPr>
              <a:t>(x &gt; y)</a:t>
            </a:r>
            <a:r>
              <a:rPr lang="tr-TR" dirty="0">
                <a:solidFill>
                  <a:srgbClr val="00B050"/>
                </a:solidFill>
              </a:rPr>
              <a:t>		</a:t>
            </a: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598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koșullu</a:t>
            </a:r>
            <a:r>
              <a:rPr lang="tr-TR" b="1" u="sng" dirty="0">
                <a:solidFill>
                  <a:srgbClr val="0070C0"/>
                </a:solidFill>
              </a:rPr>
              <a:t> yürütme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koşul cümleleri: ortalama notu 60’dan küçükse kaldı. Ama nasıl?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&lt; 60: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("KALDI")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koșul</a:t>
            </a:r>
            <a:r>
              <a:rPr lang="tr-TR" dirty="0"/>
              <a:t> cümleleri </a:t>
            </a:r>
            <a:r>
              <a:rPr lang="tr-TR" dirty="0" err="1"/>
              <a:t>if</a:t>
            </a:r>
            <a:r>
              <a:rPr lang="tr-TR" dirty="0"/>
              <a:t> ile kurulur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satırın sonundaki (</a:t>
            </a:r>
            <a:r>
              <a:rPr lang="tr-TR" dirty="0" err="1"/>
              <a:t>ișlevdekine</a:t>
            </a:r>
            <a:r>
              <a:rPr lang="tr-TR" dirty="0"/>
              <a:t> benzer) iki noktaya dikkat!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if’den</a:t>
            </a:r>
            <a:r>
              <a:rPr lang="tr-TR" dirty="0"/>
              <a:t> sonra gelen </a:t>
            </a:r>
            <a:r>
              <a:rPr lang="tr-TR" dirty="0" err="1"/>
              <a:t>boolean</a:t>
            </a:r>
            <a:r>
              <a:rPr lang="tr-TR" dirty="0"/>
              <a:t> deyime </a:t>
            </a:r>
            <a:r>
              <a:rPr lang="tr-TR" dirty="0" err="1"/>
              <a:t>koșul</a:t>
            </a:r>
            <a:r>
              <a:rPr lang="tr-TR" dirty="0"/>
              <a:t> denilir: </a:t>
            </a:r>
            <a:r>
              <a:rPr lang="tr-TR" dirty="0" err="1"/>
              <a:t>ort</a:t>
            </a:r>
            <a:r>
              <a:rPr lang="tr-TR" dirty="0"/>
              <a:t> &lt; 60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satırdan sonraki, girintili yazılanlar gövde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koșul</a:t>
            </a:r>
            <a:r>
              <a:rPr lang="tr-TR" dirty="0"/>
              <a:t> doğruysa gövdedeki emirler yerine getirilir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koșul</a:t>
            </a:r>
            <a:r>
              <a:rPr lang="tr-TR" dirty="0"/>
              <a:t> </a:t>
            </a:r>
            <a:r>
              <a:rPr lang="tr-TR" dirty="0" err="1"/>
              <a:t>yanlıșsa</a:t>
            </a:r>
            <a:r>
              <a:rPr lang="tr-TR" dirty="0"/>
              <a:t> bir </a:t>
            </a:r>
            <a:r>
              <a:rPr lang="tr-TR" dirty="0" err="1"/>
              <a:t>șey</a:t>
            </a:r>
            <a:r>
              <a:rPr lang="tr-TR" dirty="0"/>
              <a:t> yapılmaz</a:t>
            </a:r>
          </a:p>
        </p:txBody>
      </p:sp>
    </p:spTree>
    <p:extLst>
      <p:ext uri="{BB962C8B-B14F-4D97-AF65-F5344CB8AC3E}">
        <p14:creationId xmlns:p14="http://schemas.microsoft.com/office/powerpoint/2010/main" val="21789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İf</a:t>
            </a:r>
            <a:r>
              <a:rPr lang="tr-TR" b="1" u="sng" dirty="0">
                <a:solidFill>
                  <a:srgbClr val="0070C0"/>
                </a:solidFill>
              </a:rPr>
              <a:t> </a:t>
            </a:r>
            <a:r>
              <a:rPr lang="tr-TR" b="1" u="sng" dirty="0" err="1">
                <a:solidFill>
                  <a:srgbClr val="0070C0"/>
                </a:solidFill>
              </a:rPr>
              <a:t>koșul</a:t>
            </a:r>
            <a:r>
              <a:rPr lang="tr-TR" b="1" u="sng" dirty="0">
                <a:solidFill>
                  <a:srgbClr val="0070C0"/>
                </a:solidFill>
              </a:rPr>
              <a:t> yapısı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KOSUL: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CUMLELER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if</a:t>
            </a:r>
            <a:r>
              <a:rPr lang="tr-TR" dirty="0"/>
              <a:t> anahtar kelimesiyle </a:t>
            </a:r>
            <a:r>
              <a:rPr lang="tr-TR" dirty="0" err="1"/>
              <a:t>bașla</a:t>
            </a:r>
            <a:endParaRPr lang="tr-TR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KOSUL ile devam et. bu ikisi </a:t>
            </a:r>
            <a:r>
              <a:rPr lang="tr-TR" dirty="0" err="1"/>
              <a:t>bașlık</a:t>
            </a:r>
            <a:r>
              <a:rPr lang="tr-TR" dirty="0"/>
              <a:t> satırıdır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bașlık</a:t>
            </a:r>
            <a:r>
              <a:rPr lang="tr-TR" dirty="0"/>
              <a:t> satırını iki nokta - : ile bitir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takip eden girintili cümlelere blok adı verilir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ilk </a:t>
            </a:r>
            <a:r>
              <a:rPr lang="tr-TR" dirty="0" err="1">
                <a:solidFill>
                  <a:srgbClr val="0070C0"/>
                </a:solidFill>
              </a:rPr>
              <a:t>girintisiz</a:t>
            </a:r>
            <a:r>
              <a:rPr lang="tr-TR" dirty="0">
                <a:solidFill>
                  <a:srgbClr val="0070C0"/>
                </a:solidFill>
              </a:rPr>
              <a:t> cümle blok sonunu gösterir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bileşik cümlelerdeki cümle bloğuna cümlenin gövdesi denilir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gövdedeki cümleler koşul doğruysa yerine getirilir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if</a:t>
            </a:r>
            <a:r>
              <a:rPr lang="tr-TR" dirty="0"/>
              <a:t> bileşik cümlesi en azından bir cümle içermelidir: </a:t>
            </a:r>
            <a:r>
              <a:rPr lang="tr-TR" dirty="0" err="1">
                <a:solidFill>
                  <a:srgbClr val="0070C0"/>
                </a:solidFill>
              </a:rPr>
              <a:t>pass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kullanılabilir (</a:t>
            </a:r>
            <a:r>
              <a:rPr lang="tr-TR" dirty="0" err="1"/>
              <a:t>boș</a:t>
            </a:r>
            <a:r>
              <a:rPr lang="tr-TR" dirty="0"/>
              <a:t> cümle)</a:t>
            </a:r>
          </a:p>
        </p:txBody>
      </p:sp>
    </p:spTree>
    <p:extLst>
      <p:ext uri="{BB962C8B-B14F-4D97-AF65-F5344CB8AC3E}">
        <p14:creationId xmlns:p14="http://schemas.microsoft.com/office/powerpoint/2010/main" val="135728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4684313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İf</a:t>
            </a:r>
            <a:r>
              <a:rPr lang="tr-TR" b="1" u="sng" dirty="0">
                <a:solidFill>
                  <a:srgbClr val="0070C0"/>
                </a:solidFill>
              </a:rPr>
              <a:t> </a:t>
            </a:r>
            <a:r>
              <a:rPr lang="tr-TR" b="1" u="sng" dirty="0" err="1">
                <a:solidFill>
                  <a:srgbClr val="0070C0"/>
                </a:solidFill>
              </a:rPr>
              <a:t>koșul</a:t>
            </a:r>
            <a:r>
              <a:rPr lang="tr-TR" b="1" u="sng" dirty="0">
                <a:solidFill>
                  <a:srgbClr val="0070C0"/>
                </a:solidFill>
              </a:rPr>
              <a:t> yapısı. Girintileme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= 65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&lt; 60: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("Maalesef </a:t>
            </a:r>
            <a:r>
              <a:rPr lang="tr-TR" dirty="0" err="1">
                <a:solidFill>
                  <a:srgbClr val="00B050"/>
                </a:solidFill>
              </a:rPr>
              <a:t>kaldiniz</a:t>
            </a:r>
            <a:r>
              <a:rPr lang="tr-TR" dirty="0">
                <a:solidFill>
                  <a:srgbClr val="00B050"/>
                </a:solidFill>
              </a:rPr>
              <a:t>!")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</a:rPr>
              <a:t>P</a:t>
            </a:r>
            <a:r>
              <a:rPr lang="sv-SE" dirty="0">
                <a:solidFill>
                  <a:srgbClr val="0070C0"/>
                </a:solidFill>
              </a:rPr>
              <a:t>ython girintileme temelli bloklama-gövde yapısı</a:t>
            </a:r>
            <a:r>
              <a:rPr lang="tr-TR" dirty="0" err="1">
                <a:solidFill>
                  <a:srgbClr val="0070C0"/>
                </a:solidFill>
              </a:rPr>
              <a:t>nı</a:t>
            </a:r>
            <a:r>
              <a:rPr lang="sv-SE" dirty="0">
                <a:solidFill>
                  <a:srgbClr val="0070C0"/>
                </a:solidFill>
              </a:rPr>
              <a:t> kullanır</a:t>
            </a:r>
            <a:r>
              <a:rPr lang="tr-T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AB0179E-4621-A603-0CD1-8DF7E91C5B7A}"/>
              </a:ext>
            </a:extLst>
          </p:cNvPr>
          <p:cNvSpPr txBox="1">
            <a:spLocks/>
          </p:cNvSpPr>
          <p:nvPr/>
        </p:nvSpPr>
        <p:spPr>
          <a:xfrm>
            <a:off x="5781217" y="1197847"/>
            <a:ext cx="4684313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70C0"/>
                </a:solidFill>
              </a:rPr>
              <a:t>böyle yazamazsınız, hata alırsınız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ort</a:t>
            </a:r>
            <a:r>
              <a:rPr lang="tr-TR" sz="1800" dirty="0">
                <a:solidFill>
                  <a:srgbClr val="00B050"/>
                </a:solidFill>
              </a:rPr>
              <a:t> = 65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if</a:t>
            </a:r>
            <a:r>
              <a:rPr lang="tr-TR" sz="1800" dirty="0">
                <a:solidFill>
                  <a:srgbClr val="00B050"/>
                </a:solidFill>
              </a:rPr>
              <a:t> </a:t>
            </a:r>
            <a:r>
              <a:rPr lang="tr-TR" sz="1800" dirty="0" err="1">
                <a:solidFill>
                  <a:srgbClr val="00B050"/>
                </a:solidFill>
              </a:rPr>
              <a:t>ort</a:t>
            </a:r>
            <a:r>
              <a:rPr lang="tr-TR" sz="1800" dirty="0">
                <a:solidFill>
                  <a:srgbClr val="00B050"/>
                </a:solidFill>
              </a:rPr>
              <a:t> &lt; 60: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("Maalesef </a:t>
            </a:r>
            <a:r>
              <a:rPr lang="tr-TR" sz="1800" dirty="0" err="1">
                <a:solidFill>
                  <a:srgbClr val="00B050"/>
                </a:solidFill>
              </a:rPr>
              <a:t>kaldiniz</a:t>
            </a:r>
            <a:r>
              <a:rPr lang="tr-TR" sz="1800" dirty="0">
                <a:solidFill>
                  <a:srgbClr val="00B050"/>
                </a:solidFill>
              </a:rPr>
              <a:t>!")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3020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/>
              <a:t>boolean</a:t>
            </a:r>
            <a:r>
              <a:rPr lang="tr-TR" sz="3600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65" y="1337975"/>
            <a:ext cx="2040227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ortalama=75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ortalama &lt; 60: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("KALDI")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("GECTI")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AB0179E-4621-A603-0CD1-8DF7E91C5B7A}"/>
              </a:ext>
            </a:extLst>
          </p:cNvPr>
          <p:cNvSpPr txBox="1">
            <a:spLocks/>
          </p:cNvSpPr>
          <p:nvPr/>
        </p:nvSpPr>
        <p:spPr>
          <a:xfrm>
            <a:off x="3571148" y="1337977"/>
            <a:ext cx="3109570" cy="414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x=int(input("Bir </a:t>
            </a:r>
            <a:r>
              <a:rPr lang="en-US" sz="1800" dirty="0" err="1">
                <a:solidFill>
                  <a:srgbClr val="00B050"/>
                </a:solidFill>
              </a:rPr>
              <a:t>sayı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girin</a:t>
            </a:r>
            <a:r>
              <a:rPr lang="en-US" sz="1800" dirty="0">
                <a:solidFill>
                  <a:srgbClr val="00B050"/>
                </a:solidFill>
              </a:rPr>
              <a:t>="))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if x%2 == 0: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(x, "</a:t>
            </a:r>
            <a:r>
              <a:rPr lang="en-US" sz="1800" dirty="0" err="1">
                <a:solidFill>
                  <a:srgbClr val="00B050"/>
                </a:solidFill>
              </a:rPr>
              <a:t>cifttir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(x, "</a:t>
            </a:r>
            <a:r>
              <a:rPr lang="en-US" sz="1800" dirty="0" err="1">
                <a:solidFill>
                  <a:srgbClr val="00B050"/>
                </a:solidFill>
              </a:rPr>
              <a:t>tektir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  <a:endParaRPr lang="tr-TR" sz="18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7245058" y="1337976"/>
            <a:ext cx="3858371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parola</a:t>
            </a:r>
            <a:r>
              <a:rPr lang="en-US" sz="1800" dirty="0">
                <a:solidFill>
                  <a:srgbClr val="00B050"/>
                </a:solidFill>
              </a:rPr>
              <a:t> = "python"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girdi</a:t>
            </a:r>
            <a:r>
              <a:rPr lang="en-US" sz="1800" dirty="0">
                <a:solidFill>
                  <a:srgbClr val="00B050"/>
                </a:solidFill>
              </a:rPr>
              <a:t> = input("</a:t>
            </a:r>
            <a:r>
              <a:rPr lang="en-US" sz="1800" dirty="0" err="1">
                <a:solidFill>
                  <a:srgbClr val="00B050"/>
                </a:solidFill>
              </a:rPr>
              <a:t>Lutfen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parolanizi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giriniz</a:t>
            </a:r>
            <a:r>
              <a:rPr lang="en-US" sz="1800" dirty="0">
                <a:solidFill>
                  <a:srgbClr val="00B050"/>
                </a:solidFill>
              </a:rPr>
              <a:t>:")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if </a:t>
            </a:r>
            <a:r>
              <a:rPr lang="en-US" sz="1800" dirty="0" err="1">
                <a:solidFill>
                  <a:srgbClr val="00B050"/>
                </a:solidFill>
              </a:rPr>
              <a:t>girdi.lower</a:t>
            </a:r>
            <a:r>
              <a:rPr lang="en-US" sz="1800" dirty="0">
                <a:solidFill>
                  <a:srgbClr val="00B050"/>
                </a:solidFill>
              </a:rPr>
              <a:t>() == </a:t>
            </a:r>
            <a:r>
              <a:rPr lang="en-US" sz="1800" dirty="0" err="1">
                <a:solidFill>
                  <a:srgbClr val="00B050"/>
                </a:solidFill>
              </a:rPr>
              <a:t>parola</a:t>
            </a:r>
            <a:r>
              <a:rPr lang="en-US" sz="1800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Parola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onaylandi</a:t>
            </a:r>
            <a:r>
              <a:rPr lang="en-US" sz="1800" dirty="0">
                <a:solidFill>
                  <a:srgbClr val="00B050"/>
                </a:solidFill>
              </a:rPr>
              <a:t>!")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5131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zincirleme </a:t>
            </a:r>
            <a:r>
              <a:rPr lang="tr-TR" b="1" dirty="0" err="1"/>
              <a:t>koșul</a:t>
            </a:r>
            <a:r>
              <a:rPr lang="tr-TR" b="1" dirty="0"/>
              <a:t> ifadeleri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335702"/>
            <a:ext cx="2954627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x=5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y=10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x &lt; y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("%s &lt; %s" % (x, y))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x &gt; y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("%s &gt; %s" % (x, y))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("%s = %s" % (x, y))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6096000" y="1337976"/>
            <a:ext cx="4970106" cy="5198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200" b="1" u="sng" dirty="0">
                <a:solidFill>
                  <a:srgbClr val="0070C0"/>
                </a:solidFill>
              </a:rPr>
              <a:t>Örnek</a:t>
            </a:r>
            <a:endParaRPr lang="tr-TR" sz="22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1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(t):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t 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sicaklik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degerine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santigrat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&gt;&gt;&gt; 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(-5)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SIVI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&gt;&gt;&gt; 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KATI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&gt;&gt;&gt; </a:t>
            </a: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GAZ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1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 ("SIVI")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sz="21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elif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 &gt; 0 and t &lt; 100: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 ("KATI")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 ("GAZ")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1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1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21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(100)</a:t>
            </a:r>
            <a:endParaRPr lang="tr-TR" sz="21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0CD00AE-B8C2-4731-31C1-E45DC7A6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5" y="5736319"/>
            <a:ext cx="762000" cy="2571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98F6430-EDFE-361F-6937-D6FD6A38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275" y="5736319"/>
            <a:ext cx="4857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13090</TotalTime>
  <Words>1521</Words>
  <Application>Microsoft Office PowerPoint</Application>
  <PresentationFormat>Geniş ekran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Ders-2</vt:lpstr>
      <vt:lpstr>boolean değerler ve deyimler</vt:lpstr>
      <vt:lpstr>boolean değerler ve deyimler</vt:lpstr>
      <vt:lpstr>boolean değerler ve deyimler</vt:lpstr>
      <vt:lpstr>boolean değerler ve deyimler</vt:lpstr>
      <vt:lpstr>boolean değerler ve deyimler</vt:lpstr>
      <vt:lpstr>boolean değerler ve deyimler</vt:lpstr>
      <vt:lpstr>boolean değerler ve deyimler</vt:lpstr>
      <vt:lpstr>zincirleme koșul ifadeleri</vt:lpstr>
      <vt:lpstr>zincirleme koșul ifadeleri</vt:lpstr>
      <vt:lpstr>zincirleme koșul ifadeleri</vt:lpstr>
      <vt:lpstr>PowerPoint Sunusu</vt:lpstr>
      <vt:lpstr>PowerPoint Sunusu</vt:lpstr>
      <vt:lpstr>Tip Dönüşümleri</vt:lpstr>
      <vt:lpstr>Tip Dönüşümleri</vt:lpstr>
      <vt:lpstr>Tip Dönüşümleri</vt:lpstr>
      <vt:lpstr>Tip Dönüşümleri</vt:lpstr>
      <vt:lpstr>PowerPoint Sunusu</vt:lpstr>
      <vt:lpstr>PowerPoint Sunusu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204</cp:revision>
  <dcterms:created xsi:type="dcterms:W3CDTF">2023-02-09T18:44:39Z</dcterms:created>
  <dcterms:modified xsi:type="dcterms:W3CDTF">2023-03-20T10:52:46Z</dcterms:modified>
</cp:coreProperties>
</file>