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90" r:id="rId4"/>
    <p:sldId id="291" r:id="rId5"/>
    <p:sldId id="292" r:id="rId6"/>
    <p:sldId id="293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6" r:id="rId17"/>
    <p:sldId id="304" r:id="rId18"/>
    <p:sldId id="305" r:id="rId19"/>
    <p:sldId id="307" r:id="rId20"/>
    <p:sldId id="308" r:id="rId21"/>
    <p:sldId id="309" r:id="rId22"/>
    <p:sldId id="310" r:id="rId23"/>
    <p:sldId id="289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890D-38E4-499F-A8C1-B43B218F3683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CFFF4-2967-4CBC-9483-093FF1C1E7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968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CFFF4-2967-4CBC-9483-093FF1C1E7EB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046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CFFF4-2967-4CBC-9483-093FF1C1E7EB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6126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CFFF4-2967-4CBC-9483-093FF1C1E7EB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720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CFFF4-2967-4CBC-9483-093FF1C1E7EB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17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CFFF4-2967-4CBC-9483-093FF1C1E7EB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7417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CFFF4-2967-4CBC-9483-093FF1C1E7EB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8819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CFFF4-2967-4CBC-9483-093FF1C1E7EB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226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CFFF4-2967-4CBC-9483-093FF1C1E7EB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1003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CFFF4-2967-4CBC-9483-093FF1C1E7EB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536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E753C5-0E00-3291-65AB-CC008639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118A51-D649-BB54-A281-1D56FB21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3A0709-CFAC-A1C6-C006-9EFBACE1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FEB81D-0367-36E5-C605-1AEC098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2730DF-A917-E4D6-0C7C-627FFDAF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EE27431-8557-6186-423A-9DE2DD08A7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87DBECCE-03B1-FFE8-8610-C55E2406A897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42818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95D9C-1D44-DFBC-2C6D-EEA79C4B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63024DE-C5CB-A786-2E14-47D88845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C1C219-4BF5-31E3-D2BF-990E6FFC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1402B4-BCA2-BF7F-A7A5-BE435C3C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B2A032-5A88-E1E7-149A-2F35C269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651386-51C2-AF18-4FB8-D735AB7C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C9BC1E-C667-B7F5-C0AF-885C1251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A8AC7B-EA4A-9A9F-5BD0-28D87095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F19E3F-758E-19F2-30F3-35EC3F71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92DF0A-06E9-EC8F-4FC9-60213E74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39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72149-48C9-5341-8C2F-7D1FFEAE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CE51FF-E096-DCCE-DF28-5469859B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1B8926-A364-3A9D-04E3-3728AC2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B58BC0-640D-C46F-612F-FD4AAC01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4EB1FF-4401-FFDB-9A10-A324F9D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A36C68D-E750-1891-3340-C84E210321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5A568F56-AD40-17AC-522A-E56E5786E1E1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36496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B3E93-2BD6-0D6D-58C5-5FDBDA2B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5C9931-EA8B-3207-5A4C-4CF1105E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A230DC-157C-F801-C74A-2A91A738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8F9C0E-92B6-2CB8-E42A-6ADBE611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F3076E-D898-A12B-64DF-05F51918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78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A6959D-7C95-EFCB-0A2E-B66A28C9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723C92-9233-1AD1-2EF0-F8FC8EEA6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899DF8-B906-C071-7A09-4F465238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3EA187-B650-EE45-A122-E24FAB1E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A447A8-F39D-0060-EDC5-8CD167CD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0428BA-4F45-753F-D504-6852A4D5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49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E9705-6128-75D2-C4D3-5AF22566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0529D8-14FB-1B11-B27D-1EA316C8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733E1C-921C-9C31-FF31-30950BBB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8DA76E7-13CB-C8F5-AD99-36832768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E1D1096-3A1E-7A3F-AFD5-A4C3628C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E6CE71E-7A41-34F8-908C-13A19662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5AC5F9F-D152-092B-6CC4-01F13A57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8F20EFA-0CCC-8042-23D1-28FE7181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42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11D278-66DE-7371-7D53-523F1E54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18E18D4-70BB-29BB-3DAC-579C687B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8F8B9DB-3E07-5391-34EF-B6877767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57C2EB8-D3F7-728D-C4C7-E37C0EA1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3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8D9BD96-65D1-9078-574F-34E72974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C181E41-141D-06CF-1B64-4E239C53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BF3186F-8017-4F9D-2329-C69EF081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9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BAFFA-626A-897B-A5D6-3C58D678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0311DE-11C1-03CD-72A3-E9270FE6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87DA9B-21C3-32D6-89A1-FE3301EC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372781-51E5-366B-3217-1AAB006B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E8FA46A-C021-6A22-8E2C-A7D7F29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60D2A8-1F06-63E0-679A-4E03CE69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4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A2E5A4-4B3F-54EE-6AF0-A1D0235F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AC4BC75-9FF5-C660-9D22-06D97A07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A9FC6B-AA2B-4B40-90D6-155EF806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E5C7CF-9955-F133-01AA-23C0C8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69EE18-CDB1-45DE-186B-0211D9B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DA181C-3CA0-AA33-5487-025904D6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1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647EC2A-2724-7327-78B7-E0AA9649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70E80A-9223-43B0-EB16-351023A7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6DEA36-6E63-3D7F-DAC9-9164A8E0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236B-63A9-4B1E-9179-29B72C9CE4F7}" type="datetimeFigureOut">
              <a:rPr lang="tr-TR" smtClean="0"/>
              <a:t>31.03.2023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DE51E2-7153-4260-CFA3-AD73666C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6FC0A9-D93C-A825-42DB-D7707BDDE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velimeseanadolulisesi.meb.k12.tr/meb_iys_dosyalar/59/10/764933/dosyalar/2022_09/28102826_Python-Ders-Notlari-1.pdf?CHK=a9c6c5d20eb94118f4fb579be8c9232b" TargetMode="External"/><Relationship Id="rId2" Type="http://schemas.openxmlformats.org/officeDocument/2006/relationships/hyperlink" Target="https://github.com/19ceng/ceng104p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2B4FB8-16E0-D45C-E6DE-5351FD9E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tr-TR" sz="7200"/>
              <a:t>Python Ders-3</a:t>
            </a:r>
            <a:endParaRPr lang="tr-TR" sz="72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3D54D8-EF46-25CD-4EAE-855D2F8A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tr-TR" sz="2800" dirty="0"/>
              <a:t>Döngüler</a:t>
            </a:r>
          </a:p>
        </p:txBody>
      </p:sp>
    </p:spTree>
    <p:extLst>
      <p:ext uri="{BB962C8B-B14F-4D97-AF65-F5344CB8AC3E}">
        <p14:creationId xmlns:p14="http://schemas.microsoft.com/office/powerpoint/2010/main" val="83125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480" y="1561570"/>
            <a:ext cx="9057404" cy="51318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sayi</a:t>
            </a:r>
            <a:r>
              <a:rPr lang="tr-TR" dirty="0">
                <a:solidFill>
                  <a:srgbClr val="00B050"/>
                </a:solidFill>
              </a:rPr>
              <a:t>=</a:t>
            </a:r>
            <a:r>
              <a:rPr lang="tr-TR" dirty="0" err="1">
                <a:solidFill>
                  <a:srgbClr val="00B050"/>
                </a:solidFill>
              </a:rPr>
              <a:t>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input</a:t>
            </a:r>
            <a:r>
              <a:rPr lang="tr-TR" dirty="0">
                <a:solidFill>
                  <a:srgbClr val="00B050"/>
                </a:solidFill>
              </a:rPr>
              <a:t>("Sayı Girin="))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f=1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if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sayi</a:t>
            </a:r>
            <a:r>
              <a:rPr lang="tr-TR" dirty="0">
                <a:solidFill>
                  <a:srgbClr val="00B050"/>
                </a:solidFill>
              </a:rPr>
              <a:t>&lt;0):</a:t>
            </a:r>
            <a:r>
              <a:rPr lang="tr-TR" dirty="0" err="1">
                <a:solidFill>
                  <a:srgbClr val="00B050"/>
                </a:solidFill>
              </a:rPr>
              <a:t>sayi</a:t>
            </a:r>
            <a:r>
              <a:rPr lang="tr-TR" dirty="0">
                <a:solidFill>
                  <a:srgbClr val="00B050"/>
                </a:solidFill>
              </a:rPr>
              <a:t>=</a:t>
            </a:r>
            <a:r>
              <a:rPr lang="tr-TR" dirty="0" err="1">
                <a:solidFill>
                  <a:srgbClr val="00B050"/>
                </a:solidFill>
              </a:rPr>
              <a:t>abs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sayi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for</a:t>
            </a:r>
            <a:r>
              <a:rPr lang="tr-TR" dirty="0">
                <a:solidFill>
                  <a:srgbClr val="00B050"/>
                </a:solidFill>
              </a:rPr>
              <a:t> i in </a:t>
            </a:r>
            <a:r>
              <a:rPr lang="tr-TR" dirty="0" err="1">
                <a:solidFill>
                  <a:srgbClr val="00B050"/>
                </a:solidFill>
              </a:rPr>
              <a:t>range</a:t>
            </a:r>
            <a:r>
              <a:rPr lang="tr-TR" dirty="0">
                <a:solidFill>
                  <a:srgbClr val="00B050"/>
                </a:solidFill>
              </a:rPr>
              <a:t>(1,sayi+1):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f=f*i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("%d!=%d"% (</a:t>
            </a:r>
            <a:r>
              <a:rPr lang="tr-TR" dirty="0" err="1">
                <a:solidFill>
                  <a:srgbClr val="00B050"/>
                </a:solidFill>
              </a:rPr>
              <a:t>sayi,f</a:t>
            </a:r>
            <a:r>
              <a:rPr lang="tr-TR" dirty="0">
                <a:solidFill>
                  <a:srgbClr val="00B050"/>
                </a:solidFill>
              </a:rPr>
              <a:t>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("{0}!={1}".format(</a:t>
            </a:r>
            <a:r>
              <a:rPr lang="tr-TR" dirty="0" err="1">
                <a:solidFill>
                  <a:srgbClr val="00B050"/>
                </a:solidFill>
              </a:rPr>
              <a:t>sayi,f</a:t>
            </a:r>
            <a:r>
              <a:rPr lang="tr-TR" dirty="0">
                <a:solidFill>
                  <a:srgbClr val="00B050"/>
                </a:solidFill>
              </a:rPr>
              <a:t>))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8BDEDD0-69A7-05F8-002B-FF020D59811C}"/>
              </a:ext>
            </a:extLst>
          </p:cNvPr>
          <p:cNvSpPr txBox="1"/>
          <p:nvPr/>
        </p:nvSpPr>
        <p:spPr>
          <a:xfrm>
            <a:off x="1987420" y="1027644"/>
            <a:ext cx="734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latin typeface="Calibri Bold" panose="020F0702030404030204" pitchFamily="34" charset="0"/>
              </a:rPr>
              <a:t>Klavyeden girilen sayının </a:t>
            </a:r>
            <a:r>
              <a:rPr lang="tr-TR" b="1" dirty="0" err="1">
                <a:latin typeface="Calibri Bold" panose="020F0702030404030204" pitchFamily="34" charset="0"/>
              </a:rPr>
              <a:t>faktöryelini</a:t>
            </a:r>
            <a:r>
              <a:rPr lang="tr-TR" b="1" dirty="0">
                <a:latin typeface="Calibri Bold" panose="020F0702030404030204" pitchFamily="34" charset="0"/>
              </a:rPr>
              <a:t> bulan program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C980F93-6DC0-EE46-D1B9-E3B7C99A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163" y="3557587"/>
            <a:ext cx="12668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7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31" y="1342637"/>
            <a:ext cx="3085957" cy="51318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rgbClr val="00B050"/>
                </a:solidFill>
              </a:rPr>
              <a:t>metin</a:t>
            </a:r>
            <a:r>
              <a:rPr lang="en-US" dirty="0">
                <a:solidFill>
                  <a:srgbClr val="00B050"/>
                </a:solidFill>
              </a:rPr>
              <a:t>=input("</a:t>
            </a:r>
            <a:r>
              <a:rPr lang="en-US" dirty="0" err="1">
                <a:solidFill>
                  <a:srgbClr val="00B050"/>
                </a:solidFill>
              </a:rPr>
              <a:t>Metin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Girin</a:t>
            </a:r>
            <a:r>
              <a:rPr lang="en-US" dirty="0">
                <a:solidFill>
                  <a:srgbClr val="00B050"/>
                </a:solidFill>
              </a:rPr>
              <a:t>:")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for k in </a:t>
            </a:r>
            <a:r>
              <a:rPr lang="en-US" dirty="0" err="1">
                <a:solidFill>
                  <a:srgbClr val="00B050"/>
                </a:solidFill>
              </a:rPr>
              <a:t>metin</a:t>
            </a:r>
            <a:r>
              <a:rPr lang="en-US" dirty="0">
                <a:solidFill>
                  <a:srgbClr val="00B050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print(k)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E083953-2A59-C207-6525-1998F205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31" y="3218089"/>
            <a:ext cx="21812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3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554" y="1555866"/>
            <a:ext cx="4802789" cy="406657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accent1"/>
                </a:solidFill>
              </a:rPr>
              <a:t>#------Yöntem-1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kelime</a:t>
            </a:r>
            <a:r>
              <a:rPr lang="en-US" dirty="0">
                <a:solidFill>
                  <a:srgbClr val="00B050"/>
                </a:solidFill>
              </a:rPr>
              <a:t>=input("Bir </a:t>
            </a:r>
            <a:r>
              <a:rPr lang="en-US" dirty="0" err="1">
                <a:solidFill>
                  <a:srgbClr val="00B050"/>
                </a:solidFill>
              </a:rPr>
              <a:t>kelime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girin</a:t>
            </a:r>
            <a:r>
              <a:rPr lang="en-US" dirty="0">
                <a:solidFill>
                  <a:srgbClr val="00B050"/>
                </a:solidFill>
              </a:rPr>
              <a:t>:")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uzunluk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en-US" dirty="0" err="1">
                <a:solidFill>
                  <a:srgbClr val="00B050"/>
                </a:solidFill>
              </a:rPr>
              <a:t>len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kelime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durum="Palindrome"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for k in </a:t>
            </a:r>
            <a:r>
              <a:rPr lang="en-US" dirty="0" err="1">
                <a:solidFill>
                  <a:srgbClr val="00B050"/>
                </a:solidFill>
              </a:rPr>
              <a:t>kelime</a:t>
            </a:r>
            <a:r>
              <a:rPr lang="en-US" dirty="0">
                <a:solidFill>
                  <a:srgbClr val="00B050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if k!=</a:t>
            </a:r>
            <a:r>
              <a:rPr lang="en-US" dirty="0" err="1">
                <a:solidFill>
                  <a:srgbClr val="00B050"/>
                </a:solidFill>
              </a:rPr>
              <a:t>kelime</a:t>
            </a:r>
            <a:r>
              <a:rPr lang="en-US" dirty="0">
                <a:solidFill>
                  <a:srgbClr val="00B050"/>
                </a:solidFill>
              </a:rPr>
              <a:t>[uzunluk-1]: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durum="Palindrome </a:t>
            </a:r>
            <a:r>
              <a:rPr lang="en-US" dirty="0" err="1">
                <a:solidFill>
                  <a:srgbClr val="00B050"/>
                </a:solidFill>
              </a:rPr>
              <a:t>değil</a:t>
            </a:r>
            <a:r>
              <a:rPr lang="en-US" dirty="0">
                <a:solidFill>
                  <a:srgbClr val="00B050"/>
                </a:solidFill>
              </a:rPr>
              <a:t>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break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uzunluk</a:t>
            </a:r>
            <a:r>
              <a:rPr lang="en-US" dirty="0">
                <a:solidFill>
                  <a:srgbClr val="00B050"/>
                </a:solidFill>
              </a:rPr>
              <a:t>-=1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print("%s </a:t>
            </a:r>
            <a:r>
              <a:rPr lang="en-US" dirty="0" err="1">
                <a:solidFill>
                  <a:srgbClr val="00B050"/>
                </a:solidFill>
              </a:rPr>
              <a:t>kelimesi</a:t>
            </a:r>
            <a:r>
              <a:rPr lang="en-US" dirty="0">
                <a:solidFill>
                  <a:srgbClr val="00B050"/>
                </a:solidFill>
              </a:rPr>
              <a:t> %s"%(</a:t>
            </a:r>
            <a:r>
              <a:rPr lang="en-US" dirty="0" err="1">
                <a:solidFill>
                  <a:srgbClr val="00B050"/>
                </a:solidFill>
              </a:rPr>
              <a:t>kelime,durum</a:t>
            </a:r>
            <a:r>
              <a:rPr lang="en-US" dirty="0">
                <a:solidFill>
                  <a:srgbClr val="00B050"/>
                </a:solidFill>
              </a:rPr>
              <a:t>))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8BDEDD0-69A7-05F8-002B-FF020D59811C}"/>
              </a:ext>
            </a:extLst>
          </p:cNvPr>
          <p:cNvSpPr txBox="1"/>
          <p:nvPr/>
        </p:nvSpPr>
        <p:spPr>
          <a:xfrm>
            <a:off x="794695" y="946859"/>
            <a:ext cx="1036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latin typeface="Calibri Bold" panose="020F0702030404030204" pitchFamily="34" charset="0"/>
              </a:rPr>
              <a:t>Ters ve düz okunuşu aynı olan kelimelere (kapak) </a:t>
            </a:r>
            <a:r>
              <a:rPr lang="tr-TR" b="1" dirty="0" err="1">
                <a:latin typeface="Calibri Bold" panose="020F0702030404030204" pitchFamily="34" charset="0"/>
              </a:rPr>
              <a:t>palindrome</a:t>
            </a:r>
            <a:r>
              <a:rPr lang="tr-TR" b="1" dirty="0">
                <a:latin typeface="Calibri Bold" panose="020F0702030404030204" pitchFamily="34" charset="0"/>
              </a:rPr>
              <a:t> kelime denir. Girilen kelimenin </a:t>
            </a:r>
            <a:r>
              <a:rPr lang="tr-TR" b="1" dirty="0" err="1">
                <a:latin typeface="Calibri Bold" panose="020F0702030404030204" pitchFamily="34" charset="0"/>
              </a:rPr>
              <a:t>palindrome</a:t>
            </a:r>
            <a:r>
              <a:rPr lang="tr-TR" b="1" dirty="0">
                <a:latin typeface="Calibri Bold" panose="020F0702030404030204" pitchFamily="34" charset="0"/>
              </a:rPr>
              <a:t> kelime olup olmadığını bulan Python programını yazın.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E11226A-DD00-E9BC-AA15-2B3637FE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330" y="5938468"/>
            <a:ext cx="2381250" cy="5048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C9C5226-D5E2-224B-4D49-FAD69C850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221" y="5976568"/>
            <a:ext cx="28384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8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8BDEDD0-69A7-05F8-002B-FF020D59811C}"/>
              </a:ext>
            </a:extLst>
          </p:cNvPr>
          <p:cNvSpPr txBox="1"/>
          <p:nvPr/>
        </p:nvSpPr>
        <p:spPr>
          <a:xfrm>
            <a:off x="692058" y="1026580"/>
            <a:ext cx="1036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latin typeface="Calibri Bold" panose="020F0702030404030204" pitchFamily="34" charset="0"/>
              </a:rPr>
              <a:t>Ters ve düz okunuşu aynı olan kelimelere (kapak) </a:t>
            </a:r>
            <a:r>
              <a:rPr lang="tr-TR" b="1" dirty="0" err="1">
                <a:latin typeface="Calibri Bold" panose="020F0702030404030204" pitchFamily="34" charset="0"/>
              </a:rPr>
              <a:t>palindrome</a:t>
            </a:r>
            <a:r>
              <a:rPr lang="tr-TR" b="1" dirty="0">
                <a:latin typeface="Calibri Bold" panose="020F0702030404030204" pitchFamily="34" charset="0"/>
              </a:rPr>
              <a:t> kelime denir. Girilen kelimenin </a:t>
            </a:r>
            <a:r>
              <a:rPr lang="tr-TR" b="1" dirty="0" err="1">
                <a:latin typeface="Calibri Bold" panose="020F0702030404030204" pitchFamily="34" charset="0"/>
              </a:rPr>
              <a:t>palindrome</a:t>
            </a:r>
            <a:r>
              <a:rPr lang="tr-TR" b="1" dirty="0">
                <a:latin typeface="Calibri Bold" panose="020F0702030404030204" pitchFamily="34" charset="0"/>
              </a:rPr>
              <a:t> kelime olup olmadığını bulan Python programını yazın.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E11226A-DD00-E9BC-AA15-2B3637FE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416" y="6031440"/>
            <a:ext cx="2381250" cy="5048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C9C5226-D5E2-224B-4D49-FAD69C850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033" y="6041380"/>
            <a:ext cx="2838450" cy="466725"/>
          </a:xfrm>
          <a:prstGeom prst="rect">
            <a:avLst/>
          </a:prstGeom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69D710BA-5757-DDBC-7B4A-75DB71AA2D27}"/>
              </a:ext>
            </a:extLst>
          </p:cNvPr>
          <p:cNvSpPr txBox="1"/>
          <p:nvPr/>
        </p:nvSpPr>
        <p:spPr>
          <a:xfrm>
            <a:off x="1296247" y="1630270"/>
            <a:ext cx="9599506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#-----Yöntem-2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durum="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Palindrome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kelime=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input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("Bir kelime girin:")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i=-1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 in kelime: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(k!=kelime[i]): 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#kelime[-1] sondan birinci, kelime[-2] sondan ikinci karakteri verir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durum="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Palindrome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değil"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break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i-=1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("%s kelimesi %s"%(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kelime,durum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68232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8BDEDD0-69A7-05F8-002B-FF020D59811C}"/>
              </a:ext>
            </a:extLst>
          </p:cNvPr>
          <p:cNvSpPr txBox="1"/>
          <p:nvPr/>
        </p:nvSpPr>
        <p:spPr>
          <a:xfrm>
            <a:off x="643467" y="996958"/>
            <a:ext cx="10368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latin typeface="Calibri Bold" panose="020F0702030404030204" pitchFamily="34" charset="0"/>
              </a:rPr>
              <a:t>Ters ve düz okunuşu aynı olan kelimelere (kapak) </a:t>
            </a:r>
            <a:r>
              <a:rPr lang="tr-TR" b="1" dirty="0" err="1">
                <a:latin typeface="Calibri Bold" panose="020F0702030404030204" pitchFamily="34" charset="0"/>
              </a:rPr>
              <a:t>palindrome</a:t>
            </a:r>
            <a:r>
              <a:rPr lang="tr-TR" b="1" dirty="0">
                <a:latin typeface="Calibri Bold" panose="020F0702030404030204" pitchFamily="34" charset="0"/>
              </a:rPr>
              <a:t> kelime denir. Girilen kelimenin </a:t>
            </a:r>
            <a:r>
              <a:rPr lang="tr-TR" b="1" dirty="0" err="1">
                <a:latin typeface="Calibri Bold" panose="020F0702030404030204" pitchFamily="34" charset="0"/>
              </a:rPr>
              <a:t>palindrome</a:t>
            </a:r>
            <a:r>
              <a:rPr lang="tr-TR" b="1" dirty="0">
                <a:latin typeface="Calibri Bold" panose="020F0702030404030204" pitchFamily="34" charset="0"/>
              </a:rPr>
              <a:t> kelime olup olmadığını bulan Python programını yazın.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E11226A-DD00-E9BC-AA15-2B3637FE4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093" y="4736733"/>
            <a:ext cx="2381250" cy="5048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C9C5226-D5E2-224B-4D49-FAD69C850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143" y="4710128"/>
            <a:ext cx="2838450" cy="466725"/>
          </a:xfrm>
          <a:prstGeom prst="rect">
            <a:avLst/>
          </a:prstGeom>
        </p:spPr>
      </p:pic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0E880DDD-5FC9-350D-D5B3-FF54763DAF66}"/>
              </a:ext>
            </a:extLst>
          </p:cNvPr>
          <p:cNvSpPr txBox="1">
            <a:spLocks/>
          </p:cNvSpPr>
          <p:nvPr/>
        </p:nvSpPr>
        <p:spPr>
          <a:xfrm>
            <a:off x="1090642" y="1827170"/>
            <a:ext cx="5674701" cy="2978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#-----Yöntem-3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=input("Bir 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girin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ters</a:t>
            </a:r>
            <a:r>
              <a:rPr lang="en-US" sz="1800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en-US" sz="1800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sz="1800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[::-1]</a:t>
            </a:r>
            <a:r>
              <a:rPr lang="tr-TR" sz="1800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#kelime </a:t>
            </a:r>
            <a:r>
              <a:rPr lang="tr-TR" sz="1800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stringinin</a:t>
            </a:r>
            <a:r>
              <a:rPr lang="tr-TR" sz="1800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tersini alır</a:t>
            </a:r>
            <a:endParaRPr lang="en-US" sz="1800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 (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==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ters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):print("%s 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kelimesi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palindrome"%(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else:print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("%s 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kelimesi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palindrome 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değil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"%(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6B2C35E-CC14-0F9A-0D2B-53CC3388BE8E}"/>
              </a:ext>
            </a:extLst>
          </p:cNvPr>
          <p:cNvSpPr txBox="1"/>
          <p:nvPr/>
        </p:nvSpPr>
        <p:spPr>
          <a:xfrm>
            <a:off x="7713235" y="2199688"/>
            <a:ext cx="3298694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</a:rPr>
              <a:t>kelime="baba"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</a:rPr>
              <a:t>ters=""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00B050"/>
                </a:solidFill>
              </a:rPr>
              <a:t>for</a:t>
            </a:r>
            <a:r>
              <a:rPr lang="tr-TR" dirty="0">
                <a:solidFill>
                  <a:srgbClr val="00B050"/>
                </a:solidFill>
              </a:rPr>
              <a:t> i in </a:t>
            </a:r>
            <a:r>
              <a:rPr lang="tr-TR" dirty="0" err="1">
                <a:solidFill>
                  <a:srgbClr val="00B050"/>
                </a:solidFill>
              </a:rPr>
              <a:t>range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len</a:t>
            </a:r>
            <a:r>
              <a:rPr lang="tr-TR" dirty="0">
                <a:solidFill>
                  <a:srgbClr val="00B050"/>
                </a:solidFill>
              </a:rPr>
              <a:t>(kelime)-1,-1,-1):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</a:rPr>
              <a:t>    ters+=kelime[i]   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(ters)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C1EBE25-BE22-34E0-9CEB-5E1E731D9AB0}"/>
              </a:ext>
            </a:extLst>
          </p:cNvPr>
          <p:cNvSpPr txBox="1"/>
          <p:nvPr/>
        </p:nvSpPr>
        <p:spPr>
          <a:xfrm>
            <a:off x="6602963" y="1796234"/>
            <a:ext cx="4945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>
                <a:latin typeface="Calibri Bold" panose="020F0702030404030204" pitchFamily="34" charset="0"/>
              </a:rPr>
              <a:t>String</a:t>
            </a:r>
            <a:r>
              <a:rPr lang="tr-TR" b="1" dirty="0">
                <a:latin typeface="Calibri Bold" panose="020F0702030404030204" pitchFamily="34" charset="0"/>
              </a:rPr>
              <a:t> bilginin tersini bu kodla da alabilirsiniz.</a:t>
            </a:r>
            <a:endParaRPr lang="tr-TR" dirty="0"/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C2AD16F4-813C-304E-4DD2-ABFB3F725BA0}"/>
              </a:ext>
            </a:extLst>
          </p:cNvPr>
          <p:cNvCxnSpPr/>
          <p:nvPr/>
        </p:nvCxnSpPr>
        <p:spPr>
          <a:xfrm>
            <a:off x="5402424" y="2920482"/>
            <a:ext cx="22580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14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8BDEDD0-69A7-05F8-002B-FF020D59811C}"/>
              </a:ext>
            </a:extLst>
          </p:cNvPr>
          <p:cNvSpPr txBox="1"/>
          <p:nvPr/>
        </p:nvSpPr>
        <p:spPr>
          <a:xfrm>
            <a:off x="692058" y="1026580"/>
            <a:ext cx="3198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latin typeface="Calibri Bold" panose="020F0702030404030204" pitchFamily="34" charset="0"/>
              </a:rPr>
              <a:t>Çarpım tablosu örneği</a:t>
            </a:r>
            <a:endParaRPr lang="tr-TR" dirty="0"/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0E880DDD-5FC9-350D-D5B3-FF54763DAF66}"/>
              </a:ext>
            </a:extLst>
          </p:cNvPr>
          <p:cNvSpPr txBox="1">
            <a:spLocks/>
          </p:cNvSpPr>
          <p:nvPr/>
        </p:nvSpPr>
        <p:spPr>
          <a:xfrm>
            <a:off x="779066" y="1543713"/>
            <a:ext cx="5795349" cy="406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olcu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input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("Çarpım tablosu ölçüsünü girin:"))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satir in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range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(1,olcu+1):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sutun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range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(1,olcu+1):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("{0:4}".format(satir*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sutun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),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end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8021A5A-FD6F-189A-0CBD-919DF92B1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180" y="3928385"/>
            <a:ext cx="2924175" cy="1362075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507D8D-A884-AD0C-96B8-142FF61F4EE5}"/>
              </a:ext>
            </a:extLst>
          </p:cNvPr>
          <p:cNvSpPr txBox="1">
            <a:spLocks/>
          </p:cNvSpPr>
          <p:nvPr/>
        </p:nvSpPr>
        <p:spPr>
          <a:xfrm>
            <a:off x="6878891" y="1211246"/>
            <a:ext cx="4048929" cy="406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adet = 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 in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range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(0,23,2):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(adet % 3 == 0):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("\t",</a:t>
            </a:r>
            <a:r>
              <a:rPr 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i,end</a:t>
            </a: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="")                            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adet+=1;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08B18C5-B622-2C4E-5E86-F5CBD74AD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188" y="3928385"/>
            <a:ext cx="1667167" cy="11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6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0E880DDD-5FC9-350D-D5B3-FF54763DAF66}"/>
              </a:ext>
            </a:extLst>
          </p:cNvPr>
          <p:cNvSpPr txBox="1">
            <a:spLocks/>
          </p:cNvSpPr>
          <p:nvPr/>
        </p:nvSpPr>
        <p:spPr>
          <a:xfrm>
            <a:off x="1919085" y="1519889"/>
            <a:ext cx="3634314" cy="406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 range(1,101):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print(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i,end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 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if 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==5: </a:t>
            </a:r>
            <a:r>
              <a:rPr lang="en-US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break</a:t>
            </a:r>
            <a:endParaRPr lang="tr-TR" sz="1800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507D8D-A884-AD0C-96B8-142FF61F4EE5}"/>
              </a:ext>
            </a:extLst>
          </p:cNvPr>
          <p:cNvSpPr txBox="1">
            <a:spLocks/>
          </p:cNvSpPr>
          <p:nvPr/>
        </p:nvSpPr>
        <p:spPr>
          <a:xfrm>
            <a:off x="5147665" y="1543716"/>
            <a:ext cx="4048929" cy="406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 range(1,16):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if (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&gt;=8 and 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&lt;=12): </a:t>
            </a:r>
            <a:r>
              <a:rPr lang="en-US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continue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print(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B253CC2-4252-AA12-B120-F8F2EEF8C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366" y="3093559"/>
            <a:ext cx="1028700" cy="30480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B910F202-C812-A40D-316E-6B812BEB7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399" y="3091770"/>
            <a:ext cx="4476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71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While</a:t>
            </a:r>
            <a:r>
              <a:rPr lang="tr-TR" b="1" dirty="0"/>
              <a:t> Döngüsü (Örnek)</a:t>
            </a:r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0E880DDD-5FC9-350D-D5B3-FF54763DAF66}"/>
              </a:ext>
            </a:extLst>
          </p:cNvPr>
          <p:cNvSpPr txBox="1">
            <a:spLocks/>
          </p:cNvSpPr>
          <p:nvPr/>
        </p:nvSpPr>
        <p:spPr>
          <a:xfrm>
            <a:off x="1633375" y="1239835"/>
            <a:ext cx="1997790" cy="406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n=5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while n &gt; 0: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print(n)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n = n-1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 ("Yokol!")</a:t>
            </a:r>
            <a:endParaRPr lang="tr-TR" sz="18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A167F67-3E5D-8316-D676-EF6D98093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040" y="3747893"/>
            <a:ext cx="1066800" cy="1209675"/>
          </a:xfrm>
          <a:prstGeom prst="rect">
            <a:avLst/>
          </a:prstGeom>
        </p:spPr>
      </p:pic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8618B2CA-9012-EE8F-EE40-41EBDB10281E}"/>
              </a:ext>
            </a:extLst>
          </p:cNvPr>
          <p:cNvSpPr txBox="1">
            <a:spLocks/>
          </p:cNvSpPr>
          <p:nvPr/>
        </p:nvSpPr>
        <p:spPr>
          <a:xfrm>
            <a:off x="3806502" y="1400702"/>
            <a:ext cx="6752123" cy="202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pt-B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koșul: True veya 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pt-B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koșul doğru olduğu müddetçe while cümlelerini söyle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pt-B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yanlıș olunca çık</a:t>
            </a:r>
            <a:endParaRPr lang="tr-TR"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624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While</a:t>
            </a:r>
            <a:r>
              <a:rPr lang="tr-TR" b="1" dirty="0"/>
              <a:t> Döngüsü (Örnek)</a:t>
            </a:r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0E880DDD-5FC9-350D-D5B3-FF54763DAF66}"/>
              </a:ext>
            </a:extLst>
          </p:cNvPr>
          <p:cNvSpPr txBox="1">
            <a:spLocks/>
          </p:cNvSpPr>
          <p:nvPr/>
        </p:nvSpPr>
        <p:spPr>
          <a:xfrm>
            <a:off x="643467" y="1064035"/>
            <a:ext cx="3052147" cy="406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n=5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while n != 1: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print(n),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if n % 2 == 0: # n çifttir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n = n / 2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else: # n tektir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n = n * 3 + 1</a:t>
            </a:r>
            <a:endParaRPr lang="tr-TR" sz="18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FCE74C9-F273-2762-55A4-93DEB216B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615" y="4277677"/>
            <a:ext cx="790575" cy="1047750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B4B3D3D4-EBE6-350B-CBF8-B812D620B7A7}"/>
              </a:ext>
            </a:extLst>
          </p:cNvPr>
          <p:cNvSpPr txBox="1">
            <a:spLocks/>
          </p:cNvSpPr>
          <p:nvPr/>
        </p:nvSpPr>
        <p:spPr>
          <a:xfrm>
            <a:off x="3448903" y="1144042"/>
            <a:ext cx="3435090" cy="4066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n=int(input("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Sayı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Girin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count = 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while n: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count = count + 1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n = n // 10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Basamak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Sayısı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=",count)</a:t>
            </a:r>
            <a:endParaRPr lang="tr-TR" sz="18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EB93AD33-9C0C-297B-4D79-37216CA0C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633" y="4072889"/>
            <a:ext cx="1876425" cy="40957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39E4189-213E-2019-5479-D47D504D7E39}"/>
              </a:ext>
            </a:extLst>
          </p:cNvPr>
          <p:cNvSpPr txBox="1"/>
          <p:nvPr/>
        </p:nvSpPr>
        <p:spPr>
          <a:xfrm>
            <a:off x="6923753" y="1144042"/>
            <a:ext cx="251376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x = 1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while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x &lt; 13: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(x, 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'\t'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2**x)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x += 1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89D41FB7-2782-BF5A-7297-6631B2997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781" y="3153696"/>
            <a:ext cx="923925" cy="2486025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DC30519B-51D2-EA86-93C2-C6B721E8BED2}"/>
              </a:ext>
            </a:extLst>
          </p:cNvPr>
          <p:cNvSpPr txBox="1"/>
          <p:nvPr/>
        </p:nvSpPr>
        <p:spPr>
          <a:xfrm>
            <a:off x="9477282" y="1239835"/>
            <a:ext cx="251376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 = 1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while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 &lt;= 6: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(2*i, 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end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=","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i += 1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5FDFCC5B-E00D-8FF0-E7F7-E46D33071F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9429" y="3204876"/>
            <a:ext cx="12477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34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While</a:t>
            </a:r>
            <a:r>
              <a:rPr lang="tr-TR" b="1" dirty="0"/>
              <a:t> Döngüsü (Örnek)</a:t>
            </a:r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0E880DDD-5FC9-350D-D5B3-FF54763DAF66}"/>
              </a:ext>
            </a:extLst>
          </p:cNvPr>
          <p:cNvSpPr txBox="1">
            <a:spLocks/>
          </p:cNvSpPr>
          <p:nvPr/>
        </p:nvSpPr>
        <p:spPr>
          <a:xfrm>
            <a:off x="1577668" y="676763"/>
            <a:ext cx="6633271" cy="5504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i=0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toplam=0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while(True):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pt-B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print(i+1,end="")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notu=int(input(". öğrencinin notu="))</a:t>
            </a:r>
            <a:endParaRPr lang="tr-TR" sz="1800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#</a:t>
            </a:r>
            <a:r>
              <a:rPr lang="pt-B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notu=int(input(str(i</a:t>
            </a:r>
            <a:r>
              <a:rPr lang="tr-T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+1</a:t>
            </a:r>
            <a:r>
              <a:rPr lang="pt-B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)+". öğrencinin notu="))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</a:t>
            </a:r>
            <a:r>
              <a:rPr lang="en-US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 (</a:t>
            </a:r>
            <a:r>
              <a:rPr lang="en-US" sz="1800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notu</a:t>
            </a:r>
            <a:r>
              <a:rPr lang="en-US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&lt;=100 and </a:t>
            </a:r>
            <a:r>
              <a:rPr lang="en-US" sz="1800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notu</a:t>
            </a:r>
            <a:r>
              <a:rPr lang="en-US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&gt;=0):</a:t>
            </a:r>
            <a:endParaRPr lang="tr-TR" sz="1800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</a:t>
            </a:r>
            <a:r>
              <a:rPr lang="pt-BR" sz="18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 (100&gt;=notu&gt;=0):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toplam+=notu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i+=1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else:break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print("Notu girilen {0} öğrencinin Ortalaması={1}".format(i,toplam/i))</a:t>
            </a:r>
            <a:endParaRPr lang="tr-TR" sz="18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5451958-416E-6983-C5C7-5DF2229C6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995" y="1346966"/>
            <a:ext cx="37242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3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Döngü Yapıları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Döngüler, sıralı bir kod bloğunun istenilen sayıda tekrarlanmasıdır.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Döngü ve karar yapıları, algoritma oluşturma ve programlamada birçok problemin çözümünde kullanılır.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b="1" u="sng" dirty="0">
                <a:solidFill>
                  <a:srgbClr val="0070C0"/>
                </a:solidFill>
              </a:rPr>
              <a:t>FOR Döngüsü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For</a:t>
            </a:r>
            <a:r>
              <a:rPr lang="tr-TR" dirty="0"/>
              <a:t> döngüleri belirli sayıda işlemlerin tekrarlanması için kullanılan döngülerdir.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/>
              <a:t>For</a:t>
            </a:r>
            <a:r>
              <a:rPr lang="tr-TR" dirty="0"/>
              <a:t> döngüleri başlangıç ve bitiş değerleri arasında artım miktarına göre istenilen sayıda tekrar yapar.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Genellikle </a:t>
            </a:r>
            <a:r>
              <a:rPr lang="tr-TR" dirty="0" err="1"/>
              <a:t>range</a:t>
            </a:r>
            <a:r>
              <a:rPr lang="tr-TR" dirty="0"/>
              <a:t>() fonksiyonu ile birlikte kullanılmakla beraber </a:t>
            </a:r>
            <a:r>
              <a:rPr lang="tr-TR" dirty="0" err="1"/>
              <a:t>string</a:t>
            </a:r>
            <a:r>
              <a:rPr lang="tr-TR" dirty="0"/>
              <a:t> ve liste veri türleri içerisindeki elemanlar üzerinde gezinmekte için de kullanılabilmektedir.</a:t>
            </a:r>
          </a:p>
        </p:txBody>
      </p:sp>
    </p:spTree>
    <p:extLst>
      <p:ext uri="{BB962C8B-B14F-4D97-AF65-F5344CB8AC3E}">
        <p14:creationId xmlns:p14="http://schemas.microsoft.com/office/powerpoint/2010/main" val="224847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While</a:t>
            </a:r>
            <a:r>
              <a:rPr lang="tr-TR" b="1" dirty="0"/>
              <a:t> Döngüsü (Örnek)</a:t>
            </a:r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0E880DDD-5FC9-350D-D5B3-FF54763DAF66}"/>
              </a:ext>
            </a:extLst>
          </p:cNvPr>
          <p:cNvSpPr txBox="1">
            <a:spLocks/>
          </p:cNvSpPr>
          <p:nvPr/>
        </p:nvSpPr>
        <p:spPr>
          <a:xfrm>
            <a:off x="2268133" y="1195567"/>
            <a:ext cx="4776479" cy="3917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a=int(input("Sayı1="))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b=int(input("Sayı2="))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c=0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while(b&gt;0):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c+=a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b-=1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Sonuç</a:t>
            </a:r>
            <a:r>
              <a:rPr lang="en-US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=",c)</a:t>
            </a:r>
            <a:endParaRPr lang="tr-TR" sz="18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60FF884-692C-5927-10CA-626D57231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132" y="2946029"/>
            <a:ext cx="1172085" cy="94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53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0E880DDD-5FC9-350D-D5B3-FF54763DAF66}"/>
              </a:ext>
            </a:extLst>
          </p:cNvPr>
          <p:cNvSpPr txBox="1">
            <a:spLocks/>
          </p:cNvSpPr>
          <p:nvPr/>
        </p:nvSpPr>
        <p:spPr>
          <a:xfrm>
            <a:off x="643468" y="1195566"/>
            <a:ext cx="10905066" cy="5119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sz="1800" b="1" u="sng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Konu Sonu Çalışma Soruları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tr-TR" sz="18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S.1. Klavyeden girilen isim değerini klavyeden girilen sayı kadar ekrana yazdıran Python programını yazın?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S.2. Klavyeden girilen 2 değer arasındaki çift sayıların toplamını hesaplayan Python programını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döngüsü kullanarak yazın?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S.3.  Klavyeden girilen sayının asal sayı olup olmadığını yazan Python programını yazın?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S.4. Klavyeden girilen 2 değer arasındaki 5’e bölünebilen sayıların toplamını bulan Python programını yazın?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S.5. Klavyeden girilen sayı kadar, klavyeden girilen sayıların ortalaması bulup ekrana yazdıran Python programını yazın?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S.6. Dışarıdan girilen rastgele 10 tane sayıdan tek ve çift sayıların ortalamasını ayrı, ayrı bulup ekrana yazan Python programını yazın?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tr-TR" sz="18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177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0E880DDD-5FC9-350D-D5B3-FF54763DAF66}"/>
              </a:ext>
            </a:extLst>
          </p:cNvPr>
          <p:cNvSpPr txBox="1">
            <a:spLocks/>
          </p:cNvSpPr>
          <p:nvPr/>
        </p:nvSpPr>
        <p:spPr>
          <a:xfrm>
            <a:off x="643467" y="1195566"/>
            <a:ext cx="11188191" cy="5119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S.7. İki sayının Ortak Bölenlerinin En Büyüğünü (OBEB) ve Ortak Katlarının En Küçüğünü (OKEK=A'B/OBEB) bulan programı Python’da yazınız.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S.8. 4 işlem yapan basit bir hesap makinesi programını Python’da yazınız.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S.9. Dışardan iki sayı okuyup 1. sayıyı taban 2. sayıyı üs kabul ederek üs alma işlemini yapan programı Python’da yazınız.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S.10. Dışardan okunan 10 tane rast gele sayıdan kaçının negatif kaçının pozitif olduğunu ve pozitifleri kendi arasında negatifleri kendi arasında toplayıp sonuçları ekrana yazan programı yazınız.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S.11. Sadece toplama işlemi kullanarak girilen iki sayıyı çarpan programı Python’da yazınız.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S.12. Klavyeden girilen 10 sayı içerisinden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a) 100-200 arasındaki sayıların adedini;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b) 100’den küçük sayıların toplamını;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c) 200’den büyük sayılardan da 4’e kalansız bölünebilenlerini ekrana yazdıran programı do-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while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döngüsü ve </a:t>
            </a:r>
            <a:r>
              <a:rPr lang="tr-TR" sz="18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</a:t>
            </a:r>
            <a:r>
              <a:rPr lang="tr-TR" sz="1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komutlarıyla yazınız.</a:t>
            </a:r>
          </a:p>
        </p:txBody>
      </p:sp>
    </p:spTree>
    <p:extLst>
      <p:ext uri="{BB962C8B-B14F-4D97-AF65-F5344CB8AC3E}">
        <p14:creationId xmlns:p14="http://schemas.microsoft.com/office/powerpoint/2010/main" val="4063941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b="1" dirty="0"/>
              <a:t>Kaynaklar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7" y="1239835"/>
            <a:ext cx="9769495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https://github.com/19ceng/ceng104pro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https://velimeseanadolulisesi.meb.k12.tr/meb_iys_dosyalar/59/10/764933/dosyalar/2022_09/28102826_Python-Ders-Notlari-1.pdf?CHK=a9c6c5d20eb94118f4fb579be8c9232b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4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10905066" cy="513183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dirty="0" err="1">
                <a:solidFill>
                  <a:srgbClr val="0070C0"/>
                </a:solidFill>
              </a:rPr>
              <a:t>for</a:t>
            </a:r>
            <a:r>
              <a:rPr lang="tr-TR" dirty="0"/>
              <a:t> döngü değişkeni </a:t>
            </a:r>
            <a:r>
              <a:rPr lang="tr-TR" dirty="0">
                <a:solidFill>
                  <a:srgbClr val="0070C0"/>
                </a:solidFill>
              </a:rPr>
              <a:t>in </a:t>
            </a:r>
            <a:r>
              <a:rPr lang="tr-TR" dirty="0" err="1">
                <a:solidFill>
                  <a:srgbClr val="0070C0"/>
                </a:solidFill>
              </a:rPr>
              <a:t>range</a:t>
            </a:r>
            <a:r>
              <a:rPr lang="tr-TR" dirty="0"/>
              <a:t>(başlangıç, bitiş, artım)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Başlangıç değeri: Döngü değişkeninin alacağı ilk değerdir. </a:t>
            </a:r>
            <a:r>
              <a:rPr lang="tr-TR" dirty="0">
                <a:solidFill>
                  <a:srgbClr val="0070C0"/>
                </a:solidFill>
              </a:rPr>
              <a:t>Eğer boş bırakılırsa 0 olarak belirlenir.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Son değer: Döngü değişkeninin bitiş değeridir. </a:t>
            </a:r>
            <a:r>
              <a:rPr lang="tr-TR" dirty="0">
                <a:solidFill>
                  <a:srgbClr val="0070C0"/>
                </a:solidFill>
              </a:rPr>
              <a:t>Boş bırakılmamalıdır.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Artırma/azaltma değeri: Döngü değişkeninin artırma veya azaltma miktarını belirler. </a:t>
            </a:r>
            <a:r>
              <a:rPr lang="tr-TR" dirty="0">
                <a:solidFill>
                  <a:srgbClr val="0070C0"/>
                </a:solidFill>
              </a:rPr>
              <a:t>Eğer boş bırakılırsa, 1 olarak belirlenir.</a:t>
            </a:r>
          </a:p>
        </p:txBody>
      </p:sp>
    </p:spTree>
    <p:extLst>
      <p:ext uri="{BB962C8B-B14F-4D97-AF65-F5344CB8AC3E}">
        <p14:creationId xmlns:p14="http://schemas.microsoft.com/office/powerpoint/2010/main" val="273838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6286"/>
            <a:ext cx="4805611" cy="51318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400" dirty="0" err="1">
                <a:solidFill>
                  <a:srgbClr val="00B050"/>
                </a:solidFill>
              </a:rPr>
              <a:t>for</a:t>
            </a:r>
            <a:r>
              <a:rPr lang="tr-TR" sz="2400" dirty="0">
                <a:solidFill>
                  <a:srgbClr val="00B050"/>
                </a:solidFill>
              </a:rPr>
              <a:t> i in </a:t>
            </a:r>
            <a:r>
              <a:rPr lang="tr-TR" sz="2400" dirty="0" err="1">
                <a:solidFill>
                  <a:srgbClr val="00B050"/>
                </a:solidFill>
              </a:rPr>
              <a:t>range</a:t>
            </a:r>
            <a:r>
              <a:rPr lang="tr-TR" sz="2400" dirty="0">
                <a:solidFill>
                  <a:srgbClr val="00B050"/>
                </a:solidFill>
              </a:rPr>
              <a:t>(5):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400" dirty="0">
                <a:solidFill>
                  <a:srgbClr val="00B050"/>
                </a:solidFill>
              </a:rPr>
              <a:t>    </a:t>
            </a:r>
            <a:r>
              <a:rPr lang="tr-TR" sz="2400" dirty="0" err="1">
                <a:solidFill>
                  <a:srgbClr val="00B050"/>
                </a:solidFill>
              </a:rPr>
              <a:t>print</a:t>
            </a:r>
            <a:r>
              <a:rPr lang="tr-TR" sz="2400" dirty="0">
                <a:solidFill>
                  <a:srgbClr val="00B050"/>
                </a:solidFill>
              </a:rPr>
              <a:t> (i)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4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400" dirty="0" err="1">
                <a:solidFill>
                  <a:srgbClr val="00B050"/>
                </a:solidFill>
              </a:rPr>
              <a:t>for</a:t>
            </a:r>
            <a:r>
              <a:rPr lang="tr-TR" sz="2400" dirty="0">
                <a:solidFill>
                  <a:srgbClr val="00B050"/>
                </a:solidFill>
              </a:rPr>
              <a:t> i in </a:t>
            </a:r>
            <a:r>
              <a:rPr lang="tr-TR" sz="2400" dirty="0" err="1">
                <a:solidFill>
                  <a:srgbClr val="00B050"/>
                </a:solidFill>
              </a:rPr>
              <a:t>range</a:t>
            </a:r>
            <a:r>
              <a:rPr lang="tr-TR" sz="2400" dirty="0">
                <a:solidFill>
                  <a:srgbClr val="00B050"/>
                </a:solidFill>
              </a:rPr>
              <a:t>(5):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400" dirty="0">
                <a:solidFill>
                  <a:srgbClr val="00B050"/>
                </a:solidFill>
              </a:rPr>
              <a:t>   #yan yana yazdırır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400" dirty="0">
                <a:solidFill>
                  <a:srgbClr val="00B050"/>
                </a:solidFill>
              </a:rPr>
              <a:t>    </a:t>
            </a:r>
            <a:r>
              <a:rPr lang="tr-TR" sz="2400" dirty="0" err="1">
                <a:solidFill>
                  <a:srgbClr val="00B050"/>
                </a:solidFill>
              </a:rPr>
              <a:t>print</a:t>
            </a:r>
            <a:r>
              <a:rPr lang="tr-TR" sz="2400" dirty="0">
                <a:solidFill>
                  <a:srgbClr val="00B050"/>
                </a:solidFill>
              </a:rPr>
              <a:t> (</a:t>
            </a:r>
            <a:r>
              <a:rPr lang="tr-TR" sz="2400" dirty="0" err="1">
                <a:solidFill>
                  <a:srgbClr val="00B050"/>
                </a:solidFill>
              </a:rPr>
              <a:t>i,</a:t>
            </a:r>
            <a:r>
              <a:rPr lang="tr-TR" sz="2400" dirty="0" err="1">
                <a:solidFill>
                  <a:schemeClr val="accent1"/>
                </a:solidFill>
              </a:rPr>
              <a:t>end</a:t>
            </a:r>
            <a:r>
              <a:rPr lang="tr-TR" sz="2400" dirty="0">
                <a:solidFill>
                  <a:schemeClr val="accent1"/>
                </a:solidFill>
              </a:rPr>
              <a:t>=" "</a:t>
            </a:r>
            <a:r>
              <a:rPr lang="tr-TR" sz="2400" dirty="0">
                <a:solidFill>
                  <a:srgbClr val="00B05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4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400" dirty="0" err="1">
                <a:solidFill>
                  <a:srgbClr val="00B050"/>
                </a:solidFill>
              </a:rPr>
              <a:t>for</a:t>
            </a:r>
            <a:r>
              <a:rPr lang="tr-TR" sz="2400" dirty="0">
                <a:solidFill>
                  <a:srgbClr val="00B050"/>
                </a:solidFill>
              </a:rPr>
              <a:t> i in </a:t>
            </a:r>
            <a:r>
              <a:rPr lang="tr-TR" sz="2400" dirty="0" err="1">
                <a:solidFill>
                  <a:schemeClr val="accent1"/>
                </a:solidFill>
              </a:rPr>
              <a:t>range</a:t>
            </a:r>
            <a:r>
              <a:rPr lang="tr-TR" sz="2400" dirty="0">
                <a:solidFill>
                  <a:schemeClr val="accent1"/>
                </a:solidFill>
              </a:rPr>
              <a:t>(0,5)</a:t>
            </a:r>
            <a:r>
              <a:rPr lang="tr-TR" sz="2400" dirty="0">
                <a:solidFill>
                  <a:srgbClr val="00B050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400" dirty="0">
                <a:solidFill>
                  <a:srgbClr val="00B050"/>
                </a:solidFill>
              </a:rPr>
              <a:t>    </a:t>
            </a:r>
            <a:r>
              <a:rPr lang="tr-TR" sz="2400" dirty="0" err="1">
                <a:solidFill>
                  <a:srgbClr val="00B050"/>
                </a:solidFill>
              </a:rPr>
              <a:t>print</a:t>
            </a:r>
            <a:r>
              <a:rPr lang="tr-TR" sz="2400" dirty="0">
                <a:solidFill>
                  <a:srgbClr val="00B050"/>
                </a:solidFill>
              </a:rPr>
              <a:t>(i)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0A3702D-9D49-08CF-02CC-0A21B5744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253" y="1725723"/>
            <a:ext cx="1815828" cy="340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2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610" y="1404429"/>
            <a:ext cx="3619501" cy="51318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>
                <a:solidFill>
                  <a:schemeClr val="accent1"/>
                </a:solidFill>
              </a:rPr>
              <a:t>#------Tek sayılar----[1,99]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for n in range(1,100,2):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print(n)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tr-TR" dirty="0">
                <a:solidFill>
                  <a:schemeClr val="accent1"/>
                </a:solidFill>
              </a:rPr>
              <a:t>#------Çift sayılar-----[0,100]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for n in range(0,101,2):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print(n)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3A9B9978-6BAC-F050-F80C-32837D631BF6}"/>
              </a:ext>
            </a:extLst>
          </p:cNvPr>
          <p:cNvSpPr txBox="1">
            <a:spLocks/>
          </p:cNvSpPr>
          <p:nvPr/>
        </p:nvSpPr>
        <p:spPr>
          <a:xfrm>
            <a:off x="5980578" y="1263162"/>
            <a:ext cx="3984515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1800" dirty="0">
                <a:solidFill>
                  <a:schemeClr val="accent1"/>
                </a:solidFill>
              </a:rPr>
              <a:t>#------Tek sayılar----[99,1]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for n in range(99,0,-2):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    print(n)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tr-TR" sz="1800" dirty="0">
                <a:solidFill>
                  <a:schemeClr val="accent1"/>
                </a:solidFill>
              </a:rPr>
              <a:t>#------Çift sayılar-----[100,0]</a:t>
            </a: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for n in range(100,-1,-2):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</a:rPr>
              <a:t>    print(n)</a:t>
            </a:r>
            <a:endParaRPr lang="tr-TR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3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745" y="1239835"/>
            <a:ext cx="5504284" cy="51318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/>
              <a:t>range</a:t>
            </a:r>
            <a:r>
              <a:rPr lang="tr-TR" dirty="0"/>
              <a:t>(10, 0, -2) → 10,8,6,4,2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/>
              <a:t>range</a:t>
            </a:r>
            <a:r>
              <a:rPr lang="tr-TR" dirty="0"/>
              <a:t>(2, 11, 2) → 2,4,6,8,10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/>
              <a:t>range</a:t>
            </a:r>
            <a:r>
              <a:rPr lang="tr-TR" dirty="0"/>
              <a:t>(-5, 5) → −5,−4,−3,−2,−1,0,1,2,3,4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/>
              <a:t>range</a:t>
            </a:r>
            <a:r>
              <a:rPr lang="tr-TR" dirty="0"/>
              <a:t>(1, 2) →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/>
              <a:t>range</a:t>
            </a:r>
            <a:r>
              <a:rPr lang="tr-TR" dirty="0"/>
              <a:t>(1, 1) → 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/>
              <a:t>range</a:t>
            </a:r>
            <a:r>
              <a:rPr lang="tr-TR" dirty="0"/>
              <a:t>(1, -1) → 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/>
              <a:t>range</a:t>
            </a:r>
            <a:r>
              <a:rPr lang="tr-TR" dirty="0"/>
              <a:t>(1, -1, -1) → 1,0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/>
              <a:t>range</a:t>
            </a:r>
            <a:r>
              <a:rPr lang="tr-TR" dirty="0"/>
              <a:t>(0) → ()</a:t>
            </a:r>
          </a:p>
        </p:txBody>
      </p:sp>
    </p:spTree>
    <p:extLst>
      <p:ext uri="{BB962C8B-B14F-4D97-AF65-F5344CB8AC3E}">
        <p14:creationId xmlns:p14="http://schemas.microsoft.com/office/powerpoint/2010/main" val="142108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810" y="1239835"/>
            <a:ext cx="2820112" cy="51318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top</a:t>
            </a:r>
            <a:r>
              <a:rPr lang="tr-TR" dirty="0">
                <a:solidFill>
                  <a:srgbClr val="00B050"/>
                </a:solidFill>
              </a:rPr>
              <a:t>lam</a:t>
            </a:r>
            <a:r>
              <a:rPr lang="en-US" dirty="0">
                <a:solidFill>
                  <a:srgbClr val="00B050"/>
                </a:solidFill>
              </a:rPr>
              <a:t>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for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in range(1,10):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    top</a:t>
            </a:r>
            <a:r>
              <a:rPr lang="tr-TR" dirty="0">
                <a:solidFill>
                  <a:srgbClr val="00B050"/>
                </a:solidFill>
              </a:rPr>
              <a:t>lam</a:t>
            </a:r>
            <a:r>
              <a:rPr lang="en-US" dirty="0">
                <a:solidFill>
                  <a:srgbClr val="00B050"/>
                </a:solidFill>
              </a:rPr>
              <a:t>+=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print(top</a:t>
            </a:r>
            <a:r>
              <a:rPr lang="tr-TR" dirty="0">
                <a:solidFill>
                  <a:srgbClr val="00B050"/>
                </a:solidFill>
              </a:rPr>
              <a:t>lam</a:t>
            </a:r>
            <a:r>
              <a:rPr lang="en-US" dirty="0">
                <a:solidFill>
                  <a:srgbClr val="00B050"/>
                </a:solidFill>
              </a:rPr>
              <a:t>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4D46962-059A-AF64-D7CA-0E7F63785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836" y="2336101"/>
            <a:ext cx="476250" cy="285750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A905A0BB-4981-8642-D3ED-22D22D33F9E4}"/>
              </a:ext>
            </a:extLst>
          </p:cNvPr>
          <p:cNvSpPr txBox="1">
            <a:spLocks/>
          </p:cNvSpPr>
          <p:nvPr/>
        </p:nvSpPr>
        <p:spPr>
          <a:xfrm>
            <a:off x="5607352" y="1239835"/>
            <a:ext cx="3929380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n-NO" sz="1800" dirty="0">
                <a:solidFill>
                  <a:srgbClr val="00B050"/>
                </a:solidFill>
              </a:rPr>
              <a:t>for i in range(7):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n-NO" sz="1800" dirty="0">
                <a:solidFill>
                  <a:srgbClr val="00B050"/>
                </a:solidFill>
              </a:rPr>
              <a:t>    print("{</a:t>
            </a:r>
            <a:r>
              <a:rPr lang="tr-TR" sz="1800" dirty="0">
                <a:solidFill>
                  <a:srgbClr val="00B050"/>
                </a:solidFill>
              </a:rPr>
              <a:t>0</a:t>
            </a:r>
            <a:r>
              <a:rPr lang="nn-NO" sz="1800" dirty="0">
                <a:solidFill>
                  <a:srgbClr val="00B050"/>
                </a:solidFill>
              </a:rPr>
              <a:t>}".format(10**i))</a:t>
            </a:r>
            <a:endParaRPr lang="tr-TR" sz="1800" dirty="0">
              <a:solidFill>
                <a:srgbClr val="00B050"/>
              </a:solidFill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85E4A3C-A552-7AD9-5968-03D867034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316" y="2621851"/>
            <a:ext cx="8191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2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29" y="1561570"/>
            <a:ext cx="5579017" cy="51318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tr_harfler</a:t>
            </a:r>
            <a:r>
              <a:rPr lang="en-US" dirty="0">
                <a:solidFill>
                  <a:srgbClr val="00B050"/>
                </a:solidFill>
              </a:rPr>
              <a:t> = "</a:t>
            </a:r>
            <a:r>
              <a:rPr lang="en-US" dirty="0" err="1">
                <a:solidFill>
                  <a:srgbClr val="00B050"/>
                </a:solidFill>
              </a:rPr>
              <a:t>şçöğüİıÖÜ</a:t>
            </a:r>
            <a:r>
              <a:rPr lang="en-US" dirty="0">
                <a:solidFill>
                  <a:srgbClr val="00B050"/>
                </a:solidFill>
              </a:rPr>
              <a:t>" #string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B050"/>
                </a:solidFill>
              </a:rPr>
              <a:t>parola</a:t>
            </a:r>
            <a:r>
              <a:rPr lang="en-US" dirty="0">
                <a:solidFill>
                  <a:srgbClr val="00B050"/>
                </a:solidFill>
              </a:rPr>
              <a:t> = input("</a:t>
            </a:r>
            <a:r>
              <a:rPr lang="en-US" dirty="0" err="1">
                <a:solidFill>
                  <a:srgbClr val="00B050"/>
                </a:solidFill>
              </a:rPr>
              <a:t>Parolanız</a:t>
            </a:r>
            <a:r>
              <a:rPr lang="en-US" dirty="0">
                <a:solidFill>
                  <a:srgbClr val="00B050"/>
                </a:solidFill>
              </a:rPr>
              <a:t>: 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for </a:t>
            </a:r>
            <a:r>
              <a:rPr lang="en-US" dirty="0" err="1">
                <a:solidFill>
                  <a:srgbClr val="00B050"/>
                </a:solidFill>
              </a:rPr>
              <a:t>karakter</a:t>
            </a:r>
            <a:r>
              <a:rPr lang="en-US" dirty="0">
                <a:solidFill>
                  <a:srgbClr val="00B050"/>
                </a:solidFill>
              </a:rPr>
              <a:t> in </a:t>
            </a:r>
            <a:r>
              <a:rPr lang="en-US" dirty="0" err="1">
                <a:solidFill>
                  <a:srgbClr val="00B050"/>
                </a:solidFill>
              </a:rPr>
              <a:t>parola</a:t>
            </a:r>
            <a:r>
              <a:rPr lang="en-US" dirty="0">
                <a:solidFill>
                  <a:srgbClr val="00B050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err="1">
                <a:solidFill>
                  <a:srgbClr val="0070C0"/>
                </a:solidFill>
              </a:rPr>
              <a:t>karakter</a:t>
            </a:r>
            <a:r>
              <a:rPr lang="en-US" dirty="0">
                <a:solidFill>
                  <a:srgbClr val="0070C0"/>
                </a:solidFill>
              </a:rPr>
              <a:t> in </a:t>
            </a:r>
            <a:r>
              <a:rPr lang="en-US" dirty="0" err="1">
                <a:solidFill>
                  <a:srgbClr val="0070C0"/>
                </a:solidFill>
              </a:rPr>
              <a:t>tr_harfler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    print("</a:t>
            </a:r>
            <a:r>
              <a:rPr lang="en-US" dirty="0" err="1">
                <a:solidFill>
                  <a:srgbClr val="00B050"/>
                </a:solidFill>
              </a:rPr>
              <a:t>Parolada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Türkçe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karakter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kullanılamaz</a:t>
            </a:r>
            <a:r>
              <a:rPr lang="en-US" dirty="0">
                <a:solidFill>
                  <a:srgbClr val="00B050"/>
                </a:solidFill>
              </a:rPr>
              <a:t>")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A905A0BB-4981-8642-D3ED-22D22D33F9E4}"/>
              </a:ext>
            </a:extLst>
          </p:cNvPr>
          <p:cNvSpPr txBox="1">
            <a:spLocks/>
          </p:cNvSpPr>
          <p:nvPr/>
        </p:nvSpPr>
        <p:spPr>
          <a:xfrm>
            <a:off x="6041996" y="1495435"/>
            <a:ext cx="5789662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n-NO" sz="1800" dirty="0">
                <a:solidFill>
                  <a:srgbClr val="00B050"/>
                </a:solidFill>
              </a:rPr>
              <a:t>tr_harfler = "şçöğüİıÖÜ" #string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n-NO" sz="1800" dirty="0">
                <a:solidFill>
                  <a:srgbClr val="00B050"/>
                </a:solidFill>
              </a:rPr>
              <a:t>parola = input("Parolanız: 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n-NO" sz="1800" dirty="0">
                <a:solidFill>
                  <a:srgbClr val="00B050"/>
                </a:solidFill>
              </a:rPr>
              <a:t>for karakter in parola: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n-NO" sz="1800" dirty="0">
                <a:solidFill>
                  <a:srgbClr val="00B050"/>
                </a:solidFill>
              </a:rPr>
              <a:t>    for tr_karakter in tr_harfler: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n-NO" sz="1800" dirty="0">
                <a:solidFill>
                  <a:srgbClr val="00B050"/>
                </a:solidFill>
              </a:rPr>
              <a:t>        </a:t>
            </a:r>
            <a:r>
              <a:rPr lang="nn-NO" sz="1800" dirty="0">
                <a:solidFill>
                  <a:srgbClr val="0070C0"/>
                </a:solidFill>
              </a:rPr>
              <a:t>if karakter==tr_karakter: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n-NO" sz="1800" dirty="0">
                <a:solidFill>
                  <a:srgbClr val="00B050"/>
                </a:solidFill>
              </a:rPr>
              <a:t>            print("Parolada Türkçe karakter kullanılamaz")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n-NO" sz="1800" dirty="0">
                <a:solidFill>
                  <a:srgbClr val="00B050"/>
                </a:solidFill>
              </a:rPr>
              <a:t>            break</a:t>
            </a:r>
            <a:endParaRPr lang="tr-TR" sz="1800" dirty="0">
              <a:solidFill>
                <a:srgbClr val="00B050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906784C-1FB1-23FE-40D7-7DE46A0B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659" y="4672905"/>
            <a:ext cx="3371850" cy="428625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C8BDEDD0-69A7-05F8-002B-FF020D59811C}"/>
              </a:ext>
            </a:extLst>
          </p:cNvPr>
          <p:cNvSpPr txBox="1"/>
          <p:nvPr/>
        </p:nvSpPr>
        <p:spPr>
          <a:xfrm>
            <a:off x="1987420" y="1027644"/>
            <a:ext cx="734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i="0" u="none" strike="noStrike" baseline="0" dirty="0">
                <a:latin typeface="Calibri Bold" panose="020F0702030404030204" pitchFamily="34" charset="0"/>
              </a:rPr>
              <a:t>Parola girilirken Türkçe karakter uyarısı veren program (iki farklı yöntemle):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638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FOR Döngüsü (Örnek)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794" y="1095039"/>
            <a:ext cx="9057404" cy="51318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ilk_metin</a:t>
            </a:r>
            <a:r>
              <a:rPr lang="tr-TR" dirty="0">
                <a:solidFill>
                  <a:srgbClr val="00B050"/>
                </a:solidFill>
              </a:rPr>
              <a:t> = "Bilgisayar"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ikinci_metin</a:t>
            </a:r>
            <a:r>
              <a:rPr lang="tr-TR" dirty="0">
                <a:solidFill>
                  <a:srgbClr val="00B050"/>
                </a:solidFill>
              </a:rPr>
              <a:t> = "Bilişim"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for</a:t>
            </a:r>
            <a:r>
              <a:rPr lang="tr-TR" dirty="0">
                <a:solidFill>
                  <a:srgbClr val="00B050"/>
                </a:solidFill>
              </a:rPr>
              <a:t> s in </a:t>
            </a:r>
            <a:r>
              <a:rPr lang="tr-TR" dirty="0" err="1">
                <a:solidFill>
                  <a:srgbClr val="00B050"/>
                </a:solidFill>
              </a:rPr>
              <a:t>ilk_metin</a:t>
            </a:r>
            <a:r>
              <a:rPr lang="tr-TR" dirty="0">
                <a:solidFill>
                  <a:srgbClr val="00B050"/>
                </a:solidFill>
              </a:rPr>
              <a:t>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if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>
                <a:solidFill>
                  <a:schemeClr val="accent1"/>
                </a:solidFill>
              </a:rPr>
              <a:t>not</a:t>
            </a:r>
            <a:r>
              <a:rPr lang="tr-TR" dirty="0">
                <a:solidFill>
                  <a:srgbClr val="00B050"/>
                </a:solidFill>
              </a:rPr>
              <a:t> s in </a:t>
            </a:r>
            <a:r>
              <a:rPr lang="tr-TR" dirty="0" err="1">
                <a:solidFill>
                  <a:srgbClr val="00B050"/>
                </a:solidFill>
              </a:rPr>
              <a:t>ikinci_metin</a:t>
            </a:r>
            <a:r>
              <a:rPr lang="tr-TR" dirty="0">
                <a:solidFill>
                  <a:srgbClr val="00B050"/>
                </a:solidFill>
              </a:rPr>
              <a:t>: </a:t>
            </a:r>
            <a:r>
              <a:rPr lang="tr-TR" dirty="0"/>
              <a:t>#eğer bu öğeler </a:t>
            </a:r>
            <a:r>
              <a:rPr lang="tr-TR" dirty="0" err="1"/>
              <a:t>ikinci_metinde</a:t>
            </a:r>
            <a:r>
              <a:rPr lang="tr-TR" dirty="0"/>
              <a:t> yoksa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(s, </a:t>
            </a:r>
            <a:r>
              <a:rPr lang="tr-TR" dirty="0" err="1">
                <a:solidFill>
                  <a:srgbClr val="00B050"/>
                </a:solidFill>
              </a:rPr>
              <a:t>end</a:t>
            </a:r>
            <a:r>
              <a:rPr lang="tr-TR" dirty="0">
                <a:solidFill>
                  <a:srgbClr val="00B050"/>
                </a:solidFill>
              </a:rPr>
              <a:t>=" ") </a:t>
            </a:r>
            <a:r>
              <a:rPr lang="tr-TR" dirty="0"/>
              <a:t>#bu olmayan </a:t>
            </a:r>
            <a:r>
              <a:rPr lang="tr-TR" dirty="0" err="1"/>
              <a:t>olmayan</a:t>
            </a:r>
            <a:r>
              <a:rPr lang="tr-TR" dirty="0"/>
              <a:t> s’leri yazdır.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CF2FF72-ACC8-7C0B-E7EB-B254FBA9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382" y="3700343"/>
            <a:ext cx="1276350" cy="238125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D2328261-3F09-8B41-4E23-B333327C40D9}"/>
              </a:ext>
            </a:extLst>
          </p:cNvPr>
          <p:cNvSpPr txBox="1"/>
          <p:nvPr/>
        </p:nvSpPr>
        <p:spPr>
          <a:xfrm>
            <a:off x="1299286" y="4778943"/>
            <a:ext cx="10021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i="0" u="none" strike="noStrike" baseline="0" dirty="0">
                <a:latin typeface="Calibri Bold" panose="020F0702030404030204" pitchFamily="34" charset="0"/>
              </a:rPr>
              <a:t>Farklı bir yöntemle siz yapın. Algoritmik çözüm üretin. Python kullanmasaydık nasıl bir çözüm üretirdik.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355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13105</TotalTime>
  <Words>1780</Words>
  <Application>Microsoft Office PowerPoint</Application>
  <PresentationFormat>Geniş ekran</PresentationFormat>
  <Paragraphs>225</Paragraphs>
  <Slides>23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Bold</vt:lpstr>
      <vt:lpstr>Nocturne Serif</vt:lpstr>
      <vt:lpstr>Roboto Condensed</vt:lpstr>
      <vt:lpstr>Times New Roman</vt:lpstr>
      <vt:lpstr>Office Teması</vt:lpstr>
      <vt:lpstr>Python Ders-3</vt:lpstr>
      <vt:lpstr>Döngü Yapıları</vt:lpstr>
      <vt:lpstr>FOR Döngüsü</vt:lpstr>
      <vt:lpstr>FOR Döngüsü (Örnek)</vt:lpstr>
      <vt:lpstr>FOR Döngüsü (Örnek)</vt:lpstr>
      <vt:lpstr>FOR Döngüsü (Örnek)</vt:lpstr>
      <vt:lpstr>FOR Döngüsü (Örnek)</vt:lpstr>
      <vt:lpstr>FOR Döngüsü (Örnek)</vt:lpstr>
      <vt:lpstr>FOR Döngüsü (Örnek)</vt:lpstr>
      <vt:lpstr>FOR Döngüsü (Örnek)</vt:lpstr>
      <vt:lpstr>FOR Döngüsü (Örnek)</vt:lpstr>
      <vt:lpstr>FOR Döngüsü (Örnek)</vt:lpstr>
      <vt:lpstr>FOR Döngüsü (Örnek)</vt:lpstr>
      <vt:lpstr>FOR Döngüsü (Örnek)</vt:lpstr>
      <vt:lpstr>FOR Döngüsü (Örnek)</vt:lpstr>
      <vt:lpstr>FOR Döngüsü (Örnek)</vt:lpstr>
      <vt:lpstr>While Döngüsü (Örnek)</vt:lpstr>
      <vt:lpstr>While Döngüsü (Örnek)</vt:lpstr>
      <vt:lpstr>While Döngüsü (Örnek)</vt:lpstr>
      <vt:lpstr>While Döngüsü (Örnek)</vt:lpstr>
      <vt:lpstr>PowerPoint Sunusu</vt:lpstr>
      <vt:lpstr>PowerPoint Sunusu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Ders-1</dc:title>
  <dc:creator>Abdulkadir Karacı</dc:creator>
  <cp:lastModifiedBy>Abdulkadir Karacı</cp:lastModifiedBy>
  <cp:revision>176</cp:revision>
  <dcterms:created xsi:type="dcterms:W3CDTF">2023-02-09T18:44:39Z</dcterms:created>
  <dcterms:modified xsi:type="dcterms:W3CDTF">2023-03-31T08:50:04Z</dcterms:modified>
</cp:coreProperties>
</file>