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6" r:id="rId15"/>
    <p:sldId id="308" r:id="rId16"/>
    <p:sldId id="307" r:id="rId17"/>
    <p:sldId id="301" r:id="rId18"/>
    <p:sldId id="302" r:id="rId19"/>
    <p:sldId id="303" r:id="rId20"/>
    <p:sldId id="337" r:id="rId21"/>
    <p:sldId id="304" r:id="rId22"/>
    <p:sldId id="305" r:id="rId23"/>
    <p:sldId id="309" r:id="rId24"/>
    <p:sldId id="310" r:id="rId25"/>
    <p:sldId id="312" r:id="rId26"/>
    <p:sldId id="311" r:id="rId27"/>
    <p:sldId id="313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14" r:id="rId39"/>
    <p:sldId id="333" r:id="rId40"/>
    <p:sldId id="334" r:id="rId41"/>
    <p:sldId id="335" r:id="rId42"/>
    <p:sldId id="336" r:id="rId43"/>
    <p:sldId id="315" r:id="rId44"/>
    <p:sldId id="316" r:id="rId45"/>
    <p:sldId id="317" r:id="rId46"/>
    <p:sldId id="328" r:id="rId47"/>
    <p:sldId id="329" r:id="rId48"/>
    <p:sldId id="330" r:id="rId49"/>
    <p:sldId id="331" r:id="rId50"/>
    <p:sldId id="332" r:id="rId51"/>
    <p:sldId id="289" r:id="rId5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E753C5-0E00-3291-65AB-CC00863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118A51-D649-BB54-A281-1D56FB2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3A0709-CFAC-A1C6-C006-9EFBACE1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19.04.2023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FEB81D-0367-36E5-C605-1AEC098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2730DF-A917-E4D6-0C7C-627FFDA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C6FD1FA-0CBD-D877-3B0F-950D96F6C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AC46F47D-A107-BDB5-2F48-C33F21F312D4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428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95D9C-1D44-DFBC-2C6D-EEA79C4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3024DE-C5CB-A786-2E14-47D88845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C1C219-4BF5-31E3-D2BF-990E6FF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19.04.2023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1402B4-BCA2-BF7F-A7A5-BE435C3C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B2A032-5A88-E1E7-149A-2F35C269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651386-51C2-AF18-4FB8-D735AB7C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C9BC1E-C667-B7F5-C0AF-885C1251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A8AC7B-EA4A-9A9F-5BD0-28D8709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19.04.2023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F19E3F-758E-19F2-30F3-35EC3F7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92DF0A-06E9-EC8F-4FC9-60213E7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72149-48C9-5341-8C2F-7D1FFEA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E51FF-E096-DCCE-DF28-5469859B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1B8926-A364-3A9D-04E3-3728AC2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19.04.2023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B58BC0-640D-C46F-612F-FD4AA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EB1FF-4401-FFDB-9A10-A324F9D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398668C-A222-6E0B-18E0-6BADFE554B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A8A12D2F-2D81-D574-3C82-5DE5939BCCAB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36496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B3E93-2BD6-0D6D-58C5-5FDBDA2B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5C9931-EA8B-3207-5A4C-4CF1105E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A230DC-157C-F801-C74A-2A91A738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19.04.2023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F9C0E-92B6-2CB8-E42A-6ADBE61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F3076E-D898-A12B-64DF-05F5191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7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6959D-7C95-EFCB-0A2E-B66A28C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23C92-9233-1AD1-2EF0-F8FC8EEA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899DF8-B906-C071-7A09-4F465238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3EA187-B650-EE45-A122-E24FAB1E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19.04.2023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A447A8-F39D-0060-EDC5-8CD167CD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428BA-4F45-753F-D504-6852A4D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49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E9705-6128-75D2-C4D3-5AF2256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0529D8-14FB-1B11-B27D-1EA316C8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33E1C-921C-9C31-FF31-30950BBB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DA76E7-13CB-C8F5-AD99-36832768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E1D1096-3A1E-7A3F-AFD5-A4C3628C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6CE71E-7A41-34F8-908C-13A19662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19.04.2023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AC5F9F-D152-092B-6CC4-01F13A5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8F20EFA-0CCC-8042-23D1-28FE7181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1D278-66DE-7371-7D53-523F1E54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8E18D4-70BB-29BB-3DAC-579C687B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19.04.2023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F8B9DB-3E07-5391-34EF-B6877767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7C2EB8-D3F7-728D-C4C7-E37C0EA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D9BD96-65D1-9078-574F-34E7297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19.04.2023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181E41-141D-06CF-1B64-4E239C53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F3186F-8017-4F9D-2329-C69EF08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BAFFA-626A-897B-A5D6-3C58D678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311DE-11C1-03CD-72A3-E9270FE6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87DA9B-21C3-32D6-89A1-FE3301EC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372781-51E5-366B-3217-1AAB006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19.04.2023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8FA46A-C021-6A22-8E2C-A7D7F29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D2A8-1F06-63E0-679A-4E03CE6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A2E5A4-4B3F-54EE-6AF0-A1D0235F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C4BC75-9FF5-C660-9D22-06D97A0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A9FC6B-AA2B-4B40-90D6-155EF806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E5C7CF-9955-F133-01AA-23C0C8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19.04.2023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69EE18-CDB1-45DE-186B-0211D9B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DA181C-3CA0-AA33-5487-025904D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1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47EC2A-2724-7327-78B7-E0AA964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70E80A-9223-43B0-EB16-351023A7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DEA36-6E63-3D7F-DAC9-9164A8E0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236B-63A9-4B1E-9179-29B72C9CE4F7}" type="datetimeFigureOut">
              <a:rPr lang="tr-TR" smtClean="0"/>
              <a:t>19.04.2023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DE51E2-7153-4260-CFA3-AD73666C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FC0A9-D93C-A825-42DB-D7707BDD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velimeseanadolulisesi.meb.k12.tr/meb_iys_dosyalar/59/10/764933/dosyalar/2022_09/28102826_Python-Ders-Notlari-1.pdf?CHK=a9c6c5d20eb94118f4fb579be8c9232b" TargetMode="External"/><Relationship Id="rId2" Type="http://schemas.openxmlformats.org/officeDocument/2006/relationships/hyperlink" Target="https://github.com/19ceng/ceng104pr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B4FB8-16E0-D45C-E6DE-5351FD9E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123" y="160337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 dirty="0"/>
              <a:t>Python Ders-6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3D54D8-EF46-25CD-4EAE-855D2F8A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035" y="4938712"/>
            <a:ext cx="8258176" cy="631825"/>
          </a:xfrm>
        </p:spPr>
        <p:txBody>
          <a:bodyPr anchor="ctr">
            <a:normAutofit/>
          </a:bodyPr>
          <a:lstStyle/>
          <a:p>
            <a:r>
              <a:rPr lang="tr-TR" sz="2800" dirty="0"/>
              <a:t>LİSTELER</a:t>
            </a:r>
          </a:p>
        </p:txBody>
      </p:sp>
    </p:spTree>
    <p:extLst>
      <p:ext uri="{BB962C8B-B14F-4D97-AF65-F5344CB8AC3E}">
        <p14:creationId xmlns:p14="http://schemas.microsoft.com/office/powerpoint/2010/main" val="83125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</a:t>
            </a:r>
            <a:r>
              <a:rPr lang="tr-TR" b="1" dirty="0" err="1"/>
              <a:t>Değiștirilebilirlik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3F92054-B1A2-B405-0201-74092AA2F481}"/>
              </a:ext>
            </a:extLst>
          </p:cNvPr>
          <p:cNvSpPr txBox="1"/>
          <p:nvPr/>
        </p:nvSpPr>
        <p:spPr>
          <a:xfrm>
            <a:off x="2556242" y="1239835"/>
            <a:ext cx="7203578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  <a:endParaRPr lang="tr-TR" dirty="0"/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strlst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['T', 'E', 'S', 'T']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strlst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[2] = 'X'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strlst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strlst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[1:3] = ['.', ':'] 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#change 1,2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indexed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item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strlst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strlst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[1:1] = ['#', '*', '+’] 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#insert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1and 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item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2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strlst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strlst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[4:6] = []  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#remove 4,5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indexed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item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strlst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A8F58E4-8DF6-A5B3-18E1-13FD6F305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294" y="2292706"/>
            <a:ext cx="1733550" cy="25717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48A99D6-2E2B-7924-2646-CA671CF5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294" y="3390624"/>
            <a:ext cx="1752600" cy="23812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0C5ED088-77E6-4749-330C-D05205375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294" y="4340904"/>
            <a:ext cx="3048000" cy="257175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AFDDEC3E-AFA0-B5DE-E536-BC7063995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294" y="5380460"/>
            <a:ext cx="22193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6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Öğe Silme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3F92054-B1A2-B405-0201-74092AA2F481}"/>
              </a:ext>
            </a:extLst>
          </p:cNvPr>
          <p:cNvSpPr txBox="1"/>
          <p:nvPr/>
        </p:nvSpPr>
        <p:spPr>
          <a:xfrm>
            <a:off x="2500259" y="1239835"/>
            <a:ext cx="4814942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  <a:endParaRPr lang="tr-TR" dirty="0"/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kelime=['hum', 'bar']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del kelime[1]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(kelime)</a:t>
            </a:r>
          </a:p>
          <a:p>
            <a:pPr>
              <a:spcAft>
                <a:spcPts val="6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num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(10))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num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del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num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[4:7] 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#delete 4,5,6.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num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3E1A6CA-5C37-9F97-787F-66E8570A7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398" y="2245266"/>
            <a:ext cx="723900" cy="28575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8F56723-87DD-3AB2-0687-2650ED275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398" y="3332800"/>
            <a:ext cx="2638425" cy="25717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3DF3FA74-2A40-9EEF-B502-592A8F37D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398" y="4028394"/>
            <a:ext cx="18859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9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Liste x </a:t>
            </a:r>
            <a:r>
              <a:rPr lang="tr-TR" b="1" dirty="0" err="1"/>
              <a:t>String</a:t>
            </a:r>
            <a:r>
              <a:rPr lang="tr-TR" b="1" dirty="0"/>
              <a:t> Değişme ve Değişmeme Durumu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3F92054-B1A2-B405-0201-74092AA2F481}"/>
              </a:ext>
            </a:extLst>
          </p:cNvPr>
          <p:cNvSpPr txBox="1"/>
          <p:nvPr/>
        </p:nvSpPr>
        <p:spPr>
          <a:xfrm>
            <a:off x="2556241" y="1239835"/>
            <a:ext cx="5561391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her nesne tekil tanımlayıcıya 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identifier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sahiptir.</a:t>
            </a:r>
          </a:p>
          <a:p>
            <a:pPr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id: nesnenin tanımlayıcısı.</a:t>
            </a:r>
          </a:p>
          <a:p>
            <a:pPr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dizgi x liste: değiştirilebilme.</a:t>
            </a:r>
          </a:p>
          <a:p>
            <a:pPr>
              <a:spcAft>
                <a:spcPts val="600"/>
              </a:spcAft>
            </a:pP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a = "banana" #string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b = "banana" #string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id(a), id(b)</a:t>
            </a:r>
          </a:p>
          <a:p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(155905856, 155905856)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a = [1, 2, 3] #list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b = [1, 2, 3] #list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id(a), id(b)</a:t>
            </a:r>
          </a:p>
          <a:p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(155899692, 155898220)</a:t>
            </a:r>
          </a:p>
          <a:p>
            <a:pPr>
              <a:spcAft>
                <a:spcPts val="600"/>
              </a:spcAft>
            </a:pP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dizgi: aynı değer, aynı tanımlayıcı 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unmutable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liste: aynı değer, farklı tanımlayıcı 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mutable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030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Takma İsimler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3F92054-B1A2-B405-0201-74092AA2F481}"/>
              </a:ext>
            </a:extLst>
          </p:cNvPr>
          <p:cNvSpPr txBox="1"/>
          <p:nvPr/>
        </p:nvSpPr>
        <p:spPr>
          <a:xfrm>
            <a:off x="401216" y="1066401"/>
            <a:ext cx="11147317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değişkenler nesneleri gösterir</a:t>
            </a:r>
          </a:p>
          <a:p>
            <a:pPr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bir değişkeni bir başkasına atarsak, her iki değişken aynı nesneyi gösterir</a:t>
            </a:r>
          </a:p>
          <a:p>
            <a:pPr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burada b, a’nın takma ismidir 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aliased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takma isimlideki değişiklik diğerini etkiler</a:t>
            </a:r>
          </a:p>
          <a:p>
            <a:pPr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Aşağıdaki Örnek-1’de a ve b değişkenlerinin her ikisi de [1, 2, 3] liste nesnesini göstermektedir. Bu nedenle b üzerindeki değişiklik a değişkenini de etkiler. Örnek-2’de ise a değişkeninin elemanları yeni bir liste olarak b’ye aktarıldığından benzer durum gözlenmez.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581BC1A-49E8-07C1-C6BA-197CBA709B2B}"/>
              </a:ext>
            </a:extLst>
          </p:cNvPr>
          <p:cNvSpPr txBox="1"/>
          <p:nvPr/>
        </p:nvSpPr>
        <p:spPr>
          <a:xfrm>
            <a:off x="1775482" y="3785403"/>
            <a:ext cx="2482137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 = [1, 2, 3]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 = a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("a=",a)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(id(a) == id(b))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b[0] = 99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("a=",a)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8371EA0-87CF-E11F-1267-C3F81EB04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176" y="5143899"/>
            <a:ext cx="1276350" cy="6477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B6CAD2F-8549-3C8A-EEE0-54F7D6217322}"/>
              </a:ext>
            </a:extLst>
          </p:cNvPr>
          <p:cNvSpPr txBox="1"/>
          <p:nvPr/>
        </p:nvSpPr>
        <p:spPr>
          <a:xfrm>
            <a:off x="6324406" y="3608431"/>
            <a:ext cx="207606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 = [1, 2, 3]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 = a[:]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print("a=",a)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print(id(a) == id(b))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b[0] = 99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print("a=",a)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print("b=",b)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D4DF3CCC-3A0E-5074-18B4-17E3DF276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102" y="5029100"/>
            <a:ext cx="13335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4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4830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</a:t>
            </a:r>
            <a:r>
              <a:rPr lang="tr-TR" b="1" dirty="0" err="1">
                <a:solidFill>
                  <a:schemeClr val="accent1"/>
                </a:solidFill>
              </a:rPr>
              <a:t>shallow</a:t>
            </a:r>
            <a:r>
              <a:rPr lang="tr-TR" b="1" dirty="0"/>
              <a:t> x </a:t>
            </a:r>
            <a:r>
              <a:rPr lang="tr-TR" b="1" dirty="0" err="1"/>
              <a:t>deepcopy</a:t>
            </a:r>
            <a:r>
              <a:rPr lang="tr-TR" b="1" dirty="0"/>
              <a:t> (sığ ve derin kopyalama)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3F92054-B1A2-B405-0201-74092AA2F481}"/>
              </a:ext>
            </a:extLst>
          </p:cNvPr>
          <p:cNvSpPr txBox="1"/>
          <p:nvPr/>
        </p:nvSpPr>
        <p:spPr>
          <a:xfrm>
            <a:off x="401216" y="881735"/>
            <a:ext cx="111473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Shallow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kopyalama işlemi değişkenin iç değerleri referans bazlı taşır. Ancak, değişkenin kendisi farklı bir adreste yer alır.</a:t>
            </a:r>
          </a:p>
          <a:p>
            <a:pPr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Aşağıdaki diyagramda;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lst2[2][1] = ‘d’ atamasından 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lst1 ve lst2’nin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etkilendiğini görüyoruz. Çünkü her iki listede alt listenin referansını tutmaktadır.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lst2[0] = ‘c’ atamasında ise 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sadece lst2’nin 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etkilendiğini görüyoruz. 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674A7C7C-ECEB-E6C1-DF74-AB864FE43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611" y="2842510"/>
            <a:ext cx="5410200" cy="3086100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BA91506B-FCD5-78CC-3D71-A7F7E2E45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997" y="3316432"/>
            <a:ext cx="1949252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tr-TR" alt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lst1 = ['</a:t>
            </a:r>
            <a:r>
              <a:rPr lang="tr-TR" alt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a','b</a:t>
            </a:r>
            <a:r>
              <a:rPr lang="tr-TR" alt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',['ab','</a:t>
            </a:r>
            <a:r>
              <a:rPr lang="tr-TR" altLang="tr-TR" sz="18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</a:t>
            </a:r>
            <a:r>
              <a:rPr lang="tr-TR" alt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tr-TR" altLang="tr-TR" sz="18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lst2 = lst1[:] #shallow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tr-TR" altLang="tr-TR" sz="1800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lst2[0] = ‘c’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tr-TR" altLang="tr-TR" sz="1800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lst2[2][1] = 'd'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endParaRPr kumimoji="0" lang="tr-TR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9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4830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</a:t>
            </a:r>
            <a:r>
              <a:rPr lang="tr-TR" b="1" dirty="0" err="1">
                <a:solidFill>
                  <a:schemeClr val="accent1"/>
                </a:solidFill>
              </a:rPr>
              <a:t>shallow</a:t>
            </a:r>
            <a:r>
              <a:rPr lang="tr-TR" b="1" dirty="0"/>
              <a:t> x </a:t>
            </a:r>
            <a:r>
              <a:rPr lang="tr-TR" b="1" dirty="0" err="1"/>
              <a:t>deepcopy</a:t>
            </a:r>
            <a:r>
              <a:rPr lang="tr-TR" b="1" dirty="0"/>
              <a:t> (sığ ve derin kopyalama)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B6CAD2F-8549-3C8A-EEE0-54F7D6217322}"/>
              </a:ext>
            </a:extLst>
          </p:cNvPr>
          <p:cNvSpPr txBox="1"/>
          <p:nvPr/>
        </p:nvSpPr>
        <p:spPr>
          <a:xfrm>
            <a:off x="535930" y="924795"/>
            <a:ext cx="5758968" cy="5211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 copy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2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[[10, 20.2, 30], [-40, 50, 60], [70, 80, 'Test']]</a:t>
            </a:r>
          </a:p>
          <a:p>
            <a:pPr>
              <a:spcAft>
                <a:spcPts val="200"/>
              </a:spcAft>
            </a:pP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copy.copy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[:]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#Bu da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shallow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print('Old List ID:', id(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print('New List ID:', id(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),"\n")</a:t>
            </a:r>
          </a:p>
          <a:p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print("Old List 1. Item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ID",id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[0]))</a:t>
            </a:r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print("New List 1. Item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ID",id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[0]),"\n")</a:t>
            </a:r>
          </a:p>
          <a:p>
            <a:pPr>
              <a:spcAft>
                <a:spcPts val="2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2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new_list.append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([100,150,"Yazılım"])</a:t>
            </a:r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,"\n")</a:t>
            </a:r>
          </a:p>
          <a:p>
            <a:pPr>
              <a:spcAft>
                <a:spcPts val="2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200"/>
              </a:spcAft>
            </a:pP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[0][0]="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Hangisi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değişti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2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,"\n")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pSp>
        <p:nvGrpSpPr>
          <p:cNvPr id="3" name="Grup 2">
            <a:extLst>
              <a:ext uri="{FF2B5EF4-FFF2-40B4-BE49-F238E27FC236}">
                <a16:creationId xmlns:a16="http://schemas.microsoft.com/office/drawing/2014/main" id="{B6E88785-9A98-3C93-0129-28521AE4409B}"/>
              </a:ext>
            </a:extLst>
          </p:cNvPr>
          <p:cNvGrpSpPr/>
          <p:nvPr/>
        </p:nvGrpSpPr>
        <p:grpSpPr>
          <a:xfrm>
            <a:off x="4089305" y="4395913"/>
            <a:ext cx="7123326" cy="1872000"/>
            <a:chOff x="4425207" y="4722484"/>
            <a:chExt cx="7123326" cy="1872000"/>
          </a:xfrm>
        </p:grpSpPr>
        <p:pic>
          <p:nvPicPr>
            <p:cNvPr id="6" name="Resim 5">
              <a:extLst>
                <a:ext uri="{FF2B5EF4-FFF2-40B4-BE49-F238E27FC236}">
                  <a16:creationId xmlns:a16="http://schemas.microsoft.com/office/drawing/2014/main" id="{10BF7819-25BA-84B9-1191-05B7E7EB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25208" y="4722484"/>
              <a:ext cx="7123325" cy="1872000"/>
            </a:xfrm>
            <a:prstGeom prst="rect">
              <a:avLst/>
            </a:prstGeom>
          </p:spPr>
        </p:pic>
        <p:sp>
          <p:nvSpPr>
            <p:cNvPr id="12" name="Dikdörtgen 11">
              <a:extLst>
                <a:ext uri="{FF2B5EF4-FFF2-40B4-BE49-F238E27FC236}">
                  <a16:creationId xmlns:a16="http://schemas.microsoft.com/office/drawing/2014/main" id="{DF1E06AA-EC66-8E39-E597-0D83EE614C45}"/>
                </a:ext>
              </a:extLst>
            </p:cNvPr>
            <p:cNvSpPr/>
            <p:nvPr/>
          </p:nvSpPr>
          <p:spPr>
            <a:xfrm>
              <a:off x="4425208" y="5197151"/>
              <a:ext cx="2535429" cy="447869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3" name="Dikdörtgen 12">
              <a:extLst>
                <a:ext uri="{FF2B5EF4-FFF2-40B4-BE49-F238E27FC236}">
                  <a16:creationId xmlns:a16="http://schemas.microsoft.com/office/drawing/2014/main" id="{D21670ED-66CF-346A-2ADC-020AF314CE6E}"/>
                </a:ext>
              </a:extLst>
            </p:cNvPr>
            <p:cNvSpPr/>
            <p:nvPr/>
          </p:nvSpPr>
          <p:spPr>
            <a:xfrm>
              <a:off x="4425207" y="6108486"/>
              <a:ext cx="2134213" cy="447869"/>
            </a:xfrm>
            <a:prstGeom prst="rect">
              <a:avLst/>
            </a:prstGeom>
            <a:solidFill>
              <a:schemeClr val="accent1">
                <a:alpha val="6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522677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ABFA9A21-A9FF-740F-23A6-04FE8B72D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037" y="4673020"/>
            <a:ext cx="7358830" cy="1944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48301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</a:t>
            </a:r>
            <a:r>
              <a:rPr lang="tr-TR" b="1" dirty="0" err="1"/>
              <a:t>shallow</a:t>
            </a:r>
            <a:r>
              <a:rPr lang="tr-TR" b="1" dirty="0"/>
              <a:t> x </a:t>
            </a:r>
            <a:r>
              <a:rPr lang="tr-TR" b="1" dirty="0" err="1">
                <a:solidFill>
                  <a:schemeClr val="accent1"/>
                </a:solidFill>
              </a:rPr>
              <a:t>deepcopy</a:t>
            </a:r>
            <a:r>
              <a:rPr lang="tr-TR" b="1" dirty="0"/>
              <a:t> (sığ ve derin kopyalama)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3F92054-B1A2-B405-0201-74092AA2F481}"/>
              </a:ext>
            </a:extLst>
          </p:cNvPr>
          <p:cNvSpPr txBox="1"/>
          <p:nvPr/>
        </p:nvSpPr>
        <p:spPr>
          <a:xfrm>
            <a:off x="643467" y="837029"/>
            <a:ext cx="111473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Shallow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kopyalama her ne kadar yeni bir bellek bölgesi açsa da, taşınan öğeler referans türünden taşınır.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deepcopy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hem değişken hem de değişken öğeleri için yeni bir bellek bölgesi açar.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b="1" u="sng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deepcopy</a:t>
            </a:r>
            <a:r>
              <a:rPr lang="tr-TR" b="1" u="sng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liste içinde alt liste olduğunda işe yarar. Yalın listede </a:t>
            </a:r>
            <a:r>
              <a:rPr lang="tr-TR" b="1" u="sng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shallow</a:t>
            </a:r>
            <a:r>
              <a:rPr lang="tr-TR" b="1" u="sng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ve </a:t>
            </a:r>
            <a:r>
              <a:rPr lang="tr-TR" b="1" u="sng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deepcopy</a:t>
            </a:r>
            <a:r>
              <a:rPr lang="tr-TR" b="1" u="sng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aynı görevi üstlenir.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B6CAD2F-8549-3C8A-EEE0-54F7D6217322}"/>
              </a:ext>
            </a:extLst>
          </p:cNvPr>
          <p:cNvSpPr txBox="1"/>
          <p:nvPr/>
        </p:nvSpPr>
        <p:spPr>
          <a:xfrm>
            <a:off x="643467" y="1970484"/>
            <a:ext cx="5758968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 copy</a:t>
            </a:r>
            <a:endParaRPr lang="en-US" sz="16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200"/>
              </a:spcAft>
            </a:pP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[[10, 20.2, 30], [-40, 50, 60], [70, 80, 'Test']]</a:t>
            </a:r>
          </a:p>
          <a:p>
            <a:pPr>
              <a:spcAft>
                <a:spcPts val="200"/>
              </a:spcAft>
            </a:pPr>
            <a:r>
              <a:rPr lang="en-US" sz="1600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sz="16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en-US" sz="1600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copy.deepcopy</a:t>
            </a:r>
            <a:r>
              <a:rPr lang="en-US" sz="16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sz="1600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endParaRPr lang="en-US" sz="16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print('Old List ID:', id(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print('New List ID:', id(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),"\n")</a:t>
            </a:r>
          </a:p>
          <a:p>
            <a:endParaRPr lang="en-US" sz="16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print("Old List 1. Item 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ID",id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[0]))</a:t>
            </a:r>
          </a:p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print("New List 1. Item 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ID",id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[0]),"\n")</a:t>
            </a:r>
          </a:p>
          <a:p>
            <a:endParaRPr lang="en-US" sz="16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200"/>
              </a:spcAft>
            </a:pP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new_list.append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([100,150,"Yazılım"])</a:t>
            </a:r>
          </a:p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,"\n")</a:t>
            </a:r>
          </a:p>
          <a:p>
            <a:endParaRPr lang="en-US" sz="16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200"/>
              </a:spcAft>
            </a:pP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[0][0]="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Hangisi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değişti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200"/>
              </a:spcAft>
            </a:pP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en-US" sz="1600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old_list</a:t>
            </a:r>
            <a:r>
              <a:rPr lang="en-US" sz="1600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,"\n")</a:t>
            </a:r>
            <a:endParaRPr lang="tr-TR" sz="1600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DF1E06AA-EC66-8E39-E597-0D83EE614C45}"/>
              </a:ext>
            </a:extLst>
          </p:cNvPr>
          <p:cNvSpPr/>
          <p:nvPr/>
        </p:nvSpPr>
        <p:spPr>
          <a:xfrm>
            <a:off x="4238591" y="5178489"/>
            <a:ext cx="2535429" cy="447869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D21670ED-66CF-346A-2ADC-020AF314CE6E}"/>
              </a:ext>
            </a:extLst>
          </p:cNvPr>
          <p:cNvSpPr/>
          <p:nvPr/>
        </p:nvSpPr>
        <p:spPr>
          <a:xfrm>
            <a:off x="4229259" y="6108486"/>
            <a:ext cx="2134213" cy="447869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996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→ </a:t>
            </a:r>
            <a:r>
              <a:rPr lang="tr-TR" b="1" dirty="0" err="1"/>
              <a:t>enumarate</a:t>
            </a:r>
            <a:r>
              <a:rPr lang="tr-TR" b="1" dirty="0"/>
              <a:t> </a:t>
            </a:r>
            <a:r>
              <a:rPr lang="tr-TR" b="1" dirty="0" err="1"/>
              <a:t>ișlevi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3F92054-B1A2-B405-0201-74092AA2F481}"/>
              </a:ext>
            </a:extLst>
          </p:cNvPr>
          <p:cNvSpPr txBox="1"/>
          <p:nvPr/>
        </p:nvSpPr>
        <p:spPr>
          <a:xfrm>
            <a:off x="401216" y="1066401"/>
            <a:ext cx="11147317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enumerate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methodu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itere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edilebilir bir objenin(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tuple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vb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itemlarına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birer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numarası verir.</a:t>
            </a:r>
          </a:p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enumerate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iterable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start=0)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Enumerate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methodu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iki parametre alır. 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Birinci parametre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itere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edilecek objedir yani bir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iterabledır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 Örneğin bir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tuple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yada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gibi. 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İkinci parametre ise start parametresidir ve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indexlenmenin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kaçtan başlayacağını belirler. 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 parametre opsiyoneldir, istersek kullanmayabiliriz ama bu durumda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0'dan başlayacaktır.</a:t>
            </a:r>
          </a:p>
        </p:txBody>
      </p:sp>
    </p:spTree>
    <p:extLst>
      <p:ext uri="{BB962C8B-B14F-4D97-AF65-F5344CB8AC3E}">
        <p14:creationId xmlns:p14="http://schemas.microsoft.com/office/powerpoint/2010/main" val="359843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→ </a:t>
            </a:r>
            <a:r>
              <a:rPr lang="tr-TR" b="1" dirty="0" err="1"/>
              <a:t>enumarate</a:t>
            </a:r>
            <a:r>
              <a:rPr lang="tr-TR" b="1" dirty="0"/>
              <a:t> </a:t>
            </a:r>
            <a:r>
              <a:rPr lang="tr-TR" b="1" dirty="0" err="1"/>
              <a:t>ișlevi</a:t>
            </a:r>
            <a:r>
              <a:rPr lang="tr-TR" b="1" dirty="0"/>
              <a:t>-Örnek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581BC1A-49E8-07C1-C6BA-197CBA709B2B}"/>
              </a:ext>
            </a:extLst>
          </p:cNvPr>
          <p:cNvSpPr txBox="1"/>
          <p:nvPr/>
        </p:nvSpPr>
        <p:spPr>
          <a:xfrm>
            <a:off x="2862164" y="1804699"/>
            <a:ext cx="4966219" cy="26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kelimeler = ["spam", 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foo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", "bar", "yum"]</a:t>
            </a: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index,kelime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enumerate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(kelimeler)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,":",kelime)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("-----------------------------------------")</a:t>
            </a:r>
          </a:p>
          <a:p>
            <a:pPr>
              <a:spcAft>
                <a:spcPts val="4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index,kelime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enumerate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(kelimeler, start=1)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,":",kelime)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0882A0C-29CB-E466-E67D-6ECBF47BF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396" y="2045359"/>
            <a:ext cx="14287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06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→ İşleve Parametre olarak gönderme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581BC1A-49E8-07C1-C6BA-197CBA709B2B}"/>
              </a:ext>
            </a:extLst>
          </p:cNvPr>
          <p:cNvSpPr txBox="1"/>
          <p:nvPr/>
        </p:nvSpPr>
        <p:spPr>
          <a:xfrm>
            <a:off x="2724540" y="2157935"/>
            <a:ext cx="4935894" cy="2995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double_stuff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enumerate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 = 2 *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4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[2, 5, 'Spam', 9.5]</a:t>
            </a:r>
          </a:p>
          <a:p>
            <a:pPr>
              <a:spcAft>
                <a:spcPts val="400"/>
              </a:spcAft>
            </a:pP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("Fonksiyon çağrılmadan önce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double_stuff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("Fonksiyon çağrıldıktan sonra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60AFBBF-39BD-02B6-CB02-ED94098FD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75" y="5490967"/>
            <a:ext cx="5381625" cy="46672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412BC9C-AEF9-6A9A-B847-DCCB2775B50E}"/>
              </a:ext>
            </a:extLst>
          </p:cNvPr>
          <p:cNvSpPr txBox="1"/>
          <p:nvPr/>
        </p:nvSpPr>
        <p:spPr>
          <a:xfrm>
            <a:off x="1294817" y="1239835"/>
            <a:ext cx="798914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işleve geçirilen listenin referansıdır 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shallow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(yüzeysel kopya), etiket, takma ismi)</a:t>
            </a:r>
          </a:p>
          <a:p>
            <a:pPr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işlev içerisindeki listede yapılan değişiklik, asıl listeyi etkiler</a:t>
            </a:r>
          </a:p>
        </p:txBody>
      </p:sp>
    </p:spTree>
    <p:extLst>
      <p:ext uri="{BB962C8B-B14F-4D97-AF65-F5344CB8AC3E}">
        <p14:creationId xmlns:p14="http://schemas.microsoft.com/office/powerpoint/2010/main" val="30375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014581"/>
            <a:ext cx="10905066" cy="55216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liste: sıralı değer kümesi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öğe: liste elemanları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liste X dizgi: her bir elemanın karakter olmak zorunda değil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liste ve dizgi: dizi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0FB461F-79D0-091E-A55F-0F4374FC77B8}"/>
              </a:ext>
            </a:extLst>
          </p:cNvPr>
          <p:cNvSpPr txBox="1"/>
          <p:nvPr/>
        </p:nvSpPr>
        <p:spPr>
          <a:xfrm>
            <a:off x="3356689" y="2928011"/>
            <a:ext cx="4117132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 = ["spam", 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bungee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", 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swallow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"]</a:t>
            </a:r>
          </a:p>
          <a:p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sayi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[10, 20, 30, 40]</a:t>
            </a:r>
          </a:p>
          <a:p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karisik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hello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", 2.0, 5, True, [10, 20]]</a:t>
            </a:r>
          </a:p>
          <a:p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sayi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(kelime)</a:t>
            </a:r>
          </a:p>
          <a:p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karisik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x in kelime:</a:t>
            </a: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(x)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14BD4A1F-6D7D-66E6-6D87-8167B7103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066" y="4482896"/>
            <a:ext cx="30861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7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→ İşleve Parametre olarak gönderme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581BC1A-49E8-07C1-C6BA-197CBA709B2B}"/>
              </a:ext>
            </a:extLst>
          </p:cNvPr>
          <p:cNvSpPr txBox="1"/>
          <p:nvPr/>
        </p:nvSpPr>
        <p:spPr>
          <a:xfrm>
            <a:off x="2603242" y="2157935"/>
            <a:ext cx="4935894" cy="2995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double_stuff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enumerate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spcAft>
                <a:spcPts val="4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	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 = 2 *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4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[2, 5, 'Spam', 9.5]</a:t>
            </a:r>
          </a:p>
          <a:p>
            <a:pPr>
              <a:spcAft>
                <a:spcPts val="400"/>
              </a:spcAft>
            </a:pP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("Fonksiyon çağrılmadan önce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double_stuff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70C0"/>
                </a:solidFill>
                <a:highlight>
                  <a:srgbClr val="FFFF00"/>
                </a:highlight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[:]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4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("Fonksiyon çağrıldıktan sonra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3412BC9C-AEF9-6A9A-B847-DCCB2775B50E}"/>
              </a:ext>
            </a:extLst>
          </p:cNvPr>
          <p:cNvSpPr txBox="1"/>
          <p:nvPr/>
        </p:nvSpPr>
        <p:spPr>
          <a:xfrm>
            <a:off x="1294817" y="1239835"/>
            <a:ext cx="798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→ İç içe liste yoksa değişiklikler çağrılan yerdeki parametreyi etkilemez.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743DD0E-2836-3411-C7E3-8BC09035B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08" y="5618165"/>
            <a:ext cx="54483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74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→ İşleve Parametre olarak gönderme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581BC1A-49E8-07C1-C6BA-197CBA709B2B}"/>
              </a:ext>
            </a:extLst>
          </p:cNvPr>
          <p:cNvSpPr txBox="1"/>
          <p:nvPr/>
        </p:nvSpPr>
        <p:spPr>
          <a:xfrm>
            <a:off x="4021493" y="1309209"/>
            <a:ext cx="6503438" cy="2995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double_stuff_v2(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spcAft>
                <a:spcPts val="4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=[]</a:t>
            </a:r>
          </a:p>
          <a:p>
            <a:pPr>
              <a:spcAft>
                <a:spcPts val="4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for value in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pPr>
              <a:spcAft>
                <a:spcPts val="4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+= [2 * value]</a:t>
            </a:r>
          </a:p>
          <a:p>
            <a:pPr>
              <a:spcAft>
                <a:spcPts val="4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return 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endParaRPr lang="en-US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4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4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 = [2, 5, 'Spam', 9.5]</a:t>
            </a:r>
          </a:p>
          <a:p>
            <a:pPr>
              <a:spcAft>
                <a:spcPts val="4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Fonksiyondan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dönen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değer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=",double_stuff_v2(things))</a:t>
            </a:r>
          </a:p>
          <a:p>
            <a:pPr>
              <a:spcAft>
                <a:spcPts val="4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print("things=",things)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79A4084-0DA4-9C8C-A33D-9D1ECCDD5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168" y="4926721"/>
            <a:ext cx="45910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34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→ İşleve Parametre olarak gönderme-&gt;</a:t>
            </a:r>
            <a:r>
              <a:rPr lang="tr-TR" b="1" dirty="0" err="1"/>
              <a:t>deepcopy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581BC1A-49E8-07C1-C6BA-197CBA709B2B}"/>
              </a:ext>
            </a:extLst>
          </p:cNvPr>
          <p:cNvSpPr txBox="1"/>
          <p:nvPr/>
        </p:nvSpPr>
        <p:spPr>
          <a:xfrm>
            <a:off x="3368350" y="1309209"/>
            <a:ext cx="6046238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copy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double_stuff_v3(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copy.deepcopy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for index, value in enumerate(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		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[index] = 2 * value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return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new_list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things = [2, 5, 'Spam', 9.5]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Fonksiyondan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dönen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değer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=",double_stuff_v3(things))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print("things=",things)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79A4084-0DA4-9C8C-A33D-9D1ECCDD5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75" y="5101116"/>
            <a:ext cx="45910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47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→ </a:t>
            </a:r>
            <a:r>
              <a:rPr lang="tr-TR" b="1" dirty="0" err="1"/>
              <a:t>içiçe</a:t>
            </a:r>
            <a:r>
              <a:rPr lang="tr-TR" b="1" dirty="0"/>
              <a:t> listeler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581BC1A-49E8-07C1-C6BA-197CBA709B2B}"/>
              </a:ext>
            </a:extLst>
          </p:cNvPr>
          <p:cNvSpPr txBox="1"/>
          <p:nvPr/>
        </p:nvSpPr>
        <p:spPr>
          <a:xfrm>
            <a:off x="3004456" y="1719756"/>
            <a:ext cx="604623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nested = ["hello", 2.0, 5, [10, 20]]</a:t>
            </a:r>
          </a:p>
          <a:p>
            <a:pPr>
              <a:spcAft>
                <a:spcPts val="600"/>
              </a:spcAft>
            </a:pPr>
            <a:r>
              <a:rPr lang="nb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elem = nested[0]</a:t>
            </a:r>
          </a:p>
          <a:p>
            <a:pPr>
              <a:spcAft>
                <a:spcPts val="600"/>
              </a:spcAft>
            </a:pPr>
            <a:r>
              <a:rPr lang="nb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print(elem[0:3])</a:t>
            </a:r>
          </a:p>
          <a:p>
            <a:pPr>
              <a:spcAft>
                <a:spcPts val="600"/>
              </a:spcAft>
            </a:pPr>
            <a:r>
              <a:rPr lang="nb-NO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print(nested[3])</a:t>
            </a:r>
          </a:p>
          <a:p>
            <a:pPr>
              <a:spcAft>
                <a:spcPts val="600"/>
              </a:spcAft>
            </a:pPr>
            <a:r>
              <a:rPr lang="nb-NO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print(nested[3][1])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B1D3513-2CD3-BD0C-B13A-6CB3FB70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275" y="2699753"/>
            <a:ext cx="8763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38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→ </a:t>
            </a:r>
            <a:r>
              <a:rPr lang="tr-TR" b="1" dirty="0" err="1"/>
              <a:t>içiçe</a:t>
            </a:r>
            <a:r>
              <a:rPr lang="tr-TR" b="1" dirty="0"/>
              <a:t> listeler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581BC1A-49E8-07C1-C6BA-197CBA709B2B}"/>
              </a:ext>
            </a:extLst>
          </p:cNvPr>
          <p:cNvSpPr txBox="1"/>
          <p:nvPr/>
        </p:nvSpPr>
        <p:spPr>
          <a:xfrm>
            <a:off x="923729" y="1346531"/>
            <a:ext cx="33030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matrix = [[1, 2, 3], [4, 5, 6], [7, 8, 9]]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row in matrix: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print(row)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DF052F9-F34E-4AF3-C15D-948C670EF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925" y="2530445"/>
            <a:ext cx="847725" cy="65722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FE2AC3A-44AF-10F8-5F18-E920AA1FA6B2}"/>
              </a:ext>
            </a:extLst>
          </p:cNvPr>
          <p:cNvSpPr txBox="1"/>
          <p:nvPr/>
        </p:nvSpPr>
        <p:spPr>
          <a:xfrm>
            <a:off x="5962260" y="1239835"/>
            <a:ext cx="330303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matrix = [[1, 2, 3], [4, 5, 6], [7, 8, 9]]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row in matrix: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for item in row: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item,end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="\t")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print("\n")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1DF27A0-DCFC-2EF1-ACC5-0FD7CCD48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91" y="3134894"/>
            <a:ext cx="10191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11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</a:t>
            </a:r>
            <a:r>
              <a:rPr lang="tr-TR" b="1" dirty="0" err="1"/>
              <a:t>String</a:t>
            </a:r>
            <a:r>
              <a:rPr lang="tr-TR" b="1" dirty="0"/>
              <a:t>---&gt;Liste Dönüşümü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FE2AC3A-44AF-10F8-5F18-E920AA1FA6B2}"/>
              </a:ext>
            </a:extLst>
          </p:cNvPr>
          <p:cNvSpPr txBox="1"/>
          <p:nvPr/>
        </p:nvSpPr>
        <p:spPr>
          <a:xfrm>
            <a:off x="3545632" y="1491761"/>
            <a:ext cx="330303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cumle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Bugun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hava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guzel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list(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cumle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[0:3]="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Dün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[3:5]=[]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+="di"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D5E622D-9634-5247-847E-43303B6A2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27" y="4236677"/>
            <a:ext cx="69913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59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</a:t>
            </a:r>
            <a:r>
              <a:rPr lang="tr-TR" b="1" dirty="0" err="1"/>
              <a:t>String</a:t>
            </a:r>
            <a:r>
              <a:rPr lang="tr-TR" b="1" dirty="0"/>
              <a:t>---&gt;Liste </a:t>
            </a:r>
            <a:r>
              <a:rPr lang="tr-TR" b="1" dirty="0" err="1"/>
              <a:t>Dönüşümü</a:t>
            </a:r>
            <a:r>
              <a:rPr lang="tr-TR" b="1" dirty="0" err="1">
                <a:sym typeface="Wingdings" panose="05000000000000000000" pitchFamily="2" charset="2"/>
              </a:rPr>
              <a:t>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split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ve 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join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FE2AC3A-44AF-10F8-5F18-E920AA1FA6B2}"/>
              </a:ext>
            </a:extLst>
          </p:cNvPr>
          <p:cNvSpPr txBox="1"/>
          <p:nvPr/>
        </p:nvSpPr>
        <p:spPr>
          <a:xfrm>
            <a:off x="3153745" y="1491761"/>
            <a:ext cx="6167535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 string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cumle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Bugun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hava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guzel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kelimeler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cumle.split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print(type(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kelimeler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kelimeler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myseparator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=";" #birleştirme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için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kullanılacak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ayırıcı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karakter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ycumle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myseparator.join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kelimeler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ycumle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0CFF3D14-B844-5CC1-5A28-5D5581FF0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112" y="5051914"/>
            <a:ext cx="24384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02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Liste-&gt;Ödev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FE2AC3A-44AF-10F8-5F18-E920AA1FA6B2}"/>
              </a:ext>
            </a:extLst>
          </p:cNvPr>
          <p:cNvSpPr txBox="1"/>
          <p:nvPr/>
        </p:nvSpPr>
        <p:spPr>
          <a:xfrm>
            <a:off x="1044683" y="1127866"/>
            <a:ext cx="9414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Aşağıdaki listede dolaşan ve her öğeyi ve indisini ekran görüntüsündeki gibi yazan programı yazın?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A888F4E-F9CA-6737-50DE-2CB4B067F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3079399"/>
            <a:ext cx="1695450" cy="16764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D3D82324-CC88-9728-0D9B-2D1DB7CF77CD}"/>
              </a:ext>
            </a:extLst>
          </p:cNvPr>
          <p:cNvSpPr txBox="1"/>
          <p:nvPr/>
        </p:nvSpPr>
        <p:spPr>
          <a:xfrm>
            <a:off x="3701921" y="2294071"/>
            <a:ext cx="34359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İpucu: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type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(a).__name__ == '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</a:t>
            </a:r>
          </a:p>
          <a:p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True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87AD6F1-3644-410A-2E0B-B9CC2BBD6601}"/>
              </a:ext>
            </a:extLst>
          </p:cNvPr>
          <p:cNvSpPr txBox="1"/>
          <p:nvPr/>
        </p:nvSpPr>
        <p:spPr>
          <a:xfrm>
            <a:off x="2703372" y="16766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=['spam!', 1, ['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Brie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', '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Roquefort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', '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Pol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le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Veq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'], [1, 2, 3]]</a:t>
            </a:r>
          </a:p>
        </p:txBody>
      </p:sp>
    </p:spTree>
    <p:extLst>
      <p:ext uri="{BB962C8B-B14F-4D97-AF65-F5344CB8AC3E}">
        <p14:creationId xmlns:p14="http://schemas.microsoft.com/office/powerpoint/2010/main" val="3651228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</a:t>
            </a:r>
            <a:r>
              <a:rPr lang="tr-TR" b="1" dirty="0" err="1"/>
              <a:t>Metodları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FE2AC3A-44AF-10F8-5F18-E920AA1FA6B2}"/>
              </a:ext>
            </a:extLst>
          </p:cNvPr>
          <p:cNvSpPr txBox="1"/>
          <p:nvPr/>
        </p:nvSpPr>
        <p:spPr>
          <a:xfrm>
            <a:off x="1044683" y="1127866"/>
            <a:ext cx="9414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Nokta işleci nesnelerin yerleşik metotlarına erişmek için kullanılır.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3D82324-CC88-9728-0D9B-2D1DB7CF77CD}"/>
              </a:ext>
            </a:extLst>
          </p:cNvPr>
          <p:cNvSpPr txBox="1"/>
          <p:nvPr/>
        </p:nvSpPr>
        <p:spPr>
          <a:xfrm>
            <a:off x="3851210" y="1852679"/>
            <a:ext cx="3435997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mylist.append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(5)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mylist.append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(27)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mylist.append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(3)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mylist.append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(12)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E37B6DF-56B8-FCD2-E1BD-D664C4B3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149" y="4359145"/>
            <a:ext cx="13525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59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</a:t>
            </a:r>
            <a:r>
              <a:rPr lang="tr-TR" b="1" dirty="0" err="1"/>
              <a:t>Metodları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F3E4A43-DFD3-3B8D-ADE9-2A47A9866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14" y="780785"/>
            <a:ext cx="8097020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03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Liste-&gt;Öğelere Erişme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014581"/>
            <a:ext cx="10905066" cy="55216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öğelere erişim köşeli parantez- []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indis: tamsayı, pozitif/negatif, sıfır ilk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ele.mandır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0FB461F-79D0-091E-A55F-0F4374FC77B8}"/>
              </a:ext>
            </a:extLst>
          </p:cNvPr>
          <p:cNvSpPr txBox="1"/>
          <p:nvPr/>
        </p:nvSpPr>
        <p:spPr>
          <a:xfrm>
            <a:off x="6025243" y="1014581"/>
            <a:ext cx="5199484" cy="5155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[10, 20, 30, 40]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[0]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10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[2]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30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[5]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Traceback (most recent call last):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File "&lt;input&gt;", line 1, in &lt;module&gt;</a:t>
            </a:r>
          </a:p>
          <a:p>
            <a:pPr lvl="1"/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IndexError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list index out of range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[1.0]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Traceback (most recent call last):</a:t>
            </a:r>
          </a:p>
          <a:p>
            <a:pPr lvl="1"/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File "&lt;input&gt;", line 1, in &lt;module&gt;</a:t>
            </a:r>
          </a:p>
          <a:p>
            <a:pPr lvl="1"/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TypeError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list indices must be integers, not float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[-1]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40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[-2]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893419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</a:t>
            </a:r>
            <a:r>
              <a:rPr lang="tr-TR" b="1" dirty="0" err="1"/>
              <a:t>Metodları</a:t>
            </a:r>
            <a:r>
              <a:rPr lang="tr-TR" b="1" dirty="0" err="1">
                <a:sym typeface="Wingdings" panose="05000000000000000000" pitchFamily="2" charset="2"/>
              </a:rPr>
              <a:t>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insert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3503999" y="2428356"/>
            <a:ext cx="495688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['Ankara', 'Samsun', 'İzmir', 'Ordu']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cities.insert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(0, 'Rize’) 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cities.insert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(2, 'Muğla')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cities.insert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),"En sona ekle")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378E742-5FC5-5437-E0CC-F81D21676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675" y="1009587"/>
            <a:ext cx="8258175" cy="485775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5132CE2C-91BD-3F29-BA0C-EFD3855196C5}"/>
              </a:ext>
            </a:extLst>
          </p:cNvPr>
          <p:cNvSpPr txBox="1"/>
          <p:nvPr/>
        </p:nvSpPr>
        <p:spPr>
          <a:xfrm>
            <a:off x="3692590" y="174302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list.</a:t>
            </a:r>
            <a:r>
              <a:rPr lang="tr-TR" dirty="0" err="1">
                <a:solidFill>
                  <a:srgbClr val="0070C0"/>
                </a:solidFill>
              </a:rPr>
              <a:t>insert</a:t>
            </a:r>
            <a:r>
              <a:rPr lang="tr-TR" dirty="0"/>
              <a:t>(</a:t>
            </a:r>
            <a:r>
              <a:rPr lang="tr-TR" dirty="0" err="1">
                <a:solidFill>
                  <a:srgbClr val="0070C0"/>
                </a:solidFill>
              </a:rPr>
              <a:t>index</a:t>
            </a:r>
            <a:r>
              <a:rPr lang="tr-TR" dirty="0"/>
              <a:t>, </a:t>
            </a:r>
            <a:r>
              <a:rPr lang="tr-TR" dirty="0" err="1">
                <a:solidFill>
                  <a:srgbClr val="0070C0"/>
                </a:solidFill>
              </a:rPr>
              <a:t>value</a:t>
            </a:r>
            <a:r>
              <a:rPr lang="tr-TR" dirty="0"/>
              <a:t>)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8EB5406-CA74-6A2F-532F-73D5A43D9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962" y="5237349"/>
            <a:ext cx="61436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02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</a:t>
            </a:r>
            <a:r>
              <a:rPr lang="tr-TR" b="1" dirty="0" err="1"/>
              <a:t>Metodları</a:t>
            </a:r>
            <a:r>
              <a:rPr lang="tr-TR" b="1" dirty="0" err="1">
                <a:sym typeface="Wingdings" panose="05000000000000000000" pitchFamily="2" charset="2"/>
              </a:rPr>
              <a:t>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count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1195837" y="2049127"/>
            <a:ext cx="957320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['Ankara', 'Samsun', 'İzmir',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Ordu','Samsun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lowercities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map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(lambda x: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x.lower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(),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("Samsun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count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:",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cities.count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("Samsun"))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#Büyük küçük harfe duyarlı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("Ankara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count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:",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lowercities.count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("ANKARA".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lower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()))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#Duyarlılığı bu şekilde kaldırabilirsiniz.</a:t>
            </a:r>
          </a:p>
          <a:p>
            <a:pPr>
              <a:spcAft>
                <a:spcPts val="6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age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=[45,45,60,80,30,20,45]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("Age 45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count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:",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age.count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(45))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132CE2C-91BD-3F29-BA0C-EFD3855196C5}"/>
              </a:ext>
            </a:extLst>
          </p:cNvPr>
          <p:cNvSpPr txBox="1"/>
          <p:nvPr/>
        </p:nvSpPr>
        <p:spPr>
          <a:xfrm>
            <a:off x="4289750" y="148294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list.</a:t>
            </a:r>
            <a:r>
              <a:rPr lang="tr-TR" dirty="0" err="1">
                <a:solidFill>
                  <a:srgbClr val="0070C0"/>
                </a:solidFill>
              </a:rPr>
              <a:t>count</a:t>
            </a:r>
            <a:r>
              <a:rPr lang="tr-TR" dirty="0"/>
              <a:t>(</a:t>
            </a:r>
            <a:r>
              <a:rPr lang="tr-TR" dirty="0" err="1">
                <a:solidFill>
                  <a:srgbClr val="0070C0"/>
                </a:solidFill>
              </a:rPr>
              <a:t>item</a:t>
            </a:r>
            <a:r>
              <a:rPr lang="tr-TR" dirty="0"/>
              <a:t>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818033B-4816-D7F5-F80E-5C118589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30" y="924410"/>
            <a:ext cx="8277225" cy="51435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87424BD-BB4F-11FF-7D17-C036F0AD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395" y="5135739"/>
            <a:ext cx="17240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83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</a:t>
            </a:r>
            <a:r>
              <a:rPr lang="tr-TR" b="1" dirty="0" err="1"/>
              <a:t>Metodları</a:t>
            </a:r>
            <a:r>
              <a:rPr lang="tr-TR" b="1" dirty="0" err="1">
                <a:sym typeface="Wingdings" panose="05000000000000000000" pitchFamily="2" charset="2"/>
              </a:rPr>
              <a:t>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index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3211251" y="2379153"/>
            <a:ext cx="530759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['Ankara', 'Samsun', 'İzmir',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Ordu','Samsun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a=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cities.index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("Samsun")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("samsun First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Index:",a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b=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cities.index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("Samsun",a+1)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("samsun Second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Index:",b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6442138-0E74-4839-7D3A-99BE34395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835270"/>
            <a:ext cx="9906000" cy="800100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1B538E25-C7FB-9F01-04E1-7B470A6E8F49}"/>
              </a:ext>
            </a:extLst>
          </p:cNvPr>
          <p:cNvSpPr txBox="1"/>
          <p:nvPr/>
        </p:nvSpPr>
        <p:spPr>
          <a:xfrm>
            <a:off x="1270483" y="168594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accent1"/>
                </a:solidFill>
              </a:rPr>
              <a:t>list.index</a:t>
            </a:r>
            <a:r>
              <a:rPr lang="tr-TR" dirty="0">
                <a:solidFill>
                  <a:schemeClr val="accent1"/>
                </a:solidFill>
              </a:rPr>
              <a:t>(element, start, </a:t>
            </a:r>
            <a:r>
              <a:rPr lang="tr-TR" dirty="0" err="1">
                <a:solidFill>
                  <a:schemeClr val="accent1"/>
                </a:solidFill>
              </a:rPr>
              <a:t>end</a:t>
            </a:r>
            <a:r>
              <a:rPr lang="tr-TR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167EB680-CA05-3B95-DCF3-977A7DC9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640" y="4307548"/>
            <a:ext cx="2066925" cy="45720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2B7D681F-C6CA-BE8D-F1F7-639EEFF38581}"/>
              </a:ext>
            </a:extLst>
          </p:cNvPr>
          <p:cNvSpPr txBox="1"/>
          <p:nvPr/>
        </p:nvSpPr>
        <p:spPr>
          <a:xfrm>
            <a:off x="671805" y="4908040"/>
            <a:ext cx="104782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Ödev: Bir liste içindeki bir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item’ın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liste içindeki tüm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index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konumlarını bir döngü içinde bulup ekrana listeleyen Python programını yazın? </a:t>
            </a:r>
          </a:p>
        </p:txBody>
      </p:sp>
    </p:spTree>
    <p:extLst>
      <p:ext uri="{BB962C8B-B14F-4D97-AF65-F5344CB8AC3E}">
        <p14:creationId xmlns:p14="http://schemas.microsoft.com/office/powerpoint/2010/main" val="197519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</a:t>
            </a:r>
            <a:r>
              <a:rPr lang="tr-TR" b="1" dirty="0" err="1"/>
              <a:t>Metodları</a:t>
            </a:r>
            <a:r>
              <a:rPr lang="tr-TR" b="1" dirty="0" err="1">
                <a:sym typeface="Wingdings" panose="05000000000000000000" pitchFamily="2" charset="2"/>
              </a:rPr>
              <a:t>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reverse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3211251" y="2379153"/>
            <a:ext cx="5307599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['Ankara', 'Samsun', 'İzmir',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Ordu','Samsun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Original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",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cities.reverse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Reversed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",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B538E25-C7FB-9F01-04E1-7B470A6E8F49}"/>
              </a:ext>
            </a:extLst>
          </p:cNvPr>
          <p:cNvSpPr txBox="1"/>
          <p:nvPr/>
        </p:nvSpPr>
        <p:spPr>
          <a:xfrm>
            <a:off x="1156475" y="168594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accent1"/>
                </a:solidFill>
              </a:rPr>
              <a:t>list.reverse</a:t>
            </a:r>
            <a:r>
              <a:rPr lang="tr-TR" dirty="0">
                <a:solidFill>
                  <a:schemeClr val="accent1"/>
                </a:solidFill>
              </a:rPr>
              <a:t>()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EA8A8B7-9D9B-C583-A165-17FE7D56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75" y="912485"/>
            <a:ext cx="9801225" cy="6477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984F18C1-0535-B5DC-32C4-587D5F08C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571" y="4134190"/>
            <a:ext cx="54959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50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</a:t>
            </a:r>
            <a:r>
              <a:rPr lang="tr-TR" b="1" dirty="0" err="1"/>
              <a:t>Metodları</a:t>
            </a:r>
            <a:r>
              <a:rPr lang="tr-TR" b="1" dirty="0" err="1">
                <a:sym typeface="Wingdings" panose="05000000000000000000" pitchFamily="2" charset="2"/>
              </a:rPr>
              <a:t>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remove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3211251" y="2379153"/>
            <a:ext cx="530759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['Ankara', 'Samsun', 'İzmir',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Ordu','Samsun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cities.remove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('Samsun')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Updated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",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cities.remove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('Ordu')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Updated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",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1B538E25-C7FB-9F01-04E1-7B470A6E8F49}"/>
              </a:ext>
            </a:extLst>
          </p:cNvPr>
          <p:cNvSpPr txBox="1"/>
          <p:nvPr/>
        </p:nvSpPr>
        <p:spPr>
          <a:xfrm>
            <a:off x="1156475" y="168594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accent1"/>
                </a:solidFill>
              </a:rPr>
              <a:t>list.remove</a:t>
            </a:r>
            <a:r>
              <a:rPr lang="tr-TR" dirty="0">
                <a:solidFill>
                  <a:schemeClr val="accent1"/>
                </a:solidFill>
              </a:rPr>
              <a:t>(</a:t>
            </a:r>
            <a:r>
              <a:rPr lang="tr-TR" dirty="0" err="1">
                <a:solidFill>
                  <a:schemeClr val="accent1"/>
                </a:solidFill>
              </a:rPr>
              <a:t>item</a:t>
            </a:r>
            <a:r>
              <a:rPr lang="tr-TR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EAC5E6B-E9E0-C1DD-AB83-BDF7147B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75" y="927374"/>
            <a:ext cx="9801225" cy="6096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8A653EE-075C-B5C1-3706-250521A44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251" y="4482561"/>
            <a:ext cx="452437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67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</a:t>
            </a:r>
            <a:r>
              <a:rPr lang="tr-TR" b="1" dirty="0" err="1"/>
              <a:t>Metodları</a:t>
            </a:r>
            <a:r>
              <a:rPr lang="tr-TR" b="1" dirty="0" err="1">
                <a:sym typeface="Wingdings" panose="05000000000000000000" pitchFamily="2" charset="2"/>
              </a:rPr>
              <a:t>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sort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3267235" y="1990147"/>
            <a:ext cx="530759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Samsun','Ankara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', 'Zonguldak',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Ordu','Samsun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cities.sort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reverse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=True)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Descending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Sorted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",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cities.sort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(«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Ascending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Sorted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",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0495B9C-1B7F-5819-5982-DAA673065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388" y="4189639"/>
            <a:ext cx="6629400" cy="43815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C283FF9-12D4-6FA6-F28C-CBE794BD7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212" y="1105609"/>
            <a:ext cx="83248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75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</a:t>
            </a:r>
            <a:r>
              <a:rPr lang="tr-TR" b="1" dirty="0" err="1"/>
              <a:t>Metodları</a:t>
            </a:r>
            <a:r>
              <a:rPr lang="tr-TR" b="1" dirty="0" err="1">
                <a:sym typeface="Wingdings" panose="05000000000000000000" pitchFamily="2" charset="2"/>
              </a:rPr>
              <a:t>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pop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3300652" y="2111445"/>
            <a:ext cx="55128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Samsun','Ankara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', 'Zonguldak',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Ordu','Rize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 in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)):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Descending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Sorted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",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cities.pop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88EB654-ED89-2D8B-1167-C055B256B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29" y="1009587"/>
            <a:ext cx="9820275" cy="86677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A29AEB0-ADFA-726F-423F-38136B407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418" y="3600158"/>
            <a:ext cx="30194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43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</a:t>
            </a:r>
            <a:r>
              <a:rPr lang="tr-TR" b="1" dirty="0" err="1"/>
              <a:t>Metodları</a:t>
            </a:r>
            <a:r>
              <a:rPr lang="tr-TR" b="1" dirty="0" err="1">
                <a:sym typeface="Wingdings" panose="05000000000000000000" pitchFamily="2" charset="2"/>
              </a:rPr>
              <a:t>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extend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3300652" y="2111445"/>
            <a:ext cx="5684728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Samsun','Ankara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', 'Zonguldak',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Ordu','Rize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newCities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['Sinop', 'Giresun']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cities.extend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newCities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cities_tup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=('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Yozgat','Konya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cities.extend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cities_tup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cities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7EE8E29-A2FA-6742-2A28-CBB1C7B88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04" y="1121044"/>
            <a:ext cx="9772650" cy="6000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38F40369-F378-2D6F-A61B-DEC6B3BB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471" y="5232131"/>
            <a:ext cx="76485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265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Liste-&gt;Örnekler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FE2AC3A-44AF-10F8-5F18-E920AA1FA6B2}"/>
              </a:ext>
            </a:extLst>
          </p:cNvPr>
          <p:cNvSpPr txBox="1"/>
          <p:nvPr/>
        </p:nvSpPr>
        <p:spPr>
          <a:xfrm>
            <a:off x="5182906" y="2186880"/>
            <a:ext cx="2892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[3] = 42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BFDC0A6-0D45-0176-6164-D7DC370CF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065" y="1531717"/>
            <a:ext cx="3962400" cy="40005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5347877-3FEB-5FD4-243B-B0FD6B98F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302" y="2713158"/>
            <a:ext cx="3971925" cy="38100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5F60A2B1-7076-73B0-D01F-563C2D0CDEEE}"/>
              </a:ext>
            </a:extLst>
          </p:cNvPr>
          <p:cNvSpPr txBox="1"/>
          <p:nvPr/>
        </p:nvSpPr>
        <p:spPr>
          <a:xfrm>
            <a:off x="5058498" y="974754"/>
            <a:ext cx="2892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[0]*8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9F1876D5-6C11-C2C4-9433-A14D7752D7AA}"/>
              </a:ext>
            </a:extLst>
          </p:cNvPr>
          <p:cNvSpPr txBox="1"/>
          <p:nvPr/>
        </p:nvSpPr>
        <p:spPr>
          <a:xfrm>
            <a:off x="5058498" y="3302178"/>
            <a:ext cx="2892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[6] =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Ni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!'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09FAD6D7-8C8D-1124-4D72-AFD3881A8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614" y="3781363"/>
            <a:ext cx="4305300" cy="381000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AD4984E2-1EAF-1555-F935-255EE503700D}"/>
              </a:ext>
            </a:extLst>
          </p:cNvPr>
          <p:cNvSpPr txBox="1"/>
          <p:nvPr/>
        </p:nvSpPr>
        <p:spPr>
          <a:xfrm>
            <a:off x="5269992" y="4320164"/>
            <a:ext cx="2892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a_list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D04EC772-D563-62D6-719E-AA08F3227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720" y="4781829"/>
            <a:ext cx="10858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72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Kavraması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3515255" y="1828562"/>
            <a:ext cx="5684728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liste = [1, 2, 3, 4]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yeniliste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=[x**2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x in liste]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yeniliste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yeniliste1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=[x**2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x in liste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x**2 &gt; 8]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(yeniliste1)</a:t>
            </a:r>
          </a:p>
          <a:p>
            <a:pPr>
              <a:spcAft>
                <a:spcPts val="6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yeniliste2=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[(x, x**2, x**3)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x in liste]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(yeniliste2)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527C61D-1BAC-F573-62A2-1FD4B8B76884}"/>
              </a:ext>
            </a:extLst>
          </p:cNvPr>
          <p:cNvSpPr txBox="1"/>
          <p:nvPr/>
        </p:nvSpPr>
        <p:spPr>
          <a:xfrm>
            <a:off x="987110" y="1082135"/>
            <a:ext cx="1090506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Liste kavraması kısa, matematiksel bir sözdizimi kullanarak diğer listelerden yeni listeler oluşturmaya yarayan sözdizimsel bir yapıdır.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8F97FD3-5E36-44EC-A9F5-278AAD1B8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51" y="5283361"/>
            <a:ext cx="41338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3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Liste </a:t>
            </a:r>
            <a:r>
              <a:rPr lang="tr-TR" b="1" dirty="0" err="1"/>
              <a:t>Dolașımı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0FB461F-79D0-091E-A55F-0F4374FC77B8}"/>
              </a:ext>
            </a:extLst>
          </p:cNvPr>
          <p:cNvSpPr txBox="1"/>
          <p:nvPr/>
        </p:nvSpPr>
        <p:spPr>
          <a:xfrm>
            <a:off x="5409422" y="1239835"/>
            <a:ext cx="3827884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</a:p>
          <a:p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["spam", "bungee", "swallow"]</a:t>
            </a:r>
          </a:p>
          <a:p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0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while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&lt; 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 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])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+= 1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CE9A2AF-3907-D740-4C77-D76E9C12EB07}"/>
              </a:ext>
            </a:extLst>
          </p:cNvPr>
          <p:cNvSpPr txBox="1"/>
          <p:nvPr/>
        </p:nvSpPr>
        <p:spPr>
          <a:xfrm>
            <a:off x="1040752" y="1259831"/>
            <a:ext cx="3827884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</a:p>
          <a:p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["spam", "bungee", "swallow"]</a:t>
            </a:r>
          </a:p>
          <a:p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0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while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&lt; 3: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 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])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+= 1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372E4E1-9ED9-E442-7621-922E08332F97}"/>
              </a:ext>
            </a:extLst>
          </p:cNvPr>
          <p:cNvSpPr txBox="1"/>
          <p:nvPr/>
        </p:nvSpPr>
        <p:spPr>
          <a:xfrm>
            <a:off x="846752" y="4178978"/>
            <a:ext cx="382788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</a:p>
          <a:p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["spam", "bungee", "swallow"]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x in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 (x)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D1AF7BE-A870-C652-6FB8-19568DC9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146" y="4512814"/>
            <a:ext cx="8286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82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Kavraması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856030" y="1473998"/>
            <a:ext cx="56847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dosyalar = ['bin', 'Data', 'Desktop', '.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bashrc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', '.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ssh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', '.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vimrc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newdosyalar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=[isim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isim in dosyalar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isim[0] != '.']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newdosyalar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09870C7-D68A-8C47-3B8A-FF2BB926E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038" y="2964309"/>
            <a:ext cx="23907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40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Kavraması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8AAFEE3-D94D-75C5-7497-BA8F4BB0463F}"/>
              </a:ext>
            </a:extLst>
          </p:cNvPr>
          <p:cNvSpPr txBox="1"/>
          <p:nvPr/>
        </p:nvSpPr>
        <p:spPr>
          <a:xfrm>
            <a:off x="2955418" y="1009587"/>
            <a:ext cx="5684728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sv-SE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sayilar=[2,3]</a:t>
            </a:r>
          </a:p>
          <a:p>
            <a:pPr>
              <a:spcAft>
                <a:spcPts val="600"/>
              </a:spcAft>
            </a:pPr>
            <a:r>
              <a:rPr lang="sv-SE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harfler = ['a', 'b', 'c']</a:t>
            </a:r>
          </a:p>
          <a:p>
            <a:pPr>
              <a:spcAft>
                <a:spcPts val="600"/>
              </a:spcAft>
            </a:pPr>
            <a:r>
              <a:rPr lang="sv-SE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newharfler=</a:t>
            </a:r>
            <a:r>
              <a:rPr lang="sv-SE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[n*harf for n in sayilar for harf in harfler]</a:t>
            </a:r>
          </a:p>
          <a:p>
            <a:pPr>
              <a:spcAft>
                <a:spcPts val="600"/>
              </a:spcAft>
            </a:pPr>
            <a:r>
              <a:rPr lang="sv-SE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print(newharfler)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CD8BB7B-8F2E-58EC-4C09-1B9CE1AE2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771" y="2874995"/>
            <a:ext cx="34480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71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55" y="9148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Liste-&gt;Liste Kavraması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3451B9C-2FE0-22C8-C05D-658759CD1851}"/>
              </a:ext>
            </a:extLst>
          </p:cNvPr>
          <p:cNvSpPr txBox="1"/>
          <p:nvPr/>
        </p:nvSpPr>
        <p:spPr>
          <a:xfrm>
            <a:off x="1077687" y="1009587"/>
            <a:ext cx="913466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sv-SE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Genelleștirilmiș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</a:t>
            </a:r>
            <a:r>
              <a:rPr lang="sv-SE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ali</a:t>
            </a:r>
          </a:p>
          <a:p>
            <a:pPr>
              <a:spcAft>
                <a:spcPts val="600"/>
              </a:spcAft>
            </a:pPr>
            <a:r>
              <a:rPr lang="sv-SE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[expr for item1 in seq1 for item2 in seq2 ...for itemx in seqx if condition]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142863C-0763-A957-A121-2015164F83EA}"/>
              </a:ext>
            </a:extLst>
          </p:cNvPr>
          <p:cNvSpPr txBox="1"/>
          <p:nvPr/>
        </p:nvSpPr>
        <p:spPr>
          <a:xfrm>
            <a:off x="1077687" y="2005533"/>
            <a:ext cx="9134668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Aç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ı</a:t>
            </a: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 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</a:t>
            </a:r>
            <a:r>
              <a:rPr lang="en-US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ali</a:t>
            </a:r>
            <a:endParaRPr lang="en-US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output_sequence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item1 in seq1: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item2 in seq2: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   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...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       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itemx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seqx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                     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 condition: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                            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output_sequence.append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(expr)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6984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Liste-&gt;Ödevler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F60A2B1-7076-73B0-D01F-563C2D0CDEEE}"/>
              </a:ext>
            </a:extLst>
          </p:cNvPr>
          <p:cNvSpPr txBox="1"/>
          <p:nvPr/>
        </p:nvSpPr>
        <p:spPr>
          <a:xfrm>
            <a:off x="643467" y="1286487"/>
            <a:ext cx="3629609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add_lists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(a, b):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add_lists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([1, 1], [1, 1])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[2, 2]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add_lists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([1, 2], [1, 4])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[2, 6]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add_lists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([1, 2, 1], [1, 4, 3])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[2, 6, 4]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B217640-014A-B817-8692-8704A7328F89}"/>
              </a:ext>
            </a:extLst>
          </p:cNvPr>
          <p:cNvSpPr txBox="1"/>
          <p:nvPr/>
        </p:nvSpPr>
        <p:spPr>
          <a:xfrm>
            <a:off x="4245425" y="1239835"/>
            <a:ext cx="341881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mult_lists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(a, b):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mult_lists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([1, 1], [1, 1])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2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mult_lists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([1, 2], [1, 4])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9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mult_lists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([1, 2, 1], [1, 4, 3])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12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38A2A38-C07A-7C7C-939A-2B6E2096E6E9}"/>
              </a:ext>
            </a:extLst>
          </p:cNvPr>
          <p:cNvSpPr txBox="1"/>
          <p:nvPr/>
        </p:nvSpPr>
        <p:spPr>
          <a:xfrm>
            <a:off x="7791579" y="1127867"/>
            <a:ext cx="3059923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add_row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(matrix):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m = [[0, 0], [0, 0]]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add_row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(m)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[[0, 0], [0, 0], [0, 0]]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n = [[3, 2, 5], [1, 4, 7]]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add_row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(n)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[[3, 2, 5], [1, 4, 7], [0, 0, 0]]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[[3, 2, 5], [1, 4, 7]]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10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Liste-&gt;Ödevler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F60A2B1-7076-73B0-D01F-563C2D0CDEEE}"/>
              </a:ext>
            </a:extLst>
          </p:cNvPr>
          <p:cNvSpPr txBox="1"/>
          <p:nvPr/>
        </p:nvSpPr>
        <p:spPr>
          <a:xfrm>
            <a:off x="202163" y="1256594"/>
            <a:ext cx="3629609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add_column(matrix):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m = [[0, 0], [0, 0]]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add_column(m)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[[0, 0, 0], [0, 0, 0]]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n = [[3, 2], [5, 1], [4, 7]]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add_column(n)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[[3, 2, 0], [5, 1, 0], [4, 7, 0]]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n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[[3, 2], [5, 1], [4, 7]]</a:t>
            </a:r>
          </a:p>
          <a:p>
            <a:pPr>
              <a:spcAft>
                <a:spcPts val="600"/>
              </a:spcAft>
            </a:pPr>
            <a:r>
              <a:rPr lang="pt-B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B217640-014A-B817-8692-8704A7328F89}"/>
              </a:ext>
            </a:extLst>
          </p:cNvPr>
          <p:cNvSpPr txBox="1"/>
          <p:nvPr/>
        </p:nvSpPr>
        <p:spPr>
          <a:xfrm>
            <a:off x="3573620" y="1211730"/>
            <a:ext cx="341881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add_matrices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(m1, m2):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a = [[1, 2], [3, 4]]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b = [[2, 2], [2, 2]]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add_matrices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(a, b)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[[3, 4], [5, 6]]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c = [[8, 2], [3, 4], [5, 7]]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d = [[3, 2], [9, 2], [10, 12]]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add_matrices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(c, d)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[[11, 4], [12, 6], [15, 19]]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c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[[8, 2], [3, 4], [5, 7]]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d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[[3, 2], [9, 2], [10, 12]]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338A2A38-C07A-7C7C-939A-2B6E2096E6E9}"/>
              </a:ext>
            </a:extLst>
          </p:cNvPr>
          <p:cNvSpPr txBox="1"/>
          <p:nvPr/>
        </p:nvSpPr>
        <p:spPr>
          <a:xfrm>
            <a:off x="6808578" y="1211730"/>
            <a:ext cx="461813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scalar_mult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(n, m):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a = [[1, 2], [3, 4]]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scalar_mult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(3, a)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[[3, 6], [9, 12]]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b = [[3, 5, 7], [1, 1, 1], [0, 2, 0], [2, 2, 3]]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scalar_mult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(10, b)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[[30, 50, 70], [10, 10, 10], [0, 20, 0], [20, 20, 30]]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b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[[3, 5, 7], [1, 1, 1], [0, 2, 0], [2, 2, 3]]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34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Liste-&gt;Ödevler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F60A2B1-7076-73B0-D01F-563C2D0CDEEE}"/>
              </a:ext>
            </a:extLst>
          </p:cNvPr>
          <p:cNvSpPr txBox="1"/>
          <p:nvPr/>
        </p:nvSpPr>
        <p:spPr>
          <a:xfrm>
            <a:off x="202163" y="1256594"/>
            <a:ext cx="5601478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</a:t>
            </a:r>
            <a:r>
              <a:rPr lang="tr-TR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satır çarpı sütun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row_times_column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(m1, row, m2, column):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row_times_column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([[1, 2], [3, 4]], 0, [[5, 6], [7, 8]], 0)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19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row_times_column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([[1, 2], [3, 4]], 0, [[5, 6], [7, 8]], 1)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22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row_times_column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([[1, 2], [3, 4]], 1, [[5, 6], [7, 8]], 0)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43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row_times_column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([[1, 2], [3, 4]], 1, [[5, 6], [7, 8]], 1)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50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B217640-014A-B817-8692-8704A7328F89}"/>
              </a:ext>
            </a:extLst>
          </p:cNvPr>
          <p:cNvSpPr txBox="1"/>
          <p:nvPr/>
        </p:nvSpPr>
        <p:spPr>
          <a:xfrm>
            <a:off x="6027571" y="1165077"/>
            <a:ext cx="5691678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</a:t>
            </a:r>
            <a:r>
              <a:rPr lang="fr-F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fr-F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matrix_mult</a:t>
            </a:r>
            <a:r>
              <a:rPr lang="fr-F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(m1, m2):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matrix_mult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([[1, 2], [3,  4]], [[5, 6], [7, 8]])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[[19, 22], [43, 50]]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matrix_mult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([[1, 2, 3], [4,  5, 6]], [[7, 8], [9, 1], [2, 3]])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[[31, 19], [85, 55]]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matrix_mult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([[7, 8], [9, 1], [2, 3]], [[1, 2, 3], [4, 5, 6]])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[[39, 54, 69], [13, 23, 33], [14, 19, 24]]</a:t>
            </a:r>
          </a:p>
          <a:p>
            <a:pPr>
              <a:spcAft>
                <a:spcPts val="600"/>
              </a:spcAft>
            </a:pP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45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Tuple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5F60A2B1-7076-73B0-D01F-563C2D0CDEEE}"/>
              </a:ext>
            </a:extLst>
          </p:cNvPr>
          <p:cNvSpPr txBox="1"/>
          <p:nvPr/>
        </p:nvSpPr>
        <p:spPr>
          <a:xfrm>
            <a:off x="351452" y="1349900"/>
            <a:ext cx="1083595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tuple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veri tipinde, aynı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veri tipinde olduğu gibi araya eleman ekleme yapılmaz.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tuple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parantez içinde gösterilir.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Tek elemanlı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tuple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veride, eğer verinin yanına virgül koymaz isek verinin tipi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class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olur.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E705B18-DA36-A998-91E8-9682FD00213A}"/>
              </a:ext>
            </a:extLst>
          </p:cNvPr>
          <p:cNvSpPr txBox="1"/>
          <p:nvPr/>
        </p:nvSpPr>
        <p:spPr>
          <a:xfrm>
            <a:off x="1117340" y="3082222"/>
            <a:ext cx="2484276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demet=(1)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type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(demet))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demet=(1,)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type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(demet))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3954806-EE21-C9E4-0E52-DED312EB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68" y="4959123"/>
            <a:ext cx="1457325" cy="46672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61C0BAB6-493B-95F8-AFB9-E15960311F52}"/>
              </a:ext>
            </a:extLst>
          </p:cNvPr>
          <p:cNvSpPr txBox="1"/>
          <p:nvPr/>
        </p:nvSpPr>
        <p:spPr>
          <a:xfrm>
            <a:off x="5092181" y="3082222"/>
            <a:ext cx="2484276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('a', 'b', 'c', 'd', 'e')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[0])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[2:4])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[0:-1])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FD821CC-3EF9-45C1-E0D3-F7438AA55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262" y="4849585"/>
            <a:ext cx="18954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5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Tuple</a:t>
            </a:r>
            <a:r>
              <a:rPr lang="tr-TR" b="1" dirty="0" err="1">
                <a:sym typeface="Wingdings" panose="05000000000000000000" pitchFamily="2" charset="2"/>
              </a:rPr>
              <a:t>Değiştirilemezlik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E705B18-DA36-A998-91E8-9682FD00213A}"/>
              </a:ext>
            </a:extLst>
          </p:cNvPr>
          <p:cNvSpPr txBox="1"/>
          <p:nvPr/>
        </p:nvSpPr>
        <p:spPr>
          <a:xfrm>
            <a:off x="4299078" y="1239835"/>
            <a:ext cx="2484276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('a', 'b', 'c', 'd', 'e')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[2]='p'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3369CDB-7612-18D7-6888-30F6A9416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024" y="2014435"/>
            <a:ext cx="6438900" cy="866775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4F4DE27-98BA-4211-68ED-7EF003D86CE7}"/>
              </a:ext>
            </a:extLst>
          </p:cNvPr>
          <p:cNvSpPr txBox="1"/>
          <p:nvPr/>
        </p:nvSpPr>
        <p:spPr>
          <a:xfrm>
            <a:off x="2183363" y="3084564"/>
            <a:ext cx="8121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Çözüm: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veritipine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çevir, düzenle ve tekrar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tuple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veri tipine çevir.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D10C4D4-AB97-AC0E-45AD-F89CB2B02F17}"/>
              </a:ext>
            </a:extLst>
          </p:cNvPr>
          <p:cNvSpPr txBox="1"/>
          <p:nvPr/>
        </p:nvSpPr>
        <p:spPr>
          <a:xfrm>
            <a:off x="4159118" y="3588815"/>
            <a:ext cx="2764196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('a', 'b', 'c', 'd', 'e')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[2]='p'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tuple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type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5915C2D9-A57D-621C-53D3-72BB53108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88" y="5180015"/>
            <a:ext cx="22955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1203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Tuple</a:t>
            </a:r>
            <a:r>
              <a:rPr lang="tr-TR" b="1" dirty="0" err="1">
                <a:sym typeface="Wingdings" panose="05000000000000000000" pitchFamily="2" charset="2"/>
              </a:rPr>
              <a:t>count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E705B18-DA36-A998-91E8-9682FD00213A}"/>
              </a:ext>
            </a:extLst>
          </p:cNvPr>
          <p:cNvSpPr txBox="1"/>
          <p:nvPr/>
        </p:nvSpPr>
        <p:spPr>
          <a:xfrm>
            <a:off x="4084474" y="1683889"/>
            <a:ext cx="35293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 = ('a', 'b', 'c', '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a','d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', '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e','a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print("Count Item a=",</a:t>
            </a:r>
            <a:r>
              <a:rPr lang="en-US" dirty="0" err="1">
                <a:solidFill>
                  <a:srgbClr val="92D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.count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('a'))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print("Count Item a=",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tup.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count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('e'))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3129648-4D4C-7CC0-C480-21FA202B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875" y="3093194"/>
            <a:ext cx="14668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2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Tuple</a:t>
            </a:r>
            <a:r>
              <a:rPr lang="tr-TR" b="1" dirty="0" err="1">
                <a:sym typeface="Wingdings" panose="05000000000000000000" pitchFamily="2" charset="2"/>
              </a:rPr>
              <a:t>Örnek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E705B18-DA36-A998-91E8-9682FD00213A}"/>
              </a:ext>
            </a:extLst>
          </p:cNvPr>
          <p:cNvSpPr txBox="1"/>
          <p:nvPr/>
        </p:nvSpPr>
        <p:spPr>
          <a:xfrm>
            <a:off x="915176" y="1493340"/>
            <a:ext cx="302234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insert_in_middle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middle = int(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/ 2) 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middle:middle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 = [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['a', 'b', 'd', 'e']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insert_in_middle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('c',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F9518BE-852B-DC27-E7F8-37A73EE9D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10" y="4239835"/>
            <a:ext cx="2305050" cy="31432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BCA05572-1299-831A-0C6B-6D5BBEBA4EE3}"/>
              </a:ext>
            </a:extLst>
          </p:cNvPr>
          <p:cNvSpPr txBox="1"/>
          <p:nvPr/>
        </p:nvSpPr>
        <p:spPr>
          <a:xfrm>
            <a:off x="5580482" y="1746845"/>
            <a:ext cx="302234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insert_in_middle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middle = 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/ 2) 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middle:middle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 = [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('a', 'b', 'd', 'e')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insert_in_middle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('c',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CE41E504-CAA5-8C87-EFD9-39215412EEF9}"/>
              </a:ext>
            </a:extLst>
          </p:cNvPr>
          <p:cNvSpPr txBox="1"/>
          <p:nvPr/>
        </p:nvSpPr>
        <p:spPr>
          <a:xfrm>
            <a:off x="5076629" y="1240277"/>
            <a:ext cx="5485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Aynı fonksiyona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tuple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gönderildiğinde hata ortaya çıkıyor.</a:t>
            </a: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278568D4-B09B-ECEC-35EB-2E3ACD609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629" y="4630024"/>
            <a:ext cx="51816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7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in: öğenin listede olup-olmadığını sınamamızı sağlar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CE9A2AF-3907-D740-4C77-D76E9C12EB07}"/>
              </a:ext>
            </a:extLst>
          </p:cNvPr>
          <p:cNvSpPr txBox="1"/>
          <p:nvPr/>
        </p:nvSpPr>
        <p:spPr>
          <a:xfrm>
            <a:off x="2608293" y="1248029"/>
            <a:ext cx="5229419" cy="3216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["spam", "bungee", "swallow"]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"hum" in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False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"swallow" in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True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ne = "spam"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ne in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True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"foo" not in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7973196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Tuple</a:t>
            </a:r>
            <a:r>
              <a:rPr lang="tr-TR" b="1" dirty="0" err="1">
                <a:sym typeface="Wingdings" panose="05000000000000000000" pitchFamily="2" charset="2"/>
              </a:rPr>
              <a:t>Örnek</a:t>
            </a:r>
            <a:r>
              <a:rPr lang="tr-TR" b="1" dirty="0">
                <a:sym typeface="Wingdings" panose="05000000000000000000" pitchFamily="2" charset="2"/>
              </a:rPr>
              <a:t> (Genel Çözüm)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E705B18-DA36-A998-91E8-9682FD00213A}"/>
              </a:ext>
            </a:extLst>
          </p:cNvPr>
          <p:cNvSpPr txBox="1"/>
          <p:nvPr/>
        </p:nvSpPr>
        <p:spPr>
          <a:xfrm>
            <a:off x="410202" y="1239835"/>
            <a:ext cx="5612277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encapsulate(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seq):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if type(seq) == type(""):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return str(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if type(seq) == type([]):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return [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return 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insert_in_middle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seq):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middle = 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(seq) / 2)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return seq[:middle] + encapsulate(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seq) + seq[middle:]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5C29D5D-2140-BFD1-516C-957DE52F460E}"/>
              </a:ext>
            </a:extLst>
          </p:cNvPr>
          <p:cNvSpPr txBox="1"/>
          <p:nvPr/>
        </p:nvSpPr>
        <p:spPr>
          <a:xfrm>
            <a:off x="5878286" y="1289953"/>
            <a:ext cx="4061148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my_string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abde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['a', 'b', 'd', 'e']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my_tuple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('a', 'b', 'd', 'e')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insert_in_middle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('c',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my_string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insert_in_middle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('c',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my_list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insert_in_middle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('c',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my_tuple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4732F05-C70B-E238-60F0-98BFB240C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744" y="3944322"/>
            <a:ext cx="23336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86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Kaynaklar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7" y="1239835"/>
            <a:ext cx="976949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https://github.com/19ceng/ceng104pro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https://velimeseanadolulisesi.meb.k12.tr/meb_iys_dosyalar/59/10/764933/dosyalar/2022_09/28102826_Python-Ders-Notlari-1.pdf?CHK=a9c6c5d20eb94118f4fb579be8c9232b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4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</a:t>
            </a:r>
            <a:r>
              <a:rPr lang="tr-TR" b="1" dirty="0">
                <a:solidFill>
                  <a:srgbClr val="0070C0"/>
                </a:solidFill>
              </a:rPr>
              <a:t>+</a:t>
            </a:r>
            <a:r>
              <a:rPr lang="tr-TR" b="1" dirty="0"/>
              <a:t>: </a:t>
            </a:r>
            <a:r>
              <a:rPr lang="tr-TR" b="1" dirty="0" err="1"/>
              <a:t>birleștirme</a:t>
            </a:r>
            <a:r>
              <a:rPr lang="tr-TR" b="1" dirty="0"/>
              <a:t>, </a:t>
            </a:r>
            <a:r>
              <a:rPr lang="tr-TR" b="1" dirty="0">
                <a:solidFill>
                  <a:srgbClr val="0070C0"/>
                </a:solidFill>
              </a:rPr>
              <a:t>*</a:t>
            </a:r>
            <a:r>
              <a:rPr lang="tr-TR" b="1" dirty="0"/>
              <a:t>: tekrarlama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CE9A2AF-3907-D740-4C77-D76E9C12EB07}"/>
              </a:ext>
            </a:extLst>
          </p:cNvPr>
          <p:cNvSpPr txBox="1"/>
          <p:nvPr/>
        </p:nvSpPr>
        <p:spPr>
          <a:xfrm>
            <a:off x="2608293" y="1248029"/>
            <a:ext cx="53133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a = [1, 2, 3]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b = [4, 5, 6]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c = a + b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print 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[1, 2, 3, 4, 5, 6]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[0]*4</a:t>
            </a:r>
          </a:p>
          <a:p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[0, 0, 0, 0]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a * 4</a:t>
            </a:r>
          </a:p>
          <a:p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[1, 2, 3, 1, 2, 3, 1, 2, 3, 1, 2, 3]</a:t>
            </a:r>
          </a:p>
        </p:txBody>
      </p:sp>
    </p:spTree>
    <p:extLst>
      <p:ext uri="{BB962C8B-B14F-4D97-AF65-F5344CB8AC3E}">
        <p14:creationId xmlns:p14="http://schemas.microsoft.com/office/powerpoint/2010/main" val="177151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Dilimleme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CE9A2AF-3907-D740-4C77-D76E9C12EB07}"/>
              </a:ext>
            </a:extLst>
          </p:cNvPr>
          <p:cNvSpPr txBox="1"/>
          <p:nvPr/>
        </p:nvSpPr>
        <p:spPr>
          <a:xfrm>
            <a:off x="2608293" y="1248029"/>
            <a:ext cx="5313397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b="1" u="sng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</a:t>
            </a:r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bilgideki mantıkla aynıdır.</a:t>
            </a:r>
          </a:p>
          <a:p>
            <a:pPr algn="ctr"/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=['spam', 'bungee', 'swallow']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[1:2] 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[’bungee’] 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[1:3] 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[’bungee’, ’swallow’] 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[1:] 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[’bungee’, ’swallow’] 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[:1]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[’spam’]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[:2]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[’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spam’,’bungee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&gt;&gt;&gt;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[:]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[’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spam’,’bungee’,’swallow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311269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</a:t>
            </a:r>
            <a:r>
              <a:rPr lang="tr-TR" b="1" dirty="0" err="1"/>
              <a:t>range</a:t>
            </a:r>
            <a:r>
              <a:rPr lang="tr-TR" b="1" dirty="0"/>
              <a:t> </a:t>
            </a:r>
            <a:r>
              <a:rPr lang="tr-TR" b="1" dirty="0" err="1"/>
              <a:t>ișlevi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CE9A2AF-3907-D740-4C77-D76E9C12EB07}"/>
              </a:ext>
            </a:extLst>
          </p:cNvPr>
          <p:cNvSpPr txBox="1"/>
          <p:nvPr/>
        </p:nvSpPr>
        <p:spPr>
          <a:xfrm>
            <a:off x="373226" y="1070747"/>
            <a:ext cx="106089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 işlev vasıtasıyla belirli başlangıç ve bitiş değerleri arasında belirli adım aralıklarıyla liste oluşturulabilir.</a:t>
            </a:r>
          </a:p>
          <a:p>
            <a:pPr algn="ctr">
              <a:spcAft>
                <a:spcPts val="600"/>
              </a:spcAft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start, stop, step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))-&gt;elde edilen bilgi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tipine dönüştürülmelidir.</a:t>
            </a:r>
          </a:p>
          <a:p>
            <a:pPr algn="ctr"/>
            <a:endParaRPr lang="tr-TR" b="1" u="sng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3F92054-B1A2-B405-0201-74092AA2F481}"/>
              </a:ext>
            </a:extLst>
          </p:cNvPr>
          <p:cNvSpPr txBox="1"/>
          <p:nvPr/>
        </p:nvSpPr>
        <p:spPr>
          <a:xfrm>
            <a:off x="3047223" y="1859339"/>
            <a:ext cx="6097554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  <a:endParaRPr lang="tr-TR" dirty="0"/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(10))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(a)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(5,10))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(b)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(5,15,3))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(c)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(20,4,-5))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(d)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range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(10,20,-2))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(e)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33C0933-C4F0-E3B5-083F-36779ACE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469" y="2529344"/>
            <a:ext cx="2686050" cy="2381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F26CE68-C6FD-B217-BC9F-E6CB356A9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469" y="3242999"/>
            <a:ext cx="1371600" cy="24765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520939C-3E9E-6E02-61C5-C42F0208F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469" y="3966707"/>
            <a:ext cx="1257300" cy="24765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CD0EC893-C249-EFCD-E5D5-C267AD1B5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994" y="4690415"/>
            <a:ext cx="1362075" cy="238125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5E1FB8FE-2386-1745-6C70-414AC91A5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2469" y="5404598"/>
            <a:ext cx="2381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2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Liste-&gt;  </a:t>
            </a:r>
            <a:r>
              <a:rPr lang="tr-TR" b="1" dirty="0" err="1"/>
              <a:t>Değiștirilebilirlik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CE9A2AF-3907-D740-4C77-D76E9C12EB07}"/>
              </a:ext>
            </a:extLst>
          </p:cNvPr>
          <p:cNvSpPr txBox="1"/>
          <p:nvPr/>
        </p:nvSpPr>
        <p:spPr>
          <a:xfrm>
            <a:off x="373226" y="1070747"/>
            <a:ext cx="10608906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dizgi: 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değiştirilemez</a:t>
            </a:r>
          </a:p>
          <a:p>
            <a:pPr algn="ctr">
              <a:spcAft>
                <a:spcPts val="6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liste: 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değiştirilebilir</a:t>
            </a:r>
            <a:endParaRPr lang="tr-TR" b="1" u="sng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3F92054-B1A2-B405-0201-74092AA2F481}"/>
              </a:ext>
            </a:extLst>
          </p:cNvPr>
          <p:cNvSpPr txBox="1"/>
          <p:nvPr/>
        </p:nvSpPr>
        <p:spPr>
          <a:xfrm>
            <a:off x="643467" y="1988847"/>
            <a:ext cx="3891211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  <a:endParaRPr lang="tr-TR" dirty="0"/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kelime=['hum',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bungee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', 'bar']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kelime[0] = "hum"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kelime[-1] = "tar" #son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item'ı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değiştirir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(kelime)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69CB82E-CBC1-EAFF-5BE2-A0931E881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678" y="3368686"/>
            <a:ext cx="2286000" cy="31432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A288E5B-AF3A-77E5-B78B-2E4A1833118B}"/>
              </a:ext>
            </a:extLst>
          </p:cNvPr>
          <p:cNvSpPr txBox="1"/>
          <p:nvPr/>
        </p:nvSpPr>
        <p:spPr>
          <a:xfrm>
            <a:off x="5812626" y="2072823"/>
            <a:ext cx="3891211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u="sng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ÖRNEK</a:t>
            </a:r>
            <a:endParaRPr lang="tr-TR" dirty="0"/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 = "TEST"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str[2] = 'X'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4AF8F627-C5D0-928F-C397-58EB83821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658" y="3129722"/>
            <a:ext cx="5055248" cy="7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6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22716</TotalTime>
  <Words>4751</Words>
  <Application>Microsoft Office PowerPoint</Application>
  <PresentationFormat>Geniş ekran</PresentationFormat>
  <Paragraphs>581</Paragraphs>
  <Slides>51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51</vt:i4>
      </vt:variant>
    </vt:vector>
  </HeadingPairs>
  <TitlesOfParts>
    <vt:vector size="57" baseType="lpstr">
      <vt:lpstr>Arial</vt:lpstr>
      <vt:lpstr>Calibri</vt:lpstr>
      <vt:lpstr>Nocturne Serif</vt:lpstr>
      <vt:lpstr>Roboto Condensed</vt:lpstr>
      <vt:lpstr>Times New Roman</vt:lpstr>
      <vt:lpstr>Office Teması</vt:lpstr>
      <vt:lpstr>Python Ders-6</vt:lpstr>
      <vt:lpstr>Liste</vt:lpstr>
      <vt:lpstr>Liste-&gt;Öğelere Erişme</vt:lpstr>
      <vt:lpstr>Liste-&gt; Liste Dolașımı</vt:lpstr>
      <vt:lpstr>Liste-&gt;  in: öğenin listede olup-olmadığını sınamamızı sağlar</vt:lpstr>
      <vt:lpstr>Liste-&gt;  +: birleștirme, *: tekrarlama</vt:lpstr>
      <vt:lpstr>Liste-&gt;  Dilimleme</vt:lpstr>
      <vt:lpstr>Liste-&gt;  range ișlevi</vt:lpstr>
      <vt:lpstr>Liste-&gt;  Değiștirilebilirlik</vt:lpstr>
      <vt:lpstr>Liste-&gt;  Değiștirilebilirlik</vt:lpstr>
      <vt:lpstr>Liste-&gt;  Öğe Silme</vt:lpstr>
      <vt:lpstr>Liste-&gt;  Liste x String Değişme ve Değişmeme Durumu</vt:lpstr>
      <vt:lpstr>Liste-&gt;  Takma İsimler</vt:lpstr>
      <vt:lpstr>Liste-&gt;  shallow x deepcopy (sığ ve derin kopyalama)</vt:lpstr>
      <vt:lpstr>Liste-&gt;  shallow x deepcopy (sığ ve derin kopyalama)</vt:lpstr>
      <vt:lpstr>Liste-&gt;  shallow x deepcopy (sığ ve derin kopyalama)</vt:lpstr>
      <vt:lpstr>Liste-&gt;  → enumarate ișlevi</vt:lpstr>
      <vt:lpstr>Liste-&gt;  → enumarate ișlevi-Örnek</vt:lpstr>
      <vt:lpstr>Liste-&gt;  → İşleve Parametre olarak gönderme</vt:lpstr>
      <vt:lpstr>Liste-&gt;  → İşleve Parametre olarak gönderme</vt:lpstr>
      <vt:lpstr>Liste-&gt;  → İşleve Parametre olarak gönderme</vt:lpstr>
      <vt:lpstr>Liste-&gt;  → İşleve Parametre olarak gönderme-&gt;deepcopy</vt:lpstr>
      <vt:lpstr>Liste-&gt;  → içiçe listeler</vt:lpstr>
      <vt:lpstr>Liste-&gt;  → içiçe listeler</vt:lpstr>
      <vt:lpstr>Liste-&gt;String---&gt;Liste Dönüşümü</vt:lpstr>
      <vt:lpstr>Liste-&gt;String---&gt;Liste Dönüşümüsplit ve join</vt:lpstr>
      <vt:lpstr>Liste-&gt;Ödev</vt:lpstr>
      <vt:lpstr>Liste-&gt;Liste Metodları</vt:lpstr>
      <vt:lpstr>Liste-&gt;Liste Metodları</vt:lpstr>
      <vt:lpstr>Liste-&gt;Liste Metodlarıinsert</vt:lpstr>
      <vt:lpstr>Liste-&gt;Liste Metodlarıcount</vt:lpstr>
      <vt:lpstr>Liste-&gt;Liste Metodlarıindex </vt:lpstr>
      <vt:lpstr>Liste-&gt;Liste Metodlarıreverse </vt:lpstr>
      <vt:lpstr>Liste-&gt;Liste Metodlarıremove </vt:lpstr>
      <vt:lpstr>Liste-&gt;Liste Metodlarısort </vt:lpstr>
      <vt:lpstr>Liste-&gt;Liste Metodlarıpop </vt:lpstr>
      <vt:lpstr>Liste-&gt;Liste Metodlarıextend </vt:lpstr>
      <vt:lpstr>Liste-&gt;Örnekler</vt:lpstr>
      <vt:lpstr>Liste-&gt;Liste Kavraması</vt:lpstr>
      <vt:lpstr>Liste-&gt;Liste Kavraması</vt:lpstr>
      <vt:lpstr>Liste-&gt;Liste Kavraması</vt:lpstr>
      <vt:lpstr>Liste-&gt;Liste Kavraması</vt:lpstr>
      <vt:lpstr>Liste-&gt;Ödevler</vt:lpstr>
      <vt:lpstr>Liste-&gt;Ödevler</vt:lpstr>
      <vt:lpstr>Liste-&gt;Ödevler</vt:lpstr>
      <vt:lpstr>Tuple</vt:lpstr>
      <vt:lpstr>TupleDeğiştirilemezlik</vt:lpstr>
      <vt:lpstr>Tuplecount</vt:lpstr>
      <vt:lpstr>TupleÖrnek </vt:lpstr>
      <vt:lpstr>TupleÖrnek (Genel Çözüm)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Ders-1</dc:title>
  <dc:creator>Abdulkadir Karacı</dc:creator>
  <cp:lastModifiedBy>Abdulkadir Karacı</cp:lastModifiedBy>
  <cp:revision>351</cp:revision>
  <dcterms:created xsi:type="dcterms:W3CDTF">2023-02-09T18:44:39Z</dcterms:created>
  <dcterms:modified xsi:type="dcterms:W3CDTF">2023-04-19T11:13:19Z</dcterms:modified>
</cp:coreProperties>
</file>