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304" r:id="rId12"/>
    <p:sldId id="303" r:id="rId13"/>
    <p:sldId id="298" r:id="rId14"/>
    <p:sldId id="299" r:id="rId15"/>
    <p:sldId id="300" r:id="rId16"/>
    <p:sldId id="301" r:id="rId17"/>
    <p:sldId id="302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289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2E8FB-1386-4A68-9BB2-27D81E0FAB49}" type="datetimeFigureOut">
              <a:rPr lang="tr-TR" smtClean="0"/>
              <a:t>23.04.2023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32A01-41DF-408D-8378-C5B9A6F06C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03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867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0478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071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2793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564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7879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194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7054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7706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737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9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0141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0372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1231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88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774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4474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4235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71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3835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0342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2A01-41DF-408D-8378-C5B9A6F06C2B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026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E753C5-0E00-3291-65AB-CC00863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118A51-D649-BB54-A281-1D56FB2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3A0709-CFAC-A1C6-C006-9EFBACE1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23.04.2023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FEB81D-0367-36E5-C605-1AEC098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2730DF-A917-E4D6-0C7C-627FFDA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2347957-D1EC-ADDD-3707-5A115087D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71C92E6B-9D2A-4FC3-27AC-9E5925503233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428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95D9C-1D44-DFBC-2C6D-EEA79C4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3024DE-C5CB-A786-2E14-47D88845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C1C219-4BF5-31E3-D2BF-990E6FF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23.04.2023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1402B4-BCA2-BF7F-A7A5-BE435C3C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B2A032-5A88-E1E7-149A-2F35C269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651386-51C2-AF18-4FB8-D735AB7C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C9BC1E-C667-B7F5-C0AF-885C1251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A8AC7B-EA4A-9A9F-5BD0-28D8709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23.04.2023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F19E3F-758E-19F2-30F3-35EC3F7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92DF0A-06E9-EC8F-4FC9-60213E7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72149-48C9-5341-8C2F-7D1FFEA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E51FF-E096-DCCE-DF28-5469859B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1B8926-A364-3A9D-04E3-3728AC2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23.04.2023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B58BC0-640D-C46F-612F-FD4AA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EB1FF-4401-FFDB-9A10-A324F9D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398668C-A222-6E0B-18E0-6BADFE554B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A8A12D2F-2D81-D574-3C82-5DE5939BCCAB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36496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B3E93-2BD6-0D6D-58C5-5FDBDA2B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5C9931-EA8B-3207-5A4C-4CF1105E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A230DC-157C-F801-C74A-2A91A738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23.04.2023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F9C0E-92B6-2CB8-E42A-6ADBE61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F3076E-D898-A12B-64DF-05F5191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7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6959D-7C95-EFCB-0A2E-B66A28C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23C92-9233-1AD1-2EF0-F8FC8EEA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899DF8-B906-C071-7A09-4F465238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3EA187-B650-EE45-A122-E24FAB1E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23.04.2023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A447A8-F39D-0060-EDC5-8CD167CD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428BA-4F45-753F-D504-6852A4D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49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E9705-6128-75D2-C4D3-5AF2256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0529D8-14FB-1B11-B27D-1EA316C8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33E1C-921C-9C31-FF31-30950BBB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DA76E7-13CB-C8F5-AD99-36832768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E1D1096-3A1E-7A3F-AFD5-A4C3628C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6CE71E-7A41-34F8-908C-13A19662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23.04.2023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AC5F9F-D152-092B-6CC4-01F13A5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8F20EFA-0CCC-8042-23D1-28FE7181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1D278-66DE-7371-7D53-523F1E54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8E18D4-70BB-29BB-3DAC-579C687B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23.04.2023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F8B9DB-3E07-5391-34EF-B6877767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7C2EB8-D3F7-728D-C4C7-E37C0EA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D9BD96-65D1-9078-574F-34E7297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23.04.2023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181E41-141D-06CF-1B64-4E239C53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F3186F-8017-4F9D-2329-C69EF08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BAFFA-626A-897B-A5D6-3C58D678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311DE-11C1-03CD-72A3-E9270FE6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87DA9B-21C3-32D6-89A1-FE3301EC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372781-51E5-366B-3217-1AAB006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23.04.2023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8FA46A-C021-6A22-8E2C-A7D7F29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D2A8-1F06-63E0-679A-4E03CE6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A2E5A4-4B3F-54EE-6AF0-A1D0235F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C4BC75-9FF5-C660-9D22-06D97A0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A9FC6B-AA2B-4B40-90D6-155EF806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E5C7CF-9955-F133-01AA-23C0C8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23.04.2023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69EE18-CDB1-45DE-186B-0211D9B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DA181C-3CA0-AA33-5487-025904D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1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47EC2A-2724-7327-78B7-E0AA964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70E80A-9223-43B0-EB16-351023A7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DEA36-6E63-3D7F-DAC9-9164A8E0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236B-63A9-4B1E-9179-29B72C9CE4F7}" type="datetimeFigureOut">
              <a:rPr lang="tr-TR" smtClean="0"/>
              <a:t>23.04.2023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DE51E2-7153-4260-CFA3-AD73666C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FC0A9-D93C-A825-42DB-D7707BDD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velimeseanadolulisesi.meb.k12.tr/meb_iys_dosyalar/59/10/764933/dosyalar/2022_09/28102826_Python-Ders-Notlari-1.pdf?CHK=a9c6c5d20eb94118f4fb579be8c9232b" TargetMode="External"/><Relationship Id="rId2" Type="http://schemas.openxmlformats.org/officeDocument/2006/relationships/hyperlink" Target="https://github.com/19ceng/ceng104p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B4FB8-16E0-D45C-E6DE-5351FD9E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123" y="160337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 dirty="0"/>
              <a:t>Python Ders-7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3D54D8-EF46-25CD-4EAE-855D2F8A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035" y="4938712"/>
            <a:ext cx="8258176" cy="631825"/>
          </a:xfrm>
        </p:spPr>
        <p:txBody>
          <a:bodyPr anchor="ctr">
            <a:normAutofit/>
          </a:bodyPr>
          <a:lstStyle/>
          <a:p>
            <a:r>
              <a:rPr lang="tr-TR" sz="2800" dirty="0"/>
              <a:t>MODÜLLER ve DOSYA İŞLEMLERİ</a:t>
            </a:r>
          </a:p>
        </p:txBody>
      </p:sp>
    </p:spTree>
    <p:extLst>
      <p:ext uri="{BB962C8B-B14F-4D97-AF65-F5344CB8AC3E}">
        <p14:creationId xmlns:p14="http://schemas.microsoft.com/office/powerpoint/2010/main" val="83125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Metin Dosyalarını Okuma ve Yazma</a:t>
            </a:r>
            <a:endParaRPr lang="tr-TR" b="1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15862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Programın </a:t>
            </a:r>
            <a:r>
              <a:rPr lang="tr-TR" dirty="0" err="1"/>
              <a:t>çalıșırken</a:t>
            </a:r>
            <a:r>
              <a:rPr lang="tr-TR" dirty="0"/>
              <a:t> kullandığı bellek-RAM, geçicidir.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Kalıcı olarak saklamak istersek dosya kullanın.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Dosyayı kullanmak için bir isim verip, açmak gerekir.</a:t>
            </a:r>
          </a:p>
        </p:txBody>
      </p:sp>
      <p:sp>
        <p:nvSpPr>
          <p:cNvPr id="3" name="İçerik Yer Tutucusu 4">
            <a:extLst>
              <a:ext uri="{FF2B5EF4-FFF2-40B4-BE49-F238E27FC236}">
                <a16:creationId xmlns:a16="http://schemas.microsoft.com/office/drawing/2014/main" id="{2C8C593B-F28F-B6A5-1C4E-140DD475C7DD}"/>
              </a:ext>
            </a:extLst>
          </p:cNvPr>
          <p:cNvSpPr txBox="1">
            <a:spLocks/>
          </p:cNvSpPr>
          <p:nvPr/>
        </p:nvSpPr>
        <p:spPr>
          <a:xfrm>
            <a:off x="2163147" y="2775858"/>
            <a:ext cx="5133392" cy="918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myfile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chemeClr val="accent1"/>
                </a:solidFill>
              </a:rPr>
              <a:t>open</a:t>
            </a:r>
            <a:r>
              <a:rPr lang="tr-TR" dirty="0">
                <a:solidFill>
                  <a:schemeClr val="accent1"/>
                </a:solidFill>
              </a:rPr>
              <a:t>('test.dat', 'w’)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tr-TR" b="0" i="0" dirty="0">
                <a:solidFill>
                  <a:srgbClr val="004ED0"/>
                </a:solidFill>
                <a:effectLst/>
                <a:latin typeface="Monaco"/>
              </a:rPr>
              <a:t>#</a:t>
            </a:r>
            <a:r>
              <a:rPr lang="en-US" b="0" i="0" dirty="0">
                <a:solidFill>
                  <a:srgbClr val="004ED0"/>
                </a:solidFill>
                <a:effectLst/>
                <a:latin typeface="Monaco"/>
              </a:rPr>
              <a:t>with open</a:t>
            </a: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onaco"/>
              </a:rPr>
              <a:t>"test.</a:t>
            </a:r>
            <a:r>
              <a:rPr lang="tr-TR" b="0" i="0" dirty="0" err="1">
                <a:solidFill>
                  <a:srgbClr val="008000"/>
                </a:solidFill>
                <a:effectLst/>
                <a:latin typeface="Monaco"/>
              </a:rPr>
              <a:t>dat</a:t>
            </a:r>
            <a:r>
              <a:rPr lang="en-US" b="0" i="0" dirty="0">
                <a:solidFill>
                  <a:srgbClr val="008000"/>
                </a:solidFill>
                <a:effectLst/>
                <a:latin typeface="Monaco"/>
              </a:rPr>
              <a:t>"</a:t>
            </a: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,</a:t>
            </a:r>
            <a:r>
              <a:rPr lang="en-US" b="0" i="0" dirty="0">
                <a:solidFill>
                  <a:srgbClr val="006FE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Monaco"/>
              </a:rPr>
              <a:t>"w"</a:t>
            </a: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latin typeface="Monaco"/>
              </a:rPr>
              <a:t> </a:t>
            </a:r>
            <a:r>
              <a:rPr lang="en-US" b="0" i="0" dirty="0">
                <a:solidFill>
                  <a:srgbClr val="0070C0"/>
                </a:solidFill>
                <a:effectLst/>
                <a:latin typeface="Monaco"/>
              </a:rPr>
              <a:t>as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Monaco"/>
              </a:rPr>
              <a:t>myfile</a:t>
            </a:r>
            <a:r>
              <a:rPr lang="en-US" b="0" i="0" dirty="0">
                <a:solidFill>
                  <a:srgbClr val="333333"/>
                </a:solidFill>
                <a:effectLst/>
                <a:latin typeface="Monaco"/>
              </a:rPr>
              <a:t>:</a:t>
            </a:r>
            <a:endParaRPr lang="tr-TR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</a:t>
            </a:r>
            <a:r>
              <a:rPr lang="tr-TR" dirty="0" err="1">
                <a:solidFill>
                  <a:srgbClr val="00B050"/>
                </a:solidFill>
              </a:rPr>
              <a:t>myfile</a:t>
            </a:r>
            <a:r>
              <a:rPr lang="tr-TR" dirty="0">
                <a:solidFill>
                  <a:srgbClr val="00B050"/>
                </a:solidFill>
              </a:rPr>
              <a:t>)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4F18E29-9CB7-1B0B-EFDE-9B8F622DB90F}"/>
              </a:ext>
            </a:extLst>
          </p:cNvPr>
          <p:cNvSpPr txBox="1"/>
          <p:nvPr/>
        </p:nvSpPr>
        <p:spPr>
          <a:xfrm>
            <a:off x="1126672" y="4031025"/>
            <a:ext cx="680434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err="1"/>
              <a:t>open</a:t>
            </a:r>
            <a:r>
              <a:rPr lang="tr-TR" dirty="0"/>
              <a:t> fonksiyonu iki argüman almaktadır.</a:t>
            </a:r>
          </a:p>
          <a:p>
            <a:pPr lvl="1">
              <a:lnSpc>
                <a:spcPct val="150000"/>
              </a:lnSpc>
            </a:pPr>
            <a:r>
              <a:rPr lang="tr-TR" dirty="0"/>
              <a:t>1. dosyanın ismi</a:t>
            </a:r>
          </a:p>
          <a:p>
            <a:pPr lvl="1">
              <a:lnSpc>
                <a:spcPct val="150000"/>
              </a:lnSpc>
            </a:pPr>
            <a:r>
              <a:rPr lang="tr-TR" dirty="0"/>
              <a:t>2. mod: ’w’ modu= yazma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7071B39-C284-815B-3E40-0D1C12F3F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482" y="3693958"/>
            <a:ext cx="55530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8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Metin Dosyalarını Okuma ve Yazma</a:t>
            </a:r>
            <a:endParaRPr lang="tr-TR" b="1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6064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Dosya açarken hata oluşursa hatayı </a:t>
            </a:r>
            <a:r>
              <a:rPr lang="tr-TR" dirty="0" err="1"/>
              <a:t>try-except-finally</a:t>
            </a:r>
            <a:r>
              <a:rPr lang="tr-TR" dirty="0"/>
              <a:t> bloğu ile yakalayıp kullanıcıya bilgi verebiliriz.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tr-TR" dirty="0"/>
          </a:p>
        </p:txBody>
      </p:sp>
      <p:sp>
        <p:nvSpPr>
          <p:cNvPr id="3" name="İçerik Yer Tutucusu 4">
            <a:extLst>
              <a:ext uri="{FF2B5EF4-FFF2-40B4-BE49-F238E27FC236}">
                <a16:creationId xmlns:a16="http://schemas.microsoft.com/office/drawing/2014/main" id="{2C8C593B-F28F-B6A5-1C4E-140DD475C7DD}"/>
              </a:ext>
            </a:extLst>
          </p:cNvPr>
          <p:cNvSpPr txBox="1">
            <a:spLocks/>
          </p:cNvSpPr>
          <p:nvPr/>
        </p:nvSpPr>
        <p:spPr>
          <a:xfrm>
            <a:off x="2032518" y="1771973"/>
            <a:ext cx="5133392" cy="918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tr-TR" dirty="0" err="1">
                <a:solidFill>
                  <a:srgbClr val="0070C0"/>
                </a:solidFill>
              </a:rPr>
              <a:t>try</a:t>
            </a:r>
            <a:r>
              <a:rPr lang="tr-TR" dirty="0">
                <a:solidFill>
                  <a:srgbClr val="0070C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dosya = </a:t>
            </a:r>
            <a:r>
              <a:rPr lang="tr-TR" dirty="0" err="1">
                <a:solidFill>
                  <a:srgbClr val="00B050"/>
                </a:solidFill>
              </a:rPr>
              <a:t>open</a:t>
            </a:r>
            <a:r>
              <a:rPr lang="tr-TR" dirty="0">
                <a:solidFill>
                  <a:srgbClr val="00B050"/>
                </a:solidFill>
              </a:rPr>
              <a:t>("</a:t>
            </a:r>
            <a:r>
              <a:rPr lang="tr-TR" dirty="0" err="1">
                <a:solidFill>
                  <a:srgbClr val="00B050"/>
                </a:solidFill>
              </a:rPr>
              <a:t>dosyaadı</a:t>
            </a:r>
            <a:r>
              <a:rPr lang="tr-TR" dirty="0">
                <a:solidFill>
                  <a:srgbClr val="00B050"/>
                </a:solidFill>
              </a:rPr>
              <a:t>", "r")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#...burada dosyayla bazı işlemler yapıyoruz...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#...ve ansızın bir hata oluşuyor...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tr-TR" dirty="0" err="1">
                <a:solidFill>
                  <a:srgbClr val="0070C0"/>
                </a:solidFill>
              </a:rPr>
              <a:t>except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IOError</a:t>
            </a:r>
            <a:r>
              <a:rPr lang="tr-TR" dirty="0">
                <a:solidFill>
                  <a:srgbClr val="0070C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("bir hata oluştu!")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959727F-A03A-AB62-9CC2-DDA452591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139" y="3848160"/>
            <a:ext cx="15906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3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Metin Dosyalarını Okuma ve Yazma</a:t>
            </a:r>
            <a:endParaRPr lang="tr-TR" b="1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15862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açmaya/kaydetmeye </a:t>
            </a:r>
            <a:r>
              <a:rPr lang="tr-TR" dirty="0" err="1"/>
              <a:t>çalıștığınız</a:t>
            </a:r>
            <a:r>
              <a:rPr lang="tr-TR" dirty="0"/>
              <a:t> dosyalar aynı dizinde olmalıdır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farklı dizinlerle </a:t>
            </a:r>
            <a:r>
              <a:rPr lang="tr-TR" dirty="0" err="1"/>
              <a:t>çalıșmak</a:t>
            </a:r>
            <a:r>
              <a:rPr lang="tr-TR" dirty="0"/>
              <a:t> istersek?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konumunu (</a:t>
            </a:r>
            <a:r>
              <a:rPr lang="tr-TR" dirty="0" err="1"/>
              <a:t>path</a:t>
            </a:r>
            <a:r>
              <a:rPr lang="tr-TR" dirty="0"/>
              <a:t>) söylemeliyiz</a:t>
            </a:r>
          </a:p>
        </p:txBody>
      </p:sp>
      <p:sp>
        <p:nvSpPr>
          <p:cNvPr id="3" name="İçerik Yer Tutucusu 4">
            <a:extLst>
              <a:ext uri="{FF2B5EF4-FFF2-40B4-BE49-F238E27FC236}">
                <a16:creationId xmlns:a16="http://schemas.microsoft.com/office/drawing/2014/main" id="{2C8C593B-F28F-B6A5-1C4E-140DD475C7DD}"/>
              </a:ext>
            </a:extLst>
          </p:cNvPr>
          <p:cNvSpPr txBox="1">
            <a:spLocks/>
          </p:cNvSpPr>
          <p:nvPr/>
        </p:nvSpPr>
        <p:spPr>
          <a:xfrm>
            <a:off x="2163147" y="2775858"/>
            <a:ext cx="5133392" cy="918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myfile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chemeClr val="accent1"/>
                </a:solidFill>
              </a:rPr>
              <a:t>open</a:t>
            </a:r>
            <a:r>
              <a:rPr lang="tr-TR" dirty="0">
                <a:solidFill>
                  <a:schemeClr val="accent1"/>
                </a:solidFill>
              </a:rPr>
              <a:t>('’/</a:t>
            </a:r>
            <a:r>
              <a:rPr lang="tr-TR" dirty="0" err="1">
                <a:solidFill>
                  <a:schemeClr val="accent1"/>
                </a:solidFill>
              </a:rPr>
              <a:t>usr</a:t>
            </a:r>
            <a:r>
              <a:rPr lang="tr-TR" dirty="0">
                <a:solidFill>
                  <a:schemeClr val="accent1"/>
                </a:solidFill>
              </a:rPr>
              <a:t>/</a:t>
            </a:r>
            <a:r>
              <a:rPr lang="tr-TR" dirty="0" err="1">
                <a:solidFill>
                  <a:schemeClr val="accent1"/>
                </a:solidFill>
              </a:rPr>
              <a:t>share</a:t>
            </a:r>
            <a:r>
              <a:rPr lang="tr-TR" dirty="0">
                <a:solidFill>
                  <a:schemeClr val="accent1"/>
                </a:solidFill>
              </a:rPr>
              <a:t>/</a:t>
            </a:r>
            <a:r>
              <a:rPr lang="tr-TR" dirty="0" err="1">
                <a:solidFill>
                  <a:schemeClr val="accent1"/>
                </a:solidFill>
              </a:rPr>
              <a:t>dict</a:t>
            </a:r>
            <a:r>
              <a:rPr lang="tr-TR" dirty="0">
                <a:solidFill>
                  <a:schemeClr val="accent1"/>
                </a:solidFill>
              </a:rPr>
              <a:t>/test.dat', 'w')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</a:t>
            </a:r>
            <a:r>
              <a:rPr lang="tr-TR" dirty="0" err="1">
                <a:solidFill>
                  <a:srgbClr val="00B050"/>
                </a:solidFill>
              </a:rPr>
              <a:t>myfile</a:t>
            </a:r>
            <a:r>
              <a:rPr lang="tr-TR" dirty="0">
                <a:solidFill>
                  <a:srgbClr val="00B050"/>
                </a:solidFill>
              </a:rPr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824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Metin Dosyalarını Okuma ve </a:t>
            </a:r>
            <a:r>
              <a:rPr lang="tr-TR" b="1" dirty="0">
                <a:solidFill>
                  <a:schemeClr val="accent1"/>
                </a:solidFill>
              </a:rPr>
              <a:t>Yazma</a:t>
            </a:r>
            <a:endParaRPr lang="tr-TR" b="1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10823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Dosyaya yazma işimizin bittiğini söylememiz gerekir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Bunun için kapama yapılır</a:t>
            </a:r>
          </a:p>
        </p:txBody>
      </p:sp>
      <p:sp>
        <p:nvSpPr>
          <p:cNvPr id="3" name="İçerik Yer Tutucusu 4">
            <a:extLst>
              <a:ext uri="{FF2B5EF4-FFF2-40B4-BE49-F238E27FC236}">
                <a16:creationId xmlns:a16="http://schemas.microsoft.com/office/drawing/2014/main" id="{2C8C593B-F28F-B6A5-1C4E-140DD475C7DD}"/>
              </a:ext>
            </a:extLst>
          </p:cNvPr>
          <p:cNvSpPr txBox="1">
            <a:spLocks/>
          </p:cNvSpPr>
          <p:nvPr/>
        </p:nvSpPr>
        <p:spPr>
          <a:xfrm>
            <a:off x="2163147" y="2775858"/>
            <a:ext cx="5133392" cy="1870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myfile</a:t>
            </a:r>
            <a:r>
              <a:rPr lang="en-US" dirty="0">
                <a:solidFill>
                  <a:srgbClr val="00B050"/>
                </a:solidFill>
              </a:rPr>
              <a:t> = open('test.dat', 'w')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err="1">
                <a:solidFill>
                  <a:srgbClr val="0070C0"/>
                </a:solidFill>
              </a:rPr>
              <a:t>myfile.write</a:t>
            </a:r>
            <a:r>
              <a:rPr lang="en-US" dirty="0">
                <a:solidFill>
                  <a:srgbClr val="0070C0"/>
                </a:solidFill>
              </a:rPr>
              <a:t>("Now is the time")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err="1">
                <a:solidFill>
                  <a:srgbClr val="0070C0"/>
                </a:solidFill>
              </a:rPr>
              <a:t>myfile.write</a:t>
            </a:r>
            <a:r>
              <a:rPr lang="en-US" dirty="0">
                <a:solidFill>
                  <a:srgbClr val="0070C0"/>
                </a:solidFill>
              </a:rPr>
              <a:t>("\</a:t>
            </a:r>
            <a:r>
              <a:rPr lang="en-US" dirty="0" err="1">
                <a:solidFill>
                  <a:srgbClr val="0070C0"/>
                </a:solidFill>
              </a:rPr>
              <a:t>nto</a:t>
            </a:r>
            <a:r>
              <a:rPr lang="en-US" dirty="0">
                <a:solidFill>
                  <a:srgbClr val="0070C0"/>
                </a:solidFill>
              </a:rPr>
              <a:t> close the file")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myfile.</a:t>
            </a:r>
            <a:r>
              <a:rPr lang="en-US" dirty="0" err="1">
                <a:solidFill>
                  <a:srgbClr val="0070C0"/>
                </a:solidFill>
              </a:rPr>
              <a:t>close</a:t>
            </a:r>
            <a:r>
              <a:rPr lang="en-US" dirty="0">
                <a:solidFill>
                  <a:srgbClr val="00B050"/>
                </a:solidFill>
              </a:rPr>
              <a:t>()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CFB983F4-5D32-F72C-D576-448A71F65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827" y="3018625"/>
            <a:ext cx="36480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8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Metin Dosyalarını </a:t>
            </a:r>
            <a:r>
              <a:rPr lang="tr-TR" b="1" dirty="0">
                <a:solidFill>
                  <a:schemeClr val="accent1"/>
                </a:solidFill>
              </a:rPr>
              <a:t>Okuma</a:t>
            </a:r>
            <a:r>
              <a:rPr lang="tr-TR" b="1" dirty="0"/>
              <a:t> ve Yazma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10823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 err="1"/>
              <a:t>read</a:t>
            </a:r>
            <a:r>
              <a:rPr lang="tr-TR" dirty="0"/>
              <a:t>() metodu </a:t>
            </a:r>
            <a:r>
              <a:rPr lang="tr-TR" dirty="0" err="1"/>
              <a:t>text</a:t>
            </a:r>
            <a:r>
              <a:rPr lang="tr-TR" dirty="0"/>
              <a:t> dosya içindeki tüm veriyi okur.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 err="1"/>
              <a:t>read</a:t>
            </a:r>
            <a:r>
              <a:rPr lang="tr-TR" dirty="0"/>
              <a:t> () metoduna okunacak karakter sayısı parametre olarak verilirse verilen sayı kadar karakter okur.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tr-TR" dirty="0"/>
          </a:p>
        </p:txBody>
      </p:sp>
      <p:sp>
        <p:nvSpPr>
          <p:cNvPr id="3" name="İçerik Yer Tutucusu 4">
            <a:extLst>
              <a:ext uri="{FF2B5EF4-FFF2-40B4-BE49-F238E27FC236}">
                <a16:creationId xmlns:a16="http://schemas.microsoft.com/office/drawing/2014/main" id="{2C8C593B-F28F-B6A5-1C4E-140DD475C7DD}"/>
              </a:ext>
            </a:extLst>
          </p:cNvPr>
          <p:cNvSpPr txBox="1">
            <a:spLocks/>
          </p:cNvSpPr>
          <p:nvPr/>
        </p:nvSpPr>
        <p:spPr>
          <a:xfrm>
            <a:off x="1164772" y="2462212"/>
            <a:ext cx="3080657" cy="14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myfile</a:t>
            </a:r>
            <a:r>
              <a:rPr lang="en-US" dirty="0">
                <a:solidFill>
                  <a:srgbClr val="00B050"/>
                </a:solidFill>
              </a:rPr>
              <a:t> = open('test.dat', 'r')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text=</a:t>
            </a:r>
            <a:r>
              <a:rPr lang="en-US" dirty="0" err="1">
                <a:solidFill>
                  <a:srgbClr val="0070C0"/>
                </a:solidFill>
              </a:rPr>
              <a:t>myfile.read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print(text)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2315FD1-21EC-A1BB-8560-97A112FAB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05" y="3987766"/>
            <a:ext cx="1609725" cy="561975"/>
          </a:xfrm>
          <a:prstGeom prst="rect">
            <a:avLst/>
          </a:prstGeom>
        </p:spPr>
      </p:pic>
      <p:sp>
        <p:nvSpPr>
          <p:cNvPr id="8" name="İçerik Yer Tutucusu 4">
            <a:extLst>
              <a:ext uri="{FF2B5EF4-FFF2-40B4-BE49-F238E27FC236}">
                <a16:creationId xmlns:a16="http://schemas.microsoft.com/office/drawing/2014/main" id="{11524534-6DFB-D383-745E-AB7290FBAB18}"/>
              </a:ext>
            </a:extLst>
          </p:cNvPr>
          <p:cNvSpPr txBox="1">
            <a:spLocks/>
          </p:cNvSpPr>
          <p:nvPr/>
        </p:nvSpPr>
        <p:spPr>
          <a:xfrm>
            <a:off x="5991615" y="2526456"/>
            <a:ext cx="3080657" cy="14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myfile</a:t>
            </a:r>
            <a:r>
              <a:rPr lang="en-US" dirty="0">
                <a:solidFill>
                  <a:srgbClr val="00B050"/>
                </a:solidFill>
              </a:rPr>
              <a:t> = open('test.dat', 'r')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text=</a:t>
            </a:r>
            <a:r>
              <a:rPr lang="en-US" dirty="0" err="1">
                <a:solidFill>
                  <a:srgbClr val="0070C0"/>
                </a:solidFill>
              </a:rPr>
              <a:t>myfile.read</a:t>
            </a:r>
            <a:r>
              <a:rPr lang="en-US" dirty="0">
                <a:solidFill>
                  <a:srgbClr val="0070C0"/>
                </a:solidFill>
              </a:rPr>
              <a:t>(10)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print(text)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2FA89534-D572-2800-EDA3-C615F4D4C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420" y="3987766"/>
            <a:ext cx="10668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5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Metin Dosyalarını </a:t>
            </a:r>
            <a:r>
              <a:rPr lang="tr-TR" b="1" dirty="0" err="1">
                <a:solidFill>
                  <a:schemeClr val="accent1"/>
                </a:solidFill>
              </a:rPr>
              <a:t>Okuma</a:t>
            </a:r>
            <a:r>
              <a:rPr lang="tr-TR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Karakter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10823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Aşağıdaki örnek dosyadan karakter, karakter okuma yapar.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Okunacak değer kalmadığında "" (NULL) değeri döner.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tr-TR" dirty="0"/>
          </a:p>
        </p:txBody>
      </p:sp>
      <p:sp>
        <p:nvSpPr>
          <p:cNvPr id="3" name="İçerik Yer Tutucusu 4">
            <a:extLst>
              <a:ext uri="{FF2B5EF4-FFF2-40B4-BE49-F238E27FC236}">
                <a16:creationId xmlns:a16="http://schemas.microsoft.com/office/drawing/2014/main" id="{2C8C593B-F28F-B6A5-1C4E-140DD475C7DD}"/>
              </a:ext>
            </a:extLst>
          </p:cNvPr>
          <p:cNvSpPr txBox="1">
            <a:spLocks/>
          </p:cNvSpPr>
          <p:nvPr/>
        </p:nvSpPr>
        <p:spPr>
          <a:xfrm>
            <a:off x="3015343" y="2322254"/>
            <a:ext cx="3080657" cy="2324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myfile</a:t>
            </a:r>
            <a:r>
              <a:rPr lang="en-US" dirty="0">
                <a:solidFill>
                  <a:srgbClr val="00B050"/>
                </a:solidFill>
              </a:rPr>
              <a:t> = open('test.dat', 'r')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while(True):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char=</a:t>
            </a:r>
            <a:r>
              <a:rPr lang="en-US" dirty="0" err="1">
                <a:solidFill>
                  <a:srgbClr val="0070C0"/>
                </a:solidFill>
              </a:rPr>
              <a:t>myfile.read</a:t>
            </a:r>
            <a:r>
              <a:rPr lang="en-US" dirty="0">
                <a:solidFill>
                  <a:srgbClr val="0070C0"/>
                </a:solidFill>
              </a:rPr>
              <a:t>(1)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if (char==""):break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else:print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char,end</a:t>
            </a:r>
            <a:r>
              <a:rPr lang="en-US" dirty="0">
                <a:solidFill>
                  <a:srgbClr val="00B050"/>
                </a:solidFill>
              </a:rPr>
              <a:t>="")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D187E32-8EC3-948A-A6B6-88209C854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89" y="3806501"/>
            <a:ext cx="1638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0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Metin Dosyalarını </a:t>
            </a:r>
            <a:r>
              <a:rPr lang="tr-TR" b="1" dirty="0" err="1">
                <a:solidFill>
                  <a:schemeClr val="accent1"/>
                </a:solidFill>
              </a:rPr>
              <a:t>Okuma</a:t>
            </a:r>
            <a:r>
              <a:rPr lang="tr-TR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Satır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10823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Aşağıdaki örnek dosyadan satır, satır okur.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 err="1"/>
              <a:t>readline</a:t>
            </a:r>
            <a:r>
              <a:rPr lang="tr-TR" dirty="0"/>
              <a:t>(): Sırayla 1 satır okur.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 err="1"/>
              <a:t>readlines</a:t>
            </a:r>
            <a:r>
              <a:rPr lang="tr-TR" dirty="0"/>
              <a:t>(): Tüm satırları okur.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tr-TR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tr-TR" dirty="0"/>
          </a:p>
        </p:txBody>
      </p:sp>
      <p:sp>
        <p:nvSpPr>
          <p:cNvPr id="3" name="İçerik Yer Tutucusu 4">
            <a:extLst>
              <a:ext uri="{FF2B5EF4-FFF2-40B4-BE49-F238E27FC236}">
                <a16:creationId xmlns:a16="http://schemas.microsoft.com/office/drawing/2014/main" id="{2C8C593B-F28F-B6A5-1C4E-140DD475C7DD}"/>
              </a:ext>
            </a:extLst>
          </p:cNvPr>
          <p:cNvSpPr txBox="1">
            <a:spLocks/>
          </p:cNvSpPr>
          <p:nvPr/>
        </p:nvSpPr>
        <p:spPr>
          <a:xfrm>
            <a:off x="643467" y="2815210"/>
            <a:ext cx="3080657" cy="1521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myfile</a:t>
            </a:r>
            <a:r>
              <a:rPr lang="en-US" dirty="0">
                <a:solidFill>
                  <a:srgbClr val="00B050"/>
                </a:solidFill>
              </a:rPr>
              <a:t> = open('test.dat', 'r')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print("Row 1:",</a:t>
            </a:r>
            <a:r>
              <a:rPr lang="en-US" dirty="0">
                <a:solidFill>
                  <a:srgbClr val="0070C0"/>
                </a:solidFill>
              </a:rPr>
              <a:t>myfile.readline()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print("Row2:",</a:t>
            </a:r>
            <a:r>
              <a:rPr lang="en-US" dirty="0">
                <a:solidFill>
                  <a:srgbClr val="0070C0"/>
                </a:solidFill>
              </a:rPr>
              <a:t>myfile.readline()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96FA1D3-62E0-0EC4-6469-26D1D636F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79" y="4528180"/>
            <a:ext cx="2181225" cy="600075"/>
          </a:xfrm>
          <a:prstGeom prst="rect">
            <a:avLst/>
          </a:prstGeom>
        </p:spPr>
      </p:pic>
      <p:sp>
        <p:nvSpPr>
          <p:cNvPr id="8" name="İçerik Yer Tutucusu 4">
            <a:extLst>
              <a:ext uri="{FF2B5EF4-FFF2-40B4-BE49-F238E27FC236}">
                <a16:creationId xmlns:a16="http://schemas.microsoft.com/office/drawing/2014/main" id="{00A82A80-E314-E12B-8C5D-6E962B7197E2}"/>
              </a:ext>
            </a:extLst>
          </p:cNvPr>
          <p:cNvSpPr txBox="1">
            <a:spLocks/>
          </p:cNvSpPr>
          <p:nvPr/>
        </p:nvSpPr>
        <p:spPr>
          <a:xfrm>
            <a:off x="3995834" y="2908516"/>
            <a:ext cx="3080657" cy="1521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myfile</a:t>
            </a:r>
            <a:r>
              <a:rPr lang="en-US" dirty="0">
                <a:solidFill>
                  <a:srgbClr val="00B050"/>
                </a:solidFill>
              </a:rPr>
              <a:t> = open('test.dat', 'r')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B050"/>
                </a:solidFill>
              </a:rPr>
              <a:t>myfile.</a:t>
            </a:r>
            <a:r>
              <a:rPr lang="en-US" dirty="0" err="1">
                <a:solidFill>
                  <a:srgbClr val="0070C0"/>
                </a:solidFill>
              </a:rPr>
              <a:t>readlines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467F658C-D300-6FC0-10DE-6AE8C590F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124" y="4675817"/>
            <a:ext cx="3733800" cy="304800"/>
          </a:xfrm>
          <a:prstGeom prst="rect">
            <a:avLst/>
          </a:prstGeom>
        </p:spPr>
      </p:pic>
      <p:sp>
        <p:nvSpPr>
          <p:cNvPr id="11" name="İçerik Yer Tutucusu 4">
            <a:extLst>
              <a:ext uri="{FF2B5EF4-FFF2-40B4-BE49-F238E27FC236}">
                <a16:creationId xmlns:a16="http://schemas.microsoft.com/office/drawing/2014/main" id="{79AAB511-A3E3-7C24-34D9-999C4DDD0C0F}"/>
              </a:ext>
            </a:extLst>
          </p:cNvPr>
          <p:cNvSpPr txBox="1">
            <a:spLocks/>
          </p:cNvSpPr>
          <p:nvPr/>
        </p:nvSpPr>
        <p:spPr>
          <a:xfrm>
            <a:off x="7459409" y="2147537"/>
            <a:ext cx="4206551" cy="3581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myfile</a:t>
            </a:r>
            <a:r>
              <a:rPr lang="en-US" dirty="0">
                <a:solidFill>
                  <a:srgbClr val="00B050"/>
                </a:solidFill>
              </a:rPr>
              <a:t> = open('test.dat', 'r')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=1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while(True):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row=</a:t>
            </a:r>
            <a:r>
              <a:rPr lang="en-US" dirty="0" err="1">
                <a:solidFill>
                  <a:srgbClr val="0070C0"/>
                </a:solidFill>
              </a:rPr>
              <a:t>myfile.readline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if (row==""):break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else: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print("Row-{0}:{1}".format(</a:t>
            </a:r>
            <a:r>
              <a:rPr lang="en-US" dirty="0" err="1">
                <a:solidFill>
                  <a:srgbClr val="00B050"/>
                </a:solidFill>
              </a:rPr>
              <a:t>i,row</a:t>
            </a:r>
            <a:r>
              <a:rPr lang="en-US" dirty="0">
                <a:solidFill>
                  <a:srgbClr val="00B050"/>
                </a:solidFill>
              </a:rPr>
              <a:t>),end="")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+=1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D8FE3C18-9ED6-546C-3334-61A2128C2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435" y="5728995"/>
            <a:ext cx="2057400" cy="428625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A32DE1BD-ADD7-009F-4478-1450E23987AE}"/>
              </a:ext>
            </a:extLst>
          </p:cNvPr>
          <p:cNvSpPr txBox="1"/>
          <p:nvPr/>
        </p:nvSpPr>
        <p:spPr>
          <a:xfrm>
            <a:off x="753447" y="5620141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70C0"/>
                </a:solidFill>
              </a:rPr>
              <a:t>read</a:t>
            </a:r>
            <a:r>
              <a:rPr lang="tr-TR" dirty="0">
                <a:solidFill>
                  <a:srgbClr val="0070C0"/>
                </a:solidFill>
              </a:rPr>
              <a:t>() ve </a:t>
            </a:r>
            <a:r>
              <a:rPr lang="tr-TR" dirty="0" err="1">
                <a:solidFill>
                  <a:srgbClr val="0070C0"/>
                </a:solidFill>
              </a:rPr>
              <a:t>readline</a:t>
            </a:r>
            <a:r>
              <a:rPr lang="tr-TR" dirty="0">
                <a:solidFill>
                  <a:srgbClr val="0070C0"/>
                </a:solidFill>
              </a:rPr>
              <a:t>() </a:t>
            </a:r>
            <a:r>
              <a:rPr lang="tr-TR" dirty="0"/>
              <a:t>metotları çıktı olarak bir </a:t>
            </a:r>
            <a:r>
              <a:rPr lang="tr-TR" dirty="0">
                <a:solidFill>
                  <a:srgbClr val="0070C0"/>
                </a:solidFill>
              </a:rPr>
              <a:t>karakter dizisi </a:t>
            </a:r>
            <a:r>
              <a:rPr lang="tr-TR" dirty="0"/>
              <a:t>verirken, </a:t>
            </a:r>
            <a:r>
              <a:rPr lang="tr-TR" dirty="0" err="1">
                <a:solidFill>
                  <a:srgbClr val="0070C0"/>
                </a:solidFill>
              </a:rPr>
              <a:t>readlines</a:t>
            </a:r>
            <a:r>
              <a:rPr lang="tr-TR" dirty="0">
                <a:solidFill>
                  <a:srgbClr val="0070C0"/>
                </a:solidFill>
              </a:rPr>
              <a:t>() </a:t>
            </a:r>
            <a:r>
              <a:rPr lang="tr-TR" dirty="0"/>
              <a:t>metodu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verir.</a:t>
            </a:r>
          </a:p>
        </p:txBody>
      </p:sp>
    </p:spTree>
    <p:extLst>
      <p:ext uri="{BB962C8B-B14F-4D97-AF65-F5344CB8AC3E}">
        <p14:creationId xmlns:p14="http://schemas.microsoft.com/office/powerpoint/2010/main" val="195011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Metin Dosyalarını Yazma ve </a:t>
            </a:r>
            <a:r>
              <a:rPr lang="tr-TR" b="1" dirty="0" err="1">
                <a:solidFill>
                  <a:schemeClr val="accent1"/>
                </a:solidFill>
              </a:rPr>
              <a:t>Okuma</a:t>
            </a:r>
            <a:r>
              <a:rPr lang="tr-TR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Örnek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4877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Aşağıdaki örnek, dosyayı ikiye ayırır. Bir dosya açıklamaları, diğeri ise programı içerir.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tr-TR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tr-TR" dirty="0"/>
          </a:p>
        </p:txBody>
      </p:sp>
      <p:sp>
        <p:nvSpPr>
          <p:cNvPr id="11" name="İçerik Yer Tutucusu 4">
            <a:extLst>
              <a:ext uri="{FF2B5EF4-FFF2-40B4-BE49-F238E27FC236}">
                <a16:creationId xmlns:a16="http://schemas.microsoft.com/office/drawing/2014/main" id="{79AAB511-A3E3-7C24-34D9-999C4DDD0C0F}"/>
              </a:ext>
            </a:extLst>
          </p:cNvPr>
          <p:cNvSpPr txBox="1">
            <a:spLocks/>
          </p:cNvSpPr>
          <p:nvPr/>
        </p:nvSpPr>
        <p:spPr>
          <a:xfrm>
            <a:off x="1525140" y="1670180"/>
            <a:ext cx="4206551" cy="452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def filter(</a:t>
            </a:r>
            <a:r>
              <a:rPr lang="en-US" dirty="0" err="1">
                <a:solidFill>
                  <a:srgbClr val="00B050"/>
                </a:solidFill>
              </a:rPr>
              <a:t>oldfile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newfile</a:t>
            </a:r>
            <a:r>
              <a:rPr lang="en-US" dirty="0">
                <a:solidFill>
                  <a:srgbClr val="00B05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infile</a:t>
            </a:r>
            <a:r>
              <a:rPr lang="en-US" dirty="0">
                <a:solidFill>
                  <a:srgbClr val="00B050"/>
                </a:solidFill>
              </a:rPr>
              <a:t> = open(</a:t>
            </a:r>
            <a:r>
              <a:rPr lang="en-US" dirty="0" err="1">
                <a:solidFill>
                  <a:srgbClr val="00B050"/>
                </a:solidFill>
              </a:rPr>
              <a:t>oldfile</a:t>
            </a:r>
            <a:r>
              <a:rPr lang="en-US" dirty="0">
                <a:solidFill>
                  <a:srgbClr val="00B050"/>
                </a:solidFill>
              </a:rPr>
              <a:t>, 'r')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outfile</a:t>
            </a:r>
            <a:r>
              <a:rPr lang="en-US" dirty="0">
                <a:solidFill>
                  <a:srgbClr val="00B050"/>
                </a:solidFill>
              </a:rPr>
              <a:t> = open(</a:t>
            </a:r>
            <a:r>
              <a:rPr lang="en-US" dirty="0" err="1">
                <a:solidFill>
                  <a:srgbClr val="00B050"/>
                </a:solidFill>
              </a:rPr>
              <a:t>newfile</a:t>
            </a:r>
            <a:r>
              <a:rPr lang="en-US" dirty="0">
                <a:solidFill>
                  <a:srgbClr val="00B050"/>
                </a:solidFill>
              </a:rPr>
              <a:t>, 'w')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while True: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text = </a:t>
            </a:r>
            <a:r>
              <a:rPr lang="en-US" dirty="0" err="1">
                <a:solidFill>
                  <a:srgbClr val="0070C0"/>
                </a:solidFill>
              </a:rPr>
              <a:t>infile.readline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if text == "":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            break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if text[0] == '#':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            continue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 err="1">
                <a:solidFill>
                  <a:srgbClr val="00B050"/>
                </a:solidFill>
              </a:rPr>
              <a:t>outfile.</a:t>
            </a:r>
            <a:r>
              <a:rPr lang="en-US" dirty="0" err="1">
                <a:solidFill>
                  <a:srgbClr val="0070C0"/>
                </a:solidFill>
              </a:rPr>
              <a:t>write</a:t>
            </a:r>
            <a:r>
              <a:rPr lang="en-US" dirty="0">
                <a:solidFill>
                  <a:srgbClr val="00B050"/>
                </a:solidFill>
              </a:rPr>
              <a:t>(text)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infile.close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outfile.close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return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filter("zzz.</a:t>
            </a:r>
            <a:r>
              <a:rPr lang="en-US" dirty="0" err="1">
                <a:solidFill>
                  <a:srgbClr val="00B050"/>
                </a:solidFill>
              </a:rPr>
              <a:t>py</a:t>
            </a:r>
            <a:r>
              <a:rPr lang="en-US" dirty="0">
                <a:solidFill>
                  <a:srgbClr val="00B050"/>
                </a:solidFill>
              </a:rPr>
              <a:t>","zeze.py")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391FEA4-F5E3-7BF6-51C1-44147848F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95" y="2047105"/>
            <a:ext cx="5429250" cy="159067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62BAEED0-CDC9-160C-2769-B4CBE6122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795" y="4495089"/>
            <a:ext cx="5838825" cy="1190625"/>
          </a:xfrm>
          <a:prstGeom prst="rect">
            <a:avLst/>
          </a:prstGeom>
        </p:spPr>
      </p:pic>
      <p:sp>
        <p:nvSpPr>
          <p:cNvPr id="14" name="İçerik Yer Tutucusu 4">
            <a:extLst>
              <a:ext uri="{FF2B5EF4-FFF2-40B4-BE49-F238E27FC236}">
                <a16:creationId xmlns:a16="http://schemas.microsoft.com/office/drawing/2014/main" id="{5401F68E-4870-98CE-1A19-8FBEB9376E4E}"/>
              </a:ext>
            </a:extLst>
          </p:cNvPr>
          <p:cNvSpPr txBox="1">
            <a:spLocks/>
          </p:cNvSpPr>
          <p:nvPr/>
        </p:nvSpPr>
        <p:spPr>
          <a:xfrm>
            <a:off x="5326796" y="1532640"/>
            <a:ext cx="1064674" cy="48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tr-TR" dirty="0"/>
              <a:t>zzz.py</a:t>
            </a:r>
          </a:p>
        </p:txBody>
      </p:sp>
      <p:sp>
        <p:nvSpPr>
          <p:cNvPr id="15" name="İçerik Yer Tutucusu 4">
            <a:extLst>
              <a:ext uri="{FF2B5EF4-FFF2-40B4-BE49-F238E27FC236}">
                <a16:creationId xmlns:a16="http://schemas.microsoft.com/office/drawing/2014/main" id="{FB6EDCDD-A7FF-D051-C4AB-288B341124EF}"/>
              </a:ext>
            </a:extLst>
          </p:cNvPr>
          <p:cNvSpPr txBox="1">
            <a:spLocks/>
          </p:cNvSpPr>
          <p:nvPr/>
        </p:nvSpPr>
        <p:spPr>
          <a:xfrm>
            <a:off x="5326795" y="3980624"/>
            <a:ext cx="1064674" cy="48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tr-TR" dirty="0"/>
              <a:t>zeze.py</a:t>
            </a:r>
          </a:p>
        </p:txBody>
      </p:sp>
    </p:spTree>
    <p:extLst>
      <p:ext uri="{BB962C8B-B14F-4D97-AF65-F5344CB8AC3E}">
        <p14:creationId xmlns:p14="http://schemas.microsoft.com/office/powerpoint/2010/main" val="1582997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Metin </a:t>
            </a:r>
            <a:r>
              <a:rPr lang="tr-TR" b="1" dirty="0" err="1"/>
              <a:t>Dosyaları</a:t>
            </a:r>
            <a:r>
              <a:rPr lang="tr-TR" b="1" dirty="0" err="1">
                <a:sym typeface="Wingdings" panose="05000000000000000000" pitchFamily="2" charset="2"/>
              </a:rPr>
              <a:t>Ekleme</a:t>
            </a:r>
            <a:r>
              <a:rPr lang="tr-TR" b="1" dirty="0">
                <a:sym typeface="Wingdings" panose="05000000000000000000" pitchFamily="2" charset="2"/>
              </a:rPr>
              <a:t> ve </a:t>
            </a:r>
            <a:r>
              <a:rPr lang="tr-TR" b="1" dirty="0" err="1">
                <a:sym typeface="Wingdings" panose="05000000000000000000" pitchFamily="2" charset="2"/>
              </a:rPr>
              <a:t>Listeleme</a:t>
            </a:r>
            <a:r>
              <a:rPr lang="tr-TR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Örnek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4877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Aşağıdaki örnek ogrenciler.dat dosyasına ekleme ve listeleme işlemi yapmaktadır.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tr-TR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tr-TR" dirty="0"/>
          </a:p>
        </p:txBody>
      </p:sp>
      <p:sp>
        <p:nvSpPr>
          <p:cNvPr id="11" name="İçerik Yer Tutucusu 4">
            <a:extLst>
              <a:ext uri="{FF2B5EF4-FFF2-40B4-BE49-F238E27FC236}">
                <a16:creationId xmlns:a16="http://schemas.microsoft.com/office/drawing/2014/main" id="{79AAB511-A3E3-7C24-34D9-999C4DDD0C0F}"/>
              </a:ext>
            </a:extLst>
          </p:cNvPr>
          <p:cNvSpPr txBox="1">
            <a:spLocks/>
          </p:cNvSpPr>
          <p:nvPr/>
        </p:nvSpPr>
        <p:spPr>
          <a:xfrm>
            <a:off x="3721359" y="1875453"/>
            <a:ext cx="4749281" cy="452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kaydet</a:t>
            </a:r>
            <a:r>
              <a:rPr lang="en-US" dirty="0">
                <a:solidFill>
                  <a:srgbClr val="00B050"/>
                </a:solidFill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ad=input("</a:t>
            </a:r>
            <a:r>
              <a:rPr lang="en-US" dirty="0" err="1">
                <a:solidFill>
                  <a:srgbClr val="00B050"/>
                </a:solidFill>
              </a:rPr>
              <a:t>Adınız</a:t>
            </a:r>
            <a:r>
              <a:rPr lang="en-US" dirty="0">
                <a:solidFill>
                  <a:srgbClr val="00B050"/>
                </a:solidFill>
              </a:rPr>
              <a:t>:")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soyad</a:t>
            </a:r>
            <a:r>
              <a:rPr lang="en-US" dirty="0">
                <a:solidFill>
                  <a:srgbClr val="00B050"/>
                </a:solidFill>
              </a:rPr>
              <a:t>=input("</a:t>
            </a:r>
            <a:r>
              <a:rPr lang="en-US" dirty="0" err="1">
                <a:solidFill>
                  <a:srgbClr val="00B050"/>
                </a:solidFill>
              </a:rPr>
              <a:t>Soyadınız</a:t>
            </a:r>
            <a:r>
              <a:rPr lang="en-US" dirty="0">
                <a:solidFill>
                  <a:srgbClr val="00B050"/>
                </a:solidFill>
              </a:rPr>
              <a:t>:")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vize</a:t>
            </a:r>
            <a:r>
              <a:rPr lang="en-US" dirty="0">
                <a:solidFill>
                  <a:srgbClr val="00B050"/>
                </a:solidFill>
              </a:rPr>
              <a:t>=int(input("</a:t>
            </a:r>
            <a:r>
              <a:rPr lang="en-US" dirty="0" err="1">
                <a:solidFill>
                  <a:srgbClr val="00B050"/>
                </a:solidFill>
              </a:rPr>
              <a:t>Vize</a:t>
            </a:r>
            <a:r>
              <a:rPr lang="en-US" dirty="0">
                <a:solidFill>
                  <a:srgbClr val="00B050"/>
                </a:solidFill>
              </a:rPr>
              <a:t>:"))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final=int(input("Final:"))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row=[ad,";",</a:t>
            </a:r>
            <a:r>
              <a:rPr lang="en-US" dirty="0" err="1">
                <a:solidFill>
                  <a:srgbClr val="00B050"/>
                </a:solidFill>
              </a:rPr>
              <a:t>soyad</a:t>
            </a:r>
            <a:r>
              <a:rPr lang="en-US" dirty="0">
                <a:solidFill>
                  <a:srgbClr val="00B050"/>
                </a:solidFill>
              </a:rPr>
              <a:t>,";",str(</a:t>
            </a:r>
            <a:r>
              <a:rPr lang="en-US" dirty="0" err="1">
                <a:solidFill>
                  <a:srgbClr val="00B050"/>
                </a:solidFill>
              </a:rPr>
              <a:t>vize</a:t>
            </a:r>
            <a:r>
              <a:rPr lang="en-US" dirty="0">
                <a:solidFill>
                  <a:srgbClr val="00B050"/>
                </a:solidFill>
              </a:rPr>
              <a:t>),";",str(final),"\n"]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myfile</a:t>
            </a:r>
            <a:r>
              <a:rPr lang="en-US" dirty="0">
                <a:solidFill>
                  <a:srgbClr val="00B050"/>
                </a:solidFill>
              </a:rPr>
              <a:t>=open("ogrenciler.</a:t>
            </a:r>
            <a:r>
              <a:rPr lang="en-US" dirty="0" err="1">
                <a:solidFill>
                  <a:srgbClr val="00B050"/>
                </a:solidFill>
              </a:rPr>
              <a:t>dat</a:t>
            </a:r>
            <a:r>
              <a:rPr lang="en-US" dirty="0">
                <a:solidFill>
                  <a:srgbClr val="00B050"/>
                </a:solidFill>
              </a:rPr>
              <a:t>",</a:t>
            </a:r>
            <a:r>
              <a:rPr lang="en-US" dirty="0">
                <a:solidFill>
                  <a:srgbClr val="0070C0"/>
                </a:solidFill>
              </a:rPr>
              <a:t>"a"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>
                <a:solidFill>
                  <a:srgbClr val="0070C0"/>
                </a:solidFill>
              </a:rPr>
              <a:t>#a:append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myfile.writelines</a:t>
            </a:r>
            <a:r>
              <a:rPr lang="en-US" dirty="0">
                <a:solidFill>
                  <a:srgbClr val="00B050"/>
                </a:solidFill>
              </a:rPr>
              <a:t>(row)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myfile.close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0657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Metin </a:t>
            </a:r>
            <a:r>
              <a:rPr lang="tr-TR" b="1" dirty="0" err="1"/>
              <a:t>Dosyaları</a:t>
            </a:r>
            <a:r>
              <a:rPr lang="tr-TR" b="1" dirty="0" err="1">
                <a:sym typeface="Wingdings" panose="05000000000000000000" pitchFamily="2" charset="2"/>
              </a:rPr>
              <a:t>Ekleme</a:t>
            </a:r>
            <a:r>
              <a:rPr lang="tr-TR" b="1" dirty="0">
                <a:sym typeface="Wingdings" panose="05000000000000000000" pitchFamily="2" charset="2"/>
              </a:rPr>
              <a:t> ve </a:t>
            </a:r>
            <a:r>
              <a:rPr lang="tr-TR" b="1" dirty="0" err="1">
                <a:sym typeface="Wingdings" panose="05000000000000000000" pitchFamily="2" charset="2"/>
              </a:rPr>
              <a:t>Listeleme</a:t>
            </a:r>
            <a:r>
              <a:rPr lang="tr-TR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Örnek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4877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Aşağıdaki örnek ogrenciler.dat dosyasına ekleme ve listeleme işlemi yapmaktadır.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tr-TR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tr-TR" dirty="0"/>
          </a:p>
        </p:txBody>
      </p:sp>
      <p:sp>
        <p:nvSpPr>
          <p:cNvPr id="3" name="İçerik Yer Tutucusu 4">
            <a:extLst>
              <a:ext uri="{FF2B5EF4-FFF2-40B4-BE49-F238E27FC236}">
                <a16:creationId xmlns:a16="http://schemas.microsoft.com/office/drawing/2014/main" id="{5BCF7854-D1AA-1557-76BF-85E70B9904CC}"/>
              </a:ext>
            </a:extLst>
          </p:cNvPr>
          <p:cNvSpPr txBox="1">
            <a:spLocks/>
          </p:cNvSpPr>
          <p:nvPr/>
        </p:nvSpPr>
        <p:spPr>
          <a:xfrm>
            <a:off x="1912775" y="1616760"/>
            <a:ext cx="7725747" cy="4523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listele</a:t>
            </a:r>
            <a:r>
              <a:rPr lang="en-US" dirty="0">
                <a:solidFill>
                  <a:srgbClr val="00B050"/>
                </a:solidFill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with open("ogrenciler.</a:t>
            </a:r>
            <a:r>
              <a:rPr lang="en-US" dirty="0" err="1">
                <a:solidFill>
                  <a:srgbClr val="00B050"/>
                </a:solidFill>
              </a:rPr>
              <a:t>dat</a:t>
            </a:r>
            <a:r>
              <a:rPr lang="en-US" dirty="0">
                <a:solidFill>
                  <a:srgbClr val="00B050"/>
                </a:solidFill>
              </a:rPr>
              <a:t>","r") as </a:t>
            </a:r>
            <a:r>
              <a:rPr lang="en-US" dirty="0" err="1">
                <a:solidFill>
                  <a:srgbClr val="00B050"/>
                </a:solidFill>
              </a:rPr>
              <a:t>myfile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rows=</a:t>
            </a:r>
            <a:r>
              <a:rPr lang="en-US" dirty="0" err="1">
                <a:solidFill>
                  <a:srgbClr val="0070C0"/>
                </a:solidFill>
              </a:rPr>
              <a:t>myfile.readlines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        </a:t>
            </a:r>
            <a:r>
              <a:rPr lang="en-US" dirty="0">
                <a:solidFill>
                  <a:srgbClr val="00B050"/>
                </a:solidFill>
              </a:rPr>
              <a:t>print("{0:19} {1:18} {2:18} {3:20}".format("</a:t>
            </a:r>
            <a:r>
              <a:rPr lang="en-US" dirty="0" err="1">
                <a:solidFill>
                  <a:srgbClr val="00B050"/>
                </a:solidFill>
              </a:rPr>
              <a:t>Adı</a:t>
            </a:r>
            <a:r>
              <a:rPr lang="en-US" dirty="0">
                <a:solidFill>
                  <a:srgbClr val="00B050"/>
                </a:solidFill>
              </a:rPr>
              <a:t>","</a:t>
            </a:r>
            <a:r>
              <a:rPr lang="en-US" dirty="0" err="1">
                <a:solidFill>
                  <a:srgbClr val="00B050"/>
                </a:solidFill>
              </a:rPr>
              <a:t>Soyadı</a:t>
            </a:r>
            <a:r>
              <a:rPr lang="en-US" dirty="0">
                <a:solidFill>
                  <a:srgbClr val="00B050"/>
                </a:solidFill>
              </a:rPr>
              <a:t>","</a:t>
            </a:r>
            <a:r>
              <a:rPr lang="en-US" dirty="0" err="1">
                <a:solidFill>
                  <a:srgbClr val="00B050"/>
                </a:solidFill>
              </a:rPr>
              <a:t>Vize</a:t>
            </a:r>
            <a:r>
              <a:rPr lang="en-US" dirty="0">
                <a:solidFill>
                  <a:srgbClr val="00B050"/>
                </a:solidFill>
              </a:rPr>
              <a:t>","Final"),end=" 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print("="*70)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print()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for r in rows: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    fields=</a:t>
            </a:r>
            <a:r>
              <a:rPr lang="en-US" dirty="0" err="1">
                <a:solidFill>
                  <a:srgbClr val="00B050"/>
                </a:solidFill>
              </a:rPr>
              <a:t>r.split</a:t>
            </a:r>
            <a:r>
              <a:rPr lang="en-US" dirty="0">
                <a:solidFill>
                  <a:srgbClr val="00B050"/>
                </a:solidFill>
              </a:rPr>
              <a:t>(";")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    for f in fields: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        print("{0:20}".format(f),end="")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    print("")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myfile.close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input("Bir </a:t>
            </a:r>
            <a:r>
              <a:rPr lang="en-US" dirty="0" err="1">
                <a:solidFill>
                  <a:srgbClr val="00B050"/>
                </a:solidFill>
              </a:rPr>
              <a:t>tuşana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basın</a:t>
            </a:r>
            <a:r>
              <a:rPr lang="en-US" dirty="0">
                <a:solidFill>
                  <a:srgbClr val="00B050"/>
                </a:solidFill>
              </a:rPr>
              <a:t>....")</a:t>
            </a:r>
          </a:p>
        </p:txBody>
      </p:sp>
    </p:spTree>
    <p:extLst>
      <p:ext uri="{BB962C8B-B14F-4D97-AF65-F5344CB8AC3E}">
        <p14:creationId xmlns:p14="http://schemas.microsoft.com/office/powerpoint/2010/main" val="126494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MODÜLLER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014581"/>
            <a:ext cx="10905066" cy="552168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Modül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D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iğer Python programları tarafından kullanılmak üzere Python tanımlamaları ve cümlelerini içeren bir dosyadır.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Standart/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yerleșik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kütüphanenin parçasından örnek modüller: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doctest,string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/>
              <a:t>pydoc</a:t>
            </a:r>
            <a:r>
              <a:rPr lang="tr-TR" dirty="0"/>
              <a:t> modülü, sistemde kurulu Python kütüphanelerinde arama yapmada kullanılır Tüm modüller hakkında bilgi almak için «</a:t>
            </a:r>
            <a:r>
              <a:rPr lang="tr-TR" dirty="0">
                <a:solidFill>
                  <a:schemeClr val="accent1"/>
                </a:solidFill>
              </a:rPr>
              <a:t>https://docs.python.org/3/py-modindex.html</a:t>
            </a:r>
            <a:r>
              <a:rPr lang="tr-TR" dirty="0"/>
              <a:t>» adresini kullanabilirsiniz. Aşağıdaki örnekler </a:t>
            </a:r>
            <a:r>
              <a:rPr lang="tr-TR" dirty="0" err="1"/>
              <a:t>string</a:t>
            </a:r>
            <a:r>
              <a:rPr lang="tr-TR" dirty="0"/>
              <a:t> modülü ve </a:t>
            </a:r>
            <a:r>
              <a:rPr lang="tr-TR" dirty="0" err="1"/>
              <a:t>keywords</a:t>
            </a:r>
            <a:r>
              <a:rPr lang="tr-TR" dirty="0"/>
              <a:t> hakkında </a:t>
            </a:r>
            <a:r>
              <a:rPr lang="tr-TR" dirty="0" err="1"/>
              <a:t>dökümantasyon</a:t>
            </a:r>
            <a:r>
              <a:rPr lang="tr-TR" dirty="0"/>
              <a:t> sağlar. Bu komutları </a:t>
            </a:r>
            <a:r>
              <a:rPr lang="tr-TR" dirty="0" err="1"/>
              <a:t>anaconda</a:t>
            </a:r>
            <a:r>
              <a:rPr lang="tr-TR" dirty="0"/>
              <a:t> </a:t>
            </a:r>
            <a:r>
              <a:rPr lang="tr-TR" dirty="0" err="1"/>
              <a:t>prompt’da</a:t>
            </a:r>
            <a:r>
              <a:rPr lang="tr-TR" dirty="0"/>
              <a:t> uygulayabilirsiniz.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tf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C:\Users\karaci&gt;python -m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pydoc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python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-m 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pydoc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keywords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A3C93E0-1F7D-E3BC-61A1-FC917329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215" y="4284619"/>
            <a:ext cx="515438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7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Metin </a:t>
            </a:r>
            <a:r>
              <a:rPr lang="tr-TR" b="1" dirty="0" err="1"/>
              <a:t>Dosyaları</a:t>
            </a:r>
            <a:r>
              <a:rPr lang="tr-TR" b="1" dirty="0" err="1">
                <a:sym typeface="Wingdings" panose="05000000000000000000" pitchFamily="2" charset="2"/>
              </a:rPr>
              <a:t>Ekleme</a:t>
            </a:r>
            <a:r>
              <a:rPr lang="tr-TR" b="1" dirty="0">
                <a:sym typeface="Wingdings" panose="05000000000000000000" pitchFamily="2" charset="2"/>
              </a:rPr>
              <a:t> ve </a:t>
            </a:r>
            <a:r>
              <a:rPr lang="tr-TR" b="1" dirty="0" err="1">
                <a:sym typeface="Wingdings" panose="05000000000000000000" pitchFamily="2" charset="2"/>
              </a:rPr>
              <a:t>Listeleme</a:t>
            </a:r>
            <a:r>
              <a:rPr lang="tr-TR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Örnek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4877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Aşağıdaki örnek ogrenciler.dat dosyasına ekleme ve listeleme işlemi yapmaktadır.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tr-TR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tr-TR" dirty="0"/>
          </a:p>
        </p:txBody>
      </p:sp>
      <p:sp>
        <p:nvSpPr>
          <p:cNvPr id="3" name="İçerik Yer Tutucusu 4">
            <a:extLst>
              <a:ext uri="{FF2B5EF4-FFF2-40B4-BE49-F238E27FC236}">
                <a16:creationId xmlns:a16="http://schemas.microsoft.com/office/drawing/2014/main" id="{5BCF7854-D1AA-1557-76BF-85E70B9904CC}"/>
              </a:ext>
            </a:extLst>
          </p:cNvPr>
          <p:cNvSpPr txBox="1">
            <a:spLocks/>
          </p:cNvSpPr>
          <p:nvPr/>
        </p:nvSpPr>
        <p:spPr>
          <a:xfrm>
            <a:off x="1259632" y="1742992"/>
            <a:ext cx="7725747" cy="4709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while(True):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print("1. </a:t>
            </a:r>
            <a:r>
              <a:rPr lang="en-US" dirty="0" err="1">
                <a:solidFill>
                  <a:srgbClr val="00B050"/>
                </a:solidFill>
              </a:rPr>
              <a:t>Kayıt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Ekleme</a:t>
            </a:r>
            <a:r>
              <a:rPr lang="en-US" dirty="0">
                <a:solidFill>
                  <a:srgbClr val="00B050"/>
                </a:solidFill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print("2. </a:t>
            </a:r>
            <a:r>
              <a:rPr lang="en-US" dirty="0" err="1">
                <a:solidFill>
                  <a:srgbClr val="00B050"/>
                </a:solidFill>
              </a:rPr>
              <a:t>Kayıt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Arama</a:t>
            </a:r>
            <a:r>
              <a:rPr lang="en-US" dirty="0">
                <a:solidFill>
                  <a:srgbClr val="00B050"/>
                </a:solidFill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print("3. </a:t>
            </a:r>
            <a:r>
              <a:rPr lang="en-US" dirty="0" err="1">
                <a:solidFill>
                  <a:srgbClr val="00B050"/>
                </a:solidFill>
              </a:rPr>
              <a:t>Kayıt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Silme</a:t>
            </a:r>
            <a:r>
              <a:rPr lang="en-US" dirty="0">
                <a:solidFill>
                  <a:srgbClr val="00B050"/>
                </a:solidFill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print("4. </a:t>
            </a:r>
            <a:r>
              <a:rPr lang="en-US" dirty="0" err="1">
                <a:solidFill>
                  <a:srgbClr val="00B050"/>
                </a:solidFill>
              </a:rPr>
              <a:t>Kayıt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Düzeltme</a:t>
            </a:r>
            <a:r>
              <a:rPr lang="en-US" dirty="0">
                <a:solidFill>
                  <a:srgbClr val="00B050"/>
                </a:solidFill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print("5. </a:t>
            </a:r>
            <a:r>
              <a:rPr lang="en-US" dirty="0" err="1">
                <a:solidFill>
                  <a:srgbClr val="00B050"/>
                </a:solidFill>
              </a:rPr>
              <a:t>Kayıt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Listeleme</a:t>
            </a:r>
            <a:r>
              <a:rPr lang="en-US" dirty="0">
                <a:solidFill>
                  <a:srgbClr val="00B050"/>
                </a:solidFill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print("6. </a:t>
            </a:r>
            <a:r>
              <a:rPr lang="en-US" dirty="0" err="1">
                <a:solidFill>
                  <a:srgbClr val="00B050"/>
                </a:solidFill>
              </a:rPr>
              <a:t>Çıkış</a:t>
            </a:r>
            <a:r>
              <a:rPr lang="en-US" dirty="0">
                <a:solidFill>
                  <a:srgbClr val="00B050"/>
                </a:solidFill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secim</a:t>
            </a:r>
            <a:r>
              <a:rPr lang="en-US" dirty="0">
                <a:solidFill>
                  <a:srgbClr val="00B050"/>
                </a:solidFill>
              </a:rPr>
              <a:t>=input("</a:t>
            </a:r>
            <a:r>
              <a:rPr lang="en-US" dirty="0" err="1">
                <a:solidFill>
                  <a:srgbClr val="00B050"/>
                </a:solidFill>
              </a:rPr>
              <a:t>seciminiz</a:t>
            </a:r>
            <a:r>
              <a:rPr lang="en-US" dirty="0">
                <a:solidFill>
                  <a:srgbClr val="00B050"/>
                </a:solidFill>
              </a:rPr>
              <a:t>(1-6):")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if </a:t>
            </a:r>
            <a:r>
              <a:rPr lang="en-US" dirty="0" err="1">
                <a:solidFill>
                  <a:srgbClr val="00B050"/>
                </a:solidFill>
              </a:rPr>
              <a:t>secim</a:t>
            </a:r>
            <a:r>
              <a:rPr lang="en-US" dirty="0">
                <a:solidFill>
                  <a:srgbClr val="00B050"/>
                </a:solidFill>
              </a:rPr>
              <a:t>=="1":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kaydet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if </a:t>
            </a:r>
            <a:r>
              <a:rPr lang="en-US" dirty="0" err="1">
                <a:solidFill>
                  <a:srgbClr val="00B050"/>
                </a:solidFill>
              </a:rPr>
              <a:t>secim</a:t>
            </a:r>
            <a:r>
              <a:rPr lang="en-US" dirty="0">
                <a:solidFill>
                  <a:srgbClr val="00B050"/>
                </a:solidFill>
              </a:rPr>
              <a:t>=='5':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listele</a:t>
            </a:r>
            <a:r>
              <a:rPr lang="en-US" dirty="0">
                <a:solidFill>
                  <a:srgbClr val="0070C0"/>
                </a:solidFill>
              </a:rPr>
              <a:t>()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if(</a:t>
            </a:r>
            <a:r>
              <a:rPr lang="en-US" dirty="0" err="1">
                <a:solidFill>
                  <a:srgbClr val="00B050"/>
                </a:solidFill>
              </a:rPr>
              <a:t>secim</a:t>
            </a:r>
            <a:r>
              <a:rPr lang="en-US" dirty="0">
                <a:solidFill>
                  <a:srgbClr val="00B050"/>
                </a:solidFill>
              </a:rPr>
              <a:t>=="6"):break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39A5F4C-9C6B-3B32-28F6-B0B7111B9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774" y="1964899"/>
            <a:ext cx="1704975" cy="136207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989CF704-BFA4-F6E5-C94E-972E841CA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12" y="2130015"/>
            <a:ext cx="1771650" cy="85725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195C5D73-5A96-63CB-122D-6F00D757D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298" y="4189495"/>
            <a:ext cx="1685925" cy="14097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F607CFF3-40A4-6DAB-1D37-12BCB76D1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8912" y="3500520"/>
            <a:ext cx="3964134" cy="2304000"/>
          </a:xfrm>
          <a:prstGeom prst="rect">
            <a:avLst/>
          </a:prstGeom>
        </p:spPr>
      </p:pic>
      <p:sp>
        <p:nvSpPr>
          <p:cNvPr id="13" name="Ok: Sağ 12">
            <a:extLst>
              <a:ext uri="{FF2B5EF4-FFF2-40B4-BE49-F238E27FC236}">
                <a16:creationId xmlns:a16="http://schemas.microsoft.com/office/drawing/2014/main" id="{A6292721-0AC5-E64C-85D6-072B3AA68540}"/>
              </a:ext>
            </a:extLst>
          </p:cNvPr>
          <p:cNvSpPr/>
          <p:nvPr/>
        </p:nvSpPr>
        <p:spPr>
          <a:xfrm>
            <a:off x="6344813" y="2558640"/>
            <a:ext cx="819508" cy="272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k: Sağ 13">
            <a:extLst>
              <a:ext uri="{FF2B5EF4-FFF2-40B4-BE49-F238E27FC236}">
                <a16:creationId xmlns:a16="http://schemas.microsoft.com/office/drawing/2014/main" id="{3F6A582E-D047-5BEF-8304-FECFB9AE30C3}"/>
              </a:ext>
            </a:extLst>
          </p:cNvPr>
          <p:cNvSpPr/>
          <p:nvPr/>
        </p:nvSpPr>
        <p:spPr>
          <a:xfrm>
            <a:off x="6344813" y="4758086"/>
            <a:ext cx="819508" cy="272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2701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Metin </a:t>
            </a:r>
            <a:r>
              <a:rPr lang="tr-TR" b="1" dirty="0" err="1"/>
              <a:t>Dosyaları</a:t>
            </a:r>
            <a:r>
              <a:rPr lang="tr-TR" b="1" dirty="0" err="1">
                <a:sym typeface="Wingdings" panose="05000000000000000000" pitchFamily="2" charset="2"/>
              </a:rPr>
              <a:t>Ekleme</a:t>
            </a:r>
            <a:r>
              <a:rPr lang="tr-TR" b="1" dirty="0">
                <a:sym typeface="Wingdings" panose="05000000000000000000" pitchFamily="2" charset="2"/>
              </a:rPr>
              <a:t> ve </a:t>
            </a:r>
            <a:r>
              <a:rPr lang="tr-TR" b="1" dirty="0" err="1">
                <a:sym typeface="Wingdings" panose="05000000000000000000" pitchFamily="2" charset="2"/>
              </a:rPr>
              <a:t>Listeleme</a:t>
            </a:r>
            <a:r>
              <a:rPr lang="tr-TR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Ödev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4877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Bir önceki örnekte Kayıt Ekleme ve Listeleme işlemlerine ait kod verildi. Bu kodu baz alarak Kayıt Arama, Kayıt Silme, Kayıt Düzeltme işlemlerini gerçekleştiren Python kodlarını yazın?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İpucu: </a:t>
            </a:r>
            <a:r>
              <a:rPr lang="en-US" dirty="0" err="1">
                <a:solidFill>
                  <a:srgbClr val="0070C0"/>
                </a:solidFill>
              </a:rPr>
              <a:t>readlines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tr-TR" dirty="0">
                <a:solidFill>
                  <a:srgbClr val="0070C0"/>
                </a:solidFill>
              </a:rPr>
              <a:t> komutu dosyadaki tüm kayıtları liste olarak döndürür.</a:t>
            </a:r>
            <a:r>
              <a:rPr lang="tr-TR" dirty="0"/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tr-TR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39A5F4C-9C6B-3B32-28F6-B0B7111B9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310" y="3765707"/>
            <a:ext cx="17049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4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Metin </a:t>
            </a:r>
            <a:r>
              <a:rPr lang="tr-TR" b="1" dirty="0" err="1"/>
              <a:t>Dosyaları</a:t>
            </a:r>
            <a:r>
              <a:rPr lang="tr-TR" b="1" dirty="0" err="1">
                <a:sym typeface="Wingdings" panose="05000000000000000000" pitchFamily="2" charset="2"/>
              </a:rPr>
              <a:t>Dosyada</a:t>
            </a:r>
            <a:r>
              <a:rPr lang="tr-TR" b="1" dirty="0">
                <a:sym typeface="Wingdings" panose="05000000000000000000" pitchFamily="2" charset="2"/>
              </a:rPr>
              <a:t> Konumlanma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10823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Dosya içinde herhangi bir konuma okuma ve yazma göstergesini yerleştirebilirsiniz.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Böylece dosya içinde istediğiniz konuma yazma ve okuma işlemi yapabilirisiniz.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 err="1"/>
              <a:t>seek</a:t>
            </a:r>
            <a:r>
              <a:rPr lang="tr-TR" dirty="0"/>
              <a:t>(kaçıncı byte)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tr-TR" dirty="0"/>
          </a:p>
        </p:txBody>
      </p:sp>
      <p:sp>
        <p:nvSpPr>
          <p:cNvPr id="3" name="İçerik Yer Tutucusu 4">
            <a:extLst>
              <a:ext uri="{FF2B5EF4-FFF2-40B4-BE49-F238E27FC236}">
                <a16:creationId xmlns:a16="http://schemas.microsoft.com/office/drawing/2014/main" id="{B5F0FB4A-3839-72ED-E05E-5595CA21FC2A}"/>
              </a:ext>
            </a:extLst>
          </p:cNvPr>
          <p:cNvSpPr txBox="1">
            <a:spLocks/>
          </p:cNvSpPr>
          <p:nvPr/>
        </p:nvSpPr>
        <p:spPr>
          <a:xfrm>
            <a:off x="2715207" y="2820177"/>
            <a:ext cx="3825551" cy="1217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rgbClr val="00B050"/>
                </a:solidFill>
              </a:rPr>
              <a:t>myfile</a:t>
            </a:r>
            <a:r>
              <a:rPr lang="en-US" dirty="0">
                <a:solidFill>
                  <a:srgbClr val="00B050"/>
                </a:solidFill>
              </a:rPr>
              <a:t>=open("ogrenciler.</a:t>
            </a:r>
            <a:r>
              <a:rPr lang="en-US" dirty="0" err="1">
                <a:solidFill>
                  <a:srgbClr val="00B050"/>
                </a:solidFill>
              </a:rPr>
              <a:t>dat</a:t>
            </a:r>
            <a:r>
              <a:rPr lang="en-US" dirty="0">
                <a:solidFill>
                  <a:srgbClr val="00B050"/>
                </a:solidFill>
              </a:rPr>
              <a:t>","r")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rgbClr val="00B050"/>
                </a:solidFill>
              </a:rPr>
              <a:t>myfile.</a:t>
            </a:r>
            <a:r>
              <a:rPr lang="en-US" dirty="0" err="1">
                <a:solidFill>
                  <a:srgbClr val="0070C0"/>
                </a:solidFill>
              </a:rPr>
              <a:t>seek</a:t>
            </a:r>
            <a:r>
              <a:rPr lang="en-US" dirty="0">
                <a:solidFill>
                  <a:srgbClr val="00B050"/>
                </a:solidFill>
              </a:rPr>
              <a:t>(11)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B050"/>
                </a:solidFill>
              </a:rPr>
              <a:t>myfile.readline</a:t>
            </a:r>
            <a:r>
              <a:rPr lang="en-US" dirty="0">
                <a:solidFill>
                  <a:srgbClr val="00B050"/>
                </a:solidFill>
              </a:rPr>
              <a:t>())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0D9D391-29B7-80D1-B977-2E4FE33A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724" y="3570806"/>
            <a:ext cx="12477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91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Metin </a:t>
            </a:r>
            <a:r>
              <a:rPr lang="tr-TR" b="1" dirty="0" err="1"/>
              <a:t>Dosyaları</a:t>
            </a:r>
            <a:r>
              <a:rPr lang="tr-TR" b="1" dirty="0" err="1">
                <a:sym typeface="Wingdings" panose="05000000000000000000" pitchFamily="2" charset="2"/>
              </a:rPr>
              <a:t>Dosyadaki</a:t>
            </a:r>
            <a:r>
              <a:rPr lang="tr-TR" b="1" dirty="0">
                <a:sym typeface="Wingdings" panose="05000000000000000000" pitchFamily="2" charset="2"/>
              </a:rPr>
              <a:t> Her Bir Karakterin Sayısını Bulma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10823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Ön Bilgi: </a:t>
            </a:r>
            <a:r>
              <a:rPr lang="tr-TR" dirty="0" err="1">
                <a:solidFill>
                  <a:srgbClr val="0070C0"/>
                </a:solidFill>
              </a:rPr>
              <a:t>ord</a:t>
            </a:r>
            <a:r>
              <a:rPr lang="tr-TR" dirty="0">
                <a:solidFill>
                  <a:srgbClr val="0070C0"/>
                </a:solidFill>
              </a:rPr>
              <a:t> ve </a:t>
            </a:r>
            <a:r>
              <a:rPr lang="tr-TR" dirty="0" err="1">
                <a:solidFill>
                  <a:srgbClr val="0070C0"/>
                </a:solidFill>
              </a:rPr>
              <a:t>chr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/>
              <a:t>işlevleri.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 err="1">
                <a:solidFill>
                  <a:srgbClr val="0070C0"/>
                </a:solidFill>
              </a:rPr>
              <a:t>ord</a:t>
            </a:r>
            <a:r>
              <a:rPr lang="tr-TR" dirty="0">
                <a:solidFill>
                  <a:srgbClr val="0070C0"/>
                </a:solidFill>
              </a:rPr>
              <a:t>(karakter)</a:t>
            </a:r>
            <a:r>
              <a:rPr lang="tr-TR" dirty="0"/>
              <a:t> işlevi parametre olarak aldığı karakterin </a:t>
            </a:r>
            <a:r>
              <a:rPr lang="tr-TR" dirty="0" err="1"/>
              <a:t>ascii</a:t>
            </a:r>
            <a:r>
              <a:rPr lang="tr-TR" dirty="0"/>
              <a:t> kodunu verir.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 err="1">
                <a:solidFill>
                  <a:srgbClr val="0070C0"/>
                </a:solidFill>
              </a:rPr>
              <a:t>chr</a:t>
            </a:r>
            <a:r>
              <a:rPr lang="tr-TR" dirty="0">
                <a:solidFill>
                  <a:srgbClr val="0070C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ascii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code</a:t>
            </a:r>
            <a:r>
              <a:rPr lang="tr-TR" dirty="0">
                <a:solidFill>
                  <a:srgbClr val="0070C0"/>
                </a:solidFill>
              </a:rPr>
              <a:t>)</a:t>
            </a:r>
            <a:r>
              <a:rPr lang="tr-TR" dirty="0"/>
              <a:t> işlevi </a:t>
            </a:r>
            <a:r>
              <a:rPr lang="tr-TR" dirty="0" err="1"/>
              <a:t>ascii</a:t>
            </a:r>
            <a:r>
              <a:rPr lang="tr-TR" dirty="0"/>
              <a:t> kodunun karakter karşılığını verir.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tr-TR" dirty="0"/>
          </a:p>
        </p:txBody>
      </p:sp>
      <p:sp>
        <p:nvSpPr>
          <p:cNvPr id="3" name="İçerik Yer Tutucusu 4">
            <a:extLst>
              <a:ext uri="{FF2B5EF4-FFF2-40B4-BE49-F238E27FC236}">
                <a16:creationId xmlns:a16="http://schemas.microsoft.com/office/drawing/2014/main" id="{B5F0FB4A-3839-72ED-E05E-5595CA21FC2A}"/>
              </a:ext>
            </a:extLst>
          </p:cNvPr>
          <p:cNvSpPr txBox="1">
            <a:spLocks/>
          </p:cNvSpPr>
          <p:nvPr/>
        </p:nvSpPr>
        <p:spPr>
          <a:xfrm>
            <a:off x="989044" y="3096402"/>
            <a:ext cx="2943517" cy="750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k=input("Bir </a:t>
            </a:r>
            <a:r>
              <a:rPr lang="en-US" dirty="0" err="1">
                <a:solidFill>
                  <a:srgbClr val="00B050"/>
                </a:solidFill>
              </a:rPr>
              <a:t>karakter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girin</a:t>
            </a:r>
            <a:r>
              <a:rPr lang="en-US" dirty="0">
                <a:solidFill>
                  <a:srgbClr val="00B050"/>
                </a:solidFill>
              </a:rPr>
              <a:t>:")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70C0"/>
                </a:solidFill>
              </a:rPr>
              <a:t>ord</a:t>
            </a:r>
            <a:r>
              <a:rPr lang="en-US" dirty="0">
                <a:solidFill>
                  <a:srgbClr val="00B050"/>
                </a:solidFill>
              </a:rPr>
              <a:t>(k))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3C69141-5A02-BDB8-35A4-8B01FA66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4" y="4203636"/>
            <a:ext cx="1876425" cy="447675"/>
          </a:xfrm>
          <a:prstGeom prst="rect">
            <a:avLst/>
          </a:prstGeom>
        </p:spPr>
      </p:pic>
      <p:sp>
        <p:nvSpPr>
          <p:cNvPr id="8" name="İçerik Yer Tutucusu 4">
            <a:extLst>
              <a:ext uri="{FF2B5EF4-FFF2-40B4-BE49-F238E27FC236}">
                <a16:creationId xmlns:a16="http://schemas.microsoft.com/office/drawing/2014/main" id="{DF9B682C-7154-DA03-D61F-3E206D8546D0}"/>
              </a:ext>
            </a:extLst>
          </p:cNvPr>
          <p:cNvSpPr txBox="1">
            <a:spLocks/>
          </p:cNvSpPr>
          <p:nvPr/>
        </p:nvSpPr>
        <p:spPr>
          <a:xfrm>
            <a:off x="4517865" y="3096402"/>
            <a:ext cx="3741576" cy="750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a=int(input("Bir ascii </a:t>
            </a:r>
            <a:r>
              <a:rPr lang="en-US" dirty="0" err="1">
                <a:solidFill>
                  <a:srgbClr val="00B050"/>
                </a:solidFill>
              </a:rPr>
              <a:t>kodu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girin</a:t>
            </a:r>
            <a:r>
              <a:rPr lang="en-US" dirty="0">
                <a:solidFill>
                  <a:srgbClr val="00B050"/>
                </a:solidFill>
              </a:rPr>
              <a:t>:"))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>
                <a:solidFill>
                  <a:srgbClr val="0070C0"/>
                </a:solidFill>
              </a:rPr>
              <a:t>chr</a:t>
            </a:r>
            <a:r>
              <a:rPr lang="en-US" dirty="0">
                <a:solidFill>
                  <a:srgbClr val="00B050"/>
                </a:solidFill>
              </a:rPr>
              <a:t>(a))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7A211F99-C969-24FD-24F2-A8AECD4FA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954" y="4045016"/>
            <a:ext cx="2219325" cy="542925"/>
          </a:xfrm>
          <a:prstGeom prst="rect">
            <a:avLst/>
          </a:prstGeom>
        </p:spPr>
      </p:pic>
      <p:sp>
        <p:nvSpPr>
          <p:cNvPr id="11" name="İçerik Yer Tutucusu 4">
            <a:extLst>
              <a:ext uri="{FF2B5EF4-FFF2-40B4-BE49-F238E27FC236}">
                <a16:creationId xmlns:a16="http://schemas.microsoft.com/office/drawing/2014/main" id="{636BF2C7-A25A-C5A7-7C34-E0FB54EB95AD}"/>
              </a:ext>
            </a:extLst>
          </p:cNvPr>
          <p:cNvSpPr txBox="1">
            <a:spLocks/>
          </p:cNvSpPr>
          <p:nvPr/>
        </p:nvSpPr>
        <p:spPr>
          <a:xfrm>
            <a:off x="8110151" y="3096402"/>
            <a:ext cx="3741576" cy="750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for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in range(65, 70):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print (chr(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))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DD2C412B-5ECA-76E9-A721-739D1990C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2354" y="4045016"/>
            <a:ext cx="3429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74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Metin </a:t>
            </a:r>
            <a:r>
              <a:rPr lang="tr-TR" b="1" dirty="0" err="1"/>
              <a:t>Dosyaları</a:t>
            </a:r>
            <a:r>
              <a:rPr lang="tr-TR" b="1" dirty="0" err="1">
                <a:sym typeface="Wingdings" panose="05000000000000000000" pitchFamily="2" charset="2"/>
              </a:rPr>
              <a:t>Dosyadaki</a:t>
            </a:r>
            <a:r>
              <a:rPr lang="tr-TR" b="1" dirty="0">
                <a:sym typeface="Wingdings" panose="05000000000000000000" pitchFamily="2" charset="2"/>
              </a:rPr>
              <a:t> Her Bir Karakterin Sayısını Bulma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10823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Her işletim sistemi alt satıra geçmek için farklı standardı benimser. Windows CR (</a:t>
            </a:r>
            <a:r>
              <a:rPr lang="tr-TR" dirty="0" err="1"/>
              <a:t>Carriage</a:t>
            </a:r>
            <a:r>
              <a:rPr lang="tr-TR" dirty="0"/>
              <a:t> Return (</a:t>
            </a:r>
            <a:r>
              <a:rPr lang="tr-TR" dirty="0" err="1"/>
              <a:t>Enter</a:t>
            </a:r>
            <a:r>
              <a:rPr lang="tr-TR" dirty="0"/>
              <a:t>))ve LF (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Feed</a:t>
            </a:r>
            <a:r>
              <a:rPr lang="tr-TR" dirty="0"/>
              <a:t>) karakterlerinin yan yana olmasını ister. Kimi LF + CR ister, kimi sadece LF kimisi sadece CR ister.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tr-TR" dirty="0"/>
          </a:p>
        </p:txBody>
      </p:sp>
      <p:sp>
        <p:nvSpPr>
          <p:cNvPr id="11" name="İçerik Yer Tutucusu 4">
            <a:extLst>
              <a:ext uri="{FF2B5EF4-FFF2-40B4-BE49-F238E27FC236}">
                <a16:creationId xmlns:a16="http://schemas.microsoft.com/office/drawing/2014/main" id="{636BF2C7-A25A-C5A7-7C34-E0FB54EB95AD}"/>
              </a:ext>
            </a:extLst>
          </p:cNvPr>
          <p:cNvSpPr txBox="1">
            <a:spLocks/>
          </p:cNvSpPr>
          <p:nvPr/>
        </p:nvSpPr>
        <p:spPr>
          <a:xfrm>
            <a:off x="5978434" y="2332652"/>
            <a:ext cx="4891729" cy="3741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outfile</a:t>
            </a:r>
            <a:r>
              <a:rPr lang="en-US" dirty="0">
                <a:solidFill>
                  <a:srgbClr val="00B050"/>
                </a:solidFill>
              </a:rPr>
              <a:t> = open('alice_counts.dat', 'w')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outfile.write</a:t>
            </a:r>
            <a:r>
              <a:rPr lang="en-US" dirty="0">
                <a:solidFill>
                  <a:srgbClr val="00B050"/>
                </a:solidFill>
              </a:rPr>
              <a:t>("%-12s%s\n" % ("Character", "Count"))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outfile.write</a:t>
            </a:r>
            <a:r>
              <a:rPr lang="en-US" dirty="0">
                <a:solidFill>
                  <a:srgbClr val="00B050"/>
                </a:solidFill>
              </a:rPr>
              <a:t>("=================\n")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for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in range(</a:t>
            </a:r>
            <a:r>
              <a:rPr lang="en-US" dirty="0" err="1">
                <a:solidFill>
                  <a:srgbClr val="00B050"/>
                </a:solidFill>
              </a:rPr>
              <a:t>len</a:t>
            </a:r>
            <a:r>
              <a:rPr lang="en-US" dirty="0">
                <a:solidFill>
                  <a:srgbClr val="00B050"/>
                </a:solidFill>
              </a:rPr>
              <a:t>(counts)):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if counts[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]: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 err="1">
                <a:solidFill>
                  <a:srgbClr val="00B050"/>
                </a:solidFill>
              </a:rPr>
              <a:t>outfile.write</a:t>
            </a:r>
            <a:r>
              <a:rPr lang="en-US" dirty="0">
                <a:solidFill>
                  <a:srgbClr val="00B050"/>
                </a:solidFill>
              </a:rPr>
              <a:t>("%-12s%d\n" % (display(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), counts[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]))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outfile.close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4" name="İçerik Yer Tutucusu 4">
            <a:extLst>
              <a:ext uri="{FF2B5EF4-FFF2-40B4-BE49-F238E27FC236}">
                <a16:creationId xmlns:a16="http://schemas.microsoft.com/office/drawing/2014/main" id="{FF96C276-9AE2-0036-27F6-501FA4BAF7B2}"/>
              </a:ext>
            </a:extLst>
          </p:cNvPr>
          <p:cNvSpPr txBox="1">
            <a:spLocks/>
          </p:cNvSpPr>
          <p:nvPr/>
        </p:nvSpPr>
        <p:spPr>
          <a:xfrm>
            <a:off x="1164771" y="2211355"/>
            <a:ext cx="4187890" cy="4259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display(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if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== 10: return 'LF'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if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== 13: return 'CR'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if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== 32: return 'SPACE'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return chr(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infile</a:t>
            </a:r>
            <a:r>
              <a:rPr lang="en-US" dirty="0">
                <a:solidFill>
                  <a:srgbClr val="00B050"/>
                </a:solidFill>
              </a:rPr>
              <a:t> = open('alice_in_wonderland.txt', 'r')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text = </a:t>
            </a:r>
            <a:r>
              <a:rPr lang="en-US" dirty="0" err="1">
                <a:solidFill>
                  <a:srgbClr val="00B050"/>
                </a:solidFill>
              </a:rPr>
              <a:t>infile.read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infile.close</a:t>
            </a:r>
            <a:r>
              <a:rPr lang="en-US" dirty="0">
                <a:solidFill>
                  <a:srgbClr val="00B050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counts = 128 * [0]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for letter in text: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counts[</a:t>
            </a:r>
            <a:r>
              <a:rPr lang="en-US" dirty="0" err="1">
                <a:solidFill>
                  <a:srgbClr val="00B050"/>
                </a:solidFill>
              </a:rPr>
              <a:t>ord</a:t>
            </a:r>
            <a:r>
              <a:rPr lang="en-US" dirty="0">
                <a:solidFill>
                  <a:srgbClr val="00B050"/>
                </a:solidFill>
              </a:rPr>
              <a:t>(letter)] +=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Metin </a:t>
            </a:r>
            <a:r>
              <a:rPr lang="tr-TR" b="1" dirty="0" err="1"/>
              <a:t>Dosyaları</a:t>
            </a:r>
            <a:r>
              <a:rPr lang="tr-TR" b="1" dirty="0" err="1">
                <a:sym typeface="Wingdings" panose="05000000000000000000" pitchFamily="2" charset="2"/>
              </a:rPr>
              <a:t>Dosyadaki</a:t>
            </a:r>
            <a:r>
              <a:rPr lang="tr-TR" b="1" dirty="0">
                <a:sym typeface="Wingdings" panose="05000000000000000000" pitchFamily="2" charset="2"/>
              </a:rPr>
              <a:t> Her Bir Karakterin Sayısını Bulma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10823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Her işletim sistemi alt satıra geçmek için farklı standardı benimser. Windows CR (</a:t>
            </a:r>
            <a:r>
              <a:rPr lang="tr-TR" dirty="0" err="1"/>
              <a:t>Carriage</a:t>
            </a:r>
            <a:r>
              <a:rPr lang="tr-TR" dirty="0"/>
              <a:t> Return (</a:t>
            </a:r>
            <a:r>
              <a:rPr lang="tr-TR" dirty="0" err="1"/>
              <a:t>Enter</a:t>
            </a:r>
            <a:r>
              <a:rPr lang="tr-TR" dirty="0"/>
              <a:t>))ve LF (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Feed</a:t>
            </a:r>
            <a:r>
              <a:rPr lang="tr-TR" dirty="0"/>
              <a:t>) karakterlerinin yan yana olmasını ister. Kimi LF + CR ister, kimi sadece LF kimisi sadece CR ister.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4723225-9D20-C690-BE86-EFD59586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65" y="2047105"/>
            <a:ext cx="175917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68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Metin </a:t>
            </a:r>
            <a:r>
              <a:rPr lang="tr-TR" b="1" dirty="0" err="1"/>
              <a:t>Dosyaları</a:t>
            </a:r>
            <a:r>
              <a:rPr lang="tr-TR" b="1" dirty="0" err="1">
                <a:sym typeface="Wingdings" panose="05000000000000000000" pitchFamily="2" charset="2"/>
              </a:rPr>
              <a:t>Ödev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10823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 err="1"/>
              <a:t>myreplace</a:t>
            </a:r>
            <a:r>
              <a:rPr lang="tr-TR" dirty="0"/>
              <a:t>: </a:t>
            </a:r>
            <a:r>
              <a:rPr lang="tr-TR" dirty="0" err="1">
                <a:solidFill>
                  <a:srgbClr val="0070C0"/>
                </a:solidFill>
              </a:rPr>
              <a:t>split</a:t>
            </a:r>
            <a:r>
              <a:rPr lang="tr-TR" dirty="0">
                <a:solidFill>
                  <a:srgbClr val="0070C0"/>
                </a:solidFill>
              </a:rPr>
              <a:t>, </a:t>
            </a:r>
            <a:r>
              <a:rPr lang="tr-TR" dirty="0" err="1">
                <a:solidFill>
                  <a:srgbClr val="0070C0"/>
                </a:solidFill>
              </a:rPr>
              <a:t>join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/>
              <a:t>kullanılacak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5384E7F-EBCB-3AA0-3B1A-643DB1D75A9D}"/>
              </a:ext>
            </a:extLst>
          </p:cNvPr>
          <p:cNvSpPr txBox="1"/>
          <p:nvPr/>
        </p:nvSpPr>
        <p:spPr>
          <a:xfrm>
            <a:off x="961054" y="1820557"/>
            <a:ext cx="6699379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myreplace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s):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"""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Replace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all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occurances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of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with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s.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myreplace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(’,’, ’;’, ’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this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that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and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some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other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’)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this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;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that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;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and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;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some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;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other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;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myreplace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(’ ’, ’**’, ’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Words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will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now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be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separated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by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stars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.’)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Words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**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will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**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now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**be**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separated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**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by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**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stars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.’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"""</a:t>
            </a:r>
          </a:p>
        </p:txBody>
      </p:sp>
    </p:spTree>
    <p:extLst>
      <p:ext uri="{BB962C8B-B14F-4D97-AF65-F5344CB8AC3E}">
        <p14:creationId xmlns:p14="http://schemas.microsoft.com/office/powerpoint/2010/main" val="2473731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Metin </a:t>
            </a:r>
            <a:r>
              <a:rPr lang="tr-TR" b="1" dirty="0" err="1"/>
              <a:t>Dosyaları</a:t>
            </a:r>
            <a:r>
              <a:rPr lang="tr-TR" b="1" dirty="0" err="1">
                <a:sym typeface="Wingdings" panose="05000000000000000000" pitchFamily="2" charset="2"/>
              </a:rPr>
              <a:t>Excel</a:t>
            </a:r>
            <a:r>
              <a:rPr lang="tr-TR" b="1" dirty="0">
                <a:sym typeface="Wingdings" panose="05000000000000000000" pitchFamily="2" charset="2"/>
              </a:rPr>
              <a:t> Dosyası Okuma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10823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Excel dosyası okumak için en pratik yöntem </a:t>
            </a:r>
            <a:r>
              <a:rPr lang="tr-TR" dirty="0" err="1">
                <a:solidFill>
                  <a:srgbClr val="0070C0"/>
                </a:solidFill>
              </a:rPr>
              <a:t>pandas</a:t>
            </a:r>
            <a:r>
              <a:rPr lang="tr-TR" dirty="0"/>
              <a:t> kütüphanesini kullanmaktadır. Aşağıda kısa bir örnek bulunmaktadır. </a:t>
            </a:r>
            <a:r>
              <a:rPr lang="tr-TR" dirty="0" err="1">
                <a:solidFill>
                  <a:srgbClr val="0070C0"/>
                </a:solidFill>
              </a:rPr>
              <a:t>pandas</a:t>
            </a:r>
            <a:r>
              <a:rPr lang="tr-TR" dirty="0"/>
              <a:t> kütüphanesi daha sonra ayrıntılı olarak anlatılacaktır.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5384E7F-EBCB-3AA0-3B1A-643DB1D75A9D}"/>
              </a:ext>
            </a:extLst>
          </p:cNvPr>
          <p:cNvSpPr txBox="1"/>
          <p:nvPr/>
        </p:nvSpPr>
        <p:spPr>
          <a:xfrm>
            <a:off x="1744826" y="2277757"/>
            <a:ext cx="540242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70C0"/>
                </a:solidFill>
              </a:rPr>
              <a:t>import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pandas</a:t>
            </a:r>
            <a:r>
              <a:rPr lang="tr-TR" dirty="0">
                <a:solidFill>
                  <a:srgbClr val="0070C0"/>
                </a:solidFill>
              </a:rPr>
              <a:t> as </a:t>
            </a:r>
            <a:r>
              <a:rPr lang="tr-TR" dirty="0" err="1">
                <a:solidFill>
                  <a:srgbClr val="0070C0"/>
                </a:solidFill>
              </a:rPr>
              <a:t>pd</a:t>
            </a:r>
            <a:endParaRPr lang="tr-T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tr-TR" dirty="0" err="1"/>
              <a:t>df</a:t>
            </a:r>
            <a:r>
              <a:rPr lang="tr-TR" dirty="0"/>
              <a:t>=</a:t>
            </a:r>
            <a:r>
              <a:rPr lang="tr-TR" dirty="0" err="1">
                <a:solidFill>
                  <a:srgbClr val="0070C0"/>
                </a:solidFill>
              </a:rPr>
              <a:t>pd.read_excel</a:t>
            </a:r>
            <a:r>
              <a:rPr lang="tr-TR" dirty="0"/>
              <a:t>("some.xlsx")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print</a:t>
            </a:r>
            <a:r>
              <a:rPr lang="tr-TR" dirty="0"/>
              <a:t>(</a:t>
            </a:r>
            <a:r>
              <a:rPr lang="tr-TR" dirty="0" err="1"/>
              <a:t>df.head</a:t>
            </a:r>
            <a:r>
              <a:rPr lang="tr-TR" dirty="0"/>
              <a:t>())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6A0D321-0609-82ED-F2CA-69287C13A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2" y="3860833"/>
            <a:ext cx="59340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87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Kaynaklar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7" y="1239835"/>
            <a:ext cx="976949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https://github.com/19ceng/ceng104pro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https://velimeseanadolulisesi.meb.k12.tr/meb_iys_dosyalar/59/10/764933/dosyalar/2022_09/28102826_Python-Ders-Notlari-1.pdf?CHK=a9c6c5d20eb94118f4fb579be8c9232b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4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MODÜLLER</a:t>
            </a:r>
            <a:r>
              <a:rPr lang="tr-TR" b="1" dirty="0">
                <a:sym typeface="Wingdings" panose="05000000000000000000" pitchFamily="2" charset="2"/>
              </a:rPr>
              <a:t></a:t>
            </a:r>
            <a:r>
              <a:rPr lang="tr-TR" dirty="0"/>
              <a:t> </a:t>
            </a:r>
            <a:r>
              <a:rPr lang="tr-TR" dirty="0" err="1">
                <a:solidFill>
                  <a:schemeClr val="accent1"/>
                </a:solidFill>
              </a:rPr>
              <a:t>keyword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 err="1">
                <a:solidFill>
                  <a:schemeClr val="accent1"/>
                </a:solidFill>
              </a:rPr>
              <a:t>modülü</a:t>
            </a:r>
            <a:r>
              <a:rPr lang="tr-TR" dirty="0" err="1">
                <a:solidFill>
                  <a:schemeClr val="accent1"/>
                </a:solidFill>
                <a:sym typeface="Wingdings" panose="05000000000000000000" pitchFamily="2" charset="2"/>
              </a:rPr>
              <a:t>Örnek</a:t>
            </a:r>
            <a:endParaRPr lang="tr-TR" b="1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309" y="1621071"/>
            <a:ext cx="3509409" cy="241441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tr-TR" b="1" u="sng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from</a:t>
            </a: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b="1" u="sng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keyword</a:t>
            </a: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b="1" u="sng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</a:t>
            </a: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*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tr-TR" b="1" u="sng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iskeyword</a:t>
            </a: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</a:t>
            </a:r>
            <a:r>
              <a:rPr lang="tr-TR" b="1" u="sng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b="1" u="sng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True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tr-TR" b="1" u="sng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iskeyword</a:t>
            </a: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</a:t>
            </a:r>
            <a:r>
              <a:rPr lang="tr-TR" b="1" u="sng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all</a:t>
            </a: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b="1" u="sng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False</a:t>
            </a:r>
            <a:endParaRPr lang="tr-TR" b="1" u="sng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FFA56AB5-7A7D-3810-1040-70FE6597DD8D}"/>
              </a:ext>
            </a:extLst>
          </p:cNvPr>
          <p:cNvSpPr txBox="1">
            <a:spLocks/>
          </p:cNvSpPr>
          <p:nvPr/>
        </p:nvSpPr>
        <p:spPr>
          <a:xfrm>
            <a:off x="5513292" y="1621071"/>
            <a:ext cx="5412854" cy="2223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b="1" u="sng" dirty="0"/>
              <a:t>&gt;&gt;&gt; </a:t>
            </a:r>
            <a:r>
              <a:rPr lang="tr-TR" b="1" u="sng" dirty="0" err="1"/>
              <a:t>from</a:t>
            </a:r>
            <a:r>
              <a:rPr lang="tr-TR" b="1" u="sng" dirty="0"/>
              <a:t> </a:t>
            </a:r>
            <a:r>
              <a:rPr lang="tr-TR" b="1" u="sng" dirty="0" err="1"/>
              <a:t>keyword</a:t>
            </a:r>
            <a:r>
              <a:rPr lang="tr-TR" b="1" u="sng" dirty="0"/>
              <a:t> </a:t>
            </a:r>
            <a:r>
              <a:rPr lang="tr-TR" b="1" u="sng" dirty="0" err="1"/>
              <a:t>import</a:t>
            </a:r>
            <a:r>
              <a:rPr lang="tr-TR" b="1" u="sng" dirty="0"/>
              <a:t> *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b="1" u="sng" dirty="0"/>
              <a:t>&gt;&gt;&gt; </a:t>
            </a:r>
            <a:r>
              <a:rPr lang="tr-TR" b="1" u="sng" dirty="0" err="1"/>
              <a:t>print</a:t>
            </a:r>
            <a:r>
              <a:rPr lang="tr-TR" b="1" u="sng" dirty="0"/>
              <a:t> (</a:t>
            </a:r>
            <a:r>
              <a:rPr lang="tr-TR" b="1" u="sng" dirty="0" err="1"/>
              <a:t>kwlist</a:t>
            </a:r>
            <a:r>
              <a:rPr lang="tr-TR" b="1" u="sng" dirty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b="1" u="sng" dirty="0">
                <a:solidFill>
                  <a:schemeClr val="accent1"/>
                </a:solidFill>
              </a:rPr>
              <a:t>[’</a:t>
            </a:r>
            <a:r>
              <a:rPr lang="tr-TR" b="1" u="sng" dirty="0" err="1">
                <a:solidFill>
                  <a:schemeClr val="accent1"/>
                </a:solidFill>
              </a:rPr>
              <a:t>and</a:t>
            </a:r>
            <a:r>
              <a:rPr lang="tr-TR" b="1" u="sng" dirty="0">
                <a:solidFill>
                  <a:schemeClr val="accent1"/>
                </a:solidFill>
              </a:rPr>
              <a:t>’, ’as’, ’</a:t>
            </a:r>
            <a:r>
              <a:rPr lang="tr-TR" b="1" u="sng" dirty="0" err="1">
                <a:solidFill>
                  <a:schemeClr val="accent1"/>
                </a:solidFill>
              </a:rPr>
              <a:t>assert</a:t>
            </a:r>
            <a:r>
              <a:rPr lang="tr-TR" b="1" u="sng" dirty="0">
                <a:solidFill>
                  <a:schemeClr val="accent1"/>
                </a:solidFill>
              </a:rPr>
              <a:t>’, ’break’4 ’else’, ’</a:t>
            </a:r>
            <a:r>
              <a:rPr lang="tr-TR" b="1" u="sng" dirty="0" err="1">
                <a:solidFill>
                  <a:schemeClr val="accent1"/>
                </a:solidFill>
              </a:rPr>
              <a:t>except</a:t>
            </a:r>
            <a:r>
              <a:rPr lang="tr-TR" b="1" u="sng" dirty="0">
                <a:solidFill>
                  <a:schemeClr val="accent1"/>
                </a:solidFill>
              </a:rPr>
              <a:t>’, ’</a:t>
            </a:r>
            <a:r>
              <a:rPr lang="tr-TR" b="1" u="sng" dirty="0" err="1">
                <a:solidFill>
                  <a:schemeClr val="accent1"/>
                </a:solidFill>
              </a:rPr>
              <a:t>exec</a:t>
            </a:r>
            <a:r>
              <a:rPr lang="tr-TR" b="1" u="sng" dirty="0">
                <a:solidFill>
                  <a:schemeClr val="accent1"/>
                </a:solidFill>
              </a:rPr>
              <a:t>’, ’fina5 ’in’, ’is’, ’lambda’, ’not’, ’o6 ’</a:t>
            </a:r>
            <a:r>
              <a:rPr lang="tr-TR" b="1" u="sng" dirty="0" err="1">
                <a:solidFill>
                  <a:schemeClr val="accent1"/>
                </a:solidFill>
              </a:rPr>
              <a:t>while</a:t>
            </a:r>
            <a:r>
              <a:rPr lang="tr-TR" b="1" u="sng" dirty="0">
                <a:solidFill>
                  <a:schemeClr val="accent1"/>
                </a:solidFill>
              </a:rPr>
              <a:t>’, ’</a:t>
            </a:r>
            <a:r>
              <a:rPr lang="tr-TR" b="1" u="sng" dirty="0" err="1">
                <a:solidFill>
                  <a:schemeClr val="accent1"/>
                </a:solidFill>
              </a:rPr>
              <a:t>with</a:t>
            </a:r>
            <a:r>
              <a:rPr lang="tr-TR" b="1" u="sng" dirty="0">
                <a:solidFill>
                  <a:schemeClr val="accent1"/>
                </a:solidFill>
              </a:rPr>
              <a:t>’, ’</a:t>
            </a:r>
            <a:r>
              <a:rPr lang="tr-TR" b="1" u="sng" dirty="0" err="1">
                <a:solidFill>
                  <a:schemeClr val="accent1"/>
                </a:solidFill>
              </a:rPr>
              <a:t>yield</a:t>
            </a:r>
            <a:r>
              <a:rPr lang="tr-TR" b="1" u="sng" dirty="0">
                <a:solidFill>
                  <a:schemeClr val="accent1"/>
                </a:solidFill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128101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MODÜLLER</a:t>
            </a:r>
            <a:r>
              <a:rPr lang="tr-TR" b="1" dirty="0">
                <a:sym typeface="Wingdings" panose="05000000000000000000" pitchFamily="2" charset="2"/>
              </a:rPr>
              <a:t></a:t>
            </a:r>
            <a:r>
              <a:rPr lang="tr-TR" dirty="0"/>
              <a:t> </a:t>
            </a:r>
            <a:r>
              <a:rPr lang="tr-TR" dirty="0">
                <a:solidFill>
                  <a:schemeClr val="accent1"/>
                </a:solidFill>
              </a:rPr>
              <a:t>Modül Oluşturma ve Kullanma</a:t>
            </a:r>
            <a:endParaRPr lang="tr-TR" b="1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29" y="2535471"/>
            <a:ext cx="3509409" cy="241441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#seqtools.py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remove_at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(pos, seq):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return seq[:pos] + seq[pos+1:]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6D105C6-FE8B-536D-B46A-84F6510E1838}"/>
              </a:ext>
            </a:extLst>
          </p:cNvPr>
          <p:cNvSpPr txBox="1"/>
          <p:nvPr/>
        </p:nvSpPr>
        <p:spPr>
          <a:xfrm>
            <a:off x="643468" y="1055169"/>
            <a:ext cx="9414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Betik dosyasından çok farklı bir şey değil!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11230DB1-EE4A-5829-4597-DA41036B8E3A}"/>
              </a:ext>
            </a:extLst>
          </p:cNvPr>
          <p:cNvSpPr txBox="1">
            <a:spLocks/>
          </p:cNvSpPr>
          <p:nvPr/>
        </p:nvSpPr>
        <p:spPr>
          <a:xfrm>
            <a:off x="4972701" y="2477837"/>
            <a:ext cx="3509409" cy="2414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dirty="0">
                <a:solidFill>
                  <a:schemeClr val="accent1"/>
                </a:solidFill>
              </a:rPr>
              <a:t>#1. yol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#from </a:t>
            </a:r>
            <a:r>
              <a:rPr lang="en-US" dirty="0" err="1">
                <a:solidFill>
                  <a:schemeClr val="accent1"/>
                </a:solidFill>
              </a:rPr>
              <a:t>seqtools</a:t>
            </a:r>
            <a:r>
              <a:rPr lang="en-US" dirty="0">
                <a:solidFill>
                  <a:schemeClr val="accent1"/>
                </a:solidFill>
              </a:rPr>
              <a:t> import *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from </a:t>
            </a:r>
            <a:r>
              <a:rPr lang="en-US" dirty="0" err="1">
                <a:solidFill>
                  <a:schemeClr val="accent1"/>
                </a:solidFill>
              </a:rPr>
              <a:t>seqtools</a:t>
            </a:r>
            <a:r>
              <a:rPr lang="en-US" dirty="0">
                <a:solidFill>
                  <a:schemeClr val="accent1"/>
                </a:solidFill>
              </a:rPr>
              <a:t> import </a:t>
            </a:r>
            <a:r>
              <a:rPr lang="en-US" dirty="0" err="1">
                <a:solidFill>
                  <a:schemeClr val="accent1"/>
                </a:solidFill>
              </a:rPr>
              <a:t>remove_at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err="1"/>
              <a:t>liste</a:t>
            </a:r>
            <a:r>
              <a:rPr lang="en-US" dirty="0"/>
              <a:t>=[1,2,3,4,5]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print(</a:t>
            </a:r>
            <a:r>
              <a:rPr lang="en-US" b="1" dirty="0" err="1">
                <a:solidFill>
                  <a:srgbClr val="0070C0"/>
                </a:solidFill>
              </a:rPr>
              <a:t>remove_at</a:t>
            </a:r>
            <a:r>
              <a:rPr lang="en-US" dirty="0"/>
              <a:t>(2, </a:t>
            </a:r>
            <a:r>
              <a:rPr lang="en-US" dirty="0" err="1"/>
              <a:t>liste</a:t>
            </a:r>
            <a:r>
              <a:rPr lang="en-US" dirty="0"/>
              <a:t>))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56494F4-161F-9415-F517-207340513B00}"/>
              </a:ext>
            </a:extLst>
          </p:cNvPr>
          <p:cNvSpPr txBox="1"/>
          <p:nvPr/>
        </p:nvSpPr>
        <p:spPr>
          <a:xfrm>
            <a:off x="460765" y="1768787"/>
            <a:ext cx="4950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Modül Oluşturma: Aşağıdaki dosyayı seqtools.py olarak kaydedin.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360C06A-91DC-8B3A-3FAD-9A6EC6DF61CA}"/>
              </a:ext>
            </a:extLst>
          </p:cNvPr>
          <p:cNvSpPr txBox="1"/>
          <p:nvPr/>
        </p:nvSpPr>
        <p:spPr>
          <a:xfrm>
            <a:off x="6201200" y="1791808"/>
            <a:ext cx="3509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Oluşturulan modülü kullanma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9D55A5F-7ABF-05D3-AFA1-E2729D178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79" y="4768915"/>
            <a:ext cx="1162050" cy="361950"/>
          </a:xfrm>
          <a:prstGeom prst="rect">
            <a:avLst/>
          </a:prstGeom>
        </p:spPr>
      </p:pic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C71ACE2A-CC38-B502-7C2C-6C792CA74B51}"/>
              </a:ext>
            </a:extLst>
          </p:cNvPr>
          <p:cNvSpPr txBox="1">
            <a:spLocks/>
          </p:cNvSpPr>
          <p:nvPr/>
        </p:nvSpPr>
        <p:spPr>
          <a:xfrm>
            <a:off x="8280598" y="2464401"/>
            <a:ext cx="3509409" cy="2414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dirty="0"/>
              <a:t>#2. yol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import </a:t>
            </a:r>
            <a:r>
              <a:rPr lang="en-US" dirty="0" err="1">
                <a:solidFill>
                  <a:srgbClr val="0070C0"/>
                </a:solidFill>
              </a:rPr>
              <a:t>seqtools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err="1"/>
              <a:t>liste</a:t>
            </a:r>
            <a:r>
              <a:rPr lang="en-US" dirty="0"/>
              <a:t>=[1,2,3,4,5]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print(</a:t>
            </a:r>
            <a:r>
              <a:rPr lang="en-US" b="1" u="sng" dirty="0" err="1">
                <a:solidFill>
                  <a:srgbClr val="0070C0"/>
                </a:solidFill>
              </a:rPr>
              <a:t>seqtools</a:t>
            </a:r>
            <a:r>
              <a:rPr lang="en-US" dirty="0" err="1"/>
              <a:t>.remove_at</a:t>
            </a:r>
            <a:r>
              <a:rPr lang="en-US" dirty="0"/>
              <a:t>(2, </a:t>
            </a:r>
            <a:r>
              <a:rPr lang="en-US" dirty="0" err="1"/>
              <a:t>liste</a:t>
            </a:r>
            <a:r>
              <a:rPr lang="en-US" dirty="0"/>
              <a:t>))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680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MODÜLLER</a:t>
            </a:r>
            <a:r>
              <a:rPr lang="tr-TR" b="1" dirty="0">
                <a:sym typeface="Wingdings" panose="05000000000000000000" pitchFamily="2" charset="2"/>
              </a:rPr>
              <a:t></a:t>
            </a:r>
            <a:r>
              <a:rPr lang="tr-TR" dirty="0"/>
              <a:t> </a:t>
            </a:r>
            <a:r>
              <a:rPr lang="tr-TR" dirty="0">
                <a:solidFill>
                  <a:schemeClr val="accent1"/>
                </a:solidFill>
              </a:rPr>
              <a:t>Modül Oluşturma ve Kullanma</a:t>
            </a:r>
            <a:endParaRPr lang="tr-TR" b="1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4907902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tr-TR" dirty="0"/>
              <a:t>İlkinde </a:t>
            </a:r>
            <a:r>
              <a:rPr lang="tr-TR" dirty="0" err="1"/>
              <a:t>remove_at</a:t>
            </a:r>
            <a:r>
              <a:rPr lang="tr-TR" dirty="0"/>
              <a:t> daha önce gördüğümüz fonksiyonlar gibi çağrıldı.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tr-TR" dirty="0"/>
              <a:t>İkincisinde modülün ismi ve bir nokta (.) fonksiyon isminden önce yazıldı.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tr-TR" dirty="0"/>
              <a:t>İki durumda da dosyayı içe </a:t>
            </a:r>
            <a:r>
              <a:rPr lang="tr-TR" dirty="0" err="1"/>
              <a:t>aktarırkan</a:t>
            </a:r>
            <a:r>
              <a:rPr lang="tr-TR" dirty="0"/>
              <a:t> .</a:t>
            </a:r>
            <a:r>
              <a:rPr lang="tr-TR" dirty="0" err="1"/>
              <a:t>py</a:t>
            </a:r>
            <a:r>
              <a:rPr lang="tr-TR" dirty="0"/>
              <a:t> uzantısını yazmadığımıza dikkat edin.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tr-TR" dirty="0"/>
              <a:t>Modül kullanımı çok büyük programları yönetilebilir büyüklükte parçalara bölmemize ve </a:t>
            </a:r>
            <a:r>
              <a:rPr lang="tr-TR" dirty="0" err="1"/>
              <a:t>ilișkili</a:t>
            </a:r>
            <a:r>
              <a:rPr lang="tr-TR" dirty="0"/>
              <a:t> parçaları birlikte tutmamıza yaramaktadır</a:t>
            </a:r>
          </a:p>
        </p:txBody>
      </p:sp>
    </p:spTree>
    <p:extLst>
      <p:ext uri="{BB962C8B-B14F-4D97-AF65-F5344CB8AC3E}">
        <p14:creationId xmlns:p14="http://schemas.microsoft.com/office/powerpoint/2010/main" val="124472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MODÜLLER</a:t>
            </a:r>
            <a:r>
              <a:rPr lang="tr-TR" b="1" dirty="0">
                <a:sym typeface="Wingdings" panose="05000000000000000000" pitchFamily="2" charset="2"/>
              </a:rPr>
              <a:t></a:t>
            </a:r>
            <a:r>
              <a:rPr lang="tr-TR" dirty="0"/>
              <a:t> </a:t>
            </a:r>
            <a:r>
              <a:rPr lang="tr-TR" dirty="0">
                <a:solidFill>
                  <a:schemeClr val="accent1"/>
                </a:solidFill>
              </a:rPr>
              <a:t>İsim Uzayı (</a:t>
            </a:r>
            <a:r>
              <a:rPr lang="tr-TR" dirty="0" err="1">
                <a:solidFill>
                  <a:schemeClr val="accent1"/>
                </a:solidFill>
              </a:rPr>
              <a:t>namespace</a:t>
            </a:r>
            <a:r>
              <a:rPr lang="tr-TR" dirty="0">
                <a:solidFill>
                  <a:schemeClr val="accent1"/>
                </a:solidFill>
              </a:rPr>
              <a:t>)</a:t>
            </a:r>
            <a:endParaRPr lang="tr-TR" b="1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5" y="942388"/>
            <a:ext cx="11374016" cy="16768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İsim uzayı sözdizimsel bir kaptır.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Her modül kendi isim uzayını belirler,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Aynı ismi farklı modüllerde tanımlama problemi oluşmaz.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İsim uzayları birden fazla programcının aynı projede isim çakışmalarıyla karşılaşmadan birlikte çalışmasına olanak sağlar.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409B35C-A0F7-4AC7-CEF9-097A5518B8C5}"/>
              </a:ext>
            </a:extLst>
          </p:cNvPr>
          <p:cNvSpPr txBox="1"/>
          <p:nvPr/>
        </p:nvSpPr>
        <p:spPr>
          <a:xfrm>
            <a:off x="643467" y="2782669"/>
            <a:ext cx="304722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#modul1.py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question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="Kaç Yaşındasın?"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=46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2CFC760-1F8A-15AB-556B-0022A2CD08C3}"/>
              </a:ext>
            </a:extLst>
          </p:cNvPr>
          <p:cNvSpPr txBox="1"/>
          <p:nvPr/>
        </p:nvSpPr>
        <p:spPr>
          <a:xfrm>
            <a:off x="4062703" y="2805995"/>
            <a:ext cx="304722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#modul2.py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question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="Nerelisin?"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="Samsun"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B00598C-1BDC-26A6-E7EE-8BC0EAEAA34E}"/>
              </a:ext>
            </a:extLst>
          </p:cNvPr>
          <p:cNvSpPr txBox="1"/>
          <p:nvPr/>
        </p:nvSpPr>
        <p:spPr>
          <a:xfrm>
            <a:off x="7109925" y="2805995"/>
            <a:ext cx="3047222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#Modüllerin Kullanımı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modul1,modul2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(modul1.question)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(modul1.answer)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(modul2.question)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(modul2.answer)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98DE1A7-A97E-0C93-489E-1668E2FAD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880" y="5555190"/>
            <a:ext cx="1504950" cy="98107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061015C3-52AD-4CCF-4823-9B2C12759ABF}"/>
              </a:ext>
            </a:extLst>
          </p:cNvPr>
          <p:cNvSpPr txBox="1"/>
          <p:nvPr/>
        </p:nvSpPr>
        <p:spPr>
          <a:xfrm>
            <a:off x="1548619" y="4732659"/>
            <a:ext cx="4783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Her iki modülü içeri aktarıp içerisindeki (aynı isimli) değişkenlere erişebiliriz</a:t>
            </a:r>
            <a:r>
              <a:rPr lang="tr-TR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2" name="Ok: Aşağı 11">
            <a:extLst>
              <a:ext uri="{FF2B5EF4-FFF2-40B4-BE49-F238E27FC236}">
                <a16:creationId xmlns:a16="http://schemas.microsoft.com/office/drawing/2014/main" id="{7F3337D9-262D-F802-87F3-5FA3EDCDFA09}"/>
              </a:ext>
            </a:extLst>
          </p:cNvPr>
          <p:cNvSpPr/>
          <p:nvPr/>
        </p:nvSpPr>
        <p:spPr>
          <a:xfrm rot="16200000">
            <a:off x="6172931" y="4572189"/>
            <a:ext cx="318366" cy="75889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195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MODÜLLER</a:t>
            </a:r>
            <a:r>
              <a:rPr lang="tr-TR" b="1" dirty="0">
                <a:sym typeface="Wingdings" panose="05000000000000000000" pitchFamily="2" charset="2"/>
              </a:rPr>
              <a:t></a:t>
            </a:r>
            <a:r>
              <a:rPr lang="tr-TR" dirty="0"/>
              <a:t> </a:t>
            </a:r>
            <a:r>
              <a:rPr lang="tr-TR" dirty="0">
                <a:solidFill>
                  <a:schemeClr val="accent1"/>
                </a:solidFill>
              </a:rPr>
              <a:t>İsim Uzayı (</a:t>
            </a:r>
            <a:r>
              <a:rPr lang="tr-TR" dirty="0" err="1">
                <a:solidFill>
                  <a:schemeClr val="accent1"/>
                </a:solidFill>
              </a:rPr>
              <a:t>namespace</a:t>
            </a:r>
            <a:r>
              <a:rPr lang="tr-TR" dirty="0">
                <a:solidFill>
                  <a:schemeClr val="accent1"/>
                </a:solidFill>
              </a:rPr>
              <a:t>)</a:t>
            </a:r>
            <a:endParaRPr lang="tr-TR" b="1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14555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Eğer </a:t>
            </a:r>
            <a:r>
              <a:rPr lang="tr-TR" dirty="0" err="1"/>
              <a:t>from</a:t>
            </a:r>
            <a:r>
              <a:rPr lang="tr-TR" dirty="0"/>
              <a:t> module1 </a:t>
            </a:r>
            <a:r>
              <a:rPr lang="tr-TR" dirty="0" err="1"/>
              <a:t>import</a:t>
            </a:r>
            <a:r>
              <a:rPr lang="tr-TR" dirty="0"/>
              <a:t> * ve </a:t>
            </a:r>
            <a:r>
              <a:rPr lang="tr-TR" dirty="0" err="1"/>
              <a:t>from</a:t>
            </a:r>
            <a:r>
              <a:rPr lang="tr-TR" dirty="0"/>
              <a:t> module2 </a:t>
            </a:r>
            <a:r>
              <a:rPr lang="tr-TR" dirty="0" err="1"/>
              <a:t>import</a:t>
            </a:r>
            <a:r>
              <a:rPr lang="tr-TR" dirty="0"/>
              <a:t> * yazsaydık???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İsimlendirme çakışması, sonuç: module1.question|answer erişilemez.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B00598C-1BDC-26A6-E7EE-8BC0EAEAA34E}"/>
              </a:ext>
            </a:extLst>
          </p:cNvPr>
          <p:cNvSpPr txBox="1"/>
          <p:nvPr/>
        </p:nvSpPr>
        <p:spPr>
          <a:xfrm>
            <a:off x="3321696" y="2584580"/>
            <a:ext cx="304722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#Modüllerin Kullanımı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from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modul1 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*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from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modul2 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*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question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8241E6D-0A81-614D-E9B8-81C55DE2E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561" y="4109648"/>
            <a:ext cx="1247775" cy="504825"/>
          </a:xfrm>
          <a:prstGeom prst="rect">
            <a:avLst/>
          </a:prstGeom>
        </p:spPr>
      </p:pic>
      <p:sp>
        <p:nvSpPr>
          <p:cNvPr id="10" name="Ok: Sağ 9">
            <a:extLst>
              <a:ext uri="{FF2B5EF4-FFF2-40B4-BE49-F238E27FC236}">
                <a16:creationId xmlns:a16="http://schemas.microsoft.com/office/drawing/2014/main" id="{01337BC8-F488-4F1B-8895-CEB8671C4FBB}"/>
              </a:ext>
            </a:extLst>
          </p:cNvPr>
          <p:cNvSpPr/>
          <p:nvPr/>
        </p:nvSpPr>
        <p:spPr>
          <a:xfrm>
            <a:off x="4923062" y="4203440"/>
            <a:ext cx="1172938" cy="3172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805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MODÜLLER</a:t>
            </a:r>
            <a:r>
              <a:rPr lang="tr-TR" b="1" dirty="0">
                <a:sym typeface="Wingdings" panose="05000000000000000000" pitchFamily="2" charset="2"/>
              </a:rPr>
              <a:t></a:t>
            </a:r>
            <a:r>
              <a:rPr lang="tr-TR" dirty="0"/>
              <a:t> </a:t>
            </a:r>
            <a:r>
              <a:rPr lang="tr-TR" dirty="0">
                <a:solidFill>
                  <a:schemeClr val="accent1"/>
                </a:solidFill>
              </a:rPr>
              <a:t>İsim Uzayı (</a:t>
            </a:r>
            <a:r>
              <a:rPr lang="tr-TR" dirty="0" err="1">
                <a:solidFill>
                  <a:schemeClr val="accent1"/>
                </a:solidFill>
              </a:rPr>
              <a:t>namespace</a:t>
            </a:r>
            <a:r>
              <a:rPr lang="tr-TR" dirty="0">
                <a:solidFill>
                  <a:schemeClr val="accent1"/>
                </a:solidFill>
              </a:rPr>
              <a:t>)</a:t>
            </a:r>
            <a:endParaRPr lang="tr-TR" b="1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5878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Fonksiyonlar da kendi isim uzaylarına sahiptir.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B00598C-1BDC-26A6-E7EE-8BC0EAEAA34E}"/>
              </a:ext>
            </a:extLst>
          </p:cNvPr>
          <p:cNvSpPr txBox="1"/>
          <p:nvPr/>
        </p:nvSpPr>
        <p:spPr>
          <a:xfrm>
            <a:off x="2485053" y="1716833"/>
            <a:ext cx="7221894" cy="3980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f():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 = 7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printing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n inside of f: %d" % n)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g():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 = 42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printing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n inside of g: %d" % n)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 = 11</a:t>
            </a: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printing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n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before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calling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f: %d" % n)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f()</a:t>
            </a: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printing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n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after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calling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f: %d" % n)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g()</a:t>
            </a: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printing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n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after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calling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g: %d" % n)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24D6174-0873-46FE-79B9-46E39F754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22" y="4241586"/>
            <a:ext cx="3739825" cy="127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5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MODÜLLER</a:t>
            </a:r>
            <a:r>
              <a:rPr lang="tr-TR" b="1" dirty="0">
                <a:sym typeface="Wingdings" panose="05000000000000000000" pitchFamily="2" charset="2"/>
              </a:rPr>
              <a:t></a:t>
            </a:r>
            <a:r>
              <a:rPr lang="tr-TR" dirty="0"/>
              <a:t> </a:t>
            </a:r>
            <a:r>
              <a:rPr lang="tr-TR" dirty="0">
                <a:solidFill>
                  <a:schemeClr val="accent1"/>
                </a:solidFill>
              </a:rPr>
              <a:t>İsim Uzayı (</a:t>
            </a:r>
            <a:r>
              <a:rPr lang="tr-TR" dirty="0" err="1">
                <a:solidFill>
                  <a:schemeClr val="accent1"/>
                </a:solidFill>
              </a:rPr>
              <a:t>namespace</a:t>
            </a:r>
            <a:r>
              <a:rPr lang="tr-TR" dirty="0">
                <a:solidFill>
                  <a:schemeClr val="accent1"/>
                </a:solidFill>
              </a:rPr>
              <a:t>)</a:t>
            </a:r>
            <a:endParaRPr lang="tr-TR" b="1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F2778F2-1DF6-FD88-FB35-3E23DC91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4"/>
            <a:ext cx="10515600" cy="2299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Modül içerisinde tanımlanmış olan değişkenlere modülün özellikleri denir.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Bu özelliklere nokta </a:t>
            </a:r>
            <a:r>
              <a:rPr lang="tr-TR" dirty="0" err="1"/>
              <a:t>ișleci</a:t>
            </a:r>
            <a:r>
              <a:rPr lang="tr-TR" dirty="0"/>
              <a:t> (.) ile erişilir.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Ör. module1 ve module2’nin </a:t>
            </a:r>
            <a:r>
              <a:rPr lang="tr-TR" dirty="0" err="1"/>
              <a:t>question</a:t>
            </a:r>
            <a:r>
              <a:rPr lang="tr-TR" dirty="0"/>
              <a:t> özelliklerine </a:t>
            </a:r>
            <a:r>
              <a:rPr lang="tr-TR" dirty="0">
                <a:solidFill>
                  <a:schemeClr val="accent1"/>
                </a:solidFill>
              </a:rPr>
              <a:t>module1.question </a:t>
            </a:r>
            <a:r>
              <a:rPr lang="tr-TR" dirty="0"/>
              <a:t>ve </a:t>
            </a:r>
            <a:r>
              <a:rPr lang="tr-TR" dirty="0">
                <a:solidFill>
                  <a:schemeClr val="accent1"/>
                </a:solidFill>
              </a:rPr>
              <a:t>module2.question </a:t>
            </a:r>
            <a:r>
              <a:rPr lang="tr-TR" dirty="0"/>
              <a:t>şeklinde erişilmektedir.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tr-TR" dirty="0"/>
              <a:t>modüle ait fonksiyonlara erişmek için de nokta işleci kullanılır.</a:t>
            </a:r>
          </a:p>
        </p:txBody>
      </p:sp>
      <p:sp>
        <p:nvSpPr>
          <p:cNvPr id="3" name="İçerik Yer Tutucusu 4">
            <a:extLst>
              <a:ext uri="{FF2B5EF4-FFF2-40B4-BE49-F238E27FC236}">
                <a16:creationId xmlns:a16="http://schemas.microsoft.com/office/drawing/2014/main" id="{2C8C593B-F28F-B6A5-1C4E-140DD475C7DD}"/>
              </a:ext>
            </a:extLst>
          </p:cNvPr>
          <p:cNvSpPr txBox="1">
            <a:spLocks/>
          </p:cNvSpPr>
          <p:nvPr/>
        </p:nvSpPr>
        <p:spPr>
          <a:xfrm>
            <a:off x="1248747" y="3428999"/>
            <a:ext cx="10515600" cy="3027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string</a:t>
            </a:r>
            <a:endParaRPr lang="tr-TR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il="SAMSUN üniversitesi"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il.capitalize</a:t>
            </a:r>
            <a:r>
              <a:rPr lang="tr-TR" dirty="0">
                <a:solidFill>
                  <a:srgbClr val="0070C0"/>
                </a:solidFill>
              </a:rPr>
              <a:t>()</a:t>
            </a:r>
            <a:r>
              <a:rPr lang="tr-TR" dirty="0">
                <a:solidFill>
                  <a:srgbClr val="00B050"/>
                </a:solidFill>
              </a:rPr>
              <a:t>) #sadece ilk harfi büyük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string.capwords</a:t>
            </a:r>
            <a:r>
              <a:rPr lang="tr-TR" dirty="0">
                <a:solidFill>
                  <a:srgbClr val="0070C0"/>
                </a:solidFill>
              </a:rPr>
              <a:t>(il)</a:t>
            </a:r>
            <a:r>
              <a:rPr lang="tr-TR" dirty="0">
                <a:solidFill>
                  <a:srgbClr val="00B050"/>
                </a:solidFill>
              </a:rPr>
              <a:t>) #İlk Harfler Büyük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il.upper</a:t>
            </a:r>
            <a:r>
              <a:rPr lang="tr-TR" dirty="0">
                <a:solidFill>
                  <a:srgbClr val="0070C0"/>
                </a:solidFill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il.lower</a:t>
            </a:r>
            <a:r>
              <a:rPr lang="tr-TR" dirty="0">
                <a:solidFill>
                  <a:srgbClr val="0070C0"/>
                </a:solidFill>
              </a:rPr>
              <a:t>()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il.center</a:t>
            </a:r>
            <a:r>
              <a:rPr lang="tr-TR" dirty="0">
                <a:solidFill>
                  <a:srgbClr val="0070C0"/>
                </a:solidFill>
              </a:rPr>
              <a:t>(50,"_")</a:t>
            </a:r>
            <a:r>
              <a:rPr lang="tr-TR" dirty="0">
                <a:solidFill>
                  <a:srgbClr val="00B050"/>
                </a:solidFill>
              </a:rPr>
              <a:t>)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746F234E-84F6-F3F5-CD25-F50319FB4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94" y="5046663"/>
            <a:ext cx="46767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0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23152</TotalTime>
  <Words>2297</Words>
  <Application>Microsoft Office PowerPoint</Application>
  <PresentationFormat>Geniş ekran</PresentationFormat>
  <Paragraphs>305</Paragraphs>
  <Slides>28</Slides>
  <Notes>22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5" baseType="lpstr">
      <vt:lpstr>Arial</vt:lpstr>
      <vt:lpstr>Calibri</vt:lpstr>
      <vt:lpstr>Monaco</vt:lpstr>
      <vt:lpstr>Nocturne Serif</vt:lpstr>
      <vt:lpstr>Roboto Condensed</vt:lpstr>
      <vt:lpstr>Times New Roman</vt:lpstr>
      <vt:lpstr>Office Teması</vt:lpstr>
      <vt:lpstr>Python Ders-7</vt:lpstr>
      <vt:lpstr>MODÜLLER</vt:lpstr>
      <vt:lpstr>MODÜLLER keyword modülüÖrnek</vt:lpstr>
      <vt:lpstr>MODÜLLER Modül Oluşturma ve Kullanma</vt:lpstr>
      <vt:lpstr>MODÜLLER Modül Oluşturma ve Kullanma</vt:lpstr>
      <vt:lpstr>MODÜLLER İsim Uzayı (namespace)</vt:lpstr>
      <vt:lpstr>MODÜLLER İsim Uzayı (namespace)</vt:lpstr>
      <vt:lpstr>MODÜLLER İsim Uzayı (namespace)</vt:lpstr>
      <vt:lpstr>MODÜLLER İsim Uzayı (namespace)</vt:lpstr>
      <vt:lpstr>Metin Dosyalarını Okuma ve Yazma</vt:lpstr>
      <vt:lpstr>Metin Dosyalarını Okuma ve Yazma</vt:lpstr>
      <vt:lpstr>Metin Dosyalarını Okuma ve Yazma</vt:lpstr>
      <vt:lpstr>Metin Dosyalarını Okuma ve Yazma</vt:lpstr>
      <vt:lpstr>Metin Dosyalarını Okuma ve Yazma</vt:lpstr>
      <vt:lpstr>Metin Dosyalarını OkumaKarakter</vt:lpstr>
      <vt:lpstr>Metin Dosyalarını OkumaSatır</vt:lpstr>
      <vt:lpstr>Metin Dosyalarını Yazma ve OkumaÖrnek</vt:lpstr>
      <vt:lpstr>Metin DosyalarıEkleme ve ListelemeÖrnek</vt:lpstr>
      <vt:lpstr>Metin DosyalarıEkleme ve ListelemeÖrnek</vt:lpstr>
      <vt:lpstr>Metin DosyalarıEkleme ve ListelemeÖrnek</vt:lpstr>
      <vt:lpstr>Metin DosyalarıEkleme ve ListelemeÖdev</vt:lpstr>
      <vt:lpstr>Metin DosyalarıDosyada Konumlanma</vt:lpstr>
      <vt:lpstr>Metin DosyalarıDosyadaki Her Bir Karakterin Sayısını Bulma</vt:lpstr>
      <vt:lpstr>Metin DosyalarıDosyadaki Her Bir Karakterin Sayısını Bulma</vt:lpstr>
      <vt:lpstr>Metin DosyalarıDosyadaki Her Bir Karakterin Sayısını Bulma</vt:lpstr>
      <vt:lpstr>Metin DosyalarıÖdev</vt:lpstr>
      <vt:lpstr>Metin DosyalarıExcel Dosyası Okuma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Ders-1</dc:title>
  <dc:creator>Abdulkadir Karacı</dc:creator>
  <cp:lastModifiedBy>Abdulkadir Karacı</cp:lastModifiedBy>
  <cp:revision>376</cp:revision>
  <dcterms:created xsi:type="dcterms:W3CDTF">2023-02-09T18:44:39Z</dcterms:created>
  <dcterms:modified xsi:type="dcterms:W3CDTF">2023-04-23T12:42:24Z</dcterms:modified>
</cp:coreProperties>
</file>