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77" r:id="rId13"/>
    <p:sldId id="278" r:id="rId14"/>
    <p:sldId id="276" r:id="rId15"/>
    <p:sldId id="269" r:id="rId16"/>
    <p:sldId id="270" r:id="rId17"/>
    <p:sldId id="261" r:id="rId18"/>
    <p:sldId id="271" r:id="rId19"/>
    <p:sldId id="274" r:id="rId20"/>
    <p:sldId id="272" r:id="rId21"/>
    <p:sldId id="273" r:id="rId22"/>
    <p:sldId id="282" r:id="rId23"/>
    <p:sldId id="275" r:id="rId24"/>
    <p:sldId id="279" r:id="rId25"/>
    <p:sldId id="280" r:id="rId26"/>
    <p:sldId id="281" r:id="rId27"/>
    <p:sldId id="283" r:id="rId28"/>
    <p:sldId id="285" r:id="rId29"/>
    <p:sldId id="286" r:id="rId30"/>
    <p:sldId id="287" r:id="rId31"/>
    <p:sldId id="288" r:id="rId32"/>
    <p:sldId id="284" r:id="rId33"/>
    <p:sldId id="290" r:id="rId34"/>
    <p:sldId id="291" r:id="rId35"/>
    <p:sldId id="289" r:id="rId3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890D-38E4-499F-A8C1-B43B218F3683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FFF4-2967-4CBC-9483-093FF1C1E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968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48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819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48BCE58-BF03-9120-1A5F-0E30F7BE26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4B647C0A-31CF-CB1E-4672-9213D041D677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3E91D7F-3956-6634-EE01-9793DFCBC5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C6B391C-5E4C-94B1-2BBE-8600977D30F0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464E1E4-FAC3-BDCB-873A-8310D3498E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B35E96CE-637B-3D75-BFF1-EEAF10C2362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 Ders-1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Temel Bilgiler ve Kurallar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Anlambilimsel (Mantıksal)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Program çalışır, fakat doğru sonuç üretmez.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Sorun yazılı program değil, çözüm kısmıdır.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Bu tür hataları ayıklamak zordur.</a:t>
            </a:r>
          </a:p>
        </p:txBody>
      </p:sp>
    </p:spTree>
    <p:extLst>
      <p:ext uri="{BB962C8B-B14F-4D97-AF65-F5344CB8AC3E}">
        <p14:creationId xmlns:p14="http://schemas.microsoft.com/office/powerpoint/2010/main" val="323542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VERİ TÜRLERİ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>
                <a:solidFill>
                  <a:srgbClr val="0070C0"/>
                </a:solidFill>
              </a:rPr>
              <a:t>Değişken Tanımlama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anlamlı isimler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bu </a:t>
            </a:r>
            <a:r>
              <a:rPr lang="tr-TR" dirty="0" err="1"/>
              <a:t>değișkeni</a:t>
            </a:r>
            <a:r>
              <a:rPr lang="tr-TR" dirty="0"/>
              <a:t> ne için kullandığını belgelemenin kısayolu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uzunluğu isteğe bağlıdır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harf + rakam içerebilir mutlaka harfle </a:t>
            </a:r>
            <a:r>
              <a:rPr lang="tr-TR" dirty="0" err="1"/>
              <a:t>bașlar</a:t>
            </a:r>
            <a:endParaRPr lang="tr-TR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BÜYÜK - küçük harf duyarlıdır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büyük harfler genelde özel değerleri tutmada kullanılır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alt çizgi-_ de kullanılabilir</a:t>
            </a:r>
          </a:p>
        </p:txBody>
      </p:sp>
    </p:spTree>
    <p:extLst>
      <p:ext uri="{BB962C8B-B14F-4D97-AF65-F5344CB8AC3E}">
        <p14:creationId xmlns:p14="http://schemas.microsoft.com/office/powerpoint/2010/main" val="396062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VERİ TÜRLERİ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 err="1">
                <a:solidFill>
                  <a:srgbClr val="0070C0"/>
                </a:solidFill>
              </a:rPr>
              <a:t>değișkenler</a:t>
            </a:r>
            <a:r>
              <a:rPr lang="tr-TR" b="1" u="sng" dirty="0">
                <a:solidFill>
                  <a:srgbClr val="0070C0"/>
                </a:solidFill>
              </a:rPr>
              <a:t>: isimler: stiller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b: tek küçük harf, B: tek büyük harf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küçükharf</a:t>
            </a:r>
            <a:r>
              <a:rPr lang="tr-TR" dirty="0"/>
              <a:t>, BÜYÜKHARF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altçizgi_ile_küçükharf</a:t>
            </a:r>
            <a:r>
              <a:rPr lang="tr-TR" dirty="0"/>
              <a:t>, ALÇİZGİ_İLE_BÜYÜKHARF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BașHarfiBüyükHarf</a:t>
            </a:r>
            <a:endParaRPr lang="tr-T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karıșıkBüyükKüçükHarf</a:t>
            </a:r>
            <a:endParaRPr lang="tr-T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Altçizgi_İle_İlk_Harfleri_Büyük_Kelimeler</a:t>
            </a:r>
            <a:r>
              <a:rPr lang="tr-TR" dirty="0"/>
              <a:t> (iğrenç)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isimlendirme kuralı: ’PEP 8 Style Guide </a:t>
            </a:r>
            <a:r>
              <a:rPr lang="tr-TR" dirty="0" err="1"/>
              <a:t>for</a:t>
            </a:r>
            <a:r>
              <a:rPr lang="tr-TR" dirty="0"/>
              <a:t> Python </a:t>
            </a:r>
            <a:r>
              <a:rPr lang="tr-TR" dirty="0" err="1"/>
              <a:t>Code</a:t>
            </a:r>
            <a:r>
              <a:rPr lang="tr-TR" dirty="0"/>
              <a:t>’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altçizgi ile </a:t>
            </a:r>
            <a:r>
              <a:rPr lang="tr-TR" dirty="0" err="1"/>
              <a:t>bașlayan</a:t>
            </a:r>
            <a:r>
              <a:rPr lang="tr-TR" dirty="0"/>
              <a:t> ve biten </a:t>
            </a:r>
            <a:r>
              <a:rPr lang="tr-TR" dirty="0" err="1"/>
              <a:t>değișken</a:t>
            </a:r>
            <a:r>
              <a:rPr lang="tr-TR" dirty="0"/>
              <a:t> isimlendirmelerinde dikkatli olun Python’la çakışabilir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bunlar birbirine </a:t>
            </a:r>
            <a:r>
              <a:rPr lang="tr-TR" dirty="0" err="1"/>
              <a:t>karıșır</a:t>
            </a:r>
            <a:r>
              <a:rPr lang="tr-TR" dirty="0"/>
              <a:t>: l - 1 - I ve O - 0, uzak durun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sabit değerleri içeren </a:t>
            </a:r>
            <a:r>
              <a:rPr lang="tr-TR" dirty="0" err="1"/>
              <a:t>değișkenler</a:t>
            </a:r>
            <a:r>
              <a:rPr lang="tr-TR" dirty="0"/>
              <a:t> ALÇİZGİ_İLE_BÜYÜKHARF stilinde olmalı</a:t>
            </a:r>
          </a:p>
        </p:txBody>
      </p:sp>
    </p:spTree>
    <p:extLst>
      <p:ext uri="{BB962C8B-B14F-4D97-AF65-F5344CB8AC3E}">
        <p14:creationId xmlns:p14="http://schemas.microsoft.com/office/powerpoint/2010/main" val="214029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VERİ TÜRLERİ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 err="1">
                <a:solidFill>
                  <a:srgbClr val="0070C0"/>
                </a:solidFill>
              </a:rPr>
              <a:t>değișkenler</a:t>
            </a:r>
            <a:r>
              <a:rPr lang="tr-TR" b="1" u="sng" dirty="0">
                <a:solidFill>
                  <a:srgbClr val="0070C0"/>
                </a:solidFill>
              </a:rPr>
              <a:t>: isimler: </a:t>
            </a:r>
            <a:r>
              <a:rPr lang="tr-TR" b="1" u="sng" dirty="0" err="1">
                <a:solidFill>
                  <a:srgbClr val="0070C0"/>
                </a:solidFill>
              </a:rPr>
              <a:t>stillerad</a:t>
            </a:r>
            <a:r>
              <a:rPr lang="tr-TR" b="1" u="sng" dirty="0">
                <a:solidFill>
                  <a:srgbClr val="0070C0"/>
                </a:solidFill>
              </a:rPr>
              <a:t> = "piton"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>
                <a:solidFill>
                  <a:schemeClr val="accent1"/>
                </a:solidFill>
              </a:rPr>
              <a:t>Geçerli değişken isimleri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ad = "piton"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versiyon = 2.6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yil</a:t>
            </a:r>
            <a:r>
              <a:rPr lang="tr-TR" dirty="0"/>
              <a:t> = 201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b="1" u="sng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>
                <a:solidFill>
                  <a:srgbClr val="FF0000"/>
                </a:solidFill>
              </a:rPr>
              <a:t>Geçersiz değişken isimleri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solidFill>
                  <a:srgbClr val="FF0000"/>
                </a:solidFill>
              </a:rPr>
              <a:t>300sipartali: sayıyla başlamamalı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>
                <a:solidFill>
                  <a:srgbClr val="FF0000"/>
                </a:solidFill>
              </a:rPr>
              <a:t>more</a:t>
            </a:r>
            <a:r>
              <a:rPr lang="tr-TR" dirty="0">
                <a:solidFill>
                  <a:srgbClr val="FF0000"/>
                </a:solidFill>
              </a:rPr>
              <a:t>$: özel karakter (ör. $) içermemeli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>
                <a:solidFill>
                  <a:srgbClr val="FF0000"/>
                </a:solidFill>
              </a:rPr>
              <a:t>class</a:t>
            </a:r>
            <a:r>
              <a:rPr lang="tr-TR" dirty="0">
                <a:solidFill>
                  <a:srgbClr val="FF0000"/>
                </a:solidFill>
              </a:rPr>
              <a:t>: anahtar kelimeler olamaz</a:t>
            </a:r>
          </a:p>
        </p:txBody>
      </p:sp>
    </p:spTree>
    <p:extLst>
      <p:ext uri="{BB962C8B-B14F-4D97-AF65-F5344CB8AC3E}">
        <p14:creationId xmlns:p14="http://schemas.microsoft.com/office/powerpoint/2010/main" val="334268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VERİ TÜRLERİ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b="1" u="sng" dirty="0" err="1">
                <a:solidFill>
                  <a:srgbClr val="FF0000"/>
                </a:solidFill>
              </a:rPr>
              <a:t>string</a:t>
            </a:r>
            <a:r>
              <a:rPr lang="tr-TR" b="1" u="sng" dirty="0">
                <a:solidFill>
                  <a:srgbClr val="FF0000"/>
                </a:solidFill>
              </a:rPr>
              <a:t>:</a:t>
            </a:r>
            <a:r>
              <a:rPr lang="tr-TR" b="1" u="sng" dirty="0"/>
              <a:t> </a:t>
            </a:r>
            <a:r>
              <a:rPr lang="tr-TR" dirty="0"/>
              <a:t>Karakter dizileri. Tırnak içindeki her türlü karakterlerdir.</a:t>
            </a:r>
          </a:p>
          <a:p>
            <a:pPr marL="0" indent="0" algn="just">
              <a:buNone/>
            </a:pPr>
            <a:r>
              <a:rPr lang="tr-TR" b="0" i="0" u="none" strike="noStrike" baseline="0" dirty="0">
                <a:solidFill>
                  <a:srgbClr val="00B050"/>
                </a:solidFill>
              </a:rPr>
              <a:t>“Merhaba Dünya”</a:t>
            </a:r>
            <a:r>
              <a:rPr lang="tr-TR" b="0" i="0" u="none" strike="noStrike" baseline="0" dirty="0">
                <a:solidFill>
                  <a:srgbClr val="000000"/>
                </a:solidFill>
              </a:rPr>
              <a:t>-&gt;‘</a:t>
            </a:r>
            <a:r>
              <a:rPr lang="tr-TR" b="1" i="0" u="none" strike="noStrike" baseline="0" dirty="0">
                <a:solidFill>
                  <a:srgbClr val="000000"/>
                </a:solidFill>
              </a:rPr>
              <a:t>Merhaba Dünya’</a:t>
            </a:r>
          </a:p>
          <a:p>
            <a:pPr algn="just"/>
            <a:r>
              <a:rPr lang="tr-TR" b="1" dirty="0">
                <a:solidFill>
                  <a:srgbClr val="FF0000"/>
                </a:solidFill>
              </a:rPr>
              <a:t>Not: </a:t>
            </a:r>
            <a:r>
              <a:rPr lang="tr-TR" dirty="0" err="1"/>
              <a:t>string</a:t>
            </a:r>
            <a:r>
              <a:rPr lang="tr-TR" dirty="0"/>
              <a:t> fonksiyonunda çift tırnak kullanmak şart değildir. Tek tırnak veya üç tırnak da kullanabiliriz. Üç tırnak için, üç tek tırnak veya üç çift tırnak karakterleri kullanılabilir. Örnek;</a:t>
            </a:r>
          </a:p>
          <a:p>
            <a:pPr marL="0" indent="0" algn="just">
              <a:buNone/>
            </a:pPr>
            <a:r>
              <a:rPr lang="tr-TR" dirty="0">
                <a:solidFill>
                  <a:srgbClr val="00B050"/>
                </a:solidFill>
              </a:rPr>
              <a:t>‘Merhaba Dünya’ -&gt; </a:t>
            </a:r>
            <a:r>
              <a:rPr lang="tr-TR" dirty="0"/>
              <a:t>‘Merhaba Dünya’</a:t>
            </a:r>
          </a:p>
          <a:p>
            <a:pPr marL="0" indent="0" algn="just">
              <a:buNone/>
            </a:pPr>
            <a:r>
              <a:rPr lang="tr-TR" dirty="0">
                <a:solidFill>
                  <a:srgbClr val="00B050"/>
                </a:solidFill>
              </a:rPr>
              <a:t>"””Merhaba Dünya””” </a:t>
            </a:r>
            <a:r>
              <a:rPr lang="tr-TR" dirty="0"/>
              <a:t>-&gt; ‘Merhaba Dünya’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Not: Python’da üç tırnak kullanmamızın sebebi alt satıra geçebilmektir.</a:t>
            </a:r>
          </a:p>
          <a:p>
            <a:pPr algn="just"/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("""Bugün</a:t>
            </a:r>
          </a:p>
          <a:p>
            <a:pPr marL="0" indent="0" algn="just">
              <a:buNone/>
            </a:pPr>
            <a:r>
              <a:rPr lang="tr-TR" dirty="0">
                <a:solidFill>
                  <a:srgbClr val="00B050"/>
                </a:solidFill>
              </a:rPr>
              <a:t>              Hava</a:t>
            </a:r>
          </a:p>
          <a:p>
            <a:pPr marL="0" indent="0" algn="just">
              <a:buNone/>
            </a:pPr>
            <a:r>
              <a:rPr lang="tr-TR" dirty="0">
                <a:solidFill>
                  <a:srgbClr val="00B050"/>
                </a:solidFill>
              </a:rPr>
              <a:t>	Kötü""")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2D62736-32C0-E30F-9265-17526FE9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828" y="4704672"/>
            <a:ext cx="2286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4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VERİ TÜRLERİ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/>
              <a:t>Aşağıdaki yazıyı ekrana yazdırın: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/>
              <a:t>İnsanlar başaklara benzerler,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/>
              <a:t>İçleri bosken basları havadadır,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/>
              <a:t>İçleri doldukça ve olgunlaştıkça eğilirler.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/>
              <a:t>		  --"Montaigne"—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Bazı özel karakterleri ekrana yazdırmak için \ (ters </a:t>
            </a:r>
            <a:r>
              <a:rPr lang="tr-TR" dirty="0" err="1"/>
              <a:t>slaş</a:t>
            </a:r>
            <a:r>
              <a:rPr lang="tr-TR" dirty="0"/>
              <a:t>) karakteri kullanılmalıdır.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("İnsanlar başaklara benzerler,")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("İçleri bosken basları havadadır,")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("İçleri doldukça ve olgunlaştıkça eğilirler.")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                           --\"Montaigne\"—")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66B3655-E8D1-8420-0DA6-32339ACB6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169" y="4520487"/>
            <a:ext cx="40862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2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VERİ TÜRLERİ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\n bir alt satıra geçmek için kullanılır. Bir önceki sayfadaki çıktı aşağıdaki gibi de elde edilebilir.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("İnsanlar başaklara benzerler, </a:t>
            </a:r>
            <a:r>
              <a:rPr lang="tr-TR" b="1" dirty="0">
                <a:solidFill>
                  <a:srgbClr val="00B050"/>
                </a:solidFill>
              </a:rPr>
              <a:t>\</a:t>
            </a:r>
            <a:r>
              <a:rPr lang="tr-TR" b="1" dirty="0" err="1">
                <a:solidFill>
                  <a:srgbClr val="00B050"/>
                </a:solidFill>
              </a:rPr>
              <a:t>n</a:t>
            </a:r>
            <a:r>
              <a:rPr lang="tr-TR" dirty="0" err="1">
                <a:solidFill>
                  <a:srgbClr val="00B050"/>
                </a:solidFill>
              </a:rPr>
              <a:t>İçleri</a:t>
            </a:r>
            <a:r>
              <a:rPr lang="tr-TR" dirty="0">
                <a:solidFill>
                  <a:srgbClr val="00B050"/>
                </a:solidFill>
              </a:rPr>
              <a:t> bosken basları havadadır, </a:t>
            </a:r>
            <a:r>
              <a:rPr lang="tr-TR" b="1" dirty="0">
                <a:solidFill>
                  <a:srgbClr val="00B050"/>
                </a:solidFill>
              </a:rPr>
              <a:t>\</a:t>
            </a:r>
            <a:r>
              <a:rPr lang="tr-TR" b="1" dirty="0" err="1">
                <a:solidFill>
                  <a:srgbClr val="00B050"/>
                </a:solidFill>
              </a:rPr>
              <a:t>n</a:t>
            </a:r>
            <a:r>
              <a:rPr lang="tr-TR" dirty="0" err="1">
                <a:solidFill>
                  <a:srgbClr val="00B050"/>
                </a:solidFill>
              </a:rPr>
              <a:t>İçleri</a:t>
            </a:r>
            <a:r>
              <a:rPr lang="tr-TR" dirty="0">
                <a:solidFill>
                  <a:srgbClr val="00B050"/>
                </a:solidFill>
              </a:rPr>
              <a:t> doldukça ve olgunlaştıkça eğilirler</a:t>
            </a:r>
            <a:r>
              <a:rPr lang="tr-TR" b="1" dirty="0">
                <a:solidFill>
                  <a:srgbClr val="00B050"/>
                </a:solidFill>
              </a:rPr>
              <a:t>\n</a:t>
            </a:r>
            <a:r>
              <a:rPr lang="tr-TR" dirty="0">
                <a:solidFill>
                  <a:srgbClr val="00B050"/>
                </a:solidFill>
              </a:rPr>
              <a:t>                           --\"Montaigne\"—")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tr-T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Ya da üç tırnak da kullanılabilir.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("""İnsanlar başaklara benzerler,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İçleri bosken basları havadadır,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İçleri doldukça ve olgunlaştıkça eğilirler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                              --\"Montaigne\"—""")</a:t>
            </a:r>
          </a:p>
        </p:txBody>
      </p:sp>
    </p:spTree>
    <p:extLst>
      <p:ext uri="{BB962C8B-B14F-4D97-AF65-F5344CB8AC3E}">
        <p14:creationId xmlns:p14="http://schemas.microsoft.com/office/powerpoint/2010/main" val="3932423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VERİ TÜRLERİ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71433"/>
            <a:ext cx="10905066" cy="5464832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/>
              <a:t>İçinde kesme işareti olan bir </a:t>
            </a:r>
            <a:r>
              <a:rPr lang="tr-TR" sz="2000" dirty="0" err="1"/>
              <a:t>string’i</a:t>
            </a:r>
            <a:r>
              <a:rPr lang="tr-TR" sz="2000" dirty="0"/>
              <a:t> tek tırnak içine alınamaz. Bu yüzden diğer bir alternatif olan çift tırnağı ya da üç tırnağı kullanılmalıdır.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000" dirty="0"/>
              <a:t>	</a:t>
            </a:r>
            <a:r>
              <a:rPr lang="tr-TR" sz="2100" dirty="0" err="1">
                <a:solidFill>
                  <a:srgbClr val="00B050"/>
                </a:solidFill>
              </a:rPr>
              <a:t>print</a:t>
            </a:r>
            <a:r>
              <a:rPr lang="tr-TR" sz="2100" dirty="0">
                <a:solidFill>
                  <a:srgbClr val="00B050"/>
                </a:solidFill>
              </a:rPr>
              <a:t>("Samsun'un Denizi")</a:t>
            </a:r>
          </a:p>
          <a:p>
            <a:pPr marL="914400" lvl="2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100" dirty="0" err="1">
                <a:solidFill>
                  <a:srgbClr val="00B050"/>
                </a:solidFill>
              </a:rPr>
              <a:t>print</a:t>
            </a:r>
            <a:r>
              <a:rPr lang="tr-TR" sz="2100" dirty="0">
                <a:solidFill>
                  <a:srgbClr val="00B050"/>
                </a:solidFill>
              </a:rPr>
              <a:t> ("23" + "45") ---&gt; 2345</a:t>
            </a:r>
          </a:p>
          <a:p>
            <a:pPr marL="914400" lvl="2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100" dirty="0" err="1">
                <a:solidFill>
                  <a:srgbClr val="00B050"/>
                </a:solidFill>
              </a:rPr>
              <a:t>print</a:t>
            </a:r>
            <a:r>
              <a:rPr lang="tr-TR" sz="2100" dirty="0">
                <a:solidFill>
                  <a:srgbClr val="00B050"/>
                </a:solidFill>
              </a:rPr>
              <a:t> (23 + 45) ---&gt;68</a:t>
            </a:r>
          </a:p>
          <a:p>
            <a:pPr marL="914400" lvl="2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100" dirty="0" err="1">
                <a:solidFill>
                  <a:srgbClr val="00B050"/>
                </a:solidFill>
              </a:rPr>
              <a:t>type</a:t>
            </a:r>
            <a:r>
              <a:rPr lang="tr-TR" sz="2100" dirty="0">
                <a:solidFill>
                  <a:srgbClr val="00B050"/>
                </a:solidFill>
              </a:rPr>
              <a:t>("3.2") ve </a:t>
            </a:r>
            <a:r>
              <a:rPr lang="tr-TR" sz="2100" dirty="0" err="1">
                <a:solidFill>
                  <a:srgbClr val="00B050"/>
                </a:solidFill>
              </a:rPr>
              <a:t>type</a:t>
            </a:r>
            <a:r>
              <a:rPr lang="tr-TR" sz="2100" dirty="0">
                <a:solidFill>
                  <a:srgbClr val="00B050"/>
                </a:solidFill>
              </a:rPr>
              <a:t>("17") ne üretir? 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000" b="1" dirty="0" err="1">
                <a:solidFill>
                  <a:srgbClr val="FF0000"/>
                </a:solidFill>
              </a:rPr>
              <a:t>integer</a:t>
            </a:r>
            <a:r>
              <a:rPr lang="tr-TR" sz="2000" b="1" dirty="0">
                <a:solidFill>
                  <a:srgbClr val="FF0000"/>
                </a:solidFill>
              </a:rPr>
              <a:t>: </a:t>
            </a:r>
            <a:r>
              <a:rPr lang="tr-TR" sz="2000" dirty="0"/>
              <a:t>Tam sayılar. Pozitif, negatif ya da sıfır değeri alabilir. Kesirli değer içermez.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000" b="1" dirty="0" err="1">
                <a:solidFill>
                  <a:srgbClr val="FF0000"/>
                </a:solidFill>
              </a:rPr>
              <a:t>float</a:t>
            </a:r>
            <a:r>
              <a:rPr lang="tr-TR" sz="2000" b="1" dirty="0">
                <a:solidFill>
                  <a:srgbClr val="FF0000"/>
                </a:solidFill>
              </a:rPr>
              <a:t>: </a:t>
            </a:r>
            <a:r>
              <a:rPr lang="tr-TR" sz="2000" dirty="0"/>
              <a:t>Reel Sayılar. Kayan noktalı sayılar da denir. Ancak burada virgül yerine nokta kullanılması gerekir. Örnek: 125.45, 3.14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000" b="1" dirty="0" err="1">
                <a:solidFill>
                  <a:srgbClr val="FF0000"/>
                </a:solidFill>
              </a:rPr>
              <a:t>complex</a:t>
            </a:r>
            <a:r>
              <a:rPr lang="tr-TR" sz="2000" b="1" dirty="0">
                <a:solidFill>
                  <a:srgbClr val="FF0000"/>
                </a:solidFill>
              </a:rPr>
              <a:t>: </a:t>
            </a:r>
            <a:r>
              <a:rPr lang="tr-TR" sz="2000" dirty="0"/>
              <a:t>Karmaşık sayılardır. Örnek: 10+2j</a:t>
            </a: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a=10+2j</a:t>
            </a: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(a</a:t>
            </a:r>
            <a:r>
              <a:rPr lang="tr-TR" dirty="0"/>
              <a:t>)</a:t>
            </a:r>
          </a:p>
          <a:p>
            <a:pPr marL="342900" lvl="2" indent="-342900" algn="just">
              <a:lnSpc>
                <a:spcPct val="100000"/>
              </a:lnSpc>
              <a:spcBef>
                <a:spcPts val="1200"/>
              </a:spcBef>
            </a:pPr>
            <a:r>
              <a:rPr lang="tr-TR" b="1" dirty="0" err="1">
                <a:solidFill>
                  <a:srgbClr val="FF0000"/>
                </a:solidFill>
              </a:rPr>
              <a:t>bool</a:t>
            </a:r>
            <a:r>
              <a:rPr lang="tr-TR" b="1" dirty="0">
                <a:solidFill>
                  <a:srgbClr val="FF0000"/>
                </a:solidFill>
              </a:rPr>
              <a:t>: </a:t>
            </a:r>
            <a:r>
              <a:rPr lang="tr-TR" dirty="0"/>
              <a:t>Herhangi bir ifadenin doğruluğunu veya yanlışlığını sorgular. True, </a:t>
            </a:r>
            <a:r>
              <a:rPr lang="tr-TR" dirty="0" err="1"/>
              <a:t>False</a:t>
            </a:r>
            <a:endParaRPr lang="tr-TR" dirty="0"/>
          </a:p>
          <a:p>
            <a:pPr marL="9144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nb-NO" sz="2100" dirty="0">
                <a:solidFill>
                  <a:srgbClr val="00B050"/>
                </a:solidFill>
              </a:rPr>
              <a:t>kontrol=True</a:t>
            </a:r>
          </a:p>
          <a:p>
            <a:pPr marL="9144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nb-NO" sz="2100" dirty="0">
                <a:solidFill>
                  <a:srgbClr val="00B050"/>
                </a:solidFill>
              </a:rPr>
              <a:t>print(kontrol)</a:t>
            </a:r>
          </a:p>
          <a:p>
            <a:pPr marL="91440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nb-NO" sz="2100" dirty="0">
                <a:solidFill>
                  <a:srgbClr val="00B050"/>
                </a:solidFill>
              </a:rPr>
              <a:t>print(type(kontrol))</a:t>
            </a:r>
            <a:endParaRPr lang="tr-TR" sz="2100" dirty="0">
              <a:solidFill>
                <a:srgbClr val="00B05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687631F-9070-FCE5-34B5-E41F9C4D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924" y="1598141"/>
            <a:ext cx="1724025" cy="2952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1EDCC28-59B3-361B-050C-151E48AD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683926"/>
            <a:ext cx="1590675" cy="50482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1D683DB-B492-198A-DD93-70ADA59FD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987" y="5656038"/>
            <a:ext cx="14287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30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Açıklama Satırı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"""Birden fazla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Satırda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Açıklama için üç tırnak"""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# Açıklama satırları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# Dosya ismi: 01_merhaba.py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# Bu ilk programımız.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# Tarih: 01.03.2010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("merhaba, </a:t>
            </a:r>
            <a:r>
              <a:rPr lang="tr-TR" dirty="0" err="1">
                <a:solidFill>
                  <a:srgbClr val="00B050"/>
                </a:solidFill>
              </a:rPr>
              <a:t>dunya</a:t>
            </a:r>
            <a:r>
              <a:rPr lang="tr-TR" dirty="0">
                <a:solidFill>
                  <a:srgbClr val="00B050"/>
                </a:solidFill>
              </a:rPr>
              <a:t>") # ekrana yaz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1D58576-EA96-A922-79FF-BC3626D6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543" y="1561570"/>
            <a:ext cx="46863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99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 err="1"/>
              <a:t>Print</a:t>
            </a:r>
            <a:r>
              <a:rPr lang="tr-TR" sz="3600" b="1" dirty="0"/>
              <a:t>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a = 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b = 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("a =", a, "b =", b)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a = 5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b = 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("a =", a, "\</a:t>
            </a:r>
            <a:r>
              <a:rPr lang="tr-TR" dirty="0" err="1">
                <a:solidFill>
                  <a:srgbClr val="00B050"/>
                </a:solidFill>
              </a:rPr>
              <a:t>nb</a:t>
            </a:r>
            <a:r>
              <a:rPr lang="tr-TR" dirty="0">
                <a:solidFill>
                  <a:srgbClr val="00B050"/>
                </a:solidFill>
              </a:rPr>
              <a:t> =", b)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("a ile b’yi </a:t>
            </a:r>
            <a:r>
              <a:rPr lang="tr-TR" dirty="0" err="1">
                <a:solidFill>
                  <a:srgbClr val="00B050"/>
                </a:solidFill>
              </a:rPr>
              <a:t>carparsak</a:t>
            </a:r>
            <a:r>
              <a:rPr lang="tr-TR" dirty="0">
                <a:solidFill>
                  <a:srgbClr val="00B050"/>
                </a:solidFill>
              </a:rPr>
              <a:t>", a * b, "elde ederiz")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(a, "ile", b, "’</a:t>
            </a:r>
            <a:r>
              <a:rPr lang="tr-TR" dirty="0" err="1">
                <a:solidFill>
                  <a:srgbClr val="00B050"/>
                </a:solidFill>
              </a:rPr>
              <a:t>yi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carparsak</a:t>
            </a:r>
            <a:r>
              <a:rPr lang="tr-TR" dirty="0">
                <a:solidFill>
                  <a:srgbClr val="00B050"/>
                </a:solidFill>
              </a:rPr>
              <a:t>", a * b, "elde ederiz")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("%s ile %s’yi </a:t>
            </a:r>
            <a:r>
              <a:rPr lang="tr-TR" dirty="0" err="1">
                <a:solidFill>
                  <a:srgbClr val="00B050"/>
                </a:solidFill>
              </a:rPr>
              <a:t>carparsak</a:t>
            </a:r>
            <a:r>
              <a:rPr lang="tr-TR" dirty="0">
                <a:solidFill>
                  <a:srgbClr val="00B050"/>
                </a:solidFill>
              </a:rPr>
              <a:t> %s elde ederiz" % (a, b, a*b))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("{0} ile {1}’</a:t>
            </a:r>
            <a:r>
              <a:rPr lang="tr-TR" dirty="0" err="1">
                <a:solidFill>
                  <a:srgbClr val="00B050"/>
                </a:solidFill>
              </a:rPr>
              <a:t>yi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carparsak</a:t>
            </a:r>
            <a:r>
              <a:rPr lang="tr-TR" dirty="0">
                <a:solidFill>
                  <a:srgbClr val="00B050"/>
                </a:solidFill>
              </a:rPr>
              <a:t> {2} elde </a:t>
            </a:r>
            <a:r>
              <a:rPr lang="tr-TR" dirty="0" err="1">
                <a:solidFill>
                  <a:srgbClr val="00B050"/>
                </a:solidFill>
              </a:rPr>
              <a:t>ederiz".format</a:t>
            </a:r>
            <a:r>
              <a:rPr lang="tr-TR" dirty="0">
                <a:solidFill>
                  <a:srgbClr val="00B050"/>
                </a:solidFill>
              </a:rPr>
              <a:t>(a, b, a*b))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CCC8D67-0EFC-41B9-1FEC-CF8A68E9B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76" y="2256915"/>
            <a:ext cx="32861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</a:t>
            </a:r>
            <a:r>
              <a:rPr lang="tr-TR" sz="3600" b="1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 özgür ve ücretsiz bir programlama dilidir.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Guido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Van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Rossum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adlı Hollandalı bir programcı tarafından 90’lı yılların başında geliştirilmeye başlanmıştır.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Guido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Van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Rossum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2005 ile 2012 yılları arasında Google’da çalışmıştır.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Adı “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Monty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Python” adlı bir İngiliz komedi grubundan esinlenerek konmuştur.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Python, öğrenmesi kolay, tamamen özgür ve ücretsiz bir programlama dilidir.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Python’un dili başka programlama dilleri ile kıyaslandığında, bunun daha az kod ile işlemleri yapmasının mümkün olduğu görülecektir.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Python, bütün işletim sistemleri ile uyum içerisinde çalışmaktadır.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Programlama yapısı içerisinde birçok kütüphaneyi barındırmaktadır. Bu kaynaklarla daha az kod yazmak mümkündür.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Pythton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ile masaüstünde çalışan uygulamalar geliştirilebileceği gibi, web üzerinde çalışan uygulamalar geliştirmek hatta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Rasperry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-Pi gibi donanımları da programlamak mümkündür.</a:t>
            </a:r>
          </a:p>
        </p:txBody>
      </p:sp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Python oturumu - hesap makinesi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hesap makinesi: +, -, *, /, %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değișken</a:t>
            </a:r>
            <a:r>
              <a:rPr lang="tr-TR" dirty="0"/>
              <a:t> kavramı: </a:t>
            </a:r>
            <a:r>
              <a:rPr lang="tr-TR" dirty="0" err="1"/>
              <a:t>asn</a:t>
            </a:r>
            <a:r>
              <a:rPr lang="tr-TR" dirty="0"/>
              <a:t>, </a:t>
            </a:r>
            <a:r>
              <a:rPr lang="tr-TR" dirty="0" err="1"/>
              <a:t>dsn</a:t>
            </a:r>
            <a:r>
              <a:rPr lang="tr-TR" dirty="0"/>
              <a:t>, </a:t>
            </a:r>
            <a:r>
              <a:rPr lang="tr-TR" dirty="0" err="1"/>
              <a:t>ort</a:t>
            </a:r>
            <a:endParaRPr lang="tr-T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print</a:t>
            </a:r>
            <a:r>
              <a:rPr lang="tr-TR" dirty="0"/>
              <a:t> cümlesi: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ort</a:t>
            </a:r>
            <a:endParaRPr lang="tr-T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uygulama: not hesaplayıcı</a:t>
            </a:r>
          </a:p>
          <a:p>
            <a:pPr marL="914400" lvl="2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# -*- </a:t>
            </a:r>
            <a:r>
              <a:rPr lang="tr-TR" dirty="0" err="1"/>
              <a:t>coding</a:t>
            </a:r>
            <a:r>
              <a:rPr lang="tr-TR" dirty="0"/>
              <a:t>: utf-8 -*-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asn</a:t>
            </a:r>
            <a:r>
              <a:rPr lang="tr-TR" dirty="0">
                <a:solidFill>
                  <a:srgbClr val="00B050"/>
                </a:solidFill>
              </a:rPr>
              <a:t> = 60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dsn</a:t>
            </a:r>
            <a:r>
              <a:rPr lang="tr-TR" dirty="0">
                <a:solidFill>
                  <a:srgbClr val="00B050"/>
                </a:solidFill>
              </a:rPr>
              <a:t> = 80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ort</a:t>
            </a:r>
            <a:r>
              <a:rPr lang="tr-TR" dirty="0">
                <a:solidFill>
                  <a:srgbClr val="00B050"/>
                </a:solidFill>
              </a:rPr>
              <a:t> = 0.4 * </a:t>
            </a:r>
            <a:r>
              <a:rPr lang="tr-TR" dirty="0" err="1">
                <a:solidFill>
                  <a:srgbClr val="00B050"/>
                </a:solidFill>
              </a:rPr>
              <a:t>asn</a:t>
            </a:r>
            <a:r>
              <a:rPr lang="tr-TR" dirty="0">
                <a:solidFill>
                  <a:srgbClr val="00B050"/>
                </a:solidFill>
              </a:rPr>
              <a:t> + 0.6 * </a:t>
            </a:r>
            <a:r>
              <a:rPr lang="tr-TR" dirty="0" err="1">
                <a:solidFill>
                  <a:srgbClr val="00B050"/>
                </a:solidFill>
              </a:rPr>
              <a:t>dsn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B050"/>
                </a:solidFill>
              </a:rPr>
              <a:t>ort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03793A9-1CB4-B91E-B234-7B46B7FD2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4141431"/>
            <a:ext cx="17049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3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b="1" dirty="0" err="1"/>
              <a:t>basit</a:t>
            </a:r>
            <a:r>
              <a:rPr lang="en-US" sz="3600" b="1" dirty="0"/>
              <a:t> </a:t>
            </a:r>
            <a:r>
              <a:rPr lang="en-US" sz="3600" b="1" dirty="0" err="1"/>
              <a:t>girdi</a:t>
            </a:r>
            <a:r>
              <a:rPr lang="en-US" sz="3600" b="1" dirty="0"/>
              <a:t>: input</a:t>
            </a:r>
            <a:endParaRPr lang="tr-TR" sz="36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input</a:t>
            </a:r>
            <a:r>
              <a:rPr lang="tr-TR" dirty="0"/>
              <a:t> komutundan dönen veri </a:t>
            </a:r>
            <a:r>
              <a:rPr lang="tr-TR" dirty="0" err="1"/>
              <a:t>string</a:t>
            </a:r>
            <a:r>
              <a:rPr lang="tr-TR" dirty="0"/>
              <a:t> veri tipindedir. Bu nedenle veri üzerinde matematiksel işlemler yapılacaksa ilgili sayısal veri tipine (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, </a:t>
            </a:r>
            <a:r>
              <a:rPr lang="tr-TR" dirty="0" err="1"/>
              <a:t>double</a:t>
            </a:r>
            <a:r>
              <a:rPr lang="tr-TR" dirty="0"/>
              <a:t>) dönüştürülmelidir.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/>
              <a:t># -*- </a:t>
            </a:r>
            <a:r>
              <a:rPr lang="tr-TR" dirty="0" err="1"/>
              <a:t>coding</a:t>
            </a:r>
            <a:r>
              <a:rPr lang="tr-TR" dirty="0"/>
              <a:t>: utf-8 -*-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asn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float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b="1" dirty="0" err="1">
                <a:solidFill>
                  <a:srgbClr val="00B050"/>
                </a:solidFill>
              </a:rPr>
              <a:t>input</a:t>
            </a:r>
            <a:r>
              <a:rPr lang="tr-TR" dirty="0">
                <a:solidFill>
                  <a:srgbClr val="00B050"/>
                </a:solidFill>
              </a:rPr>
              <a:t>('</a:t>
            </a:r>
            <a:r>
              <a:rPr lang="tr-TR" dirty="0" err="1">
                <a:solidFill>
                  <a:srgbClr val="00B050"/>
                </a:solidFill>
              </a:rPr>
              <a:t>Arasinav</a:t>
            </a:r>
            <a:r>
              <a:rPr lang="tr-TR" dirty="0">
                <a:solidFill>
                  <a:srgbClr val="00B050"/>
                </a:solidFill>
              </a:rPr>
              <a:t> notunu girin: '))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dsn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float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b="1" dirty="0" err="1">
                <a:solidFill>
                  <a:srgbClr val="00B050"/>
                </a:solidFill>
              </a:rPr>
              <a:t>input</a:t>
            </a:r>
            <a:r>
              <a:rPr lang="tr-TR" dirty="0">
                <a:solidFill>
                  <a:srgbClr val="00B050"/>
                </a:solidFill>
              </a:rPr>
              <a:t>('</a:t>
            </a:r>
            <a:r>
              <a:rPr lang="tr-TR" dirty="0" err="1">
                <a:solidFill>
                  <a:srgbClr val="00B050"/>
                </a:solidFill>
              </a:rPr>
              <a:t>Dönemsonu</a:t>
            </a:r>
            <a:r>
              <a:rPr lang="tr-TR" dirty="0">
                <a:solidFill>
                  <a:srgbClr val="00B050"/>
                </a:solidFill>
              </a:rPr>
              <a:t> notunu girin: '))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ort</a:t>
            </a:r>
            <a:r>
              <a:rPr lang="tr-TR" dirty="0">
                <a:solidFill>
                  <a:srgbClr val="00B050"/>
                </a:solidFill>
              </a:rPr>
              <a:t> = 0.4*asn+0.6*</a:t>
            </a:r>
            <a:r>
              <a:rPr lang="tr-TR" dirty="0" err="1">
                <a:solidFill>
                  <a:srgbClr val="00B050"/>
                </a:solidFill>
              </a:rPr>
              <a:t>dsn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("Ortalama notunuz: ",</a:t>
            </a:r>
            <a:r>
              <a:rPr lang="tr-TR" dirty="0" err="1">
                <a:solidFill>
                  <a:srgbClr val="00B050"/>
                </a:solidFill>
              </a:rPr>
              <a:t>ort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2982F32-92CB-680E-9E25-B36DC774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48" y="2598431"/>
            <a:ext cx="27146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71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b="1" dirty="0" err="1"/>
              <a:t>basit</a:t>
            </a:r>
            <a:r>
              <a:rPr lang="en-US" sz="3600" b="1" dirty="0"/>
              <a:t> </a:t>
            </a:r>
            <a:r>
              <a:rPr lang="en-US" sz="3600" b="1" dirty="0" err="1"/>
              <a:t>girdi</a:t>
            </a:r>
            <a:r>
              <a:rPr lang="en-US" sz="3600" b="1" dirty="0"/>
              <a:t>: input</a:t>
            </a:r>
            <a:endParaRPr lang="tr-TR" sz="36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ad = </a:t>
            </a:r>
            <a:r>
              <a:rPr lang="tr-TR" dirty="0" err="1">
                <a:solidFill>
                  <a:srgbClr val="00B050"/>
                </a:solidFill>
              </a:rPr>
              <a:t>input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Lutfen</a:t>
            </a:r>
            <a:r>
              <a:rPr lang="tr-TR" dirty="0">
                <a:solidFill>
                  <a:srgbClr val="00B050"/>
                </a:solidFill>
              </a:rPr>
              <a:t> adinizi giriniz: 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no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input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Lutfen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ogrenci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numaranizi</a:t>
            </a:r>
            <a:r>
              <a:rPr lang="tr-TR" dirty="0">
                <a:solidFill>
                  <a:srgbClr val="00B050"/>
                </a:solidFill>
              </a:rPr>
              <a:t> giriniz: 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("%s </a:t>
            </a:r>
            <a:r>
              <a:rPr lang="tr-TR" dirty="0" err="1">
                <a:solidFill>
                  <a:srgbClr val="00B050"/>
                </a:solidFill>
              </a:rPr>
              <a:t>nin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numarasi</a:t>
            </a:r>
            <a:r>
              <a:rPr lang="tr-TR" dirty="0">
                <a:solidFill>
                  <a:srgbClr val="00B050"/>
                </a:solidFill>
              </a:rPr>
              <a:t> %s </a:t>
            </a:r>
            <a:r>
              <a:rPr lang="tr-TR" dirty="0" err="1">
                <a:solidFill>
                  <a:srgbClr val="00B050"/>
                </a:solidFill>
              </a:rPr>
              <a:t>dir</a:t>
            </a:r>
            <a:r>
              <a:rPr lang="tr-TR" dirty="0">
                <a:solidFill>
                  <a:srgbClr val="00B050"/>
                </a:solidFill>
              </a:rPr>
              <a:t>"%(ad, </a:t>
            </a:r>
            <a:r>
              <a:rPr lang="tr-TR" dirty="0" err="1">
                <a:solidFill>
                  <a:srgbClr val="00B050"/>
                </a:solidFill>
              </a:rPr>
              <a:t>no</a:t>
            </a:r>
            <a:r>
              <a:rPr lang="tr-TR" dirty="0">
                <a:solidFill>
                  <a:srgbClr val="00B050"/>
                </a:solidFill>
              </a:rPr>
              <a:t>))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2E00D5E-593E-E9A2-D6D2-9D40307B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15" y="1561570"/>
            <a:ext cx="3390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49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Türlerle Çalışmak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000912"/>
            <a:ext cx="4077823" cy="51318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delete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mylist</a:t>
            </a:r>
            <a:r>
              <a:rPr lang="tr-TR" dirty="0">
                <a:solidFill>
                  <a:srgbClr val="00B050"/>
                </a:solidFill>
              </a:rPr>
              <a:t>, </a:t>
            </a:r>
            <a:r>
              <a:rPr lang="tr-TR" dirty="0" err="1">
                <a:solidFill>
                  <a:srgbClr val="00B050"/>
                </a:solidFill>
              </a:rPr>
              <a:t>item</a:t>
            </a:r>
            <a:r>
              <a:rPr lang="tr-TR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item</a:t>
            </a:r>
            <a:r>
              <a:rPr lang="tr-TR" dirty="0">
                <a:solidFill>
                  <a:srgbClr val="00B050"/>
                </a:solidFill>
              </a:rPr>
              <a:t>) is </a:t>
            </a:r>
            <a:r>
              <a:rPr lang="tr-TR" dirty="0" err="1">
                <a:solidFill>
                  <a:srgbClr val="00B050"/>
                </a:solidFill>
              </a:rPr>
              <a:t>int</a:t>
            </a:r>
            <a:r>
              <a:rPr lang="tr-TR" dirty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        del </a:t>
            </a:r>
            <a:r>
              <a:rPr lang="tr-TR" dirty="0" err="1">
                <a:solidFill>
                  <a:srgbClr val="00B050"/>
                </a:solidFill>
              </a:rPr>
              <a:t>mylist</a:t>
            </a:r>
            <a:r>
              <a:rPr lang="tr-TR" dirty="0">
                <a:solidFill>
                  <a:srgbClr val="00B050"/>
                </a:solidFill>
              </a:rPr>
              <a:t>[</a:t>
            </a:r>
            <a:r>
              <a:rPr lang="tr-TR" dirty="0" err="1">
                <a:solidFill>
                  <a:srgbClr val="00B050"/>
                </a:solidFill>
              </a:rPr>
              <a:t>item</a:t>
            </a:r>
            <a:r>
              <a:rPr lang="tr-TR" dirty="0">
                <a:solidFill>
                  <a:srgbClr val="00B050"/>
                </a:solidFill>
              </a:rPr>
              <a:t>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    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tr-TR" dirty="0" err="1">
                <a:solidFill>
                  <a:srgbClr val="00B050"/>
                </a:solidFill>
              </a:rPr>
              <a:t>mylist.remove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item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list</a:t>
            </a:r>
            <a:r>
              <a:rPr lang="tr-TR" dirty="0">
                <a:solidFill>
                  <a:srgbClr val="00B050"/>
                </a:solidFill>
              </a:rPr>
              <a:t>=[1,2,3,4,"5"]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list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delete</a:t>
            </a:r>
            <a:r>
              <a:rPr lang="tr-TR" dirty="0">
                <a:solidFill>
                  <a:srgbClr val="00B050"/>
                </a:solidFill>
              </a:rPr>
              <a:t>(list,0)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list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delete</a:t>
            </a:r>
            <a:r>
              <a:rPr lang="tr-TR" dirty="0">
                <a:solidFill>
                  <a:srgbClr val="00B050"/>
                </a:solidFill>
              </a:rPr>
              <a:t>(list,"5")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B050"/>
                </a:solidFill>
              </a:rPr>
              <a:t>list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4142790" y="1239835"/>
            <a:ext cx="7464489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 örnekteki fonksiyon,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sonraki konularda ayrıntılı olarak anlatılacaktır.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 fonksiyon tanımlamak için kullanılır.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pythonda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tanımlı bir liste tipidir. Farklı tiplerde verileri tutabilir.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Bir değişkene köşeli parantez içinde değer aktarımı yapılırsa veri tipi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olur.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del komutuna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integer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bir parametre verilirse bunu indis olarak kabul eder ve o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indistedeki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değeri siler. Farklı bir tipte parametre verilirse bu parametreyi liste içinde bulur ve siler. Aynı değerden birden fazla varsa ilk bulduğunu siler.</a:t>
            </a:r>
          </a:p>
        </p:txBody>
      </p:sp>
    </p:spTree>
    <p:extLst>
      <p:ext uri="{BB962C8B-B14F-4D97-AF65-F5344CB8AC3E}">
        <p14:creationId xmlns:p14="http://schemas.microsoft.com/office/powerpoint/2010/main" val="2082920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Değişkenlerle Çalışmak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980" y="1306286"/>
            <a:ext cx="4077823" cy="51318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solidFill>
                  <a:schemeClr val="accent1"/>
                </a:solidFill>
              </a:rPr>
              <a:t>Aynı anda çoklu atama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solidFill>
                  <a:schemeClr val="accent1"/>
                </a:solidFill>
              </a:rPr>
              <a:t>Değerlerin üzerine yazma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B050"/>
                </a:solidFill>
              </a:rPr>
              <a:t>a = b = c = 10 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B050"/>
                </a:solidFill>
              </a:rPr>
              <a:t>a + b + c 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B050"/>
                </a:solidFill>
              </a:rPr>
              <a:t>a = b = c = 20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B050"/>
                </a:solidFill>
              </a:rPr>
              <a:t>a + b + c 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4198776" y="1239835"/>
            <a:ext cx="7464489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Büyük değerlerle çalışma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fmin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0.000000000033333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fmin</a:t>
            </a: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sz="1800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</a:t>
            </a:r>
            <a:r>
              <a:rPr lang="tr-TR" sz="18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(_) </a:t>
            </a:r>
            <a:r>
              <a:rPr lang="tr-TR" sz="1800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değișkeni</a:t>
            </a:r>
            <a:endParaRPr lang="tr-TR" sz="1800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 + 6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 + 22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10</a:t>
            </a:r>
            <a:r>
              <a:rPr lang="tr-TR" sz="1800" b="1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                                     (   Kalansız bölme yapar)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10</a:t>
            </a:r>
            <a:r>
              <a:rPr lang="tr-TR" sz="1800" b="1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//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                                                   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(Tam bölme (kalanlı) yapar.)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7E011CB-DA11-5874-DD5C-B7A5381AD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107" y="2426316"/>
            <a:ext cx="1314450" cy="2762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BFE42F7-9DFC-5A1D-2AC2-C149F8237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453" y="3095196"/>
            <a:ext cx="1085850" cy="27622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F8BBF27-2563-A5AF-F29B-205AFF339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706" y="2014128"/>
            <a:ext cx="1952625" cy="276225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B1C5713A-D6FD-D2E7-77A2-04EE19F46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112" y="2812387"/>
            <a:ext cx="1143000" cy="28575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53F87759-9FDA-4262-C6C7-B8CC566F6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112" y="3126896"/>
            <a:ext cx="1143000" cy="257175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4D0BD9D4-02A1-3193-0231-52708DE5D3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927" y="4213847"/>
            <a:ext cx="1181100" cy="238125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5919724F-D19B-B96A-8E95-E95EE801E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4879" y="3872204"/>
            <a:ext cx="2438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64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 err="1"/>
              <a:t>String</a:t>
            </a:r>
            <a:r>
              <a:rPr lang="tr-TR" sz="3600" b="1" dirty="0"/>
              <a:t> Üzerine Örnekler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8" y="1239835"/>
            <a:ext cx="1101979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Genel olarak dizgiler üzerinde matematiksel işlem geçersizdir.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mesaj = "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hello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 # mesaj = "12"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mesaj - 1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mesaj / 123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mesaj * "bar"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mesaj + 2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0251476-94FE-B53B-0236-F1F535180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45" y="2592117"/>
            <a:ext cx="47815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1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 err="1"/>
              <a:t>String</a:t>
            </a:r>
            <a:r>
              <a:rPr lang="tr-TR" sz="3600" b="1" dirty="0"/>
              <a:t> Birleştirme ve Çoğaltma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8" y="1239835"/>
            <a:ext cx="1101979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 = "Ahmet"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soyad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" Kılıç"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("Merhaba " + ad +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soyad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ișleci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 dizgilerle çalışır. Tekrarlama veya çoğaltma işlemi yapar.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"Python’u " + "çok " * 5 + " seviyoruz"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 * 3, deyimini 4 + 4 + 4 olarak düşünebiliriz.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"çok" * 3, deyimi de benzer olarak ”çok“ + ”çok“ + ”çok“ olur.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C63777D-100F-21E2-54E5-BF9CEC95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88" y="1606497"/>
            <a:ext cx="1933575" cy="3429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4C53A7A-DBDD-AFD2-0904-E98F0F4AE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52" y="3377128"/>
            <a:ext cx="44005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59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Aritmetiksel ve Karşılaştırma Operatörleri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8" y="1239835"/>
            <a:ext cx="356463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Aritmetik Operatörler: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Toplama : +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Çıkarma : -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Çarpma : *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Bölme : /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Tam Bölme: //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Üs Alma : **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 : %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5242006-FF7F-CC3B-6642-E22CE6F53EF5}"/>
              </a:ext>
            </a:extLst>
          </p:cNvPr>
          <p:cNvSpPr txBox="1"/>
          <p:nvPr/>
        </p:nvSpPr>
        <p:spPr>
          <a:xfrm>
            <a:off x="3526972" y="1442181"/>
            <a:ext cx="77630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  <a:r>
              <a:rPr lang="sv-SE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10"+”20” 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sv-SE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‘1020’</a:t>
            </a:r>
          </a:p>
          <a:p>
            <a:pPr algn="l"/>
            <a:r>
              <a:rPr lang="sv-SE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"10" + 20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sv-SE" b="1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sv-SE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hata</a:t>
            </a:r>
          </a:p>
          <a:p>
            <a:pPr algn="l"/>
            <a:r>
              <a:rPr lang="sv-SE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"5" + str(10)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sv-SE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‘510’</a:t>
            </a:r>
          </a:p>
          <a:p>
            <a:pPr algn="l"/>
            <a:r>
              <a:rPr lang="sv-SE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 + int("10")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sv-SE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15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/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/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"w" * 3 </a:t>
            </a:r>
            <a:r>
              <a:rPr lang="tr-TR" sz="1800" b="0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			</a:t>
            </a:r>
            <a:r>
              <a:rPr lang="tr-TR" sz="1800" b="1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www</a:t>
            </a: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"aheste " * 2 </a:t>
            </a:r>
            <a:r>
              <a:rPr lang="tr-TR" sz="1800" b="0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		</a:t>
            </a:r>
            <a:r>
              <a:rPr lang="tr-TR" sz="1800" b="1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aheste </a:t>
            </a:r>
            <a:r>
              <a:rPr lang="tr-TR" sz="1800" b="1" i="0" u="none" strike="noStrike" baseline="0" dirty="0" err="1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aheste</a:t>
            </a:r>
            <a:endParaRPr lang="tr-TR" sz="1800" b="1" i="0" u="none" strike="noStrike" baseline="0" dirty="0">
              <a:solidFill>
                <a:srgbClr val="231F2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"-" * 10 </a:t>
            </a:r>
            <a:r>
              <a:rPr lang="tr-TR" sz="1800" b="0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			</a:t>
            </a:r>
            <a:r>
              <a:rPr lang="tr-TR" sz="1800" b="1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----------</a:t>
            </a: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"uzaksın bana" + " " * 5 + "</a:t>
            </a:r>
            <a:r>
              <a:rPr lang="tr-TR" sz="1800" b="0" i="0" u="none" strike="noStrike" baseline="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çook</a:t>
            </a: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uzak…"</a:t>
            </a:r>
            <a:r>
              <a:rPr lang="tr-TR" sz="1800" b="0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sz="1800" b="1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uzaksın bana       </a:t>
            </a:r>
            <a:r>
              <a:rPr lang="tr-TR" sz="1800" b="1" i="0" u="none" strike="noStrike" baseline="0" dirty="0" err="1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çoook</a:t>
            </a:r>
            <a:r>
              <a:rPr lang="tr-TR" sz="1800" b="1" i="0" u="none" strike="noStrike" baseline="0" dirty="0">
                <a:solidFill>
                  <a:srgbClr val="231F2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uzak…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55435D5-CE68-F4DC-8A77-04C5838D0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96" y="1704876"/>
            <a:ext cx="353642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2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Aritmetiksel ve Karşılaştırma Operatörleri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764765" y="1239835"/>
            <a:ext cx="991515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 operatörü: Bölme işlemi gerçekleştirir.</a:t>
            </a:r>
          </a:p>
          <a:p>
            <a:pPr marL="0" indent="0" algn="l">
              <a:buNone/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10/3 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sz="1800" b="1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3.3333333333333335</a:t>
            </a:r>
          </a:p>
          <a:p>
            <a:pPr marL="0" indent="0" algn="l">
              <a:buNone/>
            </a:pPr>
            <a:r>
              <a:rPr lang="tr-TR" sz="1800" b="0" i="0" u="none" strike="noStrike" baseline="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</a:t>
            </a: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(10/3)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sz="1800" b="1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</a:t>
            </a:r>
          </a:p>
          <a:p>
            <a:pPr marL="0" indent="0" algn="l"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10</a:t>
            </a: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/0 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sz="1800" b="0" i="0" u="none" strike="noStrike" baseline="0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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hata</a:t>
            </a:r>
          </a:p>
          <a:p>
            <a:pPr marL="0" indent="0" algn="l">
              <a:buNone/>
            </a:pPr>
            <a:endParaRPr lang="tr-TR" sz="1800" b="1" dirty="0">
              <a:solidFill>
                <a:srgbClr val="FF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l">
              <a:buNone/>
            </a:pP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// operatörü: Bölme işleminde kalanlı bölme yapar.</a:t>
            </a:r>
          </a:p>
          <a:p>
            <a:pPr marL="0" indent="0" algn="l"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25//6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sz="1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</a:t>
            </a:r>
          </a:p>
          <a:p>
            <a:pPr marL="0" indent="0" algn="l"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6//25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sz="1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0</a:t>
            </a:r>
          </a:p>
          <a:p>
            <a:pPr marL="0" indent="0" algn="l"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4.5//1.2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sz="1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3.0</a:t>
            </a:r>
          </a:p>
          <a:p>
            <a:pPr marL="0" indent="0" algn="l"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2.1//1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sz="1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1139871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Aritmetiksel ve Karşılaştırma Operatörleri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8" y="1239835"/>
            <a:ext cx="991515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Üs Alma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Birinci Yol: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5**2 		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5**-1 		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0.2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5**0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1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İkinci Yol: </a:t>
            </a:r>
            <a:r>
              <a:rPr lang="tr-TR" sz="1800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pow</a:t>
            </a: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sz="1800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taban,üs,mod</a:t>
            </a: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-&gt;mod parametresi elde edilen sonucun modunu alır. Seçimliktir. İstenirse bu parametre verilmeyebilir.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pow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(5,2) 		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pow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(5,-1) 		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0.2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pow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(5,0) 		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pow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(11,3,4)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3  (11’in 3. kuvveti olan 1331’in 4‘e bölümünden kalan sayı)</a:t>
            </a:r>
            <a:endParaRPr lang="tr-TR" sz="18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816DFC7-D004-457B-895D-297F9E86D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394" y="5315339"/>
            <a:ext cx="4600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4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Python Sürümleri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Piyasada iki çeşit Python sürümü vardır. Eğer bir Python sürümü 2 ile başlıyorsa (2.7.11 gibi) Python 2.x, şayet 3 ile başlıyorsa (3.6.2 gibi) Python 3.x serisine aittir.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Python3, Python2’ye göre daha güçlüdür ve hatalardan arınmıştır.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Python2 ile yazılmış bir program Python3’te çalışmaz. Aynı şekilde Python3 ile yazdığınız bir program Python2’de çalışmaz.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Ders kapsamında örnek uygulamalar: ANACONDA ortamında SPYDER ve JUPYTER NOTEBOOK kullanılarak gerçekleştirilecektir.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Anaconda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2"/>
              </a:rPr>
              <a:t>https://www.anaconda.com/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adresinden indirilebilir.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Anaconda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kurulduktan sonra SPYDER ve JUPYTER NOTEBOOK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anaconda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üzerinden kurulabilir.</a:t>
            </a:r>
          </a:p>
        </p:txBody>
      </p:sp>
    </p:spTree>
    <p:extLst>
      <p:ext uri="{BB962C8B-B14F-4D97-AF65-F5344CB8AC3E}">
        <p14:creationId xmlns:p14="http://schemas.microsoft.com/office/powerpoint/2010/main" val="3075617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Aritmetiksel ve Karşılaştırma Operatörleri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8" y="1239835"/>
            <a:ext cx="991515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 İşlemi: Bölme sonucunda kalan sayıyı verir.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25%7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22%11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		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6%25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		6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0%25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		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25%0 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hata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18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Karekök Alma: Bir sayının 0.5. kuvveti o sayının kareköküdür.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144**0.5 </a:t>
            </a:r>
            <a:r>
              <a:rPr lang="tr-TR" sz="1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24425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Aritmetiksel ve Karşılaştırma Operatörleri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8" y="1239835"/>
            <a:ext cx="991515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u="sng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Yuvarlama</a:t>
            </a:r>
            <a:r>
              <a:rPr lang="en-US" sz="1800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round(28.71) 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round(28.47) 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round(29.5) 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30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(Buçuk olanları en yakın çift sayıya yuvarlar)</a:t>
            </a:r>
            <a:endParaRPr lang="en-US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round(30.5) 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30</a:t>
            </a: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 = 8793.748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round(x) 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8794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round(x, 1) 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8793.7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round(x, 2)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8793.75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round(x, 0) 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8794.0</a:t>
            </a:r>
          </a:p>
        </p:txBody>
      </p:sp>
    </p:spTree>
    <p:extLst>
      <p:ext uri="{BB962C8B-B14F-4D97-AF65-F5344CB8AC3E}">
        <p14:creationId xmlns:p14="http://schemas.microsoft.com/office/powerpoint/2010/main" val="356266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Matematiksel ve Karşılaştırma Operatörleri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8" y="1239835"/>
            <a:ext cx="356463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Karşılaştırma Operatörleri: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== 	Eşittir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!= 	Eşit değildir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 	büyüktür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&lt; 	küçüktür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&gt;= 	büyük eşittir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&lt;= 	küçük eşittir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5242006-FF7F-CC3B-6642-E22CE6F53EF5}"/>
              </a:ext>
            </a:extLst>
          </p:cNvPr>
          <p:cNvSpPr txBox="1"/>
          <p:nvPr/>
        </p:nvSpPr>
        <p:spPr>
          <a:xfrm>
            <a:off x="5017537" y="1462176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a=1</a:t>
            </a: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a==1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b="1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a==2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b="1" i="0" u="none" strike="noStrike" baseline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endParaRPr lang="tr-TR" sz="1800" b="1" i="0" u="none" strike="noStrike" baseline="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a!=5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b="1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a!=1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b="1" i="0" u="none" strike="noStrike" baseline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endParaRPr lang="tr-TR" sz="1800" b="1" i="0" u="none" strike="noStrike" baseline="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a&gt;2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b="1" i="0" u="none" strike="noStrike" baseline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endParaRPr lang="tr-TR" sz="1800" b="1" i="0" u="none" strike="noStrike" baseline="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8&gt;a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b="1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a&gt;=1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b="1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a&gt;=2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sz="1800" b="1" i="0" u="none" strike="noStrike" baseline="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endParaRPr lang="tr-TR" sz="1800" b="1" i="0" u="none" strike="noStrike" baseline="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/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"Bilim"&lt;"Kodlama" 	</a:t>
            </a:r>
            <a:r>
              <a:rPr lang="tr-TR" sz="1800" b="1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 </a:t>
            </a:r>
            <a:r>
              <a:rPr lang="tr-TR" sz="1800" b="0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</a:t>
            </a:r>
            <a:r>
              <a:rPr lang="tr-TR" sz="1800" b="1" i="0" u="none" strike="noStrike" baseline="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alfabetik sıraya bakar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50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Atama ve Değişken kavramı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8" y="1239835"/>
            <a:ext cx="3564638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 = 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("a=",a)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("id a=",id(a))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("id 5=",id(5))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 = 7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("a=",a)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("id a=",id(a))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("id 7=",id(7))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5242006-FF7F-CC3B-6642-E22CE6F53EF5}"/>
              </a:ext>
            </a:extLst>
          </p:cNvPr>
          <p:cNvSpPr txBox="1"/>
          <p:nvPr/>
        </p:nvSpPr>
        <p:spPr>
          <a:xfrm>
            <a:off x="5017537" y="1462176"/>
            <a:ext cx="6097554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Ş</a:t>
            </a: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imdiye kadar değişkenlere kova benzetmesinde bulunduk</a:t>
            </a:r>
          </a:p>
          <a:p>
            <a:pPr lvl="1">
              <a:lnSpc>
                <a:spcPct val="150000"/>
              </a:lnSpc>
            </a:pPr>
            <a:r>
              <a:rPr lang="tr-TR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 = 5</a:t>
            </a:r>
          </a:p>
          <a:p>
            <a:pPr lvl="1">
              <a:lnSpc>
                <a:spcPct val="150000"/>
              </a:lnSpc>
            </a:pPr>
            <a:r>
              <a:rPr lang="tr-TR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 = 7</a:t>
            </a:r>
          </a:p>
          <a:p>
            <a:pPr algn="l">
              <a:lnSpc>
                <a:spcPct val="150000"/>
              </a:lnSpc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İlk satırda kovada 5 değeri vardı, ardından 7 konuldu</a:t>
            </a:r>
          </a:p>
          <a:p>
            <a:pPr algn="l">
              <a:lnSpc>
                <a:spcPct val="150000"/>
              </a:lnSpc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Python diğer dillerden farklıdır</a:t>
            </a:r>
          </a:p>
          <a:p>
            <a:pPr algn="l">
              <a:lnSpc>
                <a:spcPct val="150000"/>
              </a:lnSpc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Değişkenleri kova yerine etiket veya “</a:t>
            </a:r>
            <a:r>
              <a:rPr lang="tr-TR" sz="1800" b="0" i="0" u="none" strike="noStrike" baseline="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sticky</a:t>
            </a: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note</a:t>
            </a: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”</a:t>
            </a:r>
          </a:p>
          <a:p>
            <a:pPr algn="l">
              <a:lnSpc>
                <a:spcPct val="150000"/>
              </a:lnSpc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a=5: nesneye (burada 5) a etiketini ver</a:t>
            </a:r>
          </a:p>
          <a:p>
            <a:pPr algn="l">
              <a:lnSpc>
                <a:spcPct val="150000"/>
              </a:lnSpc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a=7: nesneye (burada 7) a etiketini ver</a:t>
            </a:r>
          </a:p>
          <a:p>
            <a:pPr algn="l">
              <a:lnSpc>
                <a:spcPct val="150000"/>
              </a:lnSpc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Python’da her şey nesnedir: 1, [1, 2], </a:t>
            </a:r>
            <a:r>
              <a:rPr lang="tr-TR" sz="1800" b="0" i="0" u="none" strike="noStrike" baseline="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abs</a:t>
            </a: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(), ...</a:t>
            </a:r>
          </a:p>
          <a:p>
            <a:pPr algn="l">
              <a:lnSpc>
                <a:spcPct val="150000"/>
              </a:lnSpc>
            </a:pPr>
            <a:r>
              <a:rPr lang="tr-TR" sz="1800" b="0" i="0" u="none" strike="noStrike" baseline="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id(): nesnelerin bellekteki adresini söyler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55681E0-E5E9-D843-8D0B-80916810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5" y="5069087"/>
            <a:ext cx="2095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19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Atama ve Değişken kavramı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5242006-FF7F-CC3B-6642-E22CE6F53EF5}"/>
              </a:ext>
            </a:extLst>
          </p:cNvPr>
          <p:cNvSpPr txBox="1"/>
          <p:nvPr/>
        </p:nvSpPr>
        <p:spPr>
          <a:xfrm>
            <a:off x="523359" y="1239835"/>
            <a:ext cx="471930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değer güncellemede olan nedir?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x = 1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x, id(x), id(1)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(1, 159747424, 159747424)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x = x + 1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x, id(x), id(1)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(2, 159747412, 159747424)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x, id(x), id(1), id(2)</a:t>
            </a:r>
          </a:p>
          <a:p>
            <a:pPr algn="l"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(2, 159747412, 159747424, 159747412)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A2B7C16-B43E-F7BC-052E-4EB651134CAC}"/>
              </a:ext>
            </a:extLst>
          </p:cNvPr>
          <p:cNvSpPr txBox="1"/>
          <p:nvPr/>
        </p:nvSpPr>
        <p:spPr>
          <a:xfrm>
            <a:off x="5362770" y="1424166"/>
            <a:ext cx="6097554" cy="1707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1 nesnesine x etiketini ata 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x etiketli nesneyle 1 nesnesini topla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2 nesnesine x etiketini ata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tamsayı nesneleri üzerinde + işleci toplama yapar</a:t>
            </a:r>
          </a:p>
        </p:txBody>
      </p:sp>
    </p:spTree>
    <p:extLst>
      <p:ext uri="{BB962C8B-B14F-4D97-AF65-F5344CB8AC3E}">
        <p14:creationId xmlns:p14="http://schemas.microsoft.com/office/powerpoint/2010/main" val="2151800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Python Yorumlayıcı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Python Yorumlayıcısının vardır: </a:t>
            </a:r>
            <a:r>
              <a:rPr lang="tr-TR" u="sng" dirty="0">
                <a:solidFill>
                  <a:schemeClr val="accent1"/>
                </a:solidFill>
              </a:rPr>
              <a:t>kabuk ve betik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>
                <a:solidFill>
                  <a:schemeClr val="accent1"/>
                </a:solidFill>
              </a:rPr>
              <a:t>Kabuk-&gt;Karalama alanı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1 + 1 -&gt; 2    </a:t>
            </a:r>
            <a:r>
              <a:rPr lang="tr-TR" dirty="0"/>
              <a:t>(Kabukta </a:t>
            </a:r>
            <a:r>
              <a:rPr lang="tr-TR" dirty="0" err="1"/>
              <a:t>print</a:t>
            </a:r>
            <a:r>
              <a:rPr lang="tr-TR" dirty="0"/>
              <a:t> (1 + 1) yazdık, Python yorumladı ve 2 çıktısını üretti)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>
                <a:solidFill>
                  <a:schemeClr val="accent1"/>
                </a:solidFill>
              </a:rPr>
              <a:t>Betik-&gt;Gerçek programlar buraya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dosyaya yaz, kaydet ve Python’la yorumla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/>
              <a:t>Olușturulan</a:t>
            </a:r>
            <a:r>
              <a:rPr lang="tr-TR" dirty="0"/>
              <a:t> dosya: betik dosyası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tr-TR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Betik </a:t>
            </a:r>
            <a:r>
              <a:rPr lang="tr-TR" dirty="0" err="1"/>
              <a:t>oluștur</a:t>
            </a:r>
            <a:r>
              <a:rPr lang="tr-TR" dirty="0"/>
              <a:t>: adı örneğin ilkprogram.py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daha iyisi 01ilk_prog.py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py</a:t>
            </a:r>
            <a:r>
              <a:rPr lang="tr-TR" dirty="0"/>
              <a:t>-Python program uzantısı</a:t>
            </a:r>
          </a:p>
        </p:txBody>
      </p:sp>
    </p:spTree>
    <p:extLst>
      <p:ext uri="{BB962C8B-B14F-4D97-AF65-F5344CB8AC3E}">
        <p14:creationId xmlns:p14="http://schemas.microsoft.com/office/powerpoint/2010/main" val="250316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Program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/>
              <a:t>Programlar üç esas parçadan </a:t>
            </a:r>
            <a:r>
              <a:rPr lang="tr-TR" dirty="0" err="1"/>
              <a:t>olușur</a:t>
            </a:r>
            <a:r>
              <a:rPr lang="tr-TR" dirty="0"/>
              <a:t>: girdi, </a:t>
            </a:r>
            <a:r>
              <a:rPr lang="tr-TR" dirty="0" err="1"/>
              <a:t>ișlem</a:t>
            </a:r>
            <a:r>
              <a:rPr lang="tr-TR" dirty="0"/>
              <a:t> ve çıktı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b="1" u="sng" dirty="0">
                <a:solidFill>
                  <a:schemeClr val="accent1"/>
                </a:solidFill>
              </a:rPr>
              <a:t>Girdi:</a:t>
            </a:r>
            <a:r>
              <a:rPr lang="tr-TR" dirty="0"/>
              <a:t> Klavyeden, dosyadan veya </a:t>
            </a:r>
            <a:r>
              <a:rPr lang="tr-TR" dirty="0" err="1"/>
              <a:t>bașka</a:t>
            </a:r>
            <a:r>
              <a:rPr lang="tr-TR" dirty="0"/>
              <a:t> bir aygıttan veriyi alma.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b="1" u="sng" dirty="0" err="1">
                <a:solidFill>
                  <a:schemeClr val="accent1"/>
                </a:solidFill>
              </a:rPr>
              <a:t>İșlem</a:t>
            </a:r>
            <a:r>
              <a:rPr lang="tr-TR" b="1" u="sng" dirty="0">
                <a:solidFill>
                  <a:schemeClr val="accent1"/>
                </a:solidFill>
              </a:rPr>
              <a:t>:</a:t>
            </a:r>
            <a:r>
              <a:rPr lang="tr-TR" dirty="0"/>
              <a:t> Alınan veriler üzerinde çözüme götüren adımları uygulama.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b="1" u="sng" dirty="0">
                <a:solidFill>
                  <a:schemeClr val="accent1"/>
                </a:solidFill>
              </a:rPr>
              <a:t>Çıktı:</a:t>
            </a:r>
            <a:r>
              <a:rPr lang="tr-TR" dirty="0"/>
              <a:t> Ekranda veriyi görüntüleme veya veriyi bir dosya ya da </a:t>
            </a:r>
            <a:r>
              <a:rPr lang="tr-TR" dirty="0" err="1"/>
              <a:t>bașka</a:t>
            </a:r>
            <a:r>
              <a:rPr lang="tr-TR" dirty="0"/>
              <a:t> bir aygıta gönderme.</a:t>
            </a:r>
          </a:p>
        </p:txBody>
      </p:sp>
    </p:spTree>
    <p:extLst>
      <p:ext uri="{BB962C8B-B14F-4D97-AF65-F5344CB8AC3E}">
        <p14:creationId xmlns:p14="http://schemas.microsoft.com/office/powerpoint/2010/main" val="17401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İşlemler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/>
              <a:t>İșlem</a:t>
            </a:r>
            <a:r>
              <a:rPr lang="tr-TR" dirty="0"/>
              <a:t> öbeği matematiksel, </a:t>
            </a:r>
            <a:r>
              <a:rPr lang="tr-TR" dirty="0" err="1"/>
              <a:t>koșullu</a:t>
            </a:r>
            <a:r>
              <a:rPr lang="tr-TR" dirty="0"/>
              <a:t> yürütme ve tekrarlamalar içerir.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b="1" u="sng" dirty="0">
                <a:solidFill>
                  <a:schemeClr val="accent1"/>
                </a:solidFill>
              </a:rPr>
              <a:t>Matematik:</a:t>
            </a:r>
            <a:r>
              <a:rPr lang="tr-TR" dirty="0"/>
              <a:t> Toplama, çarpma gibi bazı temel matematiksel işlemleri gerçekleştirme.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b="1" u="sng" dirty="0" err="1">
                <a:solidFill>
                  <a:schemeClr val="accent1"/>
                </a:solidFill>
              </a:rPr>
              <a:t>Koșullu</a:t>
            </a:r>
            <a:r>
              <a:rPr lang="tr-TR" b="1" u="sng" dirty="0">
                <a:solidFill>
                  <a:schemeClr val="accent1"/>
                </a:solidFill>
              </a:rPr>
              <a:t> yürütme: </a:t>
            </a:r>
            <a:r>
              <a:rPr lang="tr-TR" dirty="0"/>
              <a:t>Belirli durumlar için sınama yapma ve uygun cümle sırasını </a:t>
            </a:r>
            <a:r>
              <a:rPr lang="tr-TR" dirty="0" err="1"/>
              <a:t>çalıștırma</a:t>
            </a:r>
            <a:r>
              <a:rPr lang="tr-TR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b="1" u="sng" dirty="0">
                <a:solidFill>
                  <a:schemeClr val="accent1"/>
                </a:solidFill>
              </a:rPr>
              <a:t>Tekrarlama:</a:t>
            </a:r>
            <a:r>
              <a:rPr lang="tr-TR" dirty="0"/>
              <a:t> Bazı eylemleri genellikle ufak tefek bazı değişikliklerle tekrar tekrar yürütme.</a:t>
            </a:r>
          </a:p>
        </p:txBody>
      </p:sp>
    </p:spTree>
    <p:extLst>
      <p:ext uri="{BB962C8B-B14F-4D97-AF65-F5344CB8AC3E}">
        <p14:creationId xmlns:p14="http://schemas.microsoft.com/office/powerpoint/2010/main" val="48720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Hata ayıklama (</a:t>
            </a:r>
            <a:r>
              <a:rPr lang="tr-TR" sz="3600" b="1" dirty="0" err="1"/>
              <a:t>degug</a:t>
            </a:r>
            <a:r>
              <a:rPr lang="tr-TR" sz="3600" b="1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programlama </a:t>
            </a:r>
            <a:r>
              <a:rPr lang="tr-TR" dirty="0" err="1"/>
              <a:t>karmașıktır</a:t>
            </a:r>
            <a:r>
              <a:rPr lang="tr-TR" dirty="0"/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hatalar olur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programlama hatalarına </a:t>
            </a:r>
            <a:r>
              <a:rPr lang="tr-TR" b="1" dirty="0" err="1">
                <a:solidFill>
                  <a:schemeClr val="accent1"/>
                </a:solidFill>
              </a:rPr>
              <a:t>bug</a:t>
            </a:r>
            <a:r>
              <a:rPr lang="tr-TR" dirty="0"/>
              <a:t> denilir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bu hataların bulunup, düzeltilmesi işlemine </a:t>
            </a:r>
            <a:r>
              <a:rPr lang="tr-TR" b="1" dirty="0" err="1">
                <a:solidFill>
                  <a:schemeClr val="accent1"/>
                </a:solidFill>
              </a:rPr>
              <a:t>debug</a:t>
            </a:r>
            <a:r>
              <a:rPr lang="tr-TR" dirty="0"/>
              <a:t> denilir (</a:t>
            </a:r>
            <a:r>
              <a:rPr lang="tr-TR" b="1" dirty="0">
                <a:solidFill>
                  <a:schemeClr val="accent1"/>
                </a:solidFill>
              </a:rPr>
              <a:t>hata ayıklama</a:t>
            </a:r>
            <a:r>
              <a:rPr lang="tr-TR" dirty="0"/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üç tür hata vardır: </a:t>
            </a:r>
            <a:r>
              <a:rPr lang="tr-TR" u="sng" dirty="0">
                <a:solidFill>
                  <a:schemeClr val="accent1"/>
                </a:solidFill>
              </a:rPr>
              <a:t>sözdizimsel, çalışma zamanı ve anlambilimsel (mantıksal)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61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Sözdizimsel (</a:t>
            </a:r>
            <a:r>
              <a:rPr lang="tr-TR" sz="3600" b="1" dirty="0" err="1"/>
              <a:t>syntax</a:t>
            </a:r>
            <a:r>
              <a:rPr lang="tr-TR" sz="3600" b="1" dirty="0"/>
              <a:t> </a:t>
            </a:r>
            <a:r>
              <a:rPr lang="tr-TR" sz="3600" b="1" dirty="0" err="1"/>
              <a:t>error</a:t>
            </a:r>
            <a:r>
              <a:rPr lang="tr-TR" sz="3600" b="1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Programlama dilinin yazım kurallarına uyulmadığında ortaya çıkan hatalardır.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Türkçe cümle büyük harfle başlar, noktalama işaretleri vs.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Türkçe’de</a:t>
            </a:r>
            <a:r>
              <a:rPr lang="tr-TR" dirty="0"/>
              <a:t> göz ardı edebilirsiniz Python asla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hata mesajı verip çıkar, bir </a:t>
            </a:r>
            <a:r>
              <a:rPr lang="tr-TR" dirty="0" err="1"/>
              <a:t>șey</a:t>
            </a:r>
            <a:r>
              <a:rPr lang="tr-TR" dirty="0"/>
              <a:t> üretemez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</a:rPr>
              <a:t>3 + * 9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D95DAA3-C3E6-3A75-3C6D-31BC613A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10" y="4174672"/>
            <a:ext cx="2600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6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 err="1"/>
              <a:t>Çalıșma</a:t>
            </a:r>
            <a:r>
              <a:rPr lang="tr-TR" sz="3600" b="1" dirty="0"/>
              <a:t> zamanı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program çalışırken ortaya çıkar.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istisna da denilir.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10 * (1/0)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4 + spam*3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'2' + 2  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770BF09-1998-0B4B-BD59-D18BBBA9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18" y="2586370"/>
            <a:ext cx="2746800" cy="7560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39BACB6-A200-BC2C-341F-2448FF83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418" y="3447662"/>
            <a:ext cx="3352800" cy="71437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56A1D253-46B4-009D-06C4-26A759428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418" y="4285991"/>
            <a:ext cx="48006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3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12828</TotalTime>
  <Words>2551</Words>
  <Application>Microsoft Office PowerPoint</Application>
  <PresentationFormat>Geniş ekran</PresentationFormat>
  <Paragraphs>357</Paragraphs>
  <Slides>35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Nocturne Serif</vt:lpstr>
      <vt:lpstr>Roboto Condensed</vt:lpstr>
      <vt:lpstr>Times New Roman</vt:lpstr>
      <vt:lpstr>Office Teması</vt:lpstr>
      <vt:lpstr>Python Ders-1</vt:lpstr>
      <vt:lpstr>Python Nedir?</vt:lpstr>
      <vt:lpstr>Python Sürümleri</vt:lpstr>
      <vt:lpstr>Python Yorumlayıcı</vt:lpstr>
      <vt:lpstr>Program</vt:lpstr>
      <vt:lpstr>İşlemler</vt:lpstr>
      <vt:lpstr>Hata ayıklama (degug)</vt:lpstr>
      <vt:lpstr>Sözdizimsel (syntax error)</vt:lpstr>
      <vt:lpstr>Çalıșma zamanı</vt:lpstr>
      <vt:lpstr>Anlambilimsel (Mantıksal)</vt:lpstr>
      <vt:lpstr>VERİ TÜRLERİ</vt:lpstr>
      <vt:lpstr>VERİ TÜRLERİ</vt:lpstr>
      <vt:lpstr>VERİ TÜRLERİ</vt:lpstr>
      <vt:lpstr>VERİ TÜRLERİ</vt:lpstr>
      <vt:lpstr>VERİ TÜRLERİ</vt:lpstr>
      <vt:lpstr>VERİ TÜRLERİ</vt:lpstr>
      <vt:lpstr>VERİ TÜRLERİ</vt:lpstr>
      <vt:lpstr>Açıklama Satırı</vt:lpstr>
      <vt:lpstr>Print Komutu</vt:lpstr>
      <vt:lpstr>Python oturumu - hesap makinesi</vt:lpstr>
      <vt:lpstr>basit girdi: input</vt:lpstr>
      <vt:lpstr>basit girdi: input</vt:lpstr>
      <vt:lpstr>Türlerle Çalışmak</vt:lpstr>
      <vt:lpstr>Değişkenlerle Çalışmak</vt:lpstr>
      <vt:lpstr>String Üzerine Örnekler</vt:lpstr>
      <vt:lpstr>String Birleştirme ve Çoğaltma</vt:lpstr>
      <vt:lpstr>Aritmetiksel ve Karşılaştırma Operatörleri</vt:lpstr>
      <vt:lpstr>Aritmetiksel ve Karşılaştırma Operatörleri</vt:lpstr>
      <vt:lpstr>Aritmetiksel ve Karşılaştırma Operatörleri</vt:lpstr>
      <vt:lpstr>Aritmetiksel ve Karşılaştırma Operatörleri</vt:lpstr>
      <vt:lpstr>Aritmetiksel ve Karşılaştırma Operatörleri</vt:lpstr>
      <vt:lpstr>Matematiksel ve Karşılaştırma Operatörleri</vt:lpstr>
      <vt:lpstr>Atama ve Değişken kavramı</vt:lpstr>
      <vt:lpstr>Atama ve Değişken kavramı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115</cp:revision>
  <dcterms:created xsi:type="dcterms:W3CDTF">2023-02-09T18:44:39Z</dcterms:created>
  <dcterms:modified xsi:type="dcterms:W3CDTF">2023-03-13T11:58:43Z</dcterms:modified>
</cp:coreProperties>
</file>