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289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2E8FB-1386-4A68-9BB2-27D81E0FAB49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32A01-41DF-408D-8378-C5B9A6F06C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3032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E753C5-0E00-3291-65AB-CC0086391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8118A51-D649-BB54-A281-1D56FB21C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dirty="0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3A0709-CFAC-A1C6-C006-9EFBACE1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FEB81D-0367-36E5-C605-1AEC098A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52730DF-A917-E4D6-0C7C-627FFDAF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185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695D9C-1D44-DFBC-2C6D-EEA79C4B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63024DE-C5CB-A786-2E14-47D888450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C1C219-4BF5-31E3-D2BF-990E6FFC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D1402B4-BCA2-BF7F-A7A5-BE435C3C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3B2A032-5A88-E1E7-149A-2F35C269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5651386-51C2-AF18-4FB8-D735AB7C6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1C9BC1E-C667-B7F5-C0AF-885C12511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A8AC7B-EA4A-9A9F-5BD0-28D87095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F19E3F-758E-19F2-30F3-35EC3F71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C92DF0A-06E9-EC8F-4FC9-60213E74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390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472149-48C9-5341-8C2F-7D1FFEAE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CE51FF-E096-DCCE-DF28-5469859B8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81B8926-A364-3A9D-04E3-3728AC2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DB58BC0-640D-C46F-612F-FD4AAC01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4EB1FF-4401-FFDB-9A10-A324F9DC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398668C-A222-6E0B-18E0-6BADFE554B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A8A12D2F-2D81-D574-3C82-5DE5939BCCAB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36496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7B3E93-2BD6-0D6D-58C5-5FDBDA2B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5C9931-EA8B-3207-5A4C-4CF1105E4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A230DC-157C-F801-C74A-2A91A738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8F9C0E-92B6-2CB8-E42A-6ADBE611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F3076E-D898-A12B-64DF-05F51918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978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A6959D-7C95-EFCB-0A2E-B66A28C9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723C92-9233-1AD1-2EF0-F8FC8EEA6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1899DF8-B906-C071-7A09-4F4652388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3EA187-B650-EE45-A122-E24FAB1E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FA447A8-F39D-0060-EDC5-8CD167CD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A0428BA-4F45-753F-D504-6852A4D5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049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8E9705-6128-75D2-C4D3-5AF22566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A0529D8-14FB-1B11-B27D-1EA316C8B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4733E1C-921C-9C31-FF31-30950BBBC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8DA76E7-13CB-C8F5-AD99-368327683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E1D1096-3A1E-7A3F-AFD5-A4C3628CA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E6CE71E-7A41-34F8-908C-13A19662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5AC5F9F-D152-092B-6CC4-01F13A57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8F20EFA-0CCC-8042-23D1-28FE7181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542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11D278-66DE-7371-7D53-523F1E54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18E18D4-70BB-29BB-3DAC-579C687B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8F8B9DB-3E07-5391-34EF-B6877767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57C2EB8-D3F7-728D-C4C7-E37C0EA1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037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8D9BD96-65D1-9078-574F-34E72974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C181E41-141D-06CF-1B64-4E239C53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BF3186F-8017-4F9D-2329-C69EF081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694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2BAFFA-626A-897B-A5D6-3C58D678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0311DE-11C1-03CD-72A3-E9270FE6F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187DA9B-21C3-32D6-89A1-FE3301EC7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3372781-51E5-366B-3217-1AAB006B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E8FA46A-C021-6A22-8E2C-A7D7F296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60D2A8-1F06-63E0-679A-4E03CE69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049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A2E5A4-4B3F-54EE-6AF0-A1D0235F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AC4BC75-9FF5-C660-9D22-06D97A07C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9A9FC6B-AA2B-4B40-90D6-155EF806E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FE5C7CF-9955-F133-01AA-23C0C871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A69EE18-CDB1-45DE-186B-0211D9B1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3DA181C-3CA0-AA33-5487-025904D6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311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647EC2A-2724-7327-78B7-E0AA9649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070E80A-9223-43B0-EB16-351023A7D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56DEA36-6E63-3D7F-DAC9-9164A8E07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DE51E2-7153-4260-CFA3-AD73666CE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B6FC0A9-D93C-A825-42DB-D7707BDDE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8E954D1-1206-9B56-7E3B-2C8382E9893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3A7D43B5-659B-F18D-DB07-5B4CA957F6F4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287932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9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velimeseanadolulisesi.meb.k12.tr/meb_iys_dosyalar/59/10/764933/dosyalar/2022_09/28102826_Python-Ders-Notlari-1.pdf?CHK=a9c6c5d20eb94118f4fb579be8c9232b" TargetMode="External"/><Relationship Id="rId2" Type="http://schemas.openxmlformats.org/officeDocument/2006/relationships/hyperlink" Target="https://github.com/19ceng/ceng104pr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2B4FB8-16E0-D45C-E6DE-5351FD9E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123" y="1603375"/>
            <a:ext cx="9144000" cy="2764028"/>
          </a:xfrm>
        </p:spPr>
        <p:txBody>
          <a:bodyPr anchor="ctr">
            <a:normAutofit/>
          </a:bodyPr>
          <a:lstStyle/>
          <a:p>
            <a:r>
              <a:rPr lang="tr-TR" sz="7200" dirty="0"/>
              <a:t>Python Ders-10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43D54D8-EF46-25CD-4EAE-855D2F8AC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035" y="4938712"/>
            <a:ext cx="8258176" cy="631825"/>
          </a:xfrm>
        </p:spPr>
        <p:txBody>
          <a:bodyPr anchor="ctr">
            <a:normAutofit/>
          </a:bodyPr>
          <a:lstStyle/>
          <a:p>
            <a:r>
              <a:rPr lang="tr-TR" sz="2800" dirty="0"/>
              <a:t>SINIFLAR VE NESNELER</a:t>
            </a:r>
          </a:p>
        </p:txBody>
      </p:sp>
    </p:spTree>
    <p:extLst>
      <p:ext uri="{BB962C8B-B14F-4D97-AF65-F5344CB8AC3E}">
        <p14:creationId xmlns:p14="http://schemas.microsoft.com/office/powerpoint/2010/main" val="83125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Sınıf:Nesneyi</a:t>
            </a:r>
            <a:r>
              <a:rPr lang="tr-TR" b="1" dirty="0"/>
              <a:t> Parametre Olarak Kullanmak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268AA76-22F7-5BE4-574C-00FCF91F79F3}"/>
              </a:ext>
            </a:extLst>
          </p:cNvPr>
          <p:cNvSpPr txBox="1"/>
          <p:nvPr/>
        </p:nvSpPr>
        <p:spPr>
          <a:xfrm>
            <a:off x="2593910" y="1449495"/>
            <a:ext cx="74548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nokta_goster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nokta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):</a:t>
            </a:r>
          </a:p>
          <a:p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("x=%d     y=%d"%(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nokta.x,nokta.y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))</a:t>
            </a:r>
          </a:p>
          <a:p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p1=Nokta(5,10)</a:t>
            </a:r>
          </a:p>
          <a:p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nokta_goster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(p1)</a:t>
            </a:r>
          </a:p>
          <a:p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0198D71-A864-0217-1CE2-679177B83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327" y="2610744"/>
            <a:ext cx="11811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11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Sınıf:</a:t>
            </a:r>
            <a:r>
              <a:rPr lang="tr-TR" b="1" dirty="0" err="1">
                <a:solidFill>
                  <a:srgbClr val="0070C0"/>
                </a:solidFill>
              </a:rPr>
              <a:t>Shallow</a:t>
            </a:r>
            <a:r>
              <a:rPr lang="tr-TR" b="1" dirty="0"/>
              <a:t> X </a:t>
            </a:r>
            <a:r>
              <a:rPr lang="tr-TR" b="1" dirty="0" err="1"/>
              <a:t>Deep</a:t>
            </a:r>
            <a:r>
              <a:rPr lang="tr-TR" b="1" dirty="0"/>
              <a:t> </a:t>
            </a:r>
            <a:r>
              <a:rPr lang="tr-TR" b="1" dirty="0" err="1"/>
              <a:t>Copy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268AA76-22F7-5BE4-574C-00FCF91F79F3}"/>
              </a:ext>
            </a:extLst>
          </p:cNvPr>
          <p:cNvSpPr txBox="1"/>
          <p:nvPr/>
        </p:nvSpPr>
        <p:spPr>
          <a:xfrm>
            <a:off x="363894" y="993363"/>
            <a:ext cx="1140200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class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Personel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def __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init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__(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self,name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="",surname="",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maas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=0):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self.name=name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self.surname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=surname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self.maas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maas</a:t>
            </a: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ef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personel_bilgisi_yaz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(self):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print("%s %s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personelinin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maaşı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=%d TL"%(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self.name,self.surname,self.maas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))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per1=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Personel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("Ali","Kara",100)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per1.personel_bilgisi_yaz()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per2=per1 #shallow copy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per2.personel_bilgisi_yaz()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print(per1==per2)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per2.name="</a:t>
            </a: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Veli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per1.personel_bilgisi_yaz()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4A844EB-9FAB-4E48-5D31-2ABF0E1F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519" y="4791464"/>
            <a:ext cx="33242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85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Sınıf:Shallow</a:t>
            </a:r>
            <a:r>
              <a:rPr lang="tr-TR" b="1" dirty="0"/>
              <a:t> X </a:t>
            </a:r>
            <a:r>
              <a:rPr lang="tr-TR" b="1" dirty="0" err="1">
                <a:solidFill>
                  <a:srgbClr val="0070C0"/>
                </a:solidFill>
              </a:rPr>
              <a:t>Deep</a:t>
            </a:r>
            <a:r>
              <a:rPr lang="tr-TR" b="1" dirty="0">
                <a:solidFill>
                  <a:srgbClr val="0070C0"/>
                </a:solidFill>
              </a:rPr>
              <a:t> </a:t>
            </a:r>
            <a:r>
              <a:rPr lang="tr-TR" b="1" dirty="0" err="1">
                <a:solidFill>
                  <a:srgbClr val="0070C0"/>
                </a:solidFill>
              </a:rPr>
              <a:t>Copy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268AA76-22F7-5BE4-574C-00FCF91F79F3}"/>
              </a:ext>
            </a:extLst>
          </p:cNvPr>
          <p:cNvSpPr txBox="1"/>
          <p:nvPr/>
        </p:nvSpPr>
        <p:spPr>
          <a:xfrm>
            <a:off x="410547" y="993363"/>
            <a:ext cx="1157929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class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Personel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def __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init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__(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self,name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="",surname="",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maas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=0):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self.name=name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self.surname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=surname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self.maas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maas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def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personel_bilgisi_yaz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(self):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print("%s %s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personelinin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maaşı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=%d TL"%(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self.name,self.surname,self.maas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))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import copy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per1=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Personel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("Ali","Kara",100)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per2=</a:t>
            </a: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copy.deepcopy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(per1)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per2.name="Yeni </a:t>
            </a: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isim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per2.personel_bilgisi_yaz()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per1.personel_bilgisi_yaz()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(per1==per2)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22B05E43-98C7-85E6-42A0-385592D81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124" y="5235987"/>
            <a:ext cx="36766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28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Sınıf:</a:t>
            </a:r>
            <a:r>
              <a:rPr lang="tr-TR" b="1" dirty="0" err="1">
                <a:solidFill>
                  <a:srgbClr val="0070C0"/>
                </a:solidFill>
              </a:rPr>
              <a:t>Dikdörtgen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268AA76-22F7-5BE4-574C-00FCF91F79F3}"/>
              </a:ext>
            </a:extLst>
          </p:cNvPr>
          <p:cNvSpPr txBox="1"/>
          <p:nvPr/>
        </p:nvSpPr>
        <p:spPr>
          <a:xfrm>
            <a:off x="320595" y="965371"/>
            <a:ext cx="648306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def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merkez_bul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(box):</a:t>
            </a:r>
          </a:p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p=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Nokta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p.x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= (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box.ustkose.x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+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box.genislik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)/2.0</a:t>
            </a:r>
          </a:p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p.y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= (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box.ustkose.y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+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box.yukseklik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)/2.0</a:t>
            </a:r>
          </a:p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return p       </a:t>
            </a:r>
          </a:p>
          <a:p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Nokta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def __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__(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self,x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=0,y=0):</a:t>
            </a:r>
          </a:p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self.x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=x</a:t>
            </a:r>
          </a:p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self.y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=y</a:t>
            </a:r>
          </a:p>
          <a:p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dikdortgen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def __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__(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self,ustkose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genislik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yukseklik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self.ustkose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ustkose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self.genislik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genislik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self.yukseklik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yukseklik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  <a:p>
            <a:endParaRPr lang="tr-TR" dirty="0">
              <a:solidFill>
                <a:srgbClr val="0070C0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1E58B3E6-E77C-F2E3-F074-C584F40A0F25}"/>
              </a:ext>
            </a:extLst>
          </p:cNvPr>
          <p:cNvSpPr txBox="1"/>
          <p:nvPr/>
        </p:nvSpPr>
        <p:spPr>
          <a:xfrm>
            <a:off x="6480791" y="780785"/>
            <a:ext cx="486921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kose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Nokta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(10,10)</a:t>
            </a:r>
          </a:p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d=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dikdortgen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(kose,10,5)</a:t>
            </a:r>
          </a:p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merkez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merkez_bul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(d)</a:t>
            </a:r>
          </a:p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print("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merkez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x=",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merkez.x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," 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merkez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y=",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merkez.y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#dikdörtgen genişletiliyor</a:t>
            </a:r>
          </a:p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d.genislik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+=10</a:t>
            </a:r>
          </a:p>
          <a:p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d.yukseklik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+=10</a:t>
            </a:r>
          </a:p>
          <a:p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merkez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merkez_bul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(d)</a:t>
            </a:r>
          </a:p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print("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merkez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x=",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merkez.x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," 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merkez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y=",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merkez.y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endParaRPr lang="tr-TR" dirty="0">
              <a:solidFill>
                <a:srgbClr val="0070C0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FE26D83-4866-BA78-7AC2-1A415AAD7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791" y="5067387"/>
            <a:ext cx="27717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12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Kaynaklar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AB799FB-E2E5-DAD9-D26E-12CC28C9340B}"/>
              </a:ext>
            </a:extLst>
          </p:cNvPr>
          <p:cNvSpPr txBox="1">
            <a:spLocks/>
          </p:cNvSpPr>
          <p:nvPr/>
        </p:nvSpPr>
        <p:spPr>
          <a:xfrm>
            <a:off x="643467" y="1239835"/>
            <a:ext cx="9769495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https://github.com/19ceng/ceng104pro</a:t>
            </a:r>
            <a:endParaRPr lang="tr-T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https://velimeseanadolulisesi.meb.k12.tr/meb_iys_dosyalar/59/10/764933/dosyalar/2022_09/28102826_Python-Ders-Notlari-1.pdf?CHK=a9c6c5d20eb94118f4fb579be8c9232b</a:t>
            </a:r>
            <a:endParaRPr lang="tr-T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4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Nesne yönelimli programlama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747" y="1273282"/>
            <a:ext cx="8201609" cy="2748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dirty="0"/>
              <a:t>Python, OOP</a:t>
            </a:r>
          </a:p>
          <a:p>
            <a:pPr>
              <a:lnSpc>
                <a:spcPct val="150000"/>
              </a:lnSpc>
            </a:pPr>
            <a:r>
              <a:rPr lang="tr-TR" dirty="0"/>
              <a:t>Şimdiye kadar </a:t>
            </a:r>
            <a:r>
              <a:rPr lang="tr-TR" dirty="0" err="1"/>
              <a:t>yordamsal</a:t>
            </a:r>
            <a:endParaRPr lang="tr-TR" dirty="0"/>
          </a:p>
          <a:p>
            <a:pPr>
              <a:lnSpc>
                <a:spcPct val="150000"/>
              </a:lnSpc>
            </a:pPr>
            <a:r>
              <a:rPr lang="tr-TR" dirty="0"/>
              <a:t>Yordam = yöntem = fonksiyon odaklı programlama</a:t>
            </a:r>
          </a:p>
          <a:p>
            <a:pPr>
              <a:lnSpc>
                <a:spcPct val="150000"/>
              </a:lnSpc>
            </a:pPr>
            <a:r>
              <a:rPr lang="tr-TR" dirty="0"/>
              <a:t>OOP ise nesne yönelimlidir</a:t>
            </a:r>
          </a:p>
          <a:p>
            <a:pPr>
              <a:lnSpc>
                <a:spcPct val="150000"/>
              </a:lnSpc>
            </a:pPr>
            <a:r>
              <a:rPr lang="tr-TR" dirty="0"/>
              <a:t>Nesne = veri + işlevsellik</a:t>
            </a:r>
            <a:endParaRPr lang="tr-T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47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Kullanıcı tanımlı bileşik tipler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25" y="1273282"/>
            <a:ext cx="8238932" cy="2748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dirty="0"/>
              <a:t>Yeni veri türleri sınıf ile tanımlanır</a:t>
            </a:r>
          </a:p>
          <a:p>
            <a:pPr>
              <a:lnSpc>
                <a:spcPct val="150000"/>
              </a:lnSpc>
            </a:pPr>
            <a:r>
              <a:rPr lang="tr-TR" dirty="0"/>
              <a:t>Yerleşik olanları kullandık</a:t>
            </a:r>
          </a:p>
          <a:p>
            <a:pPr>
              <a:lnSpc>
                <a:spcPct val="150000"/>
              </a:lnSpc>
            </a:pPr>
            <a:r>
              <a:rPr lang="tr-TR" dirty="0"/>
              <a:t>Kendi türümüzü tanımlayacağız</a:t>
            </a:r>
          </a:p>
          <a:p>
            <a:pPr>
              <a:lnSpc>
                <a:spcPct val="150000"/>
              </a:lnSpc>
            </a:pPr>
            <a:r>
              <a:rPr lang="tr-TR" dirty="0"/>
              <a:t>Nokta örneğini göz önüne alalım</a:t>
            </a:r>
          </a:p>
          <a:p>
            <a:pPr>
              <a:lnSpc>
                <a:spcPct val="150000"/>
              </a:lnSpc>
            </a:pPr>
            <a:r>
              <a:rPr lang="tr-TR" dirty="0"/>
              <a:t>Nokta: (x, y)</a:t>
            </a:r>
            <a:endParaRPr lang="tr-T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44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Sınıf: Nokta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237" y="1273282"/>
            <a:ext cx="7595119" cy="2748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dirty="0"/>
              <a:t>Nokta sınıfı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tr-TR" dirty="0" err="1"/>
              <a:t>class</a:t>
            </a:r>
            <a:r>
              <a:rPr lang="tr-TR" dirty="0"/>
              <a:t> Nokta: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tr-TR" dirty="0" err="1"/>
              <a:t>pass</a:t>
            </a:r>
            <a:endParaRPr lang="tr-TR" dirty="0"/>
          </a:p>
          <a:p>
            <a:pPr>
              <a:lnSpc>
                <a:spcPct val="150000"/>
              </a:lnSpc>
            </a:pPr>
            <a:r>
              <a:rPr lang="tr-TR" dirty="0"/>
              <a:t>Birleşik cümledir</a:t>
            </a:r>
          </a:p>
          <a:p>
            <a:pPr>
              <a:lnSpc>
                <a:spcPct val="150000"/>
              </a:lnSpc>
            </a:pPr>
            <a:r>
              <a:rPr lang="tr-TR" dirty="0"/>
              <a:t>Yeni bir tür oluşturduk</a:t>
            </a:r>
            <a:endParaRPr lang="tr-T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21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Sınıf:örnek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273282"/>
            <a:ext cx="10655904" cy="11806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dirty="0"/>
              <a:t>Yeni türün üyeleri = örnek = nesne</a:t>
            </a:r>
          </a:p>
          <a:p>
            <a:pPr>
              <a:lnSpc>
                <a:spcPct val="150000"/>
              </a:lnSpc>
            </a:pPr>
            <a:r>
              <a:rPr lang="tr-TR" dirty="0"/>
              <a:t> Yeni bir örnek oluşturma süreci = örnekleme (</a:t>
            </a:r>
            <a:r>
              <a:rPr lang="tr-TR" dirty="0" err="1"/>
              <a:t>instantiation</a:t>
            </a:r>
            <a:r>
              <a:rPr lang="tr-TR" dirty="0"/>
              <a:t>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8A47D0B-6E2C-3672-D273-D87F31D25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784" y="4576373"/>
            <a:ext cx="2971800" cy="485775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5268AA76-22F7-5BE4-574C-00FCF91F79F3}"/>
              </a:ext>
            </a:extLst>
          </p:cNvPr>
          <p:cNvSpPr txBox="1"/>
          <p:nvPr/>
        </p:nvSpPr>
        <p:spPr>
          <a:xfrm>
            <a:off x="914400" y="2551837"/>
            <a:ext cx="82319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70C0"/>
                </a:solidFill>
              </a:rPr>
              <a:t>class</a:t>
            </a:r>
            <a:r>
              <a:rPr lang="tr-TR" dirty="0">
                <a:solidFill>
                  <a:srgbClr val="0070C0"/>
                </a:solidFill>
              </a:rPr>
              <a:t> Nokta:</a:t>
            </a:r>
          </a:p>
          <a:p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pass</a:t>
            </a:r>
            <a:r>
              <a:rPr lang="tr-TR" dirty="0">
                <a:solidFill>
                  <a:srgbClr val="00B050"/>
                </a:solidFill>
              </a:rPr>
              <a:t> #içeriği sonra yazılacak</a:t>
            </a:r>
          </a:p>
          <a:p>
            <a:endParaRPr lang="tr-TR" dirty="0">
              <a:solidFill>
                <a:srgbClr val="00B050"/>
              </a:solidFill>
            </a:endParaRPr>
          </a:p>
          <a:p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</a:t>
            </a:r>
            <a:r>
              <a:rPr lang="tr-TR" dirty="0" err="1">
                <a:solidFill>
                  <a:srgbClr val="00B050"/>
                </a:solidFill>
              </a:rPr>
              <a:t>type</a:t>
            </a:r>
            <a:r>
              <a:rPr lang="tr-TR" dirty="0">
                <a:solidFill>
                  <a:srgbClr val="00B050"/>
                </a:solidFill>
              </a:rPr>
              <a:t>(Nokta:)",</a:t>
            </a:r>
            <a:r>
              <a:rPr lang="tr-TR" dirty="0" err="1">
                <a:solidFill>
                  <a:srgbClr val="00B050"/>
                </a:solidFill>
              </a:rPr>
              <a:t>type</a:t>
            </a:r>
            <a:r>
              <a:rPr lang="tr-TR" dirty="0">
                <a:solidFill>
                  <a:srgbClr val="00B050"/>
                </a:solidFill>
              </a:rPr>
              <a:t>(Nokta))</a:t>
            </a:r>
          </a:p>
          <a:p>
            <a:r>
              <a:rPr lang="tr-TR" dirty="0">
                <a:solidFill>
                  <a:srgbClr val="0070C0"/>
                </a:solidFill>
              </a:rPr>
              <a:t>p = Nokta() </a:t>
            </a:r>
            <a:r>
              <a:rPr lang="tr-TR" dirty="0">
                <a:solidFill>
                  <a:srgbClr val="00B050"/>
                </a:solidFill>
              </a:rPr>
              <a:t>#instance</a:t>
            </a:r>
          </a:p>
          <a:p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</a:t>
            </a:r>
            <a:r>
              <a:rPr lang="tr-TR" dirty="0" err="1">
                <a:solidFill>
                  <a:srgbClr val="00B050"/>
                </a:solidFill>
              </a:rPr>
              <a:t>type</a:t>
            </a:r>
            <a:r>
              <a:rPr lang="tr-TR" dirty="0">
                <a:solidFill>
                  <a:srgbClr val="00B050"/>
                </a:solidFill>
              </a:rPr>
              <a:t>(p):",</a:t>
            </a:r>
            <a:r>
              <a:rPr lang="tr-TR" dirty="0" err="1">
                <a:solidFill>
                  <a:srgbClr val="00B050"/>
                </a:solidFill>
              </a:rPr>
              <a:t>type</a:t>
            </a:r>
            <a:r>
              <a:rPr lang="tr-TR" dirty="0">
                <a:solidFill>
                  <a:srgbClr val="00B050"/>
                </a:solidFill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311148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Sınıf:örnek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650" y="1239835"/>
            <a:ext cx="8668140" cy="2748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dirty="0"/>
              <a:t>Yeni türün üyeleri = örnek = nesne</a:t>
            </a:r>
          </a:p>
          <a:p>
            <a:pPr>
              <a:lnSpc>
                <a:spcPct val="150000"/>
              </a:lnSpc>
            </a:pPr>
            <a:r>
              <a:rPr lang="tr-TR" dirty="0"/>
              <a:t> Yeni bir örnek oluşturma süreci = örnekleme (</a:t>
            </a:r>
            <a:r>
              <a:rPr lang="tr-TR" dirty="0" err="1"/>
              <a:t>instantiation</a:t>
            </a:r>
            <a:r>
              <a:rPr lang="tr-TR" dirty="0"/>
              <a:t>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8A47D0B-6E2C-3672-D273-D87F31D25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679010"/>
            <a:ext cx="2971800" cy="485775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5268AA76-22F7-5BE4-574C-00FCF91F79F3}"/>
              </a:ext>
            </a:extLst>
          </p:cNvPr>
          <p:cNvSpPr txBox="1"/>
          <p:nvPr/>
        </p:nvSpPr>
        <p:spPr>
          <a:xfrm>
            <a:off x="2090057" y="2551837"/>
            <a:ext cx="70562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70C0"/>
                </a:solidFill>
              </a:rPr>
              <a:t>class</a:t>
            </a:r>
            <a:r>
              <a:rPr lang="tr-TR" dirty="0">
                <a:solidFill>
                  <a:srgbClr val="0070C0"/>
                </a:solidFill>
              </a:rPr>
              <a:t> Nokta:</a:t>
            </a:r>
          </a:p>
          <a:p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pass</a:t>
            </a:r>
            <a:r>
              <a:rPr lang="tr-TR" dirty="0">
                <a:solidFill>
                  <a:srgbClr val="00B050"/>
                </a:solidFill>
              </a:rPr>
              <a:t> #içeriği sonra yazılacak</a:t>
            </a:r>
          </a:p>
          <a:p>
            <a:endParaRPr lang="tr-TR" dirty="0">
              <a:solidFill>
                <a:srgbClr val="00B050"/>
              </a:solidFill>
            </a:endParaRPr>
          </a:p>
          <a:p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</a:t>
            </a:r>
            <a:r>
              <a:rPr lang="tr-TR" dirty="0" err="1">
                <a:solidFill>
                  <a:srgbClr val="00B050"/>
                </a:solidFill>
              </a:rPr>
              <a:t>type</a:t>
            </a:r>
            <a:r>
              <a:rPr lang="tr-TR" dirty="0">
                <a:solidFill>
                  <a:srgbClr val="00B050"/>
                </a:solidFill>
              </a:rPr>
              <a:t>(Nokta:)",</a:t>
            </a:r>
            <a:r>
              <a:rPr lang="tr-TR" dirty="0" err="1">
                <a:solidFill>
                  <a:srgbClr val="00B050"/>
                </a:solidFill>
              </a:rPr>
              <a:t>type</a:t>
            </a:r>
            <a:r>
              <a:rPr lang="tr-TR" dirty="0">
                <a:solidFill>
                  <a:srgbClr val="00B050"/>
                </a:solidFill>
              </a:rPr>
              <a:t>(Nokta))</a:t>
            </a:r>
          </a:p>
          <a:p>
            <a:r>
              <a:rPr lang="tr-TR" dirty="0">
                <a:solidFill>
                  <a:srgbClr val="0070C0"/>
                </a:solidFill>
              </a:rPr>
              <a:t>p = Nokta() </a:t>
            </a:r>
            <a:r>
              <a:rPr lang="tr-TR" dirty="0">
                <a:solidFill>
                  <a:srgbClr val="00B050"/>
                </a:solidFill>
              </a:rPr>
              <a:t>#instance</a:t>
            </a:r>
          </a:p>
          <a:p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</a:t>
            </a:r>
            <a:r>
              <a:rPr lang="tr-TR" dirty="0" err="1">
                <a:solidFill>
                  <a:srgbClr val="00B050"/>
                </a:solidFill>
              </a:rPr>
              <a:t>type</a:t>
            </a:r>
            <a:r>
              <a:rPr lang="tr-TR" dirty="0">
                <a:solidFill>
                  <a:srgbClr val="00B050"/>
                </a:solidFill>
              </a:rPr>
              <a:t>(p):",</a:t>
            </a:r>
            <a:r>
              <a:rPr lang="tr-TR" dirty="0" err="1">
                <a:solidFill>
                  <a:srgbClr val="00B050"/>
                </a:solidFill>
              </a:rPr>
              <a:t>type</a:t>
            </a:r>
            <a:r>
              <a:rPr lang="tr-TR" dirty="0">
                <a:solidFill>
                  <a:srgbClr val="00B050"/>
                </a:solidFill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382888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Sınıf:Attribute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Constructor</a:t>
            </a:r>
            <a:r>
              <a:rPr lang="tr-TR" b="1" dirty="0"/>
              <a:t> </a:t>
            </a:r>
            <a:r>
              <a:rPr lang="tr-TR" b="1" dirty="0" err="1"/>
              <a:t>Method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268AA76-22F7-5BE4-574C-00FCF91F79F3}"/>
              </a:ext>
            </a:extLst>
          </p:cNvPr>
          <p:cNvSpPr txBox="1"/>
          <p:nvPr/>
        </p:nvSpPr>
        <p:spPr>
          <a:xfrm>
            <a:off x="1670180" y="1674674"/>
            <a:ext cx="755157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B050"/>
                </a:solidFill>
              </a:rPr>
              <a:t>class</a:t>
            </a:r>
            <a:r>
              <a:rPr lang="tr-TR" dirty="0">
                <a:solidFill>
                  <a:srgbClr val="00B050"/>
                </a:solidFill>
              </a:rPr>
              <a:t> Nokta:</a:t>
            </a:r>
          </a:p>
          <a:p>
            <a:r>
              <a:rPr lang="tr-TR" dirty="0">
                <a:solidFill>
                  <a:srgbClr val="00B050"/>
                </a:solidFill>
              </a:rPr>
              <a:t>    #contructor (kurucu) </a:t>
            </a:r>
            <a:r>
              <a:rPr lang="tr-TR" dirty="0" err="1">
                <a:solidFill>
                  <a:srgbClr val="00B050"/>
                </a:solidFill>
              </a:rPr>
              <a:t>metod</a:t>
            </a:r>
            <a:endParaRPr lang="tr-TR" dirty="0">
              <a:solidFill>
                <a:srgbClr val="00B050"/>
              </a:solidFill>
            </a:endParaRPr>
          </a:p>
          <a:p>
            <a:r>
              <a:rPr lang="tr-TR" dirty="0">
                <a:solidFill>
                  <a:srgbClr val="0070C0"/>
                </a:solidFill>
              </a:rPr>
              <a:t>    def __</a:t>
            </a:r>
            <a:r>
              <a:rPr lang="tr-TR" dirty="0" err="1">
                <a:solidFill>
                  <a:srgbClr val="0070C0"/>
                </a:solidFill>
              </a:rPr>
              <a:t>init</a:t>
            </a:r>
            <a:r>
              <a:rPr lang="tr-TR" dirty="0">
                <a:solidFill>
                  <a:srgbClr val="0070C0"/>
                </a:solidFill>
              </a:rPr>
              <a:t>__(</a:t>
            </a:r>
            <a:r>
              <a:rPr lang="tr-TR" dirty="0" err="1">
                <a:solidFill>
                  <a:srgbClr val="0070C0"/>
                </a:solidFill>
              </a:rPr>
              <a:t>self,a</a:t>
            </a:r>
            <a:r>
              <a:rPr lang="tr-TR" dirty="0">
                <a:solidFill>
                  <a:srgbClr val="0070C0"/>
                </a:solidFill>
              </a:rPr>
              <a:t>=0,b=0):</a:t>
            </a:r>
          </a:p>
          <a:p>
            <a:r>
              <a:rPr lang="tr-TR" dirty="0">
                <a:solidFill>
                  <a:srgbClr val="0070C0"/>
                </a:solidFill>
              </a:rPr>
              <a:t>        </a:t>
            </a:r>
            <a:r>
              <a:rPr lang="tr-TR" dirty="0" err="1">
                <a:solidFill>
                  <a:srgbClr val="0070C0"/>
                </a:solidFill>
              </a:rPr>
              <a:t>self.x</a:t>
            </a:r>
            <a:r>
              <a:rPr lang="tr-TR" dirty="0">
                <a:solidFill>
                  <a:srgbClr val="0070C0"/>
                </a:solidFill>
              </a:rPr>
              <a:t>=a #attribute</a:t>
            </a:r>
          </a:p>
          <a:p>
            <a:r>
              <a:rPr lang="tr-TR" dirty="0">
                <a:solidFill>
                  <a:srgbClr val="0070C0"/>
                </a:solidFill>
              </a:rPr>
              <a:t>        </a:t>
            </a:r>
            <a:r>
              <a:rPr lang="tr-TR" dirty="0" err="1">
                <a:solidFill>
                  <a:srgbClr val="0070C0"/>
                </a:solidFill>
              </a:rPr>
              <a:t>self.y</a:t>
            </a:r>
            <a:r>
              <a:rPr lang="tr-TR" dirty="0">
                <a:solidFill>
                  <a:srgbClr val="0070C0"/>
                </a:solidFill>
              </a:rPr>
              <a:t>=b</a:t>
            </a:r>
          </a:p>
          <a:p>
            <a:r>
              <a:rPr lang="tr-TR" dirty="0">
                <a:solidFill>
                  <a:srgbClr val="00B050"/>
                </a:solidFill>
              </a:rPr>
              <a:t>    </a:t>
            </a:r>
          </a:p>
          <a:p>
            <a:r>
              <a:rPr lang="tr-TR" dirty="0">
                <a:solidFill>
                  <a:srgbClr val="00B050"/>
                </a:solidFill>
              </a:rPr>
              <a:t>    def </a:t>
            </a:r>
            <a:r>
              <a:rPr lang="tr-TR" dirty="0" err="1">
                <a:solidFill>
                  <a:srgbClr val="00B050"/>
                </a:solidFill>
              </a:rPr>
              <a:t>noktalari_yaz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self,objectname</a:t>
            </a:r>
            <a:r>
              <a:rPr lang="tr-TR" dirty="0">
                <a:solidFill>
                  <a:srgbClr val="00B050"/>
                </a:solidFill>
              </a:rPr>
              <a:t>):</a:t>
            </a:r>
          </a:p>
          <a:p>
            <a:r>
              <a:rPr lang="tr-TR" dirty="0">
                <a:solidFill>
                  <a:srgbClr val="00B050"/>
                </a:solidFill>
              </a:rPr>
              <a:t>       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objectname</a:t>
            </a:r>
            <a:r>
              <a:rPr lang="tr-TR" dirty="0">
                <a:solidFill>
                  <a:srgbClr val="00B050"/>
                </a:solidFill>
              </a:rPr>
              <a:t>,"(</a:t>
            </a:r>
            <a:r>
              <a:rPr lang="tr-TR" dirty="0" err="1">
                <a:solidFill>
                  <a:srgbClr val="00B050"/>
                </a:solidFill>
              </a:rPr>
              <a:t>x,y</a:t>
            </a:r>
            <a:r>
              <a:rPr lang="tr-TR" dirty="0">
                <a:solidFill>
                  <a:srgbClr val="00B050"/>
                </a:solidFill>
              </a:rPr>
              <a:t>)=(",self.x,",",</a:t>
            </a:r>
            <a:r>
              <a:rPr lang="tr-TR" dirty="0" err="1">
                <a:solidFill>
                  <a:srgbClr val="00B050"/>
                </a:solidFill>
              </a:rPr>
              <a:t>self.y</a:t>
            </a:r>
            <a:r>
              <a:rPr lang="tr-TR" dirty="0">
                <a:solidFill>
                  <a:srgbClr val="00B050"/>
                </a:solidFill>
              </a:rPr>
              <a:t>,")")</a:t>
            </a:r>
          </a:p>
          <a:p>
            <a:r>
              <a:rPr lang="tr-TR" dirty="0">
                <a:solidFill>
                  <a:srgbClr val="00B050"/>
                </a:solidFill>
              </a:rPr>
              <a:t>          </a:t>
            </a:r>
          </a:p>
          <a:p>
            <a:r>
              <a:rPr lang="tr-TR" dirty="0">
                <a:solidFill>
                  <a:srgbClr val="0070C0"/>
                </a:solidFill>
              </a:rPr>
              <a:t>p1=Nokta(3,5)</a:t>
            </a:r>
          </a:p>
          <a:p>
            <a:r>
              <a:rPr lang="tr-TR" dirty="0">
                <a:solidFill>
                  <a:srgbClr val="0070C0"/>
                </a:solidFill>
              </a:rPr>
              <a:t>p2=Nokta()</a:t>
            </a:r>
          </a:p>
          <a:p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("p1(</a:t>
            </a:r>
            <a:r>
              <a:rPr lang="tr-TR" dirty="0" err="1">
                <a:solidFill>
                  <a:srgbClr val="00B050"/>
                </a:solidFill>
              </a:rPr>
              <a:t>x,y</a:t>
            </a:r>
            <a:r>
              <a:rPr lang="tr-TR" dirty="0">
                <a:solidFill>
                  <a:srgbClr val="00B050"/>
                </a:solidFill>
              </a:rPr>
              <a:t>)=(",p1.x,",",p1.y,")")</a:t>
            </a:r>
          </a:p>
          <a:p>
            <a:r>
              <a:rPr lang="tr-TR" dirty="0">
                <a:solidFill>
                  <a:srgbClr val="0070C0"/>
                </a:solidFill>
              </a:rPr>
              <a:t>p2.noktalari_yaz("p2")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ACEE6DB0-9782-BA5C-708B-5A819E574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536" y="4753850"/>
            <a:ext cx="16383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7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Sınıf:Encapsulation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268AA76-22F7-5BE4-574C-00FCF91F79F3}"/>
              </a:ext>
            </a:extLst>
          </p:cNvPr>
          <p:cNvSpPr txBox="1"/>
          <p:nvPr/>
        </p:nvSpPr>
        <p:spPr>
          <a:xfrm>
            <a:off x="5202302" y="1159999"/>
            <a:ext cx="644201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class</a:t>
            </a: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Nokta:</a:t>
            </a:r>
          </a:p>
          <a:p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#contructor (kurucu) </a:t>
            </a:r>
            <a:r>
              <a:rPr lang="tr-T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metod</a:t>
            </a:r>
            <a:endParaRPr lang="tr-TR" dirty="0">
              <a:solidFill>
                <a:srgbClr val="00B050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  <a:p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def __</a:t>
            </a:r>
            <a:r>
              <a:rPr lang="tr-T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init</a:t>
            </a: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__(</a:t>
            </a:r>
            <a:r>
              <a:rPr lang="tr-T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self,a</a:t>
            </a: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=0,b=0):</a:t>
            </a:r>
          </a:p>
          <a:p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  </a:t>
            </a:r>
            <a:r>
              <a:rPr lang="tr-T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self.x</a:t>
            </a: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=a #attribute</a:t>
            </a:r>
          </a:p>
          <a:p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  </a:t>
            </a:r>
            <a:r>
              <a:rPr lang="tr-T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self.y</a:t>
            </a: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=b</a:t>
            </a:r>
          </a:p>
          <a:p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  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self.__</a:t>
            </a:r>
            <a:r>
              <a:rPr lang="tr-TR" dirty="0" err="1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hidden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=5 #encapsulation (</a:t>
            </a:r>
            <a:r>
              <a:rPr lang="tr-TR" dirty="0" err="1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private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variable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)</a:t>
            </a:r>
            <a:endParaRPr lang="tr-TR" dirty="0">
              <a:solidFill>
                <a:srgbClr val="00B050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  <a:p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def </a:t>
            </a:r>
            <a:r>
              <a:rPr lang="tr-T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noktalari_yaz</a:t>
            </a: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self,objectname</a:t>
            </a: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):</a:t>
            </a:r>
          </a:p>
          <a:p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  </a:t>
            </a:r>
            <a:r>
              <a:rPr lang="tr-T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objectname</a:t>
            </a: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,"(</a:t>
            </a:r>
            <a:r>
              <a:rPr lang="tr-T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x,y</a:t>
            </a: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)=(",self.x,",",</a:t>
            </a:r>
            <a:r>
              <a:rPr lang="tr-TR" dirty="0" err="1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self.y</a:t>
            </a:r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,")")</a:t>
            </a:r>
          </a:p>
          <a:p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    </a:t>
            </a:r>
          </a:p>
          <a:p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def </a:t>
            </a:r>
            <a:r>
              <a:rPr lang="tr-TR" dirty="0" err="1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gizli_attribute_yaz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(self):</a:t>
            </a:r>
          </a:p>
          <a:p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  </a:t>
            </a:r>
            <a:r>
              <a:rPr lang="tr-TR" dirty="0" err="1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print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("__</a:t>
            </a:r>
            <a:r>
              <a:rPr lang="tr-TR" dirty="0" err="1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hidden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=",self.__</a:t>
            </a:r>
            <a:r>
              <a:rPr lang="tr-TR" dirty="0" err="1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hidden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)</a:t>
            </a:r>
          </a:p>
          <a:p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  </a:t>
            </a:r>
          </a:p>
          <a:p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p1=Nokta(5,10)</a:t>
            </a:r>
          </a:p>
          <a:p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p1.noktalari_yaz("p1")</a:t>
            </a:r>
          </a:p>
          <a:p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p1.gizli_attribute_yaz()</a:t>
            </a:r>
          </a:p>
          <a:p>
            <a:endParaRPr lang="tr-TR" dirty="0">
              <a:solidFill>
                <a:srgbClr val="0070C0"/>
              </a:solidFill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  <a:p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#bu satır hata verir</a:t>
            </a:r>
          </a:p>
          <a:p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#AttributeError: 'Nokta' </a:t>
            </a:r>
            <a:r>
              <a:rPr lang="tr-TR" dirty="0" err="1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object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has </a:t>
            </a:r>
            <a:r>
              <a:rPr lang="tr-TR" dirty="0" err="1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no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attribute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'__</a:t>
            </a:r>
            <a:r>
              <a:rPr lang="tr-TR" dirty="0" err="1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hidden</a:t>
            </a:r>
            <a:r>
              <a:rPr lang="tr-TR" dirty="0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'</a:t>
            </a:r>
          </a:p>
          <a:p>
            <a:r>
              <a:rPr lang="tr-TR" dirty="0">
                <a:solidFill>
                  <a:srgbClr val="00B05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#print(p1.__hidden)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CF03BEB-C5A5-7C77-2CDE-A74F2FC84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074" y="4692716"/>
            <a:ext cx="1762125" cy="51435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8B3F6921-B7AE-6947-04CE-43C14BE22A4D}"/>
              </a:ext>
            </a:extLst>
          </p:cNvPr>
          <p:cNvSpPr txBox="1"/>
          <p:nvPr/>
        </p:nvSpPr>
        <p:spPr>
          <a:xfrm>
            <a:off x="246745" y="1159999"/>
            <a:ext cx="56502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__</a:t>
            </a:r>
            <a:r>
              <a:rPr lang="tr-TR" dirty="0" err="1"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degisken</a:t>
            </a:r>
            <a:r>
              <a:rPr lang="tr-TR" dirty="0"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(çift al çizgi) </a:t>
            </a:r>
            <a:r>
              <a:rPr lang="tr-TR" dirty="0"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tr-TR" dirty="0" err="1"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private</a:t>
            </a:r>
            <a:endParaRPr lang="tr-TR" dirty="0"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  <a:p>
            <a:r>
              <a:rPr lang="tr-TR" b="1" dirty="0">
                <a:solidFill>
                  <a:srgbClr val="0070C0"/>
                </a:solidFill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_</a:t>
            </a:r>
            <a:r>
              <a:rPr lang="tr-TR" dirty="0" err="1"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degisken</a:t>
            </a:r>
            <a:r>
              <a:rPr lang="tr-TR" dirty="0"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</a:rPr>
              <a:t> (tek alt çizgi) </a:t>
            </a:r>
            <a:r>
              <a:rPr lang="tr-TR" dirty="0"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tr-TR" dirty="0" err="1"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  <a:sym typeface="Wingdings" panose="05000000000000000000" pitchFamily="2" charset="2"/>
              </a:rPr>
              <a:t>protected</a:t>
            </a:r>
            <a:endParaRPr lang="tr-TR" dirty="0"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tr-TR" dirty="0" err="1"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  <a:sym typeface="Wingdings" panose="05000000000000000000" pitchFamily="2" charset="2"/>
              </a:rPr>
              <a:t>degisken</a:t>
            </a:r>
            <a:r>
              <a:rPr lang="tr-TR" dirty="0"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  <a:sym typeface="Wingdings" panose="05000000000000000000" pitchFamily="2" charset="2"/>
              </a:rPr>
              <a:t>    	       </a:t>
            </a:r>
            <a:r>
              <a:rPr lang="tr-TR" dirty="0" err="1">
                <a:latin typeface="Times New Roman" panose="02020603050405020304" pitchFamily="18" charset="0"/>
                <a:ea typeface="Roboto Condensed" panose="02000000000000000000" pitchFamily="2" charset="0"/>
                <a:cs typeface="Times New Roman" panose="02020603050405020304" pitchFamily="18" charset="0"/>
                <a:sym typeface="Wingdings" panose="05000000000000000000" pitchFamily="2" charset="2"/>
              </a:rPr>
              <a:t>public</a:t>
            </a:r>
            <a:endParaRPr lang="tr-TR" dirty="0">
              <a:latin typeface="Times New Roman" panose="02020603050405020304" pitchFamily="18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804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Sınıf:Encapsulation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0A9AF5E-ECB1-BEC7-632C-67CB0CC3E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950" y="1476375"/>
            <a:ext cx="80581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44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27515</TotalTime>
  <Words>609</Words>
  <Application>Microsoft Office PowerPoint</Application>
  <PresentationFormat>Geniş ekran</PresentationFormat>
  <Paragraphs>147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1" baseType="lpstr">
      <vt:lpstr>Arial</vt:lpstr>
      <vt:lpstr>Calibri</vt:lpstr>
      <vt:lpstr>Nocturne Serif</vt:lpstr>
      <vt:lpstr>Roboto Condensed</vt:lpstr>
      <vt:lpstr>Times New Roman</vt:lpstr>
      <vt:lpstr>Wingdings</vt:lpstr>
      <vt:lpstr>Office Teması</vt:lpstr>
      <vt:lpstr>Python Ders-10</vt:lpstr>
      <vt:lpstr>Nesne yönelimli programlama</vt:lpstr>
      <vt:lpstr>Kullanıcı tanımlı bileşik tipler</vt:lpstr>
      <vt:lpstr>Sınıf: Nokta</vt:lpstr>
      <vt:lpstr>Sınıf:örnek</vt:lpstr>
      <vt:lpstr>Sınıf:örnek</vt:lpstr>
      <vt:lpstr>Sınıf:Attribute and Constructor Method</vt:lpstr>
      <vt:lpstr>Sınıf:Encapsulation</vt:lpstr>
      <vt:lpstr>Sınıf:Encapsulation</vt:lpstr>
      <vt:lpstr>Sınıf:Nesneyi Parametre Olarak Kullanmak</vt:lpstr>
      <vt:lpstr>Sınıf:Shallow X Deep Copy</vt:lpstr>
      <vt:lpstr>Sınıf:Shallow X Deep Copy</vt:lpstr>
      <vt:lpstr>Sınıf:Dikdörtgen</vt:lpstr>
      <vt:lpstr>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Ders-1</dc:title>
  <dc:creator>Abdulkadir Karacı</dc:creator>
  <cp:lastModifiedBy>Abdulkadir Karacı</cp:lastModifiedBy>
  <cp:revision>450</cp:revision>
  <dcterms:created xsi:type="dcterms:W3CDTF">2023-02-09T18:44:39Z</dcterms:created>
  <dcterms:modified xsi:type="dcterms:W3CDTF">2024-02-14T12:22:41Z</dcterms:modified>
</cp:coreProperties>
</file>