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15" r:id="rId16"/>
    <p:sldId id="316" r:id="rId17"/>
    <p:sldId id="317" r:id="rId18"/>
    <p:sldId id="323" r:id="rId19"/>
    <p:sldId id="302" r:id="rId20"/>
    <p:sldId id="303" r:id="rId21"/>
    <p:sldId id="304" r:id="rId22"/>
    <p:sldId id="305" r:id="rId23"/>
    <p:sldId id="306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8" r:id="rId33"/>
    <p:sldId id="319" r:id="rId34"/>
    <p:sldId id="320" r:id="rId35"/>
    <p:sldId id="321" r:id="rId36"/>
    <p:sldId id="322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5" r:id="rId48"/>
    <p:sldId id="334" r:id="rId49"/>
    <p:sldId id="336" r:id="rId50"/>
    <p:sldId id="289" r:id="rId5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2E8FB-1386-4A68-9BB2-27D81E0FAB49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A01-41DF-408D-8378-C5B9A6F06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3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8E954D1-1206-9B56-7E3B-2C8382E9893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A7D43B5-659B-F18D-DB07-5B4CA957F6F4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bilimiokulu.com/python-ile-makine-ogrenmesine-giris-pandas-kutuphanesi/" TargetMode="External"/><Relationship Id="rId2" Type="http://schemas.openxmlformats.org/officeDocument/2006/relationships/hyperlink" Target="https://medium.com/deep-learning-turkiye/adan-z-ye-pandas-tutoriali-ba%C5%9Flang%C4%B1%C3%A7-ve-orta-seviye-4edf0094e0d5#:~:text=Seri%2C%20etiketli%20verilerden%20olu%C5%9Fan%20tek,diziler%20ya%20da%20s%C3%B6zl%C3%BCkler%20kullan%C4%B1labili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Ders-11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54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Sütunlar üzerinde matematiksel işlemler yapılabilir.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380932" y="1736377"/>
            <a:ext cx="95638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df['Columns7'] = (df['Columns6'] + df['Columns4'] - df['Columns1'] ) / df['Columns2'] * df['Columns3']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print(df)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4D3901-28C0-39B9-1AC9-02839821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46" y="2800350"/>
            <a:ext cx="6257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4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069"/>
            <a:ext cx="11548533" cy="12912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İstenilen satır ya da sütun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Frame’den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silinebilir. Aşağıdaki örnekte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sütun ya da satırı belirtir.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sütunun silineceğini,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ise satırın silineceğini belirtir.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ilgili silme işleminin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 doğrudan uygulanacağını belirtir.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352471" y="2493173"/>
            <a:ext cx="748036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70C0"/>
                </a:solidFill>
              </a:rPr>
              <a:t>df.drop</a:t>
            </a:r>
            <a:r>
              <a:rPr lang="en-US" dirty="0">
                <a:solidFill>
                  <a:srgbClr val="0070C0"/>
                </a:solidFill>
              </a:rPr>
              <a:t>('Columns2', </a:t>
            </a:r>
            <a:r>
              <a:rPr lang="en-US" u="sng" dirty="0">
                <a:solidFill>
                  <a:srgbClr val="0070C0"/>
                </a:solidFill>
              </a:rPr>
              <a:t>axis = 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 = True)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df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70C0"/>
                </a:solidFill>
              </a:rPr>
              <a:t>df.drop</a:t>
            </a:r>
            <a:r>
              <a:rPr lang="en-US" dirty="0">
                <a:solidFill>
                  <a:srgbClr val="0070C0"/>
                </a:solidFill>
              </a:rPr>
              <a:t>('A', </a:t>
            </a:r>
            <a:r>
              <a:rPr lang="en-US" u="sng" dirty="0">
                <a:solidFill>
                  <a:srgbClr val="0070C0"/>
                </a:solidFill>
              </a:rPr>
              <a:t>axis = 0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 = True)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print("\n",</a:t>
            </a:r>
            <a:r>
              <a:rPr lang="en-US" dirty="0" err="1">
                <a:solidFill>
                  <a:srgbClr val="00B050"/>
                </a:solidFill>
              </a:rPr>
              <a:t>df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B55E676-2605-36FB-ECE6-C47ED271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22" y="4381294"/>
            <a:ext cx="4585912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7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12912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Satır </a:t>
            </a:r>
            <a:r>
              <a:rPr lang="tr-TR" dirty="0" err="1"/>
              <a:t>index’leri</a:t>
            </a:r>
            <a:r>
              <a:rPr lang="tr-TR" dirty="0"/>
              <a:t> aşağıdaki gibi değiştirilebilir.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2985796" y="1775552"/>
            <a:ext cx="488671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import </a:t>
            </a:r>
            <a:r>
              <a:rPr lang="en-US" dirty="0" err="1">
                <a:solidFill>
                  <a:srgbClr val="00B050"/>
                </a:solidFill>
              </a:rPr>
              <a:t>numpy</a:t>
            </a:r>
            <a:r>
              <a:rPr lang="en-US" dirty="0">
                <a:solidFill>
                  <a:srgbClr val="00B050"/>
                </a:solidFill>
              </a:rPr>
              <a:t> as np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B050"/>
                </a:solidFill>
              </a:rPr>
              <a:t>df.</a:t>
            </a:r>
            <a:r>
              <a:rPr lang="en-US" dirty="0" err="1">
                <a:solidFill>
                  <a:srgbClr val="0070C0"/>
                </a:solidFill>
              </a:rPr>
              <a:t>set_index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np.array</a:t>
            </a:r>
            <a:r>
              <a:rPr lang="en-US" dirty="0">
                <a:solidFill>
                  <a:srgbClr val="00B050"/>
                </a:solidFill>
              </a:rPr>
              <a:t>((1,2,3,4)), </a:t>
            </a:r>
            <a:r>
              <a:rPr lang="en-US" dirty="0" err="1">
                <a:solidFill>
                  <a:srgbClr val="00B050"/>
                </a:solidFill>
              </a:rPr>
              <a:t>inplace</a:t>
            </a:r>
            <a:r>
              <a:rPr lang="en-US" dirty="0">
                <a:solidFill>
                  <a:srgbClr val="00B050"/>
                </a:solidFill>
              </a:rPr>
              <a:t> = True)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df.index.tolist</a:t>
            </a:r>
            <a:r>
              <a:rPr lang="tr-TR" dirty="0">
                <a:solidFill>
                  <a:srgbClr val="0070C0"/>
                </a:solidFill>
              </a:rPr>
              <a:t>()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df.columns.tolist</a:t>
            </a:r>
            <a:r>
              <a:rPr lang="tr-TR" dirty="0">
                <a:solidFill>
                  <a:srgbClr val="0070C0"/>
                </a:solidFill>
              </a:rPr>
              <a:t>()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105DDC6-E61C-194B-A9C0-19D4ECEB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91" y="3587349"/>
            <a:ext cx="5991225" cy="2276475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4081200C-1F67-A1F5-D295-1717D1770791}"/>
              </a:ext>
            </a:extLst>
          </p:cNvPr>
          <p:cNvSpPr/>
          <p:nvPr/>
        </p:nvSpPr>
        <p:spPr>
          <a:xfrm>
            <a:off x="2272592" y="4665306"/>
            <a:ext cx="867747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81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12912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İndex</a:t>
            </a:r>
            <a:r>
              <a:rPr lang="tr-TR" dirty="0"/>
              <a:t> name, sütun isimlerini öğrenme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177660" y="1775552"/>
            <a:ext cx="496796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</a:rPr>
              <a:t>df.index.name = '</a:t>
            </a:r>
            <a:r>
              <a:rPr lang="en-US" dirty="0" err="1">
                <a:solidFill>
                  <a:srgbClr val="0070C0"/>
                </a:solidFill>
              </a:rPr>
              <a:t>Index_Name</a:t>
            </a:r>
            <a:r>
              <a:rPr lang="en-US" dirty="0">
                <a:solidFill>
                  <a:srgbClr val="0070C0"/>
                </a:solidFill>
              </a:rPr>
              <a:t>'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print("Index title:",</a:t>
            </a:r>
            <a:r>
              <a:rPr lang="en-US" dirty="0" err="1">
                <a:solidFill>
                  <a:srgbClr val="00B050"/>
                </a:solidFill>
              </a:rPr>
              <a:t>df.index.names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z=list(</a:t>
            </a:r>
            <a:r>
              <a:rPr lang="en-US" dirty="0" err="1">
                <a:solidFill>
                  <a:srgbClr val="0070C0"/>
                </a:solidFill>
              </a:rPr>
              <a:t>df.columns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print("Columns </a:t>
            </a:r>
            <a:r>
              <a:rPr lang="en-US" dirty="0" err="1">
                <a:solidFill>
                  <a:srgbClr val="00B050"/>
                </a:solidFill>
              </a:rPr>
              <a:t>Name:",z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2925E3-0F11-5669-2296-8D455F03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95" y="4194490"/>
            <a:ext cx="65341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12912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Sütun isimlerini öğrenme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2901820" y="1775552"/>
            <a:ext cx="504786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z=list(</a:t>
            </a:r>
            <a:r>
              <a:rPr lang="en-US" dirty="0" err="1">
                <a:solidFill>
                  <a:srgbClr val="0070C0"/>
                </a:solidFill>
              </a:rPr>
              <a:t>df.columns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</a:t>
            </a:r>
            <a:r>
              <a:rPr lang="en-US" dirty="0" err="1">
                <a:solidFill>
                  <a:srgbClr val="00B050"/>
                </a:solidFill>
              </a:rPr>
              <a:t>nColumns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Name:",z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[z]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2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Birleştirme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2" y="1005423"/>
            <a:ext cx="10049070" cy="4688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solidFill>
                  <a:srgbClr val="0070C0"/>
                </a:solidFill>
              </a:rPr>
              <a:t>Concat</a:t>
            </a:r>
            <a:r>
              <a:rPr lang="tr-TR" dirty="0"/>
              <a:t> ile </a:t>
            </a:r>
            <a:r>
              <a:rPr lang="tr-TR" dirty="0" err="1"/>
              <a:t>Dataframe’leri</a:t>
            </a:r>
            <a:r>
              <a:rPr lang="tr-TR" dirty="0"/>
              <a:t> birleştirme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643467" y="1541141"/>
            <a:ext cx="5550960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dataset1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"A": ["A1","A2","A3","A4"],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"B":["B1","B2","B3","B4"],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"C":["C1","C2","C3","C4"],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dataset2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"A": ["A5","A6","A7","A8"],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"B":["B5","B6","B7","B8"],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"C":["C5","C6","C7","C8"],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df1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(dataset1,index = [1,2,3,4])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df2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(dataset2,index = [5,6,7,8] 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newdata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pd.concat</a:t>
            </a:r>
            <a:r>
              <a:rPr lang="en-US" dirty="0">
                <a:solidFill>
                  <a:srgbClr val="0070C0"/>
                </a:solidFill>
              </a:rPr>
              <a:t>([df1,df2])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newdata1=</a:t>
            </a:r>
            <a:r>
              <a:rPr lang="en-US" dirty="0" err="1">
                <a:solidFill>
                  <a:srgbClr val="0070C0"/>
                </a:solidFill>
              </a:rPr>
              <a:t>pd.concat</a:t>
            </a:r>
            <a:r>
              <a:rPr lang="en-US" dirty="0">
                <a:solidFill>
                  <a:srgbClr val="0070C0"/>
                </a:solidFill>
              </a:rPr>
              <a:t>([df1,df2],axis = 1)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47BC87-0518-C423-FC82-F9DB2977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75" y="1687967"/>
            <a:ext cx="6440604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Birleştirme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2" y="1005423"/>
            <a:ext cx="10049070" cy="4688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solidFill>
                  <a:srgbClr val="0070C0"/>
                </a:solidFill>
              </a:rPr>
              <a:t>Merge</a:t>
            </a:r>
            <a:r>
              <a:rPr lang="tr-TR" dirty="0"/>
              <a:t> ile </a:t>
            </a:r>
            <a:r>
              <a:rPr lang="tr-TR" dirty="0" err="1"/>
              <a:t>Dataframe’leri</a:t>
            </a:r>
            <a:r>
              <a:rPr lang="tr-TR" dirty="0"/>
              <a:t> birleştirme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485192" y="1541141"/>
            <a:ext cx="5709235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import pandas as pd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dataset1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"A" : ["A1","A2","A3"],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"B" : ["B1","B2","B3"],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</a:t>
            </a:r>
            <a:r>
              <a:rPr lang="en-US" dirty="0" err="1">
                <a:solidFill>
                  <a:srgbClr val="00B050"/>
                </a:solidFill>
              </a:rPr>
              <a:t>anahtar</a:t>
            </a:r>
            <a:r>
              <a:rPr lang="en-US" dirty="0">
                <a:solidFill>
                  <a:srgbClr val="00B050"/>
                </a:solidFill>
              </a:rPr>
              <a:t>" : ["K1","K2","K3"]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dataset2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"X" : ["X1","X2","X3","X4"],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"Y" : ["Y1","Y2","Y3","Y4"],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</a:t>
            </a:r>
            <a:r>
              <a:rPr lang="en-US" dirty="0" err="1">
                <a:solidFill>
                  <a:srgbClr val="00B050"/>
                </a:solidFill>
              </a:rPr>
              <a:t>anahtar</a:t>
            </a:r>
            <a:r>
              <a:rPr lang="en-US" dirty="0">
                <a:solidFill>
                  <a:srgbClr val="00B050"/>
                </a:solidFill>
              </a:rPr>
              <a:t>" : ["K1","K2","K5","K4"]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df1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df2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(dataset2)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dfmerge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pd.</a:t>
            </a:r>
            <a:r>
              <a:rPr lang="en-US" dirty="0" err="1">
                <a:solidFill>
                  <a:srgbClr val="0070C0"/>
                </a:solidFill>
              </a:rPr>
              <a:t>merge</a:t>
            </a:r>
            <a:r>
              <a:rPr lang="en-US" dirty="0">
                <a:solidFill>
                  <a:srgbClr val="0070C0"/>
                </a:solidFill>
              </a:rPr>
              <a:t>(df1,df2,on = "</a:t>
            </a:r>
            <a:r>
              <a:rPr lang="en-US" dirty="0" err="1">
                <a:solidFill>
                  <a:srgbClr val="0070C0"/>
                </a:solidFill>
              </a:rPr>
              <a:t>anahtar</a:t>
            </a:r>
            <a:r>
              <a:rPr lang="en-US" dirty="0">
                <a:solidFill>
                  <a:srgbClr val="0070C0"/>
                </a:solidFill>
              </a:rPr>
              <a:t>")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8140D63-0CCD-B6F4-98A3-6E38FF69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71" y="1239834"/>
            <a:ext cx="5350411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1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Birleştirme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1" y="1005423"/>
            <a:ext cx="11243732" cy="4688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Dataframe’leri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birleştirme. Burada bilinmesi gereken şey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dataframeye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referans alınır.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2561" y="1598788"/>
            <a:ext cx="5175096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dataset1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"A" : ["A1","A2","A3"],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"B" : ["B1","B2","B3"],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dataset2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"X" : ["X1","X2","X3","X4"],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"Y" : ["Y1","Y2","Y3","Y4"],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df1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df2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(dataset2)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df1joindf2=</a:t>
            </a:r>
            <a:r>
              <a:rPr lang="en-US" dirty="0">
                <a:solidFill>
                  <a:srgbClr val="0070C0"/>
                </a:solidFill>
              </a:rPr>
              <a:t>df1.join(df2)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df2joindf1=</a:t>
            </a:r>
            <a:r>
              <a:rPr lang="en-US" dirty="0">
                <a:solidFill>
                  <a:srgbClr val="0070C0"/>
                </a:solidFill>
              </a:rPr>
              <a:t>df2.join(df1)</a:t>
            </a:r>
            <a:endParaRPr lang="tr-TR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rightjoin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df1.join(df2, how = 'right')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D43EE25-ECD7-2090-8F2B-DDD43CC8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91" y="4357891"/>
            <a:ext cx="1846260" cy="1404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5710BB2-84F8-0326-02BD-B6A2D872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597" y="4927059"/>
            <a:ext cx="1877383" cy="1440000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F408025-30EB-456B-11AE-F872DC1C2C66}"/>
              </a:ext>
            </a:extLst>
          </p:cNvPr>
          <p:cNvCxnSpPr/>
          <p:nvPr/>
        </p:nvCxnSpPr>
        <p:spPr>
          <a:xfrm flipV="1">
            <a:off x="2883159" y="5259212"/>
            <a:ext cx="1082351" cy="38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4E1A6488-79C9-35CC-7299-5CAEFAAEA0C3}"/>
              </a:ext>
            </a:extLst>
          </p:cNvPr>
          <p:cNvCxnSpPr/>
          <p:nvPr/>
        </p:nvCxnSpPr>
        <p:spPr>
          <a:xfrm flipV="1">
            <a:off x="2883159" y="5453135"/>
            <a:ext cx="1109532" cy="5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EFF3A724-9A9D-1326-03E5-B04B01818563}"/>
              </a:ext>
            </a:extLst>
          </p:cNvPr>
          <p:cNvCxnSpPr/>
          <p:nvPr/>
        </p:nvCxnSpPr>
        <p:spPr>
          <a:xfrm flipV="1">
            <a:off x="3992691" y="6074229"/>
            <a:ext cx="2660036" cy="29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Resim 19">
            <a:extLst>
              <a:ext uri="{FF2B5EF4-FFF2-40B4-BE49-F238E27FC236}">
                <a16:creationId xmlns:a16="http://schemas.microsoft.com/office/drawing/2014/main" id="{E566F11B-4AF0-4F93-B3BA-3A933527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677" y="1463437"/>
            <a:ext cx="7316522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Birleştirme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1" y="1005423"/>
            <a:ext cx="11243732" cy="4688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solidFill>
                  <a:srgbClr val="0070C0"/>
                </a:solidFill>
              </a:rPr>
              <a:t>Join</a:t>
            </a:r>
            <a:r>
              <a:rPr lang="tr-TR" dirty="0"/>
              <a:t> ile </a:t>
            </a:r>
            <a:r>
              <a:rPr lang="tr-TR" dirty="0" err="1"/>
              <a:t>Dataframe’leri</a:t>
            </a:r>
            <a:r>
              <a:rPr lang="tr-TR" dirty="0"/>
              <a:t> birleştirme. </a:t>
            </a:r>
            <a:r>
              <a:rPr lang="tr-TR" dirty="0">
                <a:solidFill>
                  <a:srgbClr val="0070C0"/>
                </a:solidFill>
              </a:rPr>
              <a:t>Outer, Inner, </a:t>
            </a:r>
            <a:r>
              <a:rPr lang="tr-TR" dirty="0" err="1">
                <a:solidFill>
                  <a:srgbClr val="0070C0"/>
                </a:solidFill>
              </a:rPr>
              <a:t>Left</a:t>
            </a:r>
            <a:r>
              <a:rPr lang="tr-TR" dirty="0">
                <a:solidFill>
                  <a:srgbClr val="0070C0"/>
                </a:solidFill>
              </a:rPr>
              <a:t> ve Right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2562" y="1598788"/>
            <a:ext cx="392479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</a:rPr>
              <a:t>df1.index=[1,2,3]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</a:rPr>
              <a:t>df2.index=[2,3,4,5]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</a:rPr>
              <a:t>leftjoin</a:t>
            </a:r>
            <a:r>
              <a:rPr lang="tr-TR" dirty="0">
                <a:solidFill>
                  <a:srgbClr val="00B050"/>
                </a:solidFill>
              </a:rPr>
              <a:t>=df1.join(df2)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</a:rPr>
              <a:t>rightjoin</a:t>
            </a:r>
            <a:r>
              <a:rPr lang="tr-TR" dirty="0">
                <a:solidFill>
                  <a:srgbClr val="00B050"/>
                </a:solidFill>
              </a:rPr>
              <a:t>=df1.join(df2, </a:t>
            </a:r>
            <a:r>
              <a:rPr lang="tr-TR" dirty="0">
                <a:solidFill>
                  <a:srgbClr val="0070C0"/>
                </a:solidFill>
              </a:rPr>
              <a:t>how ='</a:t>
            </a:r>
            <a:r>
              <a:rPr lang="tr-TR" dirty="0" err="1">
                <a:solidFill>
                  <a:srgbClr val="0070C0"/>
                </a:solidFill>
              </a:rPr>
              <a:t>right</a:t>
            </a:r>
            <a:r>
              <a:rPr lang="tr-TR" dirty="0">
                <a:solidFill>
                  <a:srgbClr val="0070C0"/>
                </a:solidFill>
              </a:rPr>
              <a:t>'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</a:rPr>
              <a:t>outerjoin</a:t>
            </a:r>
            <a:r>
              <a:rPr lang="tr-TR" dirty="0">
                <a:solidFill>
                  <a:srgbClr val="00B050"/>
                </a:solidFill>
              </a:rPr>
              <a:t>=df1.join(df2, </a:t>
            </a:r>
            <a:r>
              <a:rPr lang="tr-TR" dirty="0">
                <a:solidFill>
                  <a:srgbClr val="0070C0"/>
                </a:solidFill>
              </a:rPr>
              <a:t>how ='</a:t>
            </a:r>
            <a:r>
              <a:rPr lang="tr-TR" dirty="0" err="1">
                <a:solidFill>
                  <a:srgbClr val="0070C0"/>
                </a:solidFill>
              </a:rPr>
              <a:t>outer</a:t>
            </a:r>
            <a:r>
              <a:rPr lang="tr-TR" dirty="0">
                <a:solidFill>
                  <a:srgbClr val="0070C0"/>
                </a:solidFill>
              </a:rPr>
              <a:t>'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</a:rPr>
              <a:t>innerjoin</a:t>
            </a:r>
            <a:r>
              <a:rPr lang="tr-TR" dirty="0">
                <a:solidFill>
                  <a:srgbClr val="00B050"/>
                </a:solidFill>
              </a:rPr>
              <a:t>=df1.join(df2, </a:t>
            </a:r>
            <a:r>
              <a:rPr lang="tr-TR" dirty="0">
                <a:solidFill>
                  <a:srgbClr val="0070C0"/>
                </a:solidFill>
              </a:rPr>
              <a:t>how ='</a:t>
            </a:r>
            <a:r>
              <a:rPr lang="tr-TR" dirty="0" err="1">
                <a:solidFill>
                  <a:srgbClr val="0070C0"/>
                </a:solidFill>
              </a:rPr>
              <a:t>inner</a:t>
            </a:r>
            <a:r>
              <a:rPr lang="tr-TR" dirty="0">
                <a:solidFill>
                  <a:srgbClr val="0070C0"/>
                </a:solidFill>
              </a:rPr>
              <a:t>'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6E837B1-E1D0-12EE-55D5-7740852E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17" y="1435258"/>
            <a:ext cx="5369043" cy="33840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6882185-C356-1000-6570-FA4ACF9E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63" y="4463482"/>
            <a:ext cx="3242873" cy="22320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5B29557C-05DE-8024-859E-A0765FCE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426" y="4472813"/>
            <a:ext cx="3432953" cy="140400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7E58CC5-483A-D40F-CBD1-C263AD3E4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799" y="1877280"/>
            <a:ext cx="2112853" cy="14760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726DDB4E-C0E2-711B-E499-2CC6BCC05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902" y="321735"/>
            <a:ext cx="201915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264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Loc</a:t>
            </a:r>
            <a:r>
              <a:rPr lang="tr-TR" dirty="0"/>
              <a:t> ile </a:t>
            </a:r>
            <a:r>
              <a:rPr lang="tr-TR" dirty="0" err="1"/>
              <a:t>DataFrame</a:t>
            </a:r>
            <a:r>
              <a:rPr lang="tr-TR" dirty="0"/>
              <a:t> Listelemek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261636" y="2015169"/>
            <a:ext cx="477202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z=list(</a:t>
            </a:r>
            <a:r>
              <a:rPr lang="en-US" dirty="0" err="1">
                <a:solidFill>
                  <a:srgbClr val="0070C0"/>
                </a:solidFill>
              </a:rPr>
              <a:t>df.columns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</a:t>
            </a:r>
            <a:r>
              <a:rPr lang="en-US" dirty="0" err="1">
                <a:solidFill>
                  <a:srgbClr val="00B050"/>
                </a:solidFill>
              </a:rPr>
              <a:t>nColumns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Name:",z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[z]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1273282"/>
            <a:ext cx="10832841" cy="49222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Pandas</a:t>
            </a:r>
            <a:r>
              <a:rPr lang="tr-TR" dirty="0"/>
              <a:t>, Python programlama dili için yüksek performanslı, kullanımı kolay veri yapıları ve veri analiz araçları sağlayan açık kaynaklı bir kütüphanedir. </a:t>
            </a:r>
          </a:p>
          <a:p>
            <a:pPr>
              <a:lnSpc>
                <a:spcPct val="150000"/>
              </a:lnSpc>
            </a:pPr>
            <a:r>
              <a:rPr lang="tr-TR" dirty="0"/>
              <a:t>‘.</a:t>
            </a:r>
            <a:r>
              <a:rPr lang="tr-TR" dirty="0" err="1"/>
              <a:t>csv</a:t>
            </a:r>
            <a:r>
              <a:rPr lang="tr-TR" dirty="0"/>
              <a:t>’ ,’</a:t>
            </a:r>
            <a:r>
              <a:rPr lang="tr-TR" dirty="0" err="1"/>
              <a:t>xlsx</a:t>
            </a:r>
            <a:r>
              <a:rPr lang="tr-TR" dirty="0"/>
              <a:t>’ ve ‘.txt’ dosyalarını açmak ve içerisinde bulunan verileri okuyarak istenen sonuca kolayca ulaşmak için kullanılmaktadır. </a:t>
            </a:r>
          </a:p>
          <a:p>
            <a:pPr>
              <a:lnSpc>
                <a:spcPct val="150000"/>
              </a:lnSpc>
            </a:pPr>
            <a:r>
              <a:rPr lang="tr-TR" dirty="0"/>
              <a:t>Yani </a:t>
            </a:r>
            <a:r>
              <a:rPr lang="tr-TR" dirty="0" err="1"/>
              <a:t>Pandas</a:t>
            </a:r>
            <a:r>
              <a:rPr lang="tr-TR" dirty="0"/>
              <a:t> sayesinde bir </a:t>
            </a:r>
            <a:r>
              <a:rPr lang="tr-TR" dirty="0" err="1"/>
              <a:t>excel</a:t>
            </a:r>
            <a:r>
              <a:rPr lang="tr-TR" dirty="0"/>
              <a:t> dosyasını açarak içerisinde bulunan bir sütunu veya satırı seçip işlem yapabiliriz.</a:t>
            </a:r>
          </a:p>
          <a:p>
            <a:pPr>
              <a:lnSpc>
                <a:spcPct val="150000"/>
              </a:lnSpc>
            </a:pPr>
            <a:r>
              <a:rPr lang="tr-TR" dirty="0"/>
              <a:t>Veri bilimi, makine öğrenmesi, bilimsel hesaplar ve diğer birçok verinin yoğun olduğu alanlarda kullanılmaktadır.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Pandas</a:t>
            </a:r>
            <a:r>
              <a:rPr lang="tr-TR" dirty="0"/>
              <a:t> verileri </a:t>
            </a:r>
            <a:r>
              <a:rPr lang="tr-TR" dirty="0">
                <a:solidFill>
                  <a:srgbClr val="0070C0"/>
                </a:solidFill>
              </a:rPr>
              <a:t>seriler ve data </a:t>
            </a:r>
            <a:r>
              <a:rPr lang="tr-TR" dirty="0" err="1">
                <a:solidFill>
                  <a:srgbClr val="0070C0"/>
                </a:solidFill>
              </a:rPr>
              <a:t>frame’lerdir</a:t>
            </a:r>
            <a:r>
              <a:rPr lang="tr-TR" dirty="0"/>
              <a:t>.</a:t>
            </a:r>
          </a:p>
          <a:p>
            <a:pPr>
              <a:lnSpc>
                <a:spcPct val="150000"/>
              </a:lnSpc>
            </a:pPr>
            <a:r>
              <a:rPr lang="tr-TR" dirty="0"/>
              <a:t>Öncelikle ‘Seriler’ konusunu işleyeceğiz. Ardından’ </a:t>
            </a:r>
            <a:r>
              <a:rPr lang="tr-TR" dirty="0" err="1"/>
              <a:t>DataFrame</a:t>
            </a:r>
            <a:r>
              <a:rPr lang="tr-TR" dirty="0"/>
              <a:t> oluşturma ve </a:t>
            </a:r>
            <a:r>
              <a:rPr lang="tr-TR" dirty="0" err="1"/>
              <a:t>işlevleri’ne</a:t>
            </a:r>
            <a:r>
              <a:rPr lang="tr-TR" dirty="0"/>
              <a:t> değineceğiz. 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264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ve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ile verilere ulaşma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Belirtilen satır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ve Sütun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name’e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verileri listeler.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474238" y="2398861"/>
            <a:ext cx="765670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B050"/>
                </a:solidFill>
              </a:rPr>
              <a:t>df.set_index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np.array</a:t>
            </a:r>
            <a:r>
              <a:rPr lang="en-US" dirty="0">
                <a:solidFill>
                  <a:srgbClr val="00B050"/>
                </a:solidFill>
              </a:rPr>
              <a:t>((1,2,3,4)), </a:t>
            </a:r>
            <a:r>
              <a:rPr lang="en-US" dirty="0" err="1">
                <a:solidFill>
                  <a:srgbClr val="00B050"/>
                </a:solidFill>
              </a:rPr>
              <a:t>inplace</a:t>
            </a:r>
            <a:r>
              <a:rPr lang="en-US" dirty="0">
                <a:solidFill>
                  <a:srgbClr val="00B050"/>
                </a:solidFill>
              </a:rPr>
              <a:t> = True)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[2]</a:t>
            </a:r>
            <a:r>
              <a:rPr lang="en-US" dirty="0">
                <a:solidFill>
                  <a:srgbClr val="00B050"/>
                </a:solidFill>
              </a:rPr>
              <a:t>,end="\n\n")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B050"/>
                </a:solidFill>
              </a:rPr>
              <a:t>df.set_index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np.array</a:t>
            </a:r>
            <a:r>
              <a:rPr lang="en-US" dirty="0">
                <a:solidFill>
                  <a:srgbClr val="00B050"/>
                </a:solidFill>
              </a:rPr>
              <a:t>(["A","B","C","D"]),</a:t>
            </a:r>
            <a:r>
              <a:rPr lang="en-US" dirty="0" err="1">
                <a:solidFill>
                  <a:srgbClr val="00B050"/>
                </a:solidFill>
              </a:rPr>
              <a:t>inplace</a:t>
            </a:r>
            <a:r>
              <a:rPr lang="en-US" dirty="0">
                <a:solidFill>
                  <a:srgbClr val="00B050"/>
                </a:solidFill>
              </a:rPr>
              <a:t>=True)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["B"]</a:t>
            </a:r>
            <a:r>
              <a:rPr lang="en-US" dirty="0">
                <a:solidFill>
                  <a:srgbClr val="00B050"/>
                </a:solidFill>
              </a:rPr>
              <a:t>) #satır </a:t>
            </a:r>
            <a:r>
              <a:rPr lang="en-US" dirty="0" err="1">
                <a:solidFill>
                  <a:srgbClr val="00B050"/>
                </a:solidFill>
              </a:rPr>
              <a:t>B'deki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değerlerini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verir</a:t>
            </a: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print("\n",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["B","Columns1"]</a:t>
            </a:r>
            <a:r>
              <a:rPr lang="en-US" dirty="0">
                <a:solidFill>
                  <a:srgbClr val="00B050"/>
                </a:solidFill>
              </a:rPr>
              <a:t>) #B sat</a:t>
            </a:r>
            <a:r>
              <a:rPr lang="tr-TR" dirty="0">
                <a:solidFill>
                  <a:srgbClr val="00B050"/>
                </a:solidFill>
              </a:rPr>
              <a:t>ı</a:t>
            </a:r>
            <a:r>
              <a:rPr lang="en-US" dirty="0" err="1">
                <a:solidFill>
                  <a:srgbClr val="00B050"/>
                </a:solidFill>
              </a:rPr>
              <a:t>rırındaki</a:t>
            </a:r>
            <a:r>
              <a:rPr lang="en-US" dirty="0">
                <a:solidFill>
                  <a:srgbClr val="00B050"/>
                </a:solidFill>
              </a:rPr>
              <a:t> Columns1 </a:t>
            </a:r>
            <a:r>
              <a:rPr lang="en-US" dirty="0" err="1">
                <a:solidFill>
                  <a:srgbClr val="00B050"/>
                </a:solidFill>
              </a:rPr>
              <a:t>değerini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verir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df.loc</a:t>
            </a:r>
            <a:r>
              <a:rPr lang="tr-TR" dirty="0">
                <a:solidFill>
                  <a:srgbClr val="00B050"/>
                </a:solidFill>
              </a:rPr>
              <a:t>[</a:t>
            </a:r>
            <a:r>
              <a:rPr lang="tr-TR" dirty="0">
                <a:solidFill>
                  <a:srgbClr val="0070C0"/>
                </a:solidFill>
              </a:rPr>
              <a:t>['A','D']</a:t>
            </a:r>
            <a:r>
              <a:rPr lang="tr-TR" dirty="0">
                <a:solidFill>
                  <a:srgbClr val="00B050"/>
                </a:solidFill>
              </a:rPr>
              <a:t>,</a:t>
            </a:r>
            <a:r>
              <a:rPr lang="tr-TR" dirty="0">
                <a:solidFill>
                  <a:srgbClr val="0070C0"/>
                </a:solidFill>
              </a:rPr>
              <a:t>['Columns3','Columns4']</a:t>
            </a:r>
            <a:r>
              <a:rPr lang="tr-TR" dirty="0">
                <a:solidFill>
                  <a:srgbClr val="00B050"/>
                </a:solidFill>
              </a:rPr>
              <a:t>])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112049-67D7-937D-F824-DDC778F8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544" y="1623527"/>
            <a:ext cx="2247900" cy="3343275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E13EA02A-49AC-E6E6-4D84-BE676F274E17}"/>
              </a:ext>
            </a:extLst>
          </p:cNvPr>
          <p:cNvCxnSpPr/>
          <p:nvPr/>
        </p:nvCxnSpPr>
        <p:spPr>
          <a:xfrm flipV="1">
            <a:off x="4133461" y="2224829"/>
            <a:ext cx="4665306" cy="816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E759663C-D2C6-31BE-0E51-A3A12B528049}"/>
              </a:ext>
            </a:extLst>
          </p:cNvPr>
          <p:cNvCxnSpPr/>
          <p:nvPr/>
        </p:nvCxnSpPr>
        <p:spPr>
          <a:xfrm flipV="1">
            <a:off x="6503437" y="3648269"/>
            <a:ext cx="2416628" cy="251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B17E9E69-261C-6E39-88EA-D5BF984A65F4}"/>
              </a:ext>
            </a:extLst>
          </p:cNvPr>
          <p:cNvCxnSpPr/>
          <p:nvPr/>
        </p:nvCxnSpPr>
        <p:spPr>
          <a:xfrm>
            <a:off x="8444204" y="4310743"/>
            <a:ext cx="549340" cy="475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Resim 14">
            <a:extLst>
              <a:ext uri="{FF2B5EF4-FFF2-40B4-BE49-F238E27FC236}">
                <a16:creationId xmlns:a16="http://schemas.microsoft.com/office/drawing/2014/main" id="{9EB280A2-9DE0-DFCB-C622-3A04A26B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544" y="5234473"/>
            <a:ext cx="1952625" cy="676275"/>
          </a:xfrm>
          <a:prstGeom prst="rect">
            <a:avLst/>
          </a:prstGeom>
        </p:spPr>
      </p:pic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B65B5811-D4E0-D30E-AF23-A6FEA0159F1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16774" y="4793967"/>
            <a:ext cx="3076770" cy="778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9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8"/>
            <a:ext cx="10049070" cy="8912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tr-TR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fonksiyonunda isim belirtmeniz gerekirken,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indeks belirtmeniz gerekir.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fonksiyonu, satır ve sütun indeksine göre değerleri gösterir.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Satırların indeksleri bildiğiniz gibi 0'dan başlayarak ilerliyor. ‘A’nın indeksi 0, ve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fonksiyonuna ‘0’ verilmiş.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103573" y="3083767"/>
            <a:ext cx="509085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df.iloc</a:t>
            </a:r>
            <a:r>
              <a:rPr lang="en-US" dirty="0">
                <a:solidFill>
                  <a:srgbClr val="0070C0"/>
                </a:solidFill>
              </a:rPr>
              <a:t>[0]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# 0. </a:t>
            </a:r>
            <a:r>
              <a:rPr lang="en-US" dirty="0" err="1">
                <a:solidFill>
                  <a:srgbClr val="0070C0"/>
                </a:solidFill>
              </a:rPr>
              <a:t>satırdaki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sütun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değerleri</a:t>
            </a:r>
            <a:endParaRPr lang="en-US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</a:t>
            </a:r>
            <a:r>
              <a:rPr lang="en-US" dirty="0" err="1">
                <a:solidFill>
                  <a:srgbClr val="00B050"/>
                </a:solidFill>
              </a:rPr>
              <a:t>df</a:t>
            </a:r>
            <a:r>
              <a:rPr lang="en-US" dirty="0">
                <a:solidFill>
                  <a:srgbClr val="00B050"/>
                </a:solidFill>
              </a:rPr>
              <a:t>[0,0]=",</a:t>
            </a:r>
            <a:r>
              <a:rPr lang="en-US" dirty="0" err="1">
                <a:solidFill>
                  <a:srgbClr val="0070C0"/>
                </a:solidFill>
              </a:rPr>
              <a:t>df.iloc</a:t>
            </a:r>
            <a:r>
              <a:rPr lang="en-US" dirty="0">
                <a:solidFill>
                  <a:srgbClr val="0070C0"/>
                </a:solidFill>
              </a:rPr>
              <a:t>[0,0]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#0. </a:t>
            </a:r>
            <a:r>
              <a:rPr lang="en-US" dirty="0" err="1">
                <a:solidFill>
                  <a:srgbClr val="0070C0"/>
                </a:solidFill>
              </a:rPr>
              <a:t>satır</a:t>
            </a:r>
            <a:r>
              <a:rPr lang="en-US" dirty="0">
                <a:solidFill>
                  <a:srgbClr val="0070C0"/>
                </a:solidFill>
              </a:rPr>
              <a:t> 0.sütun </a:t>
            </a:r>
            <a:r>
              <a:rPr lang="en-US" dirty="0" err="1">
                <a:solidFill>
                  <a:srgbClr val="0070C0"/>
                </a:solidFill>
              </a:rPr>
              <a:t>değeri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01B903-515D-AE8F-981C-67C091EB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14" y="3059938"/>
            <a:ext cx="2524125" cy="1809750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52445A21-4141-27D3-A4C1-04FA9BA91066}"/>
              </a:ext>
            </a:extLst>
          </p:cNvPr>
          <p:cNvCxnSpPr>
            <a:cxnSpLocks/>
          </p:cNvCxnSpPr>
          <p:nvPr/>
        </p:nvCxnSpPr>
        <p:spPr>
          <a:xfrm>
            <a:off x="5365102" y="3321698"/>
            <a:ext cx="1625212" cy="107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57390131-B3A3-3923-9B73-D6EEAE6A79D8}"/>
              </a:ext>
            </a:extLst>
          </p:cNvPr>
          <p:cNvCxnSpPr>
            <a:cxnSpLocks/>
          </p:cNvCxnSpPr>
          <p:nvPr/>
        </p:nvCxnSpPr>
        <p:spPr>
          <a:xfrm>
            <a:off x="6021098" y="4207571"/>
            <a:ext cx="969216" cy="496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25920"/>
            <a:ext cx="10049070" cy="5903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İki farklı yolla yeni </a:t>
            </a:r>
            <a:r>
              <a:rPr lang="tr-TR" dirty="0" err="1"/>
              <a:t>dataframe</a:t>
            </a:r>
            <a:r>
              <a:rPr lang="tr-TR" dirty="0"/>
              <a:t> oluşturalım.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652138" y="1433585"/>
            <a:ext cx="7306874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#1. Yol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import pandas as pd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data=[{"Samsun":100000,"Ankara":1000000,"Ordu":50000,"Sinop":10000},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      {"Samsun":1000,"Ankara":8000,"Ordu":5000,"Sinop":500}]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seri1=</a:t>
            </a:r>
            <a:r>
              <a:rPr lang="en-US" dirty="0" err="1">
                <a:solidFill>
                  <a:srgbClr val="0070C0"/>
                </a:solidFill>
              </a:rPr>
              <a:t>pd.Series</a:t>
            </a:r>
            <a:r>
              <a:rPr lang="en-US" dirty="0">
                <a:solidFill>
                  <a:srgbClr val="0070C0"/>
                </a:solidFill>
              </a:rPr>
              <a:t>(data[0]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seri2=</a:t>
            </a:r>
            <a:r>
              <a:rPr lang="en-US" dirty="0" err="1">
                <a:solidFill>
                  <a:srgbClr val="0070C0"/>
                </a:solidFill>
              </a:rPr>
              <a:t>pd.Series</a:t>
            </a:r>
            <a:r>
              <a:rPr lang="en-US" dirty="0">
                <a:solidFill>
                  <a:srgbClr val="0070C0"/>
                </a:solidFill>
              </a:rPr>
              <a:t>(data[1])</a:t>
            </a:r>
          </a:p>
          <a:p>
            <a:pPr>
              <a:spcAft>
                <a:spcPts val="300"/>
              </a:spcAft>
            </a:pP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en-US" dirty="0" err="1">
                <a:solidFill>
                  <a:srgbClr val="00B050"/>
                </a:solidFill>
              </a:rPr>
              <a:t>iller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pd.DataFrame</a:t>
            </a:r>
            <a:r>
              <a:rPr lang="en-US" dirty="0">
                <a:solidFill>
                  <a:srgbClr val="0070C0"/>
                </a:solidFill>
              </a:rPr>
              <a:t>(columns=["</a:t>
            </a:r>
            <a:r>
              <a:rPr lang="en-US" dirty="0" err="1">
                <a:solidFill>
                  <a:srgbClr val="0070C0"/>
                </a:solidFill>
              </a:rPr>
              <a:t>Nüfus</a:t>
            </a:r>
            <a:r>
              <a:rPr lang="en-US" dirty="0">
                <a:solidFill>
                  <a:srgbClr val="0070C0"/>
                </a:solidFill>
              </a:rPr>
              <a:t>","</a:t>
            </a:r>
            <a:r>
              <a:rPr lang="en-US" dirty="0" err="1">
                <a:solidFill>
                  <a:srgbClr val="0070C0"/>
                </a:solidFill>
              </a:rPr>
              <a:t>Yüzölçümü</a:t>
            </a:r>
            <a:r>
              <a:rPr lang="en-US" dirty="0">
                <a:solidFill>
                  <a:srgbClr val="0070C0"/>
                </a:solidFill>
              </a:rPr>
              <a:t>"])</a:t>
            </a:r>
          </a:p>
          <a:p>
            <a:pPr>
              <a:spcAft>
                <a:spcPts val="300"/>
              </a:spcAft>
            </a:pPr>
            <a:r>
              <a:rPr lang="en-US" dirty="0" err="1">
                <a:solidFill>
                  <a:srgbClr val="0070C0"/>
                </a:solidFill>
              </a:rPr>
              <a:t>iller</a:t>
            </a:r>
            <a:r>
              <a:rPr lang="en-US" dirty="0">
                <a:solidFill>
                  <a:srgbClr val="0070C0"/>
                </a:solidFill>
              </a:rPr>
              <a:t>["</a:t>
            </a:r>
            <a:r>
              <a:rPr lang="en-US" dirty="0" err="1">
                <a:solidFill>
                  <a:srgbClr val="0070C0"/>
                </a:solidFill>
              </a:rPr>
              <a:t>Nüfus</a:t>
            </a:r>
            <a:r>
              <a:rPr lang="en-US" dirty="0">
                <a:solidFill>
                  <a:srgbClr val="0070C0"/>
                </a:solidFill>
              </a:rPr>
              <a:t>"]=seri1</a:t>
            </a:r>
          </a:p>
          <a:p>
            <a:pPr>
              <a:spcAft>
                <a:spcPts val="300"/>
              </a:spcAft>
            </a:pPr>
            <a:r>
              <a:rPr lang="en-US" dirty="0" err="1">
                <a:solidFill>
                  <a:srgbClr val="0070C0"/>
                </a:solidFill>
              </a:rPr>
              <a:t>iller</a:t>
            </a:r>
            <a:r>
              <a:rPr lang="en-US" dirty="0">
                <a:solidFill>
                  <a:srgbClr val="0070C0"/>
                </a:solidFill>
              </a:rPr>
              <a:t>["</a:t>
            </a:r>
            <a:r>
              <a:rPr lang="en-US" dirty="0" err="1">
                <a:solidFill>
                  <a:srgbClr val="0070C0"/>
                </a:solidFill>
              </a:rPr>
              <a:t>Yüzölçümü</a:t>
            </a:r>
            <a:r>
              <a:rPr lang="en-US" dirty="0">
                <a:solidFill>
                  <a:srgbClr val="0070C0"/>
                </a:solidFill>
              </a:rPr>
              <a:t>"]=seri2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21DCEC7-02B5-7444-CBBA-CE986B8B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312" y="3081265"/>
            <a:ext cx="5162550" cy="23431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5C1E01D-939A-6BDD-81CB-142DCE1ABFFD}"/>
              </a:ext>
            </a:extLst>
          </p:cNvPr>
          <p:cNvSpPr txBox="1"/>
          <p:nvPr/>
        </p:nvSpPr>
        <p:spPr>
          <a:xfrm>
            <a:off x="643467" y="5011476"/>
            <a:ext cx="8213272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#2.yol</a:t>
            </a: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data={"Nüfus":</a:t>
            </a:r>
            <a:r>
              <a:rPr lang="tr-TR" dirty="0">
                <a:solidFill>
                  <a:srgbClr val="0070C0"/>
                </a:solidFill>
              </a:rPr>
              <a:t>[100000,1000000,50000,10000],"</a:t>
            </a:r>
            <a:r>
              <a:rPr lang="tr-TR" dirty="0">
                <a:solidFill>
                  <a:srgbClr val="00B050"/>
                </a:solidFill>
              </a:rPr>
              <a:t>Yüzölçümü":</a:t>
            </a:r>
            <a:r>
              <a:rPr lang="tr-TR" dirty="0">
                <a:solidFill>
                  <a:srgbClr val="0070C0"/>
                </a:solidFill>
              </a:rPr>
              <a:t>[1000,8000,5000,500]</a:t>
            </a:r>
            <a:r>
              <a:rPr lang="tr-TR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iller1=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data,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>
                <a:solidFill>
                  <a:srgbClr val="0070C0"/>
                </a:solidFill>
              </a:rPr>
              <a:t>=["</a:t>
            </a:r>
            <a:r>
              <a:rPr lang="tr-TR" dirty="0" err="1">
                <a:solidFill>
                  <a:srgbClr val="0070C0"/>
                </a:solidFill>
              </a:rPr>
              <a:t>Samsun","Ankara","Ordu","Sinop</a:t>
            </a:r>
            <a:r>
              <a:rPr lang="tr-TR" dirty="0">
                <a:solidFill>
                  <a:srgbClr val="0070C0"/>
                </a:solidFill>
              </a:rPr>
              <a:t>"]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244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 err="1">
                <a:sym typeface="Wingdings" panose="05000000000000000000" pitchFamily="2" charset="2"/>
              </a:rPr>
              <a:t>loc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02778"/>
            <a:ext cx="10049070" cy="5903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 veri üzerinde </a:t>
            </a:r>
            <a:r>
              <a:rPr lang="tr-TR" dirty="0" err="1"/>
              <a:t>loc</a:t>
            </a:r>
            <a:r>
              <a:rPr lang="tr-TR" dirty="0"/>
              <a:t> ve </a:t>
            </a:r>
            <a:r>
              <a:rPr lang="tr-TR" dirty="0" err="1"/>
              <a:t>iloc</a:t>
            </a:r>
            <a:r>
              <a:rPr lang="tr-TR" dirty="0"/>
              <a:t> ile örnekler yapalım.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969384" y="2210674"/>
            <a:ext cx="6086988" cy="182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(iller1.loc["Samsun"]) 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</a:t>
            </a:r>
            <a:r>
              <a:rPr lang="tr-TR" dirty="0" err="1">
                <a:solidFill>
                  <a:srgbClr val="00B050"/>
                </a:solidFill>
              </a:rPr>
              <a:t>nAnkara</a:t>
            </a:r>
            <a:r>
              <a:rPr lang="tr-TR" dirty="0">
                <a:solidFill>
                  <a:srgbClr val="00B050"/>
                </a:solidFill>
              </a:rPr>
              <a:t> Nüfus:",</a:t>
            </a:r>
            <a:r>
              <a:rPr lang="tr-TR" dirty="0">
                <a:solidFill>
                  <a:srgbClr val="0070C0"/>
                </a:solidFill>
              </a:rPr>
              <a:t>iller1.loc["</a:t>
            </a:r>
            <a:r>
              <a:rPr lang="tr-TR" dirty="0" err="1">
                <a:solidFill>
                  <a:srgbClr val="0070C0"/>
                </a:solidFill>
              </a:rPr>
              <a:t>Ankara","Nüfus</a:t>
            </a:r>
            <a:r>
              <a:rPr lang="tr-TR" dirty="0">
                <a:solidFill>
                  <a:srgbClr val="0070C0"/>
                </a:solidFill>
              </a:rPr>
              <a:t>"]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#istenen sütunu listeleme (</a:t>
            </a:r>
            <a:r>
              <a:rPr lang="tr-TR" dirty="0" err="1">
                <a:solidFill>
                  <a:srgbClr val="00B050"/>
                </a:solidFill>
              </a:rPr>
              <a:t>loc</a:t>
            </a:r>
            <a:r>
              <a:rPr lang="tr-TR" dirty="0">
                <a:solidFill>
                  <a:srgbClr val="00B050"/>
                </a:solidFill>
              </a:rPr>
              <a:t> yada </a:t>
            </a:r>
            <a:r>
              <a:rPr lang="tr-TR" dirty="0" err="1">
                <a:solidFill>
                  <a:srgbClr val="00B050"/>
                </a:solidFill>
              </a:rPr>
              <a:t>iloc</a:t>
            </a:r>
            <a:r>
              <a:rPr lang="tr-TR" dirty="0">
                <a:solidFill>
                  <a:srgbClr val="00B050"/>
                </a:solidFill>
              </a:rPr>
              <a:t> gerekli değil)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</a:t>
            </a:r>
            <a:r>
              <a:rPr lang="tr-TR" dirty="0" err="1">
                <a:solidFill>
                  <a:srgbClr val="00B050"/>
                </a:solidFill>
              </a:rPr>
              <a:t>nNüfus</a:t>
            </a:r>
            <a:r>
              <a:rPr lang="tr-TR" dirty="0">
                <a:solidFill>
                  <a:srgbClr val="00B050"/>
                </a:solidFill>
              </a:rPr>
              <a:t> Sütunu:\n",</a:t>
            </a:r>
            <a:r>
              <a:rPr lang="tr-TR" dirty="0">
                <a:solidFill>
                  <a:srgbClr val="0070C0"/>
                </a:solidFill>
              </a:rPr>
              <a:t>iller1["Nüfus"]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2F065F8-FC6C-C3DB-E164-546158A9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40" y="1977797"/>
            <a:ext cx="2438400" cy="6762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EFECF5A-35DB-BAE8-1B0A-28E04B0C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40" y="2861388"/>
            <a:ext cx="1990725" cy="3524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1A74A99-9711-61C6-D50E-37ADC9E7B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740" y="3537663"/>
            <a:ext cx="2400300" cy="123825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646FDC0-50FE-A92C-5A28-26DF4FAEBF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43262" y="2976002"/>
            <a:ext cx="1630478" cy="61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322C9A69-FE1B-320A-3526-4C7C99D6F0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28862" y="3890402"/>
            <a:ext cx="2544878" cy="266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20C08B52-3F3F-7643-A236-6D31D08D531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616784" y="2315935"/>
            <a:ext cx="3956956" cy="164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7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 err="1">
                <a:sym typeface="Wingdings" panose="05000000000000000000" pitchFamily="2" charset="2"/>
              </a:rPr>
              <a:t>iloc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02778"/>
            <a:ext cx="10049070" cy="5903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veri üzerinde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örnekler yapalım.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81554" y="2224829"/>
            <a:ext cx="6653727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(iller1.iloc[1:3,0:2])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("\n",iller1.iloc[[0,2,3],0:2])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("\n",iller1.iloc[:,1]) #1 </a:t>
            </a:r>
            <a:r>
              <a:rPr lang="tr-TR" dirty="0" err="1">
                <a:solidFill>
                  <a:srgbClr val="00B050"/>
                </a:solidFill>
              </a:rPr>
              <a:t>indisli</a:t>
            </a:r>
            <a:r>
              <a:rPr lang="tr-TR" dirty="0">
                <a:solidFill>
                  <a:srgbClr val="00B050"/>
                </a:solidFill>
              </a:rPr>
              <a:t> (2.sütun) sütun için tüm satırlar 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("\n",iller1.iloc[1:3]) #ilk iki satır ve tüm sütunlar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("\n",iller1.iloc[1:3,-1]) #sondan birinci yani son sütun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("\n",iller1.iloc[0:-1,0:-1]) #son sütun ve satır hariç diğer sütunlar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646FDC0-50FE-A92C-5A28-26DF4FAEBF1B}"/>
              </a:ext>
            </a:extLst>
          </p:cNvPr>
          <p:cNvCxnSpPr>
            <a:cxnSpLocks/>
          </p:cNvCxnSpPr>
          <p:nvPr/>
        </p:nvCxnSpPr>
        <p:spPr>
          <a:xfrm flipV="1">
            <a:off x="3554625" y="2870325"/>
            <a:ext cx="4116596" cy="183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322C9A69-FE1B-320A-3526-4C7C99D6F0C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24397" y="3668094"/>
            <a:ext cx="1122930" cy="136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20C08B52-3F3F-7643-A236-6D31D08D531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57191" y="1755753"/>
            <a:ext cx="4178090" cy="645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3F9F1E37-B70A-654F-EF6C-D59A9F2C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389040"/>
            <a:ext cx="2409825" cy="7334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0B84225-7B8C-8C8E-1328-E1519FC0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221" y="2271670"/>
            <a:ext cx="2195389" cy="10080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CC162EF3-1738-6F4D-AC6F-7813B8C2F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327" y="3372204"/>
            <a:ext cx="2217347" cy="86400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F3F2A72F-D00C-34CB-9553-9DD9665E9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327" y="4310738"/>
            <a:ext cx="2107953" cy="648000"/>
          </a:xfrm>
          <a:prstGeom prst="rect">
            <a:avLst/>
          </a:prstGeom>
        </p:spPr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218A075B-BE37-020E-62AE-53FA302EF21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514392" y="4328738"/>
            <a:ext cx="2232935" cy="30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1D113D64-2DCC-8340-CEDE-BC1C162D0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327" y="5051272"/>
            <a:ext cx="2590800" cy="657225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6BE2F4EE-A9B1-1FC8-57F2-F93FBE9FB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448" y="5853863"/>
            <a:ext cx="1298348" cy="756000"/>
          </a:xfrm>
          <a:prstGeom prst="rect">
            <a:avLst/>
          </a:prstGeom>
        </p:spPr>
      </p:pic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7F10674E-C532-B9B8-AB40-F4C0D78905C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90253" y="4927868"/>
            <a:ext cx="1757074" cy="452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D84AD896-19F3-BD92-E332-72E3C6A74A5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74287" y="5606261"/>
            <a:ext cx="793161" cy="625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32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 err="1">
                <a:sym typeface="Wingdings" panose="05000000000000000000" pitchFamily="2" charset="2"/>
              </a:rPr>
              <a:t>iloc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90" y="1097069"/>
            <a:ext cx="67978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np</a:t>
            </a:r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numpy.random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endParaRPr lang="tr-TR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data=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r>
              <a:rPr lang="tr-TR" dirty="0">
                <a:solidFill>
                  <a:srgbClr val="00B050"/>
                </a:solidFill>
              </a:rPr>
              <a:t>(50,6)</a:t>
            </a:r>
          </a:p>
          <a:p>
            <a:r>
              <a:rPr lang="tr-TR" dirty="0" err="1">
                <a:solidFill>
                  <a:srgbClr val="00B050"/>
                </a:solidFill>
              </a:rPr>
              <a:t>coltitle</a:t>
            </a:r>
            <a:r>
              <a:rPr lang="tr-TR" dirty="0">
                <a:solidFill>
                  <a:srgbClr val="00B050"/>
                </a:solidFill>
              </a:rPr>
              <a:t>=["A","B","C","D","E","F",]</a:t>
            </a:r>
          </a:p>
          <a:p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data,columns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coltitle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[1:3,0:2])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[[0,2,10],0:2])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[:,1]) #1 </a:t>
            </a:r>
            <a:r>
              <a:rPr lang="tr-TR" dirty="0" err="1">
                <a:solidFill>
                  <a:srgbClr val="00B050"/>
                </a:solidFill>
              </a:rPr>
              <a:t>indisli</a:t>
            </a:r>
            <a:r>
              <a:rPr lang="tr-TR" dirty="0">
                <a:solidFill>
                  <a:srgbClr val="00B050"/>
                </a:solidFill>
              </a:rPr>
              <a:t> (2.sütun) sütun için tüm satırlar 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[0:2]) #ilk iki satır ve tüm sütunlar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[1:5,-1]) #sondan birinci yani son sütun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[47:-1,0:-1]) #son sütun ve satır hariç diğer sütunlar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646FDC0-50FE-A92C-5A28-26DF4FAEBF1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813662" y="5361330"/>
            <a:ext cx="2176629" cy="61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322C9A69-FE1B-320A-3526-4C7C99D6F0C1}"/>
              </a:ext>
            </a:extLst>
          </p:cNvPr>
          <p:cNvCxnSpPr>
            <a:cxnSpLocks/>
          </p:cNvCxnSpPr>
          <p:nvPr/>
        </p:nvCxnSpPr>
        <p:spPr>
          <a:xfrm flipV="1">
            <a:off x="2699798" y="2048782"/>
            <a:ext cx="4133202" cy="1158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49A67196-452F-B5C8-9399-EDD7B3A3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00" y="1353457"/>
            <a:ext cx="2314575" cy="69532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D19F04B-1BE4-C4C0-822C-9C2E3009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87" y="2303009"/>
            <a:ext cx="2124075" cy="1000125"/>
          </a:xfrm>
          <a:prstGeom prst="rect">
            <a:avLst/>
          </a:prstGeom>
        </p:spPr>
      </p:pic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4AD70430-2A28-A785-B909-11864AE5C3F4}"/>
              </a:ext>
            </a:extLst>
          </p:cNvPr>
          <p:cNvCxnSpPr>
            <a:cxnSpLocks/>
          </p:cNvCxnSpPr>
          <p:nvPr/>
        </p:nvCxnSpPr>
        <p:spPr>
          <a:xfrm flipV="1">
            <a:off x="3627919" y="2803071"/>
            <a:ext cx="3205081" cy="973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D926FAA5-52EF-1F48-A6F8-6313A24EC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432" y="4294758"/>
            <a:ext cx="4546285" cy="612000"/>
          </a:xfrm>
          <a:prstGeom prst="rect">
            <a:avLst/>
          </a:prstGeom>
        </p:spPr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3D6394B-C854-B4FA-D35A-71BFB161EDF3}"/>
              </a:ext>
            </a:extLst>
          </p:cNvPr>
          <p:cNvCxnSpPr>
            <a:cxnSpLocks/>
          </p:cNvCxnSpPr>
          <p:nvPr/>
        </p:nvCxnSpPr>
        <p:spPr>
          <a:xfrm flipV="1">
            <a:off x="5317569" y="4558266"/>
            <a:ext cx="1515431" cy="254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54E52DCB-9111-B1C9-D3F4-6AC3553A1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291" y="4947330"/>
            <a:ext cx="1670157" cy="828000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C05DA052-B816-1ED3-9CE0-1B25DB08C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184" y="5923902"/>
            <a:ext cx="4021716" cy="612000"/>
          </a:xfrm>
          <a:prstGeom prst="rect">
            <a:avLst/>
          </a:prstGeom>
        </p:spPr>
      </p:pic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164E3E93-C9CA-C8FE-E797-5A10C2ABF06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01976" y="6052938"/>
            <a:ext cx="469208" cy="176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9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</a:t>
            </a:r>
            <a:r>
              <a:rPr lang="tr-TR" b="1" dirty="0"/>
              <a:t> Filtreleme İşlemleri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90" y="1097069"/>
            <a:ext cx="67978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 &gt; 0.2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 &gt; 0.2]</a:t>
            </a:r>
            <a:r>
              <a:rPr lang="tr-TR" dirty="0">
                <a:solidFill>
                  <a:srgbClr val="00B050"/>
                </a:solidFill>
              </a:rPr>
              <a:t>) #NaN 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 olan değeler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newdf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['A']&gt; 0]</a:t>
            </a:r>
            <a:r>
              <a:rPr lang="tr-TR" dirty="0">
                <a:solidFill>
                  <a:srgbClr val="00B050"/>
                </a:solidFill>
              </a:rPr>
              <a:t>#A sütununda pozitif olan tüm satırları verir.</a:t>
            </a: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newdf</a:t>
            </a:r>
            <a:r>
              <a:rPr lang="tr-TR" dirty="0">
                <a:solidFill>
                  <a:srgbClr val="00B050"/>
                </a:solidFill>
              </a:rPr>
              <a:t>[0:5])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['A']&gt; 0) &amp; 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['B']&gt; 0)]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85199C-BA3A-84FF-5FCD-9BB22EA2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31" y="1097069"/>
            <a:ext cx="2385760" cy="1332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6582E95-8A29-5876-4224-6DB62E8E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84" y="2851395"/>
            <a:ext cx="3481744" cy="126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8C3262E-BE02-7775-FD33-9FC93404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63" y="4462955"/>
            <a:ext cx="3765985" cy="864000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F38AB3F9-944C-2930-F2D9-0F6088CB0129}"/>
              </a:ext>
            </a:extLst>
          </p:cNvPr>
          <p:cNvCxnSpPr>
            <a:cxnSpLocks/>
          </p:cNvCxnSpPr>
          <p:nvPr/>
        </p:nvCxnSpPr>
        <p:spPr>
          <a:xfrm>
            <a:off x="2099388" y="1324947"/>
            <a:ext cx="5225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413C592C-04B9-32D7-6806-AAA01EC4FCCF}"/>
              </a:ext>
            </a:extLst>
          </p:cNvPr>
          <p:cNvCxnSpPr>
            <a:cxnSpLocks/>
          </p:cNvCxnSpPr>
          <p:nvPr/>
        </p:nvCxnSpPr>
        <p:spPr>
          <a:xfrm>
            <a:off x="2369976" y="1875453"/>
            <a:ext cx="4839808" cy="1129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D191BBFE-89C1-DF9B-8C5C-BBAC446027B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99388" y="2783446"/>
            <a:ext cx="4968275" cy="2111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Resim 28">
            <a:extLst>
              <a:ext uri="{FF2B5EF4-FFF2-40B4-BE49-F238E27FC236}">
                <a16:creationId xmlns:a16="http://schemas.microsoft.com/office/drawing/2014/main" id="{C49DDD38-3D33-1E8D-6E78-3533245AF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97" y="4509896"/>
            <a:ext cx="3831735" cy="2052000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F7C903C3-7458-A347-E62D-2CE19A499FF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57893" y="3959391"/>
            <a:ext cx="571472" cy="550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4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643467" y="1728548"/>
            <a:ext cx="1059059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OuterIndex</a:t>
            </a:r>
            <a:r>
              <a:rPr lang="tr-TR" dirty="0">
                <a:solidFill>
                  <a:srgbClr val="00B050"/>
                </a:solidFill>
              </a:rPr>
              <a:t> = ['Group1','Group1','Group1','Group2','Group2','Group2','Group3','Group3','Group3']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InnerIndex</a:t>
            </a:r>
            <a:r>
              <a:rPr lang="tr-TR" dirty="0">
                <a:solidFill>
                  <a:srgbClr val="00B050"/>
                </a:solidFill>
              </a:rPr>
              <a:t> = ['Index1','Index2','Index3','Index1','Index2','Index3','Index1','Index2','Index3']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</a:rPr>
              <a:t>z=</a:t>
            </a:r>
            <a:r>
              <a:rPr lang="tr-TR" dirty="0" err="1">
                <a:solidFill>
                  <a:srgbClr val="0070C0"/>
                </a:solidFill>
              </a:rPr>
              <a:t>list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zip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OuterIndex,InnerIndex</a:t>
            </a:r>
            <a:r>
              <a:rPr lang="tr-TR" dirty="0">
                <a:solidFill>
                  <a:srgbClr val="0070C0"/>
                </a:solidFill>
              </a:rPr>
              <a:t>)) #itemları </a:t>
            </a:r>
            <a:r>
              <a:rPr lang="tr-TR" dirty="0" err="1">
                <a:solidFill>
                  <a:srgbClr val="0070C0"/>
                </a:solidFill>
              </a:rPr>
              <a:t>tupple’lardan</a:t>
            </a:r>
            <a:r>
              <a:rPr lang="tr-TR" dirty="0">
                <a:solidFill>
                  <a:srgbClr val="0070C0"/>
                </a:solidFill>
              </a:rPr>
              <a:t> oluşan liste oluşturur.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(z)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B9A102-D932-D7F5-84EF-533D74FC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11" y="3338025"/>
            <a:ext cx="5781675" cy="6858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6E8B15D-75B4-D942-057E-75047C3BEAAF}"/>
              </a:ext>
            </a:extLst>
          </p:cNvPr>
          <p:cNvSpPr txBox="1"/>
          <p:nvPr/>
        </p:nvSpPr>
        <p:spPr>
          <a:xfrm>
            <a:off x="2948797" y="115999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 adet </a:t>
            </a:r>
            <a:r>
              <a:rPr lang="tr-TR" dirty="0" err="1"/>
              <a:t>index</a:t>
            </a:r>
            <a:r>
              <a:rPr lang="tr-TR" dirty="0"/>
              <a:t> oluşturup ‘</a:t>
            </a:r>
            <a:r>
              <a:rPr lang="tr-TR" dirty="0" err="1"/>
              <a:t>zip</a:t>
            </a:r>
            <a:r>
              <a:rPr lang="tr-TR" dirty="0"/>
              <a:t>’ fonksiyonu ile birleştirdik.</a:t>
            </a:r>
          </a:p>
        </p:txBody>
      </p:sp>
    </p:spTree>
    <p:extLst>
      <p:ext uri="{BB962C8B-B14F-4D97-AF65-F5344CB8AC3E}">
        <p14:creationId xmlns:p14="http://schemas.microsoft.com/office/powerpoint/2010/main" val="3602748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643467" y="1673391"/>
            <a:ext cx="98583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hierarchy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pd.MultiIndex.from_tuples</a:t>
            </a:r>
            <a:r>
              <a:rPr lang="tr-TR" dirty="0">
                <a:solidFill>
                  <a:srgbClr val="0070C0"/>
                </a:solidFill>
              </a:rPr>
              <a:t>(z) #Multiindex veri tipi oluşturur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hierarchy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A827DA3-3F09-22E4-866B-54F8DA46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19" y="2907166"/>
            <a:ext cx="3076575" cy="20478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06142AE-9843-C9F7-81AF-BE5F5E7A487F}"/>
              </a:ext>
            </a:extLst>
          </p:cNvPr>
          <p:cNvSpPr txBox="1"/>
          <p:nvPr/>
        </p:nvSpPr>
        <p:spPr>
          <a:xfrm>
            <a:off x="2454662" y="1112275"/>
            <a:ext cx="7085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‘</a:t>
            </a:r>
            <a:r>
              <a:rPr lang="tr-TR" dirty="0" err="1"/>
              <a:t>pd.MultiIndex.from_tuples</a:t>
            </a:r>
            <a:r>
              <a:rPr lang="tr-TR" dirty="0"/>
              <a:t>()’ özelliği ile Multi </a:t>
            </a:r>
            <a:r>
              <a:rPr lang="tr-TR" dirty="0" err="1"/>
              <a:t>index’i</a:t>
            </a:r>
            <a:r>
              <a:rPr lang="tr-TR" dirty="0"/>
              <a:t> oluşturduk. </a:t>
            </a:r>
          </a:p>
        </p:txBody>
      </p:sp>
    </p:spTree>
    <p:extLst>
      <p:ext uri="{BB962C8B-B14F-4D97-AF65-F5344CB8AC3E}">
        <p14:creationId xmlns:p14="http://schemas.microsoft.com/office/powerpoint/2010/main" val="421135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98583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r>
              <a:rPr lang="tr-TR" dirty="0">
                <a:solidFill>
                  <a:srgbClr val="00B050"/>
                </a:solidFill>
              </a:rPr>
              <a:t>(9,3),</a:t>
            </a:r>
            <a:r>
              <a:rPr lang="tr-TR" dirty="0" err="1">
                <a:solidFill>
                  <a:srgbClr val="0070C0"/>
                </a:solidFill>
              </a:rPr>
              <a:t>hierarchy</a:t>
            </a:r>
            <a:r>
              <a:rPr lang="tr-TR" dirty="0" err="1">
                <a:solidFill>
                  <a:srgbClr val="00B050"/>
                </a:solidFill>
              </a:rPr>
              <a:t>,columns</a:t>
            </a:r>
            <a:r>
              <a:rPr lang="tr-TR" dirty="0">
                <a:solidFill>
                  <a:srgbClr val="00B050"/>
                </a:solidFill>
              </a:rPr>
              <a:t> = ['Column1','Colum2','Column3'])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F0B28C-EA10-EACA-C7D6-8EB9F6E6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44" y="2593750"/>
            <a:ext cx="3933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/>
              <a:t>Pandas Serileri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967877"/>
            <a:ext cx="4657642" cy="49222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/>
              <a:t>Seriler </a:t>
            </a:r>
            <a:r>
              <a:rPr lang="tr-TR" dirty="0" err="1"/>
              <a:t>Numpy</a:t>
            </a:r>
            <a:r>
              <a:rPr lang="tr-TR" dirty="0"/>
              <a:t> dizileri baz alınarak oluşturuldukları için onlara çok benzerler. </a:t>
            </a:r>
          </a:p>
          <a:p>
            <a:pPr>
              <a:lnSpc>
                <a:spcPct val="150000"/>
              </a:lnSpc>
            </a:pPr>
            <a:r>
              <a:rPr lang="tr-TR" dirty="0"/>
              <a:t>Seri, etiketli verilerden oluşan tek boyutlu bir veri yapısıdır. </a:t>
            </a:r>
          </a:p>
          <a:p>
            <a:pPr>
              <a:lnSpc>
                <a:spcPct val="150000"/>
              </a:lnSpc>
            </a:pPr>
            <a:r>
              <a:rPr lang="tr-TR" dirty="0"/>
              <a:t>Etiket değerlerine ise </a:t>
            </a:r>
            <a:r>
              <a:rPr lang="tr-TR" b="1" dirty="0">
                <a:solidFill>
                  <a:srgbClr val="0070C0"/>
                </a:solidFill>
              </a:rPr>
              <a:t>indeks</a:t>
            </a:r>
            <a:r>
              <a:rPr lang="tr-TR" dirty="0"/>
              <a:t> denir. </a:t>
            </a:r>
          </a:p>
          <a:p>
            <a:pPr>
              <a:lnSpc>
                <a:spcPct val="150000"/>
              </a:lnSpc>
            </a:pPr>
            <a:r>
              <a:rPr lang="tr-TR" dirty="0"/>
              <a:t>Verinin kendisi sayılar, dizeler veya başka Python objelerinden oluşabilir. </a:t>
            </a:r>
          </a:p>
          <a:p>
            <a:pPr>
              <a:lnSpc>
                <a:spcPct val="150000"/>
              </a:lnSpc>
            </a:pPr>
            <a:r>
              <a:rPr lang="tr-TR" dirty="0"/>
              <a:t>Serileri oluşturmak için ise listeler, sıralı diziler ya da sözlükler kullanılabilir. 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Pandas</a:t>
            </a:r>
            <a:r>
              <a:rPr lang="tr-TR" dirty="0"/>
              <a:t> Serileri yandaki şekilde tanımlanır.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67F628-70D6-E1FF-0EA9-83A9BA0A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32" y="1274656"/>
            <a:ext cx="63246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4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98583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['Column1’]</a:t>
            </a:r>
            <a:r>
              <a:rPr lang="tr-TR" dirty="0">
                <a:solidFill>
                  <a:srgbClr val="00B050"/>
                </a:solidFill>
              </a:rPr>
              <a:t>) #sütuna göre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70C0"/>
                </a:solidFill>
              </a:rPr>
              <a:t>df.loc</a:t>
            </a:r>
            <a:r>
              <a:rPr lang="tr-TR" dirty="0">
                <a:solidFill>
                  <a:srgbClr val="0070C0"/>
                </a:solidFill>
              </a:rPr>
              <a:t>['Group1’]</a:t>
            </a:r>
            <a:r>
              <a:rPr lang="tr-TR" dirty="0">
                <a:solidFill>
                  <a:srgbClr val="00B050"/>
                </a:solidFill>
              </a:rPr>
              <a:t>) #satır </a:t>
            </a:r>
            <a:r>
              <a:rPr lang="tr-TR" dirty="0" err="1">
                <a:solidFill>
                  <a:srgbClr val="00B050"/>
                </a:solidFill>
              </a:rPr>
              <a:t>index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name’e</a:t>
            </a:r>
            <a:r>
              <a:rPr lang="tr-TR" dirty="0">
                <a:solidFill>
                  <a:srgbClr val="00B050"/>
                </a:solidFill>
              </a:rPr>
              <a:t> göre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B24DCB4-E09C-C1E3-3DDA-EC1304E9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36" y="2736950"/>
            <a:ext cx="2800350" cy="20478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7344121-5504-2A16-0BA8-17BD4684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02" y="2797274"/>
            <a:ext cx="3305175" cy="876300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D16F274-95B6-691A-A6F8-080D71B9FA8B}"/>
              </a:ext>
            </a:extLst>
          </p:cNvPr>
          <p:cNvCxnSpPr>
            <a:cxnSpLocks/>
          </p:cNvCxnSpPr>
          <p:nvPr/>
        </p:nvCxnSpPr>
        <p:spPr>
          <a:xfrm>
            <a:off x="5216720" y="2073501"/>
            <a:ext cx="571472" cy="550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31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90" y="1273282"/>
            <a:ext cx="380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print("\n",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[['Group1','Group2']]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D16F274-95B6-691A-A6F8-080D71B9FA8B}"/>
              </a:ext>
            </a:extLst>
          </p:cNvPr>
          <p:cNvCxnSpPr>
            <a:cxnSpLocks/>
          </p:cNvCxnSpPr>
          <p:nvPr/>
        </p:nvCxnSpPr>
        <p:spPr>
          <a:xfrm>
            <a:off x="2544549" y="1701492"/>
            <a:ext cx="0" cy="752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9003FE03-2F9B-C605-8662-E421A47C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0" y="2453756"/>
            <a:ext cx="3943350" cy="13906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7A58772-6AA1-E630-5F45-810337321C7A}"/>
              </a:ext>
            </a:extLst>
          </p:cNvPr>
          <p:cNvSpPr txBox="1"/>
          <p:nvPr/>
        </p:nvSpPr>
        <p:spPr>
          <a:xfrm>
            <a:off x="6194426" y="1264829"/>
            <a:ext cx="426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print("\n",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['Group1'].loc['Index1']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029B0D3-640D-086B-4BC7-95D88886E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20" y="2514600"/>
            <a:ext cx="2838450" cy="91440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F0717EAA-8EE0-FBBF-2713-56C2EE4623A6}"/>
              </a:ext>
            </a:extLst>
          </p:cNvPr>
          <p:cNvCxnSpPr>
            <a:cxnSpLocks/>
          </p:cNvCxnSpPr>
          <p:nvPr/>
        </p:nvCxnSpPr>
        <p:spPr>
          <a:xfrm>
            <a:off x="8252377" y="1642614"/>
            <a:ext cx="0" cy="752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</a:t>
            </a:r>
            <a:r>
              <a:rPr lang="tr-TR" b="1" dirty="0" err="1"/>
              <a:t>Ugraşabilmek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10604783" cy="201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Bazen almış olduğumuz veriler tam, düzgün çıkmayabiliyor. Bazen veriler kayıp olup, bizi amacımıza uzaklaştırabiliyor.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Bu durumlarda ne yapılması gerektiğini anlatacağız.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Ama önce kayıp bir veri oluşturalım.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573289" y="3808173"/>
            <a:ext cx="107820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numpy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pandas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np.array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([[10,20,np.nan],[3,np.nan,np.nan],[13,np.nan,4]])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pd.DataFrame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arr,index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['Index1','Index2','Index3'],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columns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['Column1','Column2','Column3'])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1AE843B-032F-576B-D4EE-1F682281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41" y="2646414"/>
            <a:ext cx="31432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</a:t>
            </a:r>
            <a:r>
              <a:rPr lang="tr-TR" b="1" dirty="0" err="1"/>
              <a:t>Ugraşabilmek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10604783" cy="103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err="1"/>
              <a:t>df.dropna</a:t>
            </a:r>
            <a:r>
              <a:rPr lang="tr-TR" dirty="0"/>
              <a:t>()</a:t>
            </a:r>
            <a:r>
              <a:rPr lang="tr-TR" dirty="0">
                <a:sym typeface="Wingdings" panose="05000000000000000000" pitchFamily="2" charset="2"/>
              </a:rPr>
              <a:t>Satırlarda </a:t>
            </a:r>
            <a:r>
              <a:rPr lang="tr-TR" dirty="0" err="1">
                <a:sym typeface="Wingdings" panose="05000000000000000000" pitchFamily="2" charset="2"/>
              </a:rPr>
              <a:t>NaN</a:t>
            </a:r>
            <a:r>
              <a:rPr lang="tr-TR" dirty="0">
                <a:sym typeface="Wingdings" panose="05000000000000000000" pitchFamily="2" charset="2"/>
              </a:rPr>
              <a:t> olan satırları siler.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err="1"/>
              <a:t>df.dropna</a:t>
            </a:r>
            <a:r>
              <a:rPr lang="tr-TR" dirty="0"/>
              <a:t>(</a:t>
            </a:r>
            <a:r>
              <a:rPr lang="tr-TR" dirty="0" err="1"/>
              <a:t>axis</a:t>
            </a:r>
            <a:r>
              <a:rPr lang="tr-TR" dirty="0"/>
              <a:t>=1)</a:t>
            </a:r>
            <a:r>
              <a:rPr lang="tr-TR" dirty="0">
                <a:sym typeface="Wingdings" panose="05000000000000000000" pitchFamily="2" charset="2"/>
              </a:rPr>
              <a:t>Sütunlarda </a:t>
            </a:r>
            <a:r>
              <a:rPr lang="tr-TR" dirty="0" err="1">
                <a:sym typeface="Wingdings" panose="05000000000000000000" pitchFamily="2" charset="2"/>
              </a:rPr>
              <a:t>NaN</a:t>
            </a:r>
            <a:r>
              <a:rPr lang="tr-TR" dirty="0">
                <a:sym typeface="Wingdings" panose="05000000000000000000" pitchFamily="2" charset="2"/>
              </a:rPr>
              <a:t> olan sütunları siler.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1063344" y="2720980"/>
            <a:ext cx="31432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df.dropna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df.dropna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axis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=1)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C9EBDB-0150-9E7C-E6C5-862DA252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42" y="2643285"/>
            <a:ext cx="5219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1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</a:t>
            </a:r>
            <a:r>
              <a:rPr lang="tr-TR" b="1" dirty="0" err="1"/>
              <a:t>Ugraşabilmek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10604783" cy="1032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err="1"/>
              <a:t>df.dropna</a:t>
            </a:r>
            <a:r>
              <a:rPr lang="tr-TR" dirty="0"/>
              <a:t>(</a:t>
            </a:r>
            <a:r>
              <a:rPr lang="tr-TR" dirty="0" err="1"/>
              <a:t>thresh</a:t>
            </a:r>
            <a:r>
              <a:rPr lang="tr-TR" dirty="0"/>
              <a:t> = 2)</a:t>
            </a:r>
            <a:r>
              <a:rPr lang="tr-TR" dirty="0">
                <a:sym typeface="Wingdings" panose="05000000000000000000" pitchFamily="2" charset="2"/>
              </a:rPr>
              <a:t>Satırlarda en az 2 </a:t>
            </a:r>
            <a:r>
              <a:rPr lang="tr-TR" dirty="0" err="1">
                <a:sym typeface="Wingdings" panose="05000000000000000000" pitchFamily="2" charset="2"/>
              </a:rPr>
              <a:t>NaN</a:t>
            </a:r>
            <a:r>
              <a:rPr lang="tr-TR" dirty="0">
                <a:sym typeface="Wingdings" panose="05000000000000000000" pitchFamily="2" charset="2"/>
              </a:rPr>
              <a:t> olan satırları siler.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df.fillna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0)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 err="1">
                <a:sym typeface="Wingdings" panose="05000000000000000000" pitchFamily="2" charset="2"/>
              </a:rPr>
              <a:t>NaN</a:t>
            </a:r>
            <a:r>
              <a:rPr lang="tr-TR" dirty="0">
                <a:sym typeface="Wingdings" panose="05000000000000000000" pitchFamily="2" charset="2"/>
              </a:rPr>
              <a:t> olan değerlere 0 atar. İstenirse ‘0’ şeklinde </a:t>
            </a:r>
            <a:r>
              <a:rPr lang="tr-TR" dirty="0" err="1">
                <a:sym typeface="Wingdings" panose="05000000000000000000" pitchFamily="2" charset="2"/>
              </a:rPr>
              <a:t>string</a:t>
            </a:r>
            <a:r>
              <a:rPr lang="tr-TR" dirty="0">
                <a:sym typeface="Wingdings" panose="05000000000000000000" pitchFamily="2" charset="2"/>
              </a:rPr>
              <a:t> atama yapılabilir.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914054" y="2958327"/>
            <a:ext cx="31432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df.dropna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thresh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2)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df.fillna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B404E30-1438-4026-D7D7-77D68B92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4" y="2958327"/>
            <a:ext cx="6353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4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</a:t>
            </a:r>
            <a:r>
              <a:rPr lang="tr-TR" b="1" dirty="0" err="1"/>
              <a:t>Ugraşabilmek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540074"/>
            <a:ext cx="1017071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("Sütun toplamları=\n",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()) #sütun toplamları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("\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nGenel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toplam=",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()) #sütun toplamlarının toplamı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itemcount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df.shape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[0]*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df.shape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[1]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shape[0]-&gt;satır sayısı;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shape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[1] sütun sayısı,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df.size'da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kullanılabilir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df.fillna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())/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itemcount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#tüm verilerin ortalaması ile dolduruluyor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9EF566-EC6B-6774-38EA-60DDAA98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22" y="3583344"/>
            <a:ext cx="1733550" cy="13335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01D7EDB-A142-BA93-8266-E2A6D5F15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69" y="3517155"/>
            <a:ext cx="3286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73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Uğraşabilmek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540074"/>
            <a:ext cx="1055326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df.isnull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</a:p>
          <a:p>
            <a:pPr>
              <a:spcAft>
                <a:spcPts val="12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("\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sütundaki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Sayısı=\n",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df.isnull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12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("\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nToplam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Sayısı=",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df.isnull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BA6E75-DF2F-9B7D-E017-FE91E6E4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985" y="1273282"/>
            <a:ext cx="2914650" cy="85725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41FBAAE-7A97-1CF0-C1E8-AF226AF1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10" y="2015169"/>
            <a:ext cx="2266950" cy="10096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D47DE97-EF42-25C8-BA25-56710779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488" y="3290055"/>
            <a:ext cx="186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2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Uğraşabilmek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540074"/>
            <a:ext cx="1017071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import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numpy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np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import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pandas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pd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arr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np.array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([[10,20,np.nan,40],[3,np.nan,np.nan,27],[13,np.nan,40,np.nan],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        [np.nan,25,40,np.nan],[13,np.nan,40,np.nan]])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df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pd.DataFrame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arr,index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= [1,2,3,4,5],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columns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= ['Col1','Col2','Col3','Col4'])</a:t>
            </a:r>
          </a:p>
          <a:p>
            <a:pPr>
              <a:spcAft>
                <a:spcPts val="1200"/>
              </a:spcAft>
            </a:pP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df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["Col2"]=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df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["Col2"].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replace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np.nan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df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["Col2"].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mean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</a:t>
            </a:r>
            <a:r>
              <a:rPr lang="it-IT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df["Col2"]=df["Col2"].replace(np.nan,df["Col2"].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median()</a:t>
            </a:r>
            <a:r>
              <a:rPr lang="it-IT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tr-TR" dirty="0">
              <a:solidFill>
                <a:srgbClr val="0070C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#Aşağıdaki satır ne iş yapar?????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["Col2"]=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["Col2"].replace(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np.nan,df.mean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().mean())</a:t>
            </a:r>
            <a:endParaRPr lang="tr-TR" dirty="0">
              <a:solidFill>
                <a:srgbClr val="0070C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593852-298D-FFE0-D04E-61245948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903" y="1602050"/>
            <a:ext cx="3288358" cy="216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FD15788-61A5-C790-1BC7-F5D5AAD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71" y="4106517"/>
            <a:ext cx="3618000" cy="2412000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8723D394-174C-0AB8-9056-320DBEAE4FC0}"/>
              </a:ext>
            </a:extLst>
          </p:cNvPr>
          <p:cNvCxnSpPr>
            <a:cxnSpLocks/>
          </p:cNvCxnSpPr>
          <p:nvPr/>
        </p:nvCxnSpPr>
        <p:spPr>
          <a:xfrm>
            <a:off x="8882744" y="3516811"/>
            <a:ext cx="195942" cy="1278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</a:t>
            </a:r>
            <a:r>
              <a:rPr lang="tr-TR" b="1" dirty="0"/>
              <a:t> Sıralama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097069"/>
            <a:ext cx="1017071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pandas as pd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data={"Col1":[100,50,30,40,50],"Col2":[90,80,70,60,65],"Col3":[150,120,80,5,50]}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df=pd.DataFrame(data)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#x=df.sort_values('Col1’,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kind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quicksort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’) #kind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quicksort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kind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mergesort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kind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heapsort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#df.sort_values('Col2',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ascending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#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Büyükten küçüğe</a:t>
            </a:r>
            <a:endParaRPr lang="it-IT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sorteddf=</a:t>
            </a:r>
            <a:r>
              <a:rPr lang="it-IT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df.sort_values(by=['Col1', 'Col3'])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DEFCCDF-7B68-8353-4E1D-6078512A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47" y="4178615"/>
            <a:ext cx="6305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dosyasından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097069"/>
            <a:ext cx="1017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pd.read_csv(‘</a:t>
            </a:r>
            <a:r>
              <a:rPr lang="it-IT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dataset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csv</a:t>
            </a:r>
            <a:r>
              <a:rPr lang="it-IT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’, sep=”</a:t>
            </a:r>
            <a:r>
              <a:rPr lang="it-IT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dataset’in nasıl ayrıldığı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virgül ya da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noktali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virgül olur genelde</a:t>
            </a:r>
            <a:r>
              <a:rPr lang="it-IT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”)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D081DBC-A64B-3384-431E-896E1E08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48" y="4464931"/>
            <a:ext cx="5176331" cy="1296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869525" y="1690908"/>
            <a:ext cx="793694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data1 = </a:t>
            </a:r>
            <a:r>
              <a:rPr lang="tr-TR" dirty="0" err="1">
                <a:solidFill>
                  <a:srgbClr val="0070C0"/>
                </a:solidFill>
              </a:rPr>
              <a:t>pd.read_csv</a:t>
            </a:r>
            <a:r>
              <a:rPr lang="tr-TR" dirty="0">
                <a:solidFill>
                  <a:srgbClr val="0070C0"/>
                </a:solidFill>
              </a:rPr>
              <a:t>('</a:t>
            </a:r>
            <a:r>
              <a:rPr lang="tr-TR" dirty="0" err="1">
                <a:solidFill>
                  <a:srgbClr val="0070C0"/>
                </a:solidFill>
              </a:rPr>
              <a:t>dataset</a:t>
            </a:r>
            <a:r>
              <a:rPr lang="tr-TR" dirty="0">
                <a:solidFill>
                  <a:srgbClr val="0070C0"/>
                </a:solidFill>
              </a:rPr>
              <a:t>/avocado.csv', </a:t>
            </a:r>
            <a:r>
              <a:rPr lang="tr-TR" dirty="0" err="1">
                <a:solidFill>
                  <a:srgbClr val="0070C0"/>
                </a:solidFill>
              </a:rPr>
              <a:t>sep</a:t>
            </a:r>
            <a:r>
              <a:rPr lang="tr-TR" dirty="0">
                <a:solidFill>
                  <a:srgbClr val="0070C0"/>
                </a:solidFill>
              </a:rPr>
              <a:t> = ",")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data1.head()</a:t>
            </a:r>
            <a:r>
              <a:rPr lang="tr-TR" dirty="0">
                <a:solidFill>
                  <a:srgbClr val="00B050"/>
                </a:solidFill>
              </a:rPr>
              <a:t>) #ilk beş satırı gösterir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("shape:",</a:t>
            </a:r>
            <a:r>
              <a:rPr lang="tr-TR" dirty="0">
                <a:solidFill>
                  <a:srgbClr val="0070C0"/>
                </a:solidFill>
              </a:rPr>
              <a:t>data1.shape</a:t>
            </a:r>
            <a:r>
              <a:rPr lang="tr-TR" dirty="0">
                <a:solidFill>
                  <a:srgbClr val="00B050"/>
                </a:solidFill>
              </a:rPr>
              <a:t>) #her bir boyuttaki eleman sayısını yaz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columns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>
                <a:solidFill>
                  <a:srgbClr val="0070C0"/>
                </a:solidFill>
              </a:rPr>
              <a:t>data1.columns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colums</a:t>
            </a:r>
            <a:r>
              <a:rPr lang="tr-TR" dirty="0">
                <a:solidFill>
                  <a:srgbClr val="00B050"/>
                </a:solidFill>
              </a:rPr>
              <a:t>) ##sütun isimlerini yaz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data1[</a:t>
            </a:r>
            <a:r>
              <a:rPr lang="tr-TR" dirty="0" err="1">
                <a:solidFill>
                  <a:srgbClr val="0070C0"/>
                </a:solidFill>
              </a:rPr>
              <a:t>columns</a:t>
            </a:r>
            <a:r>
              <a:rPr lang="tr-TR" dirty="0">
                <a:solidFill>
                  <a:srgbClr val="0070C0"/>
                </a:solidFill>
              </a:rPr>
              <a:t>[2]]</a:t>
            </a:r>
            <a:r>
              <a:rPr lang="tr-TR" dirty="0">
                <a:solidFill>
                  <a:srgbClr val="00B050"/>
                </a:solidFill>
              </a:rPr>
              <a:t>) ##3. sütunu yaz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A7D0D2E-BD39-E11F-941C-FF3930B7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48" y="5888076"/>
            <a:ext cx="5234399" cy="6120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ED2B588-C355-3884-DF3F-9D6730928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670" y="4464931"/>
            <a:ext cx="358105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Serileri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904332"/>
            <a:ext cx="5349422" cy="227235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dirty="0" err="1">
                <a:solidFill>
                  <a:srgbClr val="00B050"/>
                </a:solidFill>
              </a:rPr>
              <a:t>Label_list</a:t>
            </a:r>
            <a:r>
              <a:rPr lang="tr-TR" dirty="0">
                <a:solidFill>
                  <a:srgbClr val="00B050"/>
                </a:solidFill>
              </a:rPr>
              <a:t> = ['I','am','Learning','Data','</a:t>
            </a:r>
            <a:r>
              <a:rPr lang="tr-TR" dirty="0" err="1">
                <a:solidFill>
                  <a:srgbClr val="00B050"/>
                </a:solidFill>
              </a:rPr>
              <a:t>Science</a:t>
            </a:r>
            <a:r>
              <a:rPr lang="tr-TR" dirty="0">
                <a:solidFill>
                  <a:srgbClr val="00B050"/>
                </a:solidFill>
              </a:rPr>
              <a:t>']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 err="1">
                <a:solidFill>
                  <a:srgbClr val="00B050"/>
                </a:solidFill>
              </a:rPr>
              <a:t>Data_List</a:t>
            </a:r>
            <a:r>
              <a:rPr lang="tr-TR" dirty="0">
                <a:solidFill>
                  <a:srgbClr val="00B050"/>
                </a:solidFill>
              </a:rPr>
              <a:t> = [1,2,3,4,5]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rgbClr val="00B050"/>
                </a:solidFill>
              </a:rPr>
              <a:t>Pd_Series1 = </a:t>
            </a:r>
            <a:r>
              <a:rPr lang="tr-TR" dirty="0" err="1">
                <a:solidFill>
                  <a:srgbClr val="0070C0"/>
                </a:solidFill>
              </a:rPr>
              <a:t>pd.Series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Data_List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Label_list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D0593AC-720E-3B6F-C2B4-309E35CE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56" y="3176683"/>
            <a:ext cx="2371725" cy="32004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A4F48AA-0E06-C0CD-80A0-55554E828688}"/>
              </a:ext>
            </a:extLst>
          </p:cNvPr>
          <p:cNvSpPr txBox="1"/>
          <p:nvPr/>
        </p:nvSpPr>
        <p:spPr>
          <a:xfrm>
            <a:off x="5887616" y="1238762"/>
            <a:ext cx="59964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numpy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np.array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(['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a','b','c','d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Series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pd.Series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(data,[100,101,102,103])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CF5DF4C-3B42-90E6-52CF-B81C38CD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74" y="3432388"/>
            <a:ext cx="2276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94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dosyasından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32233" y="1737561"/>
            <a:ext cx="459658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print(data1.</a:t>
            </a:r>
            <a:r>
              <a:rPr lang="en-US" dirty="0">
                <a:solidFill>
                  <a:srgbClr val="0070C0"/>
                </a:solidFill>
              </a:rPr>
              <a:t>loc</a:t>
            </a:r>
            <a:r>
              <a:rPr lang="en-US" dirty="0">
                <a:solidFill>
                  <a:srgbClr val="00B050"/>
                </a:solidFill>
              </a:rPr>
              <a:t>[0:10,["</a:t>
            </a:r>
            <a:r>
              <a:rPr lang="en-US" dirty="0" err="1">
                <a:solidFill>
                  <a:srgbClr val="00B050"/>
                </a:solidFill>
              </a:rPr>
              <a:t>Date","Small</a:t>
            </a:r>
            <a:r>
              <a:rPr lang="en-US" dirty="0">
                <a:solidFill>
                  <a:srgbClr val="00B050"/>
                </a:solidFill>
              </a:rPr>
              <a:t> Bags"]]) 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print(data1.</a:t>
            </a:r>
            <a:r>
              <a:rPr lang="en-US" dirty="0">
                <a:solidFill>
                  <a:srgbClr val="0070C0"/>
                </a:solidFill>
              </a:rPr>
              <a:t>iloc</a:t>
            </a:r>
            <a:r>
              <a:rPr lang="en-US" dirty="0">
                <a:solidFill>
                  <a:srgbClr val="00B050"/>
                </a:solidFill>
              </a:rPr>
              <a:t>[0:10,[1,8]])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275554A-D286-9044-851B-455B75A6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39" y="1645979"/>
            <a:ext cx="2428875" cy="23717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CE6E21C-7F54-6BA7-3176-C7066910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43" y="3027783"/>
            <a:ext cx="2400300" cy="2219325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0B9641B7-63F0-FEC4-4C7A-396A353EC42E}"/>
              </a:ext>
            </a:extLst>
          </p:cNvPr>
          <p:cNvCxnSpPr/>
          <p:nvPr/>
        </p:nvCxnSpPr>
        <p:spPr>
          <a:xfrm>
            <a:off x="5302898" y="1949855"/>
            <a:ext cx="158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5D808777-2263-7F02-3496-9CF143EEF9CE}"/>
              </a:ext>
            </a:extLst>
          </p:cNvPr>
          <p:cNvCxnSpPr>
            <a:cxnSpLocks/>
          </p:cNvCxnSpPr>
          <p:nvPr/>
        </p:nvCxnSpPr>
        <p:spPr>
          <a:xfrm>
            <a:off x="3430527" y="2427821"/>
            <a:ext cx="0" cy="59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8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dosyasından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97547" y="1287237"/>
            <a:ext cx="7237326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data = </a:t>
            </a:r>
            <a:r>
              <a:rPr lang="en-US" dirty="0">
                <a:solidFill>
                  <a:srgbClr val="0070C0"/>
                </a:solidFill>
              </a:rPr>
              <a:t>data1.drop</a:t>
            </a:r>
            <a:r>
              <a:rPr lang="en-US" dirty="0">
                <a:solidFill>
                  <a:srgbClr val="00B050"/>
                </a:solidFill>
              </a:rPr>
              <a:t>(["Unnamed: 0"],axis = 1) #axis=1 --&gt;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silinecek</a:t>
            </a: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data.head</a:t>
            </a:r>
            <a:r>
              <a:rPr lang="en-US" dirty="0">
                <a:solidFill>
                  <a:srgbClr val="00B050"/>
                </a:solidFill>
              </a:rPr>
              <a:t>())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print(data1.head())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379081-3EE0-C27A-ECB5-D7B4F05D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9" y="2706441"/>
            <a:ext cx="555917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88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dosyasından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7237326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/>
              <a:t>Makine öğrenmesi için veriyi giriş (X) ve çıkış (Y) olarak bölmek.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X=</a:t>
            </a:r>
            <a:r>
              <a:rPr lang="en-US" dirty="0">
                <a:solidFill>
                  <a:srgbClr val="0070C0"/>
                </a:solidFill>
              </a:rPr>
              <a:t>data1.iloc[:,0:-1]</a:t>
            </a:r>
            <a:r>
              <a:rPr lang="en-US" dirty="0">
                <a:solidFill>
                  <a:srgbClr val="00B050"/>
                </a:solidFill>
              </a:rPr>
              <a:t> #son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hariç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diğer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sütunları</a:t>
            </a:r>
            <a:r>
              <a:rPr lang="en-US" dirty="0">
                <a:solidFill>
                  <a:srgbClr val="00B050"/>
                </a:solidFill>
              </a:rPr>
              <a:t> al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Y=</a:t>
            </a:r>
            <a:r>
              <a:rPr lang="en-US" dirty="0">
                <a:solidFill>
                  <a:srgbClr val="0070C0"/>
                </a:solidFill>
              </a:rPr>
              <a:t>data1.iloc[:,-1]</a:t>
            </a:r>
            <a:r>
              <a:rPr lang="en-US" dirty="0">
                <a:solidFill>
                  <a:srgbClr val="00B050"/>
                </a:solidFill>
              </a:rPr>
              <a:t> #son </a:t>
            </a:r>
            <a:r>
              <a:rPr lang="en-US" dirty="0" err="1">
                <a:solidFill>
                  <a:srgbClr val="00B050"/>
                </a:solidFill>
              </a:rPr>
              <a:t>sütunu</a:t>
            </a:r>
            <a:r>
              <a:rPr lang="en-US" dirty="0">
                <a:solidFill>
                  <a:srgbClr val="00B050"/>
                </a:solidFill>
              </a:rPr>
              <a:t> al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X.shape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Y.shape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EC2026-656E-3A63-8419-29B01281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46" y="3286449"/>
            <a:ext cx="1028700" cy="4762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471838E-36CB-0D65-4389-3DB49A9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23" y="3039872"/>
            <a:ext cx="83184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18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dosyasına yazma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X.</a:t>
            </a:r>
            <a:r>
              <a:rPr lang="tr-TR" dirty="0" err="1">
                <a:solidFill>
                  <a:srgbClr val="0070C0"/>
                </a:solidFill>
              </a:rPr>
              <a:t>to_csv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/X.</a:t>
            </a:r>
            <a:r>
              <a:rPr lang="tr-TR" dirty="0" err="1">
                <a:solidFill>
                  <a:srgbClr val="00B050"/>
                </a:solidFill>
              </a:rPr>
              <a:t>csv</a:t>
            </a:r>
            <a:r>
              <a:rPr lang="tr-TR" dirty="0">
                <a:solidFill>
                  <a:srgbClr val="00B050"/>
                </a:solidFill>
              </a:rPr>
              <a:t>",</a:t>
            </a:r>
            <a:r>
              <a:rPr lang="tr-TR" dirty="0" err="1">
                <a:solidFill>
                  <a:srgbClr val="00B050"/>
                </a:solidFill>
              </a:rPr>
              <a:t>index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) #index = 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 satır indekslerini sütun olarak yazmaz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Y.</a:t>
            </a:r>
            <a:r>
              <a:rPr lang="tr-TR" dirty="0" err="1">
                <a:solidFill>
                  <a:srgbClr val="0070C0"/>
                </a:solidFill>
              </a:rPr>
              <a:t>to_csv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/Y.</a:t>
            </a:r>
            <a:r>
              <a:rPr lang="tr-TR" dirty="0" err="1">
                <a:solidFill>
                  <a:srgbClr val="00B050"/>
                </a:solidFill>
              </a:rPr>
              <a:t>csv</a:t>
            </a:r>
            <a:r>
              <a:rPr lang="tr-TR" dirty="0">
                <a:solidFill>
                  <a:srgbClr val="00B050"/>
                </a:solidFill>
              </a:rPr>
              <a:t>",</a:t>
            </a:r>
            <a:r>
              <a:rPr lang="tr-TR" dirty="0" err="1">
                <a:solidFill>
                  <a:srgbClr val="00B050"/>
                </a:solidFill>
              </a:rPr>
              <a:t>index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7499783-11FB-B6A4-94F1-20F9D083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94" y="2906858"/>
            <a:ext cx="6018891" cy="2016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C4C0794-55A8-F041-9F55-44C6D583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24" y="2224829"/>
            <a:ext cx="996729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5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sklearn</a:t>
            </a:r>
            <a:r>
              <a:rPr lang="tr-TR" b="1" dirty="0">
                <a:sym typeface="Wingdings" panose="05000000000000000000" pitchFamily="2" charset="2"/>
              </a:rPr>
              <a:t> hazır veri seti çağırma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from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sklearn.datasets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load_iris</a:t>
            </a:r>
            <a:endParaRPr lang="tr-TR" dirty="0">
              <a:solidFill>
                <a:srgbClr val="0070C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iris=</a:t>
            </a:r>
            <a:r>
              <a:rPr lang="tr-TR" dirty="0" err="1">
                <a:solidFill>
                  <a:srgbClr val="0070C0"/>
                </a:solidFill>
              </a:rPr>
              <a:t>load_iris</a:t>
            </a:r>
            <a:r>
              <a:rPr lang="tr-TR" dirty="0">
                <a:solidFill>
                  <a:srgbClr val="0070C0"/>
                </a:solidFill>
              </a:rPr>
              <a:t>()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iris.data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columns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iris.feature_names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BD6633F-CF90-CD97-FDF4-203147D5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11" y="2972265"/>
            <a:ext cx="4001306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9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output</a:t>
            </a:r>
            <a:r>
              <a:rPr lang="tr-TR" b="1" dirty="0">
                <a:sym typeface="Wingdings" panose="05000000000000000000" pitchFamily="2" charset="2"/>
              </a:rPr>
              <a:t> sütununu kategorik veriye çevirme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pd.read_csv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/iris.csv', </a:t>
            </a:r>
            <a:r>
              <a:rPr lang="tr-TR" dirty="0" err="1">
                <a:solidFill>
                  <a:srgbClr val="00B050"/>
                </a:solidFill>
              </a:rPr>
              <a:t>sep</a:t>
            </a:r>
            <a:r>
              <a:rPr lang="tr-TR" dirty="0">
                <a:solidFill>
                  <a:srgbClr val="00B050"/>
                </a:solidFill>
              </a:rPr>
              <a:t> = ",")</a:t>
            </a: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#her kategori için bir sütun ekler ve 1 ve 0 şeklinde kodlar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dummies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pd.get_dummies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["</a:t>
            </a:r>
            <a:r>
              <a:rPr lang="tr-TR" dirty="0" err="1">
                <a:solidFill>
                  <a:srgbClr val="00B050"/>
                </a:solidFill>
              </a:rPr>
              <a:t>Species</a:t>
            </a:r>
            <a:r>
              <a:rPr lang="tr-TR" dirty="0">
                <a:solidFill>
                  <a:srgbClr val="00B050"/>
                </a:solidFill>
              </a:rPr>
              <a:t>"]) 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merged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pd.concat</a:t>
            </a:r>
            <a:r>
              <a:rPr lang="tr-TR" dirty="0">
                <a:solidFill>
                  <a:srgbClr val="0070C0"/>
                </a:solidFill>
              </a:rPr>
              <a:t>([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dummies</a:t>
            </a:r>
            <a:r>
              <a:rPr lang="tr-TR" dirty="0">
                <a:solidFill>
                  <a:srgbClr val="0070C0"/>
                </a:solidFill>
              </a:rPr>
              <a:t>], </a:t>
            </a:r>
            <a:r>
              <a:rPr lang="tr-TR" dirty="0" err="1">
                <a:solidFill>
                  <a:srgbClr val="0070C0"/>
                </a:solidFill>
              </a:rPr>
              <a:t>axis</a:t>
            </a:r>
            <a:r>
              <a:rPr lang="tr-TR" dirty="0">
                <a:solidFill>
                  <a:srgbClr val="0070C0"/>
                </a:solidFill>
              </a:rPr>
              <a:t>='</a:t>
            </a:r>
            <a:r>
              <a:rPr lang="tr-TR" dirty="0" err="1">
                <a:solidFill>
                  <a:srgbClr val="0070C0"/>
                </a:solidFill>
              </a:rPr>
              <a:t>columns</a:t>
            </a:r>
            <a:r>
              <a:rPr lang="tr-TR" dirty="0">
                <a:solidFill>
                  <a:srgbClr val="0070C0"/>
                </a:solidFill>
              </a:rPr>
              <a:t>')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datafinal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merged.drop</a:t>
            </a:r>
            <a:r>
              <a:rPr lang="tr-TR" dirty="0">
                <a:solidFill>
                  <a:srgbClr val="0070C0"/>
                </a:solidFill>
              </a:rPr>
              <a:t>("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",</a:t>
            </a:r>
            <a:r>
              <a:rPr lang="tr-TR" dirty="0" err="1">
                <a:solidFill>
                  <a:srgbClr val="0070C0"/>
                </a:solidFill>
              </a:rPr>
              <a:t>axis</a:t>
            </a:r>
            <a:r>
              <a:rPr lang="tr-TR" dirty="0">
                <a:solidFill>
                  <a:srgbClr val="0070C0"/>
                </a:solidFill>
              </a:rPr>
              <a:t>=1)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62C7F8-1017-C67D-8545-E6598C73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11" y="3764265"/>
            <a:ext cx="2489449" cy="2772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FAB803A-F03D-FFB0-4F8B-B1FF919CA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05" y="3800265"/>
            <a:ext cx="572427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output</a:t>
            </a:r>
            <a:r>
              <a:rPr lang="tr-TR" b="1" dirty="0">
                <a:sym typeface="Wingdings" panose="05000000000000000000" pitchFamily="2" charset="2"/>
              </a:rPr>
              <a:t> sütununu kategorik veriye çevirme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302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pd.read_csv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/iris.csv', </a:t>
            </a:r>
            <a:r>
              <a:rPr lang="tr-TR" dirty="0" err="1">
                <a:solidFill>
                  <a:srgbClr val="00B050"/>
                </a:solidFill>
              </a:rPr>
              <a:t>sep</a:t>
            </a:r>
            <a:r>
              <a:rPr lang="tr-TR" dirty="0">
                <a:solidFill>
                  <a:srgbClr val="00B050"/>
                </a:solidFill>
              </a:rPr>
              <a:t> = ",")</a:t>
            </a: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kategori=[]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i in </a:t>
            </a:r>
            <a:r>
              <a:rPr lang="tr-TR" dirty="0" err="1">
                <a:solidFill>
                  <a:srgbClr val="00B050"/>
                </a:solidFill>
              </a:rPr>
              <a:t>range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df.shape</a:t>
            </a:r>
            <a:r>
              <a:rPr lang="tr-TR" dirty="0">
                <a:solidFill>
                  <a:srgbClr val="00B050"/>
                </a:solidFill>
              </a:rPr>
              <a:t>[0]):</a:t>
            </a: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df.loc</a:t>
            </a:r>
            <a:r>
              <a:rPr lang="tr-TR" dirty="0">
                <a:solidFill>
                  <a:srgbClr val="0070C0"/>
                </a:solidFill>
              </a:rPr>
              <a:t>[i,"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"] not in kategori:</a:t>
            </a: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70C0"/>
                </a:solidFill>
              </a:rPr>
              <a:t>        </a:t>
            </a:r>
            <a:r>
              <a:rPr lang="tr-TR" dirty="0" err="1">
                <a:solidFill>
                  <a:srgbClr val="0070C0"/>
                </a:solidFill>
              </a:rPr>
              <a:t>kategori.append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df.loc</a:t>
            </a:r>
            <a:r>
              <a:rPr lang="tr-TR" dirty="0">
                <a:solidFill>
                  <a:srgbClr val="0070C0"/>
                </a:solidFill>
              </a:rPr>
              <a:t>[i,"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"])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Target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Cateories</a:t>
            </a:r>
            <a:r>
              <a:rPr lang="tr-TR" dirty="0">
                <a:solidFill>
                  <a:srgbClr val="00B050"/>
                </a:solidFill>
              </a:rPr>
              <a:t>:",kategori)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"].</a:t>
            </a:r>
            <a:r>
              <a:rPr lang="tr-TR" dirty="0" err="1">
                <a:solidFill>
                  <a:srgbClr val="0070C0"/>
                </a:solidFill>
              </a:rPr>
              <a:t>replace</a:t>
            </a:r>
            <a:r>
              <a:rPr lang="tr-TR" dirty="0">
                <a:solidFill>
                  <a:srgbClr val="0070C0"/>
                </a:solidFill>
              </a:rPr>
              <a:t>(kategori,[0,1,2],</a:t>
            </a:r>
            <a:r>
              <a:rPr lang="tr-TR" dirty="0" err="1">
                <a:solidFill>
                  <a:srgbClr val="0070C0"/>
                </a:solidFill>
              </a:rPr>
              <a:t>inplace</a:t>
            </a:r>
            <a:r>
              <a:rPr lang="tr-TR" dirty="0">
                <a:solidFill>
                  <a:srgbClr val="0070C0"/>
                </a:solidFill>
              </a:rPr>
              <a:t>=True)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4AB938-DCF9-277C-5CF4-3D71EC7C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5318225"/>
            <a:ext cx="6124575" cy="2952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C3F23C2-ED39-83E7-57A2-B8506BE6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54" y="1382601"/>
            <a:ext cx="4179776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3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output</a:t>
            </a:r>
            <a:r>
              <a:rPr lang="tr-TR" b="1" dirty="0">
                <a:sym typeface="Wingdings" panose="05000000000000000000" pitchFamily="2" charset="2"/>
              </a:rPr>
              <a:t> sütununu kategorik veriye çevirme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from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sklearn.preprocessing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LabelEncoder</a:t>
            </a:r>
            <a:endParaRPr lang="tr-TR" dirty="0">
              <a:solidFill>
                <a:srgbClr val="0070C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pd.read_csv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/iris.csv', </a:t>
            </a:r>
            <a:r>
              <a:rPr lang="tr-TR" dirty="0" err="1">
                <a:solidFill>
                  <a:srgbClr val="00B050"/>
                </a:solidFill>
              </a:rPr>
              <a:t>sep</a:t>
            </a:r>
            <a:r>
              <a:rPr lang="tr-TR" dirty="0">
                <a:solidFill>
                  <a:srgbClr val="00B050"/>
                </a:solidFill>
              </a:rPr>
              <a:t> = ",")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label_encoder</a:t>
            </a:r>
            <a:r>
              <a:rPr lang="tr-TR" dirty="0">
                <a:solidFill>
                  <a:srgbClr val="0070C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LabelEncoder</a:t>
            </a:r>
            <a:r>
              <a:rPr lang="tr-TR" dirty="0">
                <a:solidFill>
                  <a:srgbClr val="0070C0"/>
                </a:solidFill>
              </a:rPr>
              <a:t>()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integer_value</a:t>
            </a:r>
            <a:r>
              <a:rPr lang="tr-TR" dirty="0">
                <a:solidFill>
                  <a:srgbClr val="0070C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label_encoder.fit_transform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"])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["</a:t>
            </a:r>
            <a:r>
              <a:rPr lang="tr-TR" dirty="0" err="1">
                <a:solidFill>
                  <a:srgbClr val="00B050"/>
                </a:solidFill>
              </a:rPr>
              <a:t>Species</a:t>
            </a:r>
            <a:r>
              <a:rPr lang="tr-TR" dirty="0">
                <a:solidFill>
                  <a:srgbClr val="00B050"/>
                </a:solidFill>
              </a:rPr>
              <a:t>"]=</a:t>
            </a:r>
            <a:r>
              <a:rPr lang="tr-TR" dirty="0" err="1">
                <a:solidFill>
                  <a:srgbClr val="00B050"/>
                </a:solidFill>
              </a:rPr>
              <a:t>integer_value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C3F23C2-ED39-83E7-57A2-B8506BE6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4" y="1382601"/>
            <a:ext cx="4179776" cy="3384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D24C248-41DB-56ED-C300-1B8EB332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70" y="3688290"/>
            <a:ext cx="1762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3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one</a:t>
            </a:r>
            <a:r>
              <a:rPr lang="tr-TR" b="1" dirty="0">
                <a:sym typeface="Wingdings" panose="05000000000000000000" pitchFamily="2" charset="2"/>
              </a:rPr>
              <a:t> hot </a:t>
            </a:r>
            <a:r>
              <a:rPr lang="tr-TR" b="1" dirty="0" err="1">
                <a:sym typeface="Wingdings" panose="05000000000000000000" pitchFamily="2" charset="2"/>
              </a:rPr>
              <a:t>encoding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676E657-C980-E64C-E66C-C8E4329A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65" y="1634315"/>
            <a:ext cx="7791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8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output</a:t>
            </a:r>
            <a:r>
              <a:rPr lang="tr-TR" b="1" dirty="0">
                <a:sym typeface="Wingdings" panose="05000000000000000000" pitchFamily="2" charset="2"/>
              </a:rPr>
              <a:t> sütununu kategorik veriye çevirme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643467" y="1239835"/>
            <a:ext cx="7642117" cy="3406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array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argmax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sklearn.preprocessing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OneHotEncoder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onehot_encoder</a:t>
            </a:r>
            <a:r>
              <a:rPr lang="tr-TR" dirty="0">
                <a:solidFill>
                  <a:srgbClr val="0070C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OneHotEncoder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sparse</a:t>
            </a:r>
            <a:r>
              <a:rPr lang="tr-TR" dirty="0">
                <a:solidFill>
                  <a:srgbClr val="0070C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False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integer_value</a:t>
            </a:r>
            <a:r>
              <a:rPr lang="tr-TR" dirty="0">
                <a:solidFill>
                  <a:srgbClr val="0070C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integer_value.reshape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len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integer_value</a:t>
            </a:r>
            <a:r>
              <a:rPr lang="tr-TR" dirty="0">
                <a:solidFill>
                  <a:srgbClr val="0070C0"/>
                </a:solidFill>
              </a:rPr>
              <a:t>), 1)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onehot_encoded</a:t>
            </a:r>
            <a:r>
              <a:rPr lang="tr-TR" dirty="0">
                <a:solidFill>
                  <a:srgbClr val="0070C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onehot_encoder.fit_transform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integer_value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onehot_encoded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inverted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label_encoder.inverse_transform</a:t>
            </a:r>
            <a:r>
              <a:rPr lang="tr-TR" dirty="0">
                <a:solidFill>
                  <a:srgbClr val="00B050"/>
                </a:solidFill>
              </a:rPr>
              <a:t>([</a:t>
            </a:r>
            <a:r>
              <a:rPr lang="tr-TR" dirty="0" err="1">
                <a:solidFill>
                  <a:srgbClr val="00B050"/>
                </a:solidFill>
              </a:rPr>
              <a:t>argmax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onehot_encoded</a:t>
            </a:r>
            <a:r>
              <a:rPr lang="tr-TR" dirty="0">
                <a:solidFill>
                  <a:srgbClr val="00B050"/>
                </a:solidFill>
              </a:rPr>
              <a:t>[0, :])])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inverted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2B15B54-61D3-08BF-48AF-F88030CD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6" y="4312521"/>
            <a:ext cx="1314450" cy="3333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64A3AA4-652E-118E-EBF5-34B07FCB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910" y="1239835"/>
            <a:ext cx="3359528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Seriler Üzerinde İşlemler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08" y="1097069"/>
            <a:ext cx="11118588" cy="30483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DataDict1 = {'Ahmet sınav sonucu': 35, 'Mehmet Sınav Sonucu': 85}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 = </a:t>
            </a:r>
            <a:r>
              <a:rPr lang="tr-TR" dirty="0" err="1">
                <a:solidFill>
                  <a:srgbClr val="00B050"/>
                </a:solidFill>
              </a:rPr>
              <a:t>pd.Series</a:t>
            </a:r>
            <a:r>
              <a:rPr lang="tr-TR" dirty="0">
                <a:solidFill>
                  <a:srgbClr val="00B050"/>
                </a:solidFill>
              </a:rPr>
              <a:t>(DataDict1) </a:t>
            </a:r>
            <a:r>
              <a:rPr lang="tr-TR" dirty="0">
                <a:solidFill>
                  <a:srgbClr val="0070C0"/>
                </a:solidFill>
              </a:rPr>
              <a:t>#key--&gt;index, </a:t>
            </a:r>
            <a:r>
              <a:rPr lang="tr-TR" dirty="0" err="1">
                <a:solidFill>
                  <a:srgbClr val="0070C0"/>
                </a:solidFill>
              </a:rPr>
              <a:t>value</a:t>
            </a:r>
            <a:r>
              <a:rPr lang="tr-TR" dirty="0">
                <a:solidFill>
                  <a:srgbClr val="0070C0"/>
                </a:solidFill>
              </a:rPr>
              <a:t>--&gt;data olur.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DataDict2 = {'Ahmet sınav sonucu': 44}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B = </a:t>
            </a:r>
            <a:r>
              <a:rPr lang="tr-TR" dirty="0" err="1">
                <a:solidFill>
                  <a:srgbClr val="00B050"/>
                </a:solidFill>
              </a:rPr>
              <a:t>pd.Series</a:t>
            </a:r>
            <a:r>
              <a:rPr lang="tr-TR" dirty="0">
                <a:solidFill>
                  <a:srgbClr val="00B050"/>
                </a:solidFill>
              </a:rPr>
              <a:t>(DataDict2)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DataDict3 = {'Kadir sınav sonucu' :99}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C = </a:t>
            </a:r>
            <a:r>
              <a:rPr lang="tr-TR" dirty="0" err="1">
                <a:solidFill>
                  <a:srgbClr val="00B050"/>
                </a:solidFill>
              </a:rPr>
              <a:t>pd.Series</a:t>
            </a:r>
            <a:r>
              <a:rPr lang="tr-TR" dirty="0">
                <a:solidFill>
                  <a:srgbClr val="00B050"/>
                </a:solidFill>
              </a:rPr>
              <a:t>(DataDict3)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D=A+B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6094695-9A34-AAB9-D459-130C204C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0" y="4565742"/>
            <a:ext cx="2283313" cy="1476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AC50CC0-A349-F7F6-CC56-3ED90CA4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099" y="4565742"/>
            <a:ext cx="2645301" cy="14760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DE5E45F-AC7B-1A6A-D8B6-4BA92CA4D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46" y="4565742"/>
            <a:ext cx="2340867" cy="15120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17707A1-FFC0-36EC-F1A5-F28EDC8B7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681" y="4507354"/>
            <a:ext cx="2714625" cy="1628775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CEDBC2BB-334F-396E-C20F-C2B9BBE2566F}"/>
              </a:ext>
            </a:extLst>
          </p:cNvPr>
          <p:cNvSpPr txBox="1"/>
          <p:nvPr/>
        </p:nvSpPr>
        <p:spPr>
          <a:xfrm>
            <a:off x="8280012" y="4138022"/>
            <a:ext cx="2610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NaN:Not</a:t>
            </a:r>
            <a:r>
              <a:rPr lang="tr-TR" dirty="0"/>
              <a:t> a </a:t>
            </a:r>
            <a:r>
              <a:rPr lang="tr-TR" dirty="0" err="1"/>
              <a:t>number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8491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https://medium.com/deep-learning-turkiye/adan-z-ye-pandas-tutoriali-ba%C5%9Flang%C4%B1%C3%A7-ve-orta-seviye-4edf0094e0d5#:~:text=Seri%2C%20etiketli%20verilerden%20olu%C5%9Fan%20tek,diziler%20ya%20da%20s%C3%B6zl%C3%BCkler%20kullan%C4%B1labilir</a:t>
            </a: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https://www.veribilimiokulu.com/python-ile-makine-ogrenmesine-giris-pandas-kutuphanesi/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Seriler Üzerinde İşlemler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343" y="1097069"/>
            <a:ext cx="8198400" cy="10489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E = </a:t>
            </a:r>
            <a:r>
              <a:rPr lang="tr-TR" dirty="0" err="1">
                <a:solidFill>
                  <a:srgbClr val="00B050"/>
                </a:solidFill>
              </a:rPr>
              <a:t>pd.concat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[C,A]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("Mehmet Sınav </a:t>
            </a:r>
            <a:r>
              <a:rPr lang="tr-TR" dirty="0" err="1">
                <a:solidFill>
                  <a:srgbClr val="00B050"/>
                </a:solidFill>
              </a:rPr>
              <a:t>Sonucu:",A</a:t>
            </a:r>
            <a:r>
              <a:rPr lang="tr-TR" dirty="0">
                <a:solidFill>
                  <a:srgbClr val="00B050"/>
                </a:solidFill>
              </a:rPr>
              <a:t>["Mehmet Sınav Sonucu"])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76EF2E-1844-8E5D-16E5-230338BC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766" y="2317297"/>
            <a:ext cx="2131167" cy="162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C3D5D8B-55A3-0EFF-112D-91493F68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68" y="2626100"/>
            <a:ext cx="21240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1097069"/>
            <a:ext cx="11784563" cy="11329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DataFrameler</a:t>
            </a:r>
            <a:r>
              <a:rPr lang="tr-TR" dirty="0"/>
              <a:t>, Türkçesiyle ‘Veri Çerçeveleri’ </a:t>
            </a:r>
            <a:r>
              <a:rPr lang="tr-TR" dirty="0" err="1"/>
              <a:t>Pandas</a:t>
            </a:r>
            <a:r>
              <a:rPr lang="tr-TR" dirty="0"/>
              <a:t> kütüphanesinde asıl olayın döndüğü kısımdır.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Burada sütunlar </a:t>
            </a:r>
            <a:r>
              <a:rPr lang="tr-TR" dirty="0">
                <a:solidFill>
                  <a:srgbClr val="0070C0"/>
                </a:solidFill>
              </a:rPr>
              <a:t>‘</a:t>
            </a:r>
            <a:r>
              <a:rPr lang="tr-TR" dirty="0" err="1">
                <a:solidFill>
                  <a:srgbClr val="0070C0"/>
                </a:solidFill>
              </a:rPr>
              <a:t>Column</a:t>
            </a:r>
            <a:r>
              <a:rPr lang="tr-TR" dirty="0">
                <a:solidFill>
                  <a:srgbClr val="0070C0"/>
                </a:solidFill>
              </a:rPr>
              <a:t>’ ya da ‘</a:t>
            </a:r>
            <a:r>
              <a:rPr lang="tr-TR" dirty="0" err="1">
                <a:solidFill>
                  <a:srgbClr val="0070C0"/>
                </a:solidFill>
              </a:rPr>
              <a:t>Feature</a:t>
            </a:r>
            <a:r>
              <a:rPr lang="tr-TR" dirty="0">
                <a:solidFill>
                  <a:srgbClr val="0070C0"/>
                </a:solidFill>
              </a:rPr>
              <a:t>’ </a:t>
            </a:r>
            <a:r>
              <a:rPr lang="tr-TR" dirty="0"/>
              <a:t>olarak satırlar </a:t>
            </a:r>
            <a:r>
              <a:rPr lang="tr-TR" dirty="0">
                <a:solidFill>
                  <a:srgbClr val="0070C0"/>
                </a:solidFill>
              </a:rPr>
              <a:t>ise ‘</a:t>
            </a:r>
            <a:r>
              <a:rPr lang="tr-TR" dirty="0" err="1">
                <a:solidFill>
                  <a:srgbClr val="0070C0"/>
                </a:solidFill>
              </a:rPr>
              <a:t>row</a:t>
            </a:r>
            <a:r>
              <a:rPr lang="tr-TR" dirty="0">
                <a:solidFill>
                  <a:srgbClr val="0070C0"/>
                </a:solidFill>
              </a:rPr>
              <a:t>’ ya da ‘ indeks’ </a:t>
            </a:r>
            <a:r>
              <a:rPr lang="tr-TR" dirty="0"/>
              <a:t>olarak adlandırılır.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3A337F7-0797-9055-CBC3-156F8EE3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04" y="4586743"/>
            <a:ext cx="4118584" cy="21240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26080" y="2880901"/>
            <a:ext cx="1133669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numpy.random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data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r>
              <a:rPr lang="tr-TR" dirty="0">
                <a:solidFill>
                  <a:srgbClr val="00B050"/>
                </a:solidFill>
              </a:rPr>
              <a:t>(5,5), 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>
                <a:solidFill>
                  <a:srgbClr val="00B050"/>
                </a:solidFill>
              </a:rPr>
              <a:t> = ['A','B','C','D','E'], 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</a:rPr>
              <a:t>                  </a:t>
            </a:r>
            <a:r>
              <a:rPr lang="tr-TR" dirty="0" err="1">
                <a:solidFill>
                  <a:srgbClr val="0070C0"/>
                </a:solidFill>
              </a:rPr>
              <a:t>columns</a:t>
            </a:r>
            <a:r>
              <a:rPr lang="tr-TR" dirty="0">
                <a:solidFill>
                  <a:srgbClr val="00B050"/>
                </a:solidFill>
              </a:rPr>
              <a:t> = ['Columns1','Columns2','Columns3','Columns4','Columns5'])</a:t>
            </a:r>
          </a:p>
        </p:txBody>
      </p:sp>
    </p:spTree>
    <p:extLst>
      <p:ext uri="{BB962C8B-B14F-4D97-AF65-F5344CB8AC3E}">
        <p14:creationId xmlns:p14="http://schemas.microsoft.com/office/powerpoint/2010/main" val="215820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1150082" cy="554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Çalıştığınız veride size gerekli olan sütunları şu yöntemle alabilirsiniz.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401217" y="2164061"/>
            <a:ext cx="557037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col1=</a:t>
            </a:r>
            <a:r>
              <a:rPr lang="it-IT" dirty="0">
                <a:solidFill>
                  <a:srgbClr val="0070C0"/>
                </a:solidFill>
              </a:rPr>
              <a:t>df['Columns1']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print(type(col1))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print(col1)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col1and5=</a:t>
            </a:r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[['Columns1','Columns5']]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 (col1and5)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813E405-922F-5EA8-6A4D-76039174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2" y="1881763"/>
            <a:ext cx="3171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54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Yeni bir sütun ekleme işlemini ise şöyle yapıyoruz.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2853611" y="1736377"/>
            <a:ext cx="436828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rgbClr val="0070C0"/>
                </a:solidFill>
              </a:rPr>
              <a:t>df['Columns6'] = pd.Series(randn(5),df.index)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print(df)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AAAAEDB-0962-EC64-3A19-65A198D2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25" y="2948279"/>
            <a:ext cx="5429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3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39305</TotalTime>
  <Words>2594</Words>
  <Application>Microsoft Office PowerPoint</Application>
  <PresentationFormat>Geniş ekran</PresentationFormat>
  <Paragraphs>360</Paragraphs>
  <Slides>50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7" baseType="lpstr">
      <vt:lpstr>Arial</vt:lpstr>
      <vt:lpstr>Calibri</vt:lpstr>
      <vt:lpstr>Nocturne Serif</vt:lpstr>
      <vt:lpstr>Roboto Condensed</vt:lpstr>
      <vt:lpstr>Times New Roman</vt:lpstr>
      <vt:lpstr>Wingdings</vt:lpstr>
      <vt:lpstr>Office Teması</vt:lpstr>
      <vt:lpstr>Python Ders-11</vt:lpstr>
      <vt:lpstr>Pandas</vt:lpstr>
      <vt:lpstr>Pandas Serileri</vt:lpstr>
      <vt:lpstr>Pandas Serileri</vt:lpstr>
      <vt:lpstr>Seriler Üzerinde İşlemler</vt:lpstr>
      <vt:lpstr>Seriler Üzerinde İşlemler</vt:lpstr>
      <vt:lpstr>Pandas DataFrame</vt:lpstr>
      <vt:lpstr>Pandas DataFrame</vt:lpstr>
      <vt:lpstr>Pandas DataFrame</vt:lpstr>
      <vt:lpstr>Pandas DataFrame</vt:lpstr>
      <vt:lpstr>Pandas DataFrame</vt:lpstr>
      <vt:lpstr>Pandas DataFrame</vt:lpstr>
      <vt:lpstr>Pandas DataFrame</vt:lpstr>
      <vt:lpstr>Pandas DataFrame</vt:lpstr>
      <vt:lpstr>Pandas DataFrame Birleştirme</vt:lpstr>
      <vt:lpstr>Pandas DataFrame Birleştirme</vt:lpstr>
      <vt:lpstr>Pandas DataFrame Birleştirme</vt:lpstr>
      <vt:lpstr>Pandas DataFrame Birleştirme</vt:lpstr>
      <vt:lpstr>Pandas DataFrame</vt:lpstr>
      <vt:lpstr>Pandas DataFrame</vt:lpstr>
      <vt:lpstr>Pandas DataFrame</vt:lpstr>
      <vt:lpstr>Pandas DataFrame</vt:lpstr>
      <vt:lpstr>Pandas DataFrameloc</vt:lpstr>
      <vt:lpstr>Pandas DataFrameiloc</vt:lpstr>
      <vt:lpstr>Pandas DataFrameiloc</vt:lpstr>
      <vt:lpstr>DataFrame Filtreleme İşlemleri</vt:lpstr>
      <vt:lpstr>DataFramelerin Multi İndex Olarak Tanımlanması</vt:lpstr>
      <vt:lpstr>DataFramelerin Multi İndex Olarak Tanımlanması</vt:lpstr>
      <vt:lpstr>DataFramelerin Multi İndex Olarak Tanımlanması</vt:lpstr>
      <vt:lpstr>DataFramelerin Multi İndex Olarak Tanımlanması</vt:lpstr>
      <vt:lpstr>DataFramelerin Multi İndex Olarak Tanımlanması</vt:lpstr>
      <vt:lpstr>Bozuk Ve Kayıp Verilerle Ugraşabilmek</vt:lpstr>
      <vt:lpstr>Bozuk Ve Kayıp Verilerle Ugraşabilmek</vt:lpstr>
      <vt:lpstr>Bozuk Ve Kayıp Verilerle Ugraşabilmek</vt:lpstr>
      <vt:lpstr>Bozuk Ve Kayıp Verilerle Ugraşabilmek</vt:lpstr>
      <vt:lpstr>Bozuk Ve Kayıp Verilerle Uğraşabilmek</vt:lpstr>
      <vt:lpstr>Bozuk Ve Kayıp Verilerle Uğraşabilmek</vt:lpstr>
      <vt:lpstr>DataFrame Sıralama</vt:lpstr>
      <vt:lpstr>Gerçek Verilerle Çalışmacsv dosyasından okuma</vt:lpstr>
      <vt:lpstr>Gerçek Verilerle Çalışmacsv dosyasından okuma</vt:lpstr>
      <vt:lpstr>Gerçek Verilerle Çalışmacsv dosyasından okuma</vt:lpstr>
      <vt:lpstr>Gerçek Verilerle Çalışmacsv dosyasından okuma</vt:lpstr>
      <vt:lpstr>Gerçek Verilerle Çalışmacsv dosyasına yazma</vt:lpstr>
      <vt:lpstr>Gerçek Verilerle Çalışmasklearn hazır veri seti çağırma</vt:lpstr>
      <vt:lpstr>Gerçek Verilerle Çalışmaoutput sütununu kategorik veriye çevirme</vt:lpstr>
      <vt:lpstr>Gerçek Verilerle Çalışmaoutput sütununu kategorik veriye çevirme</vt:lpstr>
      <vt:lpstr>Gerçek Verilerle Çalışmaoutput sütununu kategorik veriye çevirme</vt:lpstr>
      <vt:lpstr>Gerçek Verilerle Çalışmaone hot encoding</vt:lpstr>
      <vt:lpstr>Gerçek Verilerle Çalışmaoutput sütununu kategorik veriye çevirme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585</cp:revision>
  <dcterms:created xsi:type="dcterms:W3CDTF">2023-02-09T18:44:39Z</dcterms:created>
  <dcterms:modified xsi:type="dcterms:W3CDTF">2024-02-14T12:27:22Z</dcterms:modified>
</cp:coreProperties>
</file>