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289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E753C5-0E00-3291-65AB-CC008639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8118A51-D649-BB54-A281-1D56FB21C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3A0709-CFAC-A1C6-C006-9EFBACE1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FEB81D-0367-36E5-C605-1AEC098A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2730DF-A917-E4D6-0C7C-627FFDAF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1B6702C-A177-484D-B506-4FC93B78F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3CD8B6D2-607C-5C1C-40DC-2326689B2511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428185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695D9C-1D44-DFBC-2C6D-EEA79C4B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63024DE-C5CB-A786-2E14-47D88845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C1C219-4BF5-31E3-D2BF-990E6FFC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1402B4-BCA2-BF7F-A7A5-BE435C3C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B2A032-5A88-E1E7-149A-2F35C269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5651386-51C2-AF18-4FB8-D735AB7C6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1C9BC1E-C667-B7F5-C0AF-885C12511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A8AC7B-EA4A-9A9F-5BD0-28D87095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F19E3F-758E-19F2-30F3-35EC3F71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92DF0A-06E9-EC8F-4FC9-60213E74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390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472149-48C9-5341-8C2F-7D1FFEAE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CE51FF-E096-DCCE-DF28-5469859B8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1B8926-A364-3A9D-04E3-3728AC2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B58BC0-640D-C46F-612F-FD4AAC01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4EB1FF-4401-FFDB-9A10-A324F9D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A406D7C-E957-3E5A-4585-BE1215E862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EA4A01EC-B76C-455B-FFCE-151178E9AAB3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36496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B3E93-2BD6-0D6D-58C5-5FDBDA2B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5C9931-EA8B-3207-5A4C-4CF1105E4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A230DC-157C-F801-C74A-2A91A738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8F9C0E-92B6-2CB8-E42A-6ADBE611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F3076E-D898-A12B-64DF-05F51918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978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A6959D-7C95-EFCB-0A2E-B66A28C9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723C92-9233-1AD1-2EF0-F8FC8EEA6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1899DF8-B906-C071-7A09-4F4652388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3EA187-B650-EE45-A122-E24FAB1E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FA447A8-F39D-0060-EDC5-8CD167CD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A0428BA-4F45-753F-D504-6852A4D5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49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8E9705-6128-75D2-C4D3-5AF22566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A0529D8-14FB-1B11-B27D-1EA316C8B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733E1C-921C-9C31-FF31-30950BBBC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8DA76E7-13CB-C8F5-AD99-368327683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E1D1096-3A1E-7A3F-AFD5-A4C3628CA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E6CE71E-7A41-34F8-908C-13A19662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5AC5F9F-D152-092B-6CC4-01F13A57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8F20EFA-0CCC-8042-23D1-28FE7181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542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11D278-66DE-7371-7D53-523F1E54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18E18D4-70BB-29BB-3DAC-579C687B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8F8B9DB-3E07-5391-34EF-B6877767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57C2EB8-D3F7-728D-C4C7-E37C0EA1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3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8D9BD96-65D1-9078-574F-34E72974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C181E41-141D-06CF-1B64-4E239C53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BF3186F-8017-4F9D-2329-C69EF081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694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2BAFFA-626A-897B-A5D6-3C58D678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0311DE-11C1-03CD-72A3-E9270FE6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187DA9B-21C3-32D6-89A1-FE3301EC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372781-51E5-366B-3217-1AAB006B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E8FA46A-C021-6A22-8E2C-A7D7F296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60D2A8-1F06-63E0-679A-4E03CE69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04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A2E5A4-4B3F-54EE-6AF0-A1D0235F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AC4BC75-9FF5-C660-9D22-06D97A07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A9FC6B-AA2B-4B40-90D6-155EF806E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E5C7CF-9955-F133-01AA-23C0C871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A69EE18-CDB1-45DE-186B-0211D9B1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3DA181C-3CA0-AA33-5487-025904D6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311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647EC2A-2724-7327-78B7-E0AA9649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70E80A-9223-43B0-EB16-351023A7D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6DEA36-6E63-3D7F-DAC9-9164A8E07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DE51E2-7153-4260-CFA3-AD73666CE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6FC0A9-D93C-A825-42DB-D7707BDDE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93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9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elimeseanadolulisesi.meb.k12.tr/meb_iys_dosyalar/59/10/764933/dosyalar/2022_09/28102826_Python-Ders-Notlari-1.pdf?CHK=a9c6c5d20eb94118f4fb579be8c9232b" TargetMode="External"/><Relationship Id="rId2" Type="http://schemas.openxmlformats.org/officeDocument/2006/relationships/hyperlink" Target="https://github.com/19ceng/ceng104pr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2B4FB8-16E0-D45C-E6DE-5351FD9E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tr-TR" sz="7200"/>
              <a:t>Python Ders-2</a:t>
            </a:r>
            <a:endParaRPr lang="tr-TR" sz="72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43D54D8-EF46-25CD-4EAE-855D2F8AC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tr-TR" sz="2800" dirty="0"/>
              <a:t>Koşullu İşlemler</a:t>
            </a:r>
          </a:p>
        </p:txBody>
      </p:sp>
    </p:spTree>
    <p:extLst>
      <p:ext uri="{BB962C8B-B14F-4D97-AF65-F5344CB8AC3E}">
        <p14:creationId xmlns:p14="http://schemas.microsoft.com/office/powerpoint/2010/main" val="83125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97" y="141534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zincirleme </a:t>
            </a:r>
            <a:r>
              <a:rPr lang="tr-TR" b="1" dirty="0" err="1"/>
              <a:t>koșul</a:t>
            </a:r>
            <a:r>
              <a:rPr lang="tr-TR" b="1" dirty="0"/>
              <a:t> ifadeleri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955" y="858858"/>
            <a:ext cx="3737349" cy="5198287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600" b="1" u="sng" dirty="0">
                <a:solidFill>
                  <a:srgbClr val="0070C0"/>
                </a:solidFill>
              </a:rPr>
              <a:t>Örnek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00B050"/>
                </a:solidFill>
              </a:rPr>
              <a:t>x=-10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00B050"/>
                </a:solidFill>
              </a:rPr>
              <a:t>y=-5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00B050"/>
                </a:solidFill>
              </a:rPr>
              <a:t>if x &gt; 0: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00B050"/>
                </a:solidFill>
              </a:rPr>
              <a:t>    print ("</a:t>
            </a:r>
            <a:r>
              <a:rPr lang="en-US" sz="1600" dirty="0" err="1">
                <a:solidFill>
                  <a:srgbClr val="00B050"/>
                </a:solidFill>
              </a:rPr>
              <a:t>Kuzey</a:t>
            </a:r>
            <a:r>
              <a:rPr lang="en-US" sz="1600" dirty="0">
                <a:solidFill>
                  <a:srgbClr val="00B050"/>
                </a:solidFill>
              </a:rPr>
              <a:t>-")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00B050"/>
                </a:solidFill>
              </a:rPr>
              <a:t>    if y &gt; 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00B050"/>
                </a:solidFill>
              </a:rPr>
              <a:t>        print ("</a:t>
            </a:r>
            <a:r>
              <a:rPr lang="en-US" sz="1600" dirty="0" err="1">
                <a:solidFill>
                  <a:srgbClr val="00B050"/>
                </a:solidFill>
              </a:rPr>
              <a:t>Doğu</a:t>
            </a:r>
            <a:r>
              <a:rPr lang="en-US" sz="1600" dirty="0">
                <a:solidFill>
                  <a:srgbClr val="00B050"/>
                </a:solidFill>
              </a:rPr>
              <a:t>")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00B050"/>
                </a:solidFill>
              </a:rPr>
              <a:t>    else: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00B050"/>
                </a:solidFill>
              </a:rPr>
              <a:t>        print ("</a:t>
            </a:r>
            <a:r>
              <a:rPr lang="en-US" sz="1600" dirty="0" err="1">
                <a:solidFill>
                  <a:srgbClr val="00B050"/>
                </a:solidFill>
              </a:rPr>
              <a:t>Batı</a:t>
            </a:r>
            <a:r>
              <a:rPr lang="en-US" sz="1600" dirty="0">
                <a:solidFill>
                  <a:srgbClr val="00B050"/>
                </a:solidFill>
              </a:rPr>
              <a:t>")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00B050"/>
                </a:solidFill>
              </a:rPr>
              <a:t>else: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00B050"/>
                </a:solidFill>
              </a:rPr>
              <a:t>    print ("</a:t>
            </a:r>
            <a:r>
              <a:rPr lang="en-US" sz="1600" dirty="0" err="1">
                <a:solidFill>
                  <a:srgbClr val="00B050"/>
                </a:solidFill>
              </a:rPr>
              <a:t>Guney</a:t>
            </a:r>
            <a:r>
              <a:rPr lang="en-US" sz="1600" dirty="0">
                <a:solidFill>
                  <a:srgbClr val="00B050"/>
                </a:solidFill>
              </a:rPr>
              <a:t>-")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00B050"/>
                </a:solidFill>
              </a:rPr>
              <a:t>    if y&gt;0: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00B050"/>
                </a:solidFill>
              </a:rPr>
              <a:t>        print ("</a:t>
            </a:r>
            <a:r>
              <a:rPr lang="en-US" sz="1600" dirty="0" err="1">
                <a:solidFill>
                  <a:srgbClr val="00B050"/>
                </a:solidFill>
              </a:rPr>
              <a:t>Doğu</a:t>
            </a:r>
            <a:r>
              <a:rPr lang="en-US" sz="1600" dirty="0">
                <a:solidFill>
                  <a:srgbClr val="00B050"/>
                </a:solidFill>
              </a:rPr>
              <a:t>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00B050"/>
                </a:solidFill>
              </a:rPr>
              <a:t>    else: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00B050"/>
                </a:solidFill>
              </a:rPr>
              <a:t>        print ("</a:t>
            </a:r>
            <a:r>
              <a:rPr lang="en-US" sz="1600" dirty="0" err="1">
                <a:solidFill>
                  <a:srgbClr val="00B050"/>
                </a:solidFill>
              </a:rPr>
              <a:t>Batı</a:t>
            </a:r>
            <a:r>
              <a:rPr lang="en-US" sz="1600" dirty="0">
                <a:solidFill>
                  <a:srgbClr val="00B050"/>
                </a:solidFill>
              </a:rPr>
              <a:t>")</a:t>
            </a:r>
            <a:endParaRPr lang="tr-TR" sz="1600" dirty="0">
              <a:solidFill>
                <a:srgbClr val="0070C0"/>
              </a:solidFill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45D57B78-5DF4-6979-F129-3BB54482951A}"/>
              </a:ext>
            </a:extLst>
          </p:cNvPr>
          <p:cNvSpPr txBox="1">
            <a:spLocks/>
          </p:cNvSpPr>
          <p:nvPr/>
        </p:nvSpPr>
        <p:spPr>
          <a:xfrm>
            <a:off x="5831633" y="959246"/>
            <a:ext cx="3881534" cy="519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sz="1800" b="1" u="sng" dirty="0">
                <a:solidFill>
                  <a:srgbClr val="0070C0"/>
                </a:solidFill>
              </a:rPr>
              <a:t>Örnek</a:t>
            </a:r>
            <a:endParaRPr lang="tr-TR" sz="1800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tr-TR" sz="1800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x=-10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y=-5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if x &gt; 0 and y&gt;0: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    print ("</a:t>
            </a:r>
            <a:r>
              <a:rPr lang="en-US" sz="1800" dirty="0" err="1">
                <a:solidFill>
                  <a:srgbClr val="00B050"/>
                </a:solidFill>
              </a:rPr>
              <a:t>Kuzey-Doğu</a:t>
            </a:r>
            <a:r>
              <a:rPr lang="en-US" sz="1800" dirty="0">
                <a:solidFill>
                  <a:srgbClr val="00B050"/>
                </a:solidFill>
              </a:rPr>
              <a:t>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B050"/>
                </a:solidFill>
              </a:rPr>
              <a:t>elif</a:t>
            </a:r>
            <a:r>
              <a:rPr lang="en-US" sz="1800" dirty="0">
                <a:solidFill>
                  <a:srgbClr val="00B050"/>
                </a:solidFill>
              </a:rPr>
              <a:t> x&gt;0 and y&lt;0: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    print ("</a:t>
            </a:r>
            <a:r>
              <a:rPr lang="en-US" sz="1800" dirty="0" err="1">
                <a:solidFill>
                  <a:srgbClr val="00B050"/>
                </a:solidFill>
              </a:rPr>
              <a:t>Kuzey-Batı</a:t>
            </a:r>
            <a:r>
              <a:rPr lang="en-US" sz="1800" dirty="0">
                <a:solidFill>
                  <a:srgbClr val="00B050"/>
                </a:solidFill>
              </a:rPr>
              <a:t>")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B050"/>
                </a:solidFill>
              </a:rPr>
              <a:t>elif</a:t>
            </a:r>
            <a:r>
              <a:rPr lang="en-US" sz="1800" dirty="0">
                <a:solidFill>
                  <a:srgbClr val="00B050"/>
                </a:solidFill>
              </a:rPr>
              <a:t> x&lt;0 and y&gt;0: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    print ("</a:t>
            </a:r>
            <a:r>
              <a:rPr lang="en-US" sz="1800" dirty="0" err="1">
                <a:solidFill>
                  <a:srgbClr val="00B050"/>
                </a:solidFill>
              </a:rPr>
              <a:t>Güney-Doğu</a:t>
            </a:r>
            <a:r>
              <a:rPr lang="en-US" sz="1800" dirty="0">
                <a:solidFill>
                  <a:srgbClr val="00B050"/>
                </a:solidFill>
              </a:rPr>
              <a:t>")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else: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    print ("</a:t>
            </a:r>
            <a:r>
              <a:rPr lang="en-US" sz="1800" dirty="0" err="1">
                <a:solidFill>
                  <a:srgbClr val="00B050"/>
                </a:solidFill>
              </a:rPr>
              <a:t>Güney-Batı</a:t>
            </a:r>
            <a:r>
              <a:rPr lang="en-US" sz="1800" dirty="0">
                <a:solidFill>
                  <a:srgbClr val="00B050"/>
                </a:solidFill>
              </a:rPr>
              <a:t>")</a:t>
            </a:r>
            <a:endParaRPr lang="tr-TR" sz="18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B71977B-6F10-4583-BB35-05D3AEF73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704" y="6057145"/>
            <a:ext cx="790575" cy="47625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8F635FD-D85D-7F91-A6A6-0A93947E5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212" y="5759755"/>
            <a:ext cx="7905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6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zincirleme </a:t>
            </a:r>
            <a:r>
              <a:rPr lang="tr-TR" b="1" dirty="0" err="1"/>
              <a:t>koșul</a:t>
            </a:r>
            <a:r>
              <a:rPr lang="tr-TR" b="1" dirty="0"/>
              <a:t> ifadeleri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29" y="1335702"/>
            <a:ext cx="4559493" cy="519828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b="1" u="sng" dirty="0">
                <a:solidFill>
                  <a:srgbClr val="0070C0"/>
                </a:solidFill>
              </a:rPr>
              <a:t>Örnek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x=8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if x&gt;0: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if x &lt; 10: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  print ("x </a:t>
            </a:r>
            <a:r>
              <a:rPr lang="en-US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pozitif</a:t>
            </a:r>
            <a:r>
              <a:rPr lang="en-US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ve</a:t>
            </a:r>
            <a:r>
              <a:rPr lang="en-US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tek</a:t>
            </a:r>
            <a:r>
              <a:rPr lang="en-US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basamaklıdır</a:t>
            </a:r>
            <a:r>
              <a:rPr lang="en-US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.")</a:t>
            </a:r>
            <a:endParaRPr lang="tr-TR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45D57B78-5DF4-6979-F129-3BB54482951A}"/>
              </a:ext>
            </a:extLst>
          </p:cNvPr>
          <p:cNvSpPr txBox="1">
            <a:spLocks/>
          </p:cNvSpPr>
          <p:nvPr/>
        </p:nvSpPr>
        <p:spPr>
          <a:xfrm>
            <a:off x="6497152" y="1335702"/>
            <a:ext cx="5234473" cy="519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sz="1800" b="1" u="sng" dirty="0">
                <a:solidFill>
                  <a:srgbClr val="0070C0"/>
                </a:solidFill>
              </a:rPr>
              <a:t>Örnek</a:t>
            </a:r>
            <a:endParaRPr lang="tr-TR" sz="1800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sz="1800" dirty="0"/>
              <a:t>Yandaki kodu tek bir cümleyle yazabiliriz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x=8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if x&gt;0 and x&lt;10: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    print ("x </a:t>
            </a:r>
            <a:r>
              <a:rPr lang="en-US" sz="1800" dirty="0" err="1">
                <a:solidFill>
                  <a:srgbClr val="00B050"/>
                </a:solidFill>
              </a:rPr>
              <a:t>pozitif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ve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tek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basamaklıdır</a:t>
            </a:r>
            <a:r>
              <a:rPr lang="en-US" sz="1800" dirty="0">
                <a:solidFill>
                  <a:srgbClr val="00B050"/>
                </a:solidFill>
              </a:rPr>
              <a:t>.")</a:t>
            </a:r>
            <a:endParaRPr lang="tr-TR" sz="1800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tr-TR" sz="1800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sz="1800" dirty="0"/>
              <a:t>ya da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tr-TR" sz="1800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</a:rPr>
              <a:t>x=8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sz="1800" dirty="0" err="1">
                <a:solidFill>
                  <a:srgbClr val="0070C0"/>
                </a:solidFill>
              </a:rPr>
              <a:t>if</a:t>
            </a:r>
            <a:r>
              <a:rPr lang="tr-TR" sz="1800" dirty="0">
                <a:solidFill>
                  <a:srgbClr val="0070C0"/>
                </a:solidFill>
              </a:rPr>
              <a:t> 0&lt;x&lt;10: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</a:rPr>
              <a:t>    </a:t>
            </a:r>
            <a:r>
              <a:rPr lang="tr-TR" sz="1800" dirty="0" err="1">
                <a:solidFill>
                  <a:srgbClr val="00B050"/>
                </a:solidFill>
              </a:rPr>
              <a:t>print</a:t>
            </a:r>
            <a:r>
              <a:rPr lang="tr-TR" sz="1800" dirty="0">
                <a:solidFill>
                  <a:srgbClr val="00B050"/>
                </a:solidFill>
              </a:rPr>
              <a:t> ("x pozitif ve tek basamaklıdır.")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09F8219-A395-D835-C49A-37F1BD82A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90" y="3782445"/>
            <a:ext cx="27813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83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endParaRPr lang="tr-TR" sz="36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959" y="1239835"/>
            <a:ext cx="7361853" cy="519828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b="1" u="sng" dirty="0">
                <a:solidFill>
                  <a:srgbClr val="0070C0"/>
                </a:solidFill>
              </a:rPr>
              <a:t>Örnek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print_square_root</a:t>
            </a:r>
            <a:r>
              <a:rPr lang="en-US" dirty="0">
                <a:solidFill>
                  <a:srgbClr val="00B050"/>
                </a:solidFill>
              </a:rPr>
              <a:t>(x):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if x &lt;= 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print ("</a:t>
            </a:r>
            <a:r>
              <a:rPr lang="en-US" dirty="0" err="1">
                <a:solidFill>
                  <a:srgbClr val="00B050"/>
                </a:solidFill>
              </a:rPr>
              <a:t>Sadece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pozitif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sayılar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lütfen</a:t>
            </a:r>
            <a:r>
              <a:rPr lang="en-US" dirty="0">
                <a:solidFill>
                  <a:srgbClr val="00B050"/>
                </a:solidFill>
              </a:rPr>
              <a:t>.")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result = x**0.5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print ("</a:t>
            </a:r>
            <a:r>
              <a:rPr lang="en-US" dirty="0" err="1">
                <a:solidFill>
                  <a:srgbClr val="00B050"/>
                </a:solidFill>
              </a:rPr>
              <a:t>x’in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kare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kökü</a:t>
            </a:r>
            <a:r>
              <a:rPr lang="en-US" dirty="0">
                <a:solidFill>
                  <a:srgbClr val="00B050"/>
                </a:solidFill>
              </a:rPr>
              <a:t>=", result)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>
                <a:solidFill>
                  <a:srgbClr val="00B050"/>
                </a:solidFill>
              </a:rPr>
              <a:t>print_square_root</a:t>
            </a:r>
            <a:r>
              <a:rPr lang="en-US" dirty="0">
                <a:solidFill>
                  <a:srgbClr val="00B050"/>
                </a:solidFill>
              </a:rPr>
              <a:t>(-144)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>
                <a:solidFill>
                  <a:srgbClr val="00B050"/>
                </a:solidFill>
              </a:rPr>
              <a:t>print_square_root</a:t>
            </a:r>
            <a:r>
              <a:rPr lang="en-US" dirty="0">
                <a:solidFill>
                  <a:srgbClr val="00B050"/>
                </a:solidFill>
              </a:rPr>
              <a:t>(144)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FFE00F9-E5EC-0E80-4F08-B8AECF802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302" y="5360990"/>
            <a:ext cx="27336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0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endParaRPr lang="tr-TR" sz="36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9427" y="1239835"/>
            <a:ext cx="7057127" cy="519828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b="1" u="sng" dirty="0">
                <a:solidFill>
                  <a:srgbClr val="0070C0"/>
                </a:solidFill>
              </a:rPr>
              <a:t>Örnek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ask_ok</a:t>
            </a:r>
            <a:r>
              <a:rPr lang="en-US" dirty="0">
                <a:solidFill>
                  <a:srgbClr val="00B050"/>
                </a:solidFill>
              </a:rPr>
              <a:t>(prompt):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ok = input(prompt)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if </a:t>
            </a:r>
            <a:r>
              <a:rPr lang="en-US" dirty="0">
                <a:solidFill>
                  <a:srgbClr val="0070C0"/>
                </a:solidFill>
              </a:rPr>
              <a:t>ok in ('y', 'ye', 'yes')</a:t>
            </a:r>
            <a:r>
              <a:rPr lang="en-US" dirty="0">
                <a:solidFill>
                  <a:srgbClr val="00B050"/>
                </a:solidFill>
              </a:rPr>
              <a:t>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print ('YES')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if </a:t>
            </a:r>
            <a:r>
              <a:rPr lang="en-US" dirty="0">
                <a:solidFill>
                  <a:srgbClr val="0070C0"/>
                </a:solidFill>
              </a:rPr>
              <a:t>ok in ('n', 'no', '</a:t>
            </a:r>
            <a:r>
              <a:rPr lang="en-US" dirty="0" err="1">
                <a:solidFill>
                  <a:srgbClr val="0070C0"/>
                </a:solidFill>
              </a:rPr>
              <a:t>nop</a:t>
            </a:r>
            <a:r>
              <a:rPr lang="en-US" dirty="0">
                <a:solidFill>
                  <a:srgbClr val="0070C0"/>
                </a:solidFill>
              </a:rPr>
              <a:t>', 'nope'):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print ('NO')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>
                <a:solidFill>
                  <a:srgbClr val="00B050"/>
                </a:solidFill>
              </a:rPr>
              <a:t>ask_ok</a:t>
            </a:r>
            <a:r>
              <a:rPr lang="en-US" dirty="0">
                <a:solidFill>
                  <a:srgbClr val="00B050"/>
                </a:solidFill>
              </a:rPr>
              <a:t>("</a:t>
            </a:r>
            <a:r>
              <a:rPr lang="en-US" dirty="0" err="1">
                <a:solidFill>
                  <a:srgbClr val="00B050"/>
                </a:solidFill>
              </a:rPr>
              <a:t>Çıkmak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istediğinize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emin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misiniz</a:t>
            </a:r>
            <a:r>
              <a:rPr lang="en-US" dirty="0">
                <a:solidFill>
                  <a:srgbClr val="00B050"/>
                </a:solidFill>
              </a:rPr>
              <a:t>?")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A4A503C-1CE7-72CF-0197-908C53432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88" y="5172137"/>
            <a:ext cx="30765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1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0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Tip Dönüşümleri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93" y="1030067"/>
            <a:ext cx="2808860" cy="519828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b="1" u="sng" dirty="0">
                <a:solidFill>
                  <a:srgbClr val="0070C0"/>
                </a:solidFill>
              </a:rPr>
              <a:t>Dizgiye </a:t>
            </a:r>
            <a:r>
              <a:rPr lang="tr-TR" b="1" u="sng" dirty="0" err="1">
                <a:solidFill>
                  <a:srgbClr val="0070C0"/>
                </a:solidFill>
              </a:rPr>
              <a:t>Dönüșüm</a:t>
            </a:r>
            <a:endParaRPr lang="tr-TR" b="1" u="sng" dirty="0">
              <a:solidFill>
                <a:srgbClr val="0070C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&gt;&gt;&gt; str(32)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’32’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&gt;&gt;&gt; str(3.14)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’3.14’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&gt;&gt;&gt; str(True)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’True’</a:t>
            </a:r>
            <a:endParaRPr lang="tr-TR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8A936174-CC91-5ACA-E568-F37C9BCB15AC}"/>
              </a:ext>
            </a:extLst>
          </p:cNvPr>
          <p:cNvSpPr txBox="1">
            <a:spLocks/>
          </p:cNvSpPr>
          <p:nvPr/>
        </p:nvSpPr>
        <p:spPr>
          <a:xfrm>
            <a:off x="3349690" y="866590"/>
            <a:ext cx="8742783" cy="519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b="1" u="sng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Tamsayıya </a:t>
            </a:r>
            <a:r>
              <a:rPr lang="tr-TR" sz="1800" b="1" u="sng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Dönüșüm</a:t>
            </a:r>
            <a:endParaRPr lang="tr-TR" sz="1800" b="1" u="sng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tr-TR" sz="18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int("32")</a:t>
            </a:r>
            <a:r>
              <a:rPr lang="tr-TR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int("32", 16)</a:t>
            </a:r>
            <a:r>
              <a:rPr lang="tr-TR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sz="1600" dirty="0" smtClean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# </a:t>
            </a:r>
            <a:r>
              <a:rPr lang="tr-TR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</a:t>
            </a:r>
            <a:r>
              <a:rPr lang="tr-TR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</a:t>
            </a:r>
            <a:r>
              <a:rPr lang="tr-TR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value</a:t>
            </a:r>
            <a:r>
              <a:rPr lang="tr-TR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", </a:t>
            </a:r>
            <a:r>
              <a:rPr lang="tr-TR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base</a:t>
            </a:r>
            <a:r>
              <a:rPr lang="tr-TR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en-US" sz="16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50</a:t>
            </a:r>
            <a:r>
              <a:rPr lang="tr-TR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</a:t>
            </a:r>
            <a:r>
              <a:rPr lang="tr-TR" sz="14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(16’lık sayı siteminde 32’nin onluk sayı sistemine dönüşüm)</a:t>
            </a:r>
            <a:endParaRPr lang="en-US" sz="1400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int(str(32), 8)</a:t>
            </a:r>
            <a:r>
              <a:rPr lang="tr-TR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sz="14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(8’lik sayı siteminde 32’nin onluk sayı sistemine dönüşüm)</a:t>
            </a:r>
            <a:endParaRPr lang="en-US" sz="1800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26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int("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merhaba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")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Traceback (most recent call last):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File "&lt;stdin&gt;", line 1, in &lt;module&gt;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ValueError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invalid literal for int() with base ’</a:t>
            </a:r>
            <a:r>
              <a:rPr lang="en-US" sz="16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merhaba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’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input("Bir 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deger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girin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Bir </a:t>
            </a:r>
            <a:r>
              <a:rPr lang="en-US" sz="16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deger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girin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34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int(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r>
              <a:rPr lang="tr-TR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34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int("0x13", 16)</a:t>
            </a:r>
            <a:r>
              <a:rPr lang="tr-TR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en-US" sz="1600" dirty="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19</a:t>
            </a:r>
            <a:endParaRPr lang="tr-TR" sz="1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tr-TR" sz="1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tr-TR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</a:t>
            </a:r>
            <a:r>
              <a:rPr lang="tr-TR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(34.4)</a:t>
            </a:r>
            <a:r>
              <a:rPr lang="tr-TR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34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tr-TR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</a:t>
            </a:r>
            <a:r>
              <a:rPr lang="tr-TR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(34.999)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34 (kural: tamsayı kısmını al)</a:t>
            </a:r>
          </a:p>
        </p:txBody>
      </p:sp>
    </p:spTree>
    <p:extLst>
      <p:ext uri="{BB962C8B-B14F-4D97-AF65-F5344CB8AC3E}">
        <p14:creationId xmlns:p14="http://schemas.microsoft.com/office/powerpoint/2010/main" val="476074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0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Tip Dönüşümleri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992745"/>
            <a:ext cx="9396272" cy="5198287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b="1" u="sng" dirty="0" err="1">
                <a:solidFill>
                  <a:srgbClr val="0070C0"/>
                </a:solidFill>
              </a:rPr>
              <a:t>Float</a:t>
            </a:r>
            <a:r>
              <a:rPr lang="tr-TR" b="1" u="sng" dirty="0">
                <a:solidFill>
                  <a:srgbClr val="0070C0"/>
                </a:solidFill>
              </a:rPr>
              <a:t> ve </a:t>
            </a:r>
            <a:r>
              <a:rPr lang="tr-TR" b="1" u="sng" dirty="0" err="1">
                <a:solidFill>
                  <a:srgbClr val="0070C0"/>
                </a:solidFill>
              </a:rPr>
              <a:t>Bool</a:t>
            </a:r>
            <a:r>
              <a:rPr lang="tr-TR" b="1" u="sng" dirty="0">
                <a:solidFill>
                  <a:srgbClr val="0070C0"/>
                </a:solidFill>
              </a:rPr>
              <a:t> Dönüşüm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&gt;&gt;&gt;</a:t>
            </a:r>
            <a:r>
              <a:rPr lang="en-US" dirty="0">
                <a:solidFill>
                  <a:srgbClr val="00B050"/>
                </a:solidFill>
              </a:rPr>
              <a:t>float("3.141519")</a:t>
            </a: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smtClean="0"/>
              <a:t>3.141519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&gt;&gt;&gt;</a:t>
            </a:r>
            <a:r>
              <a:rPr lang="tr-TR" dirty="0" err="1">
                <a:solidFill>
                  <a:srgbClr val="00B050"/>
                </a:solidFill>
              </a:rPr>
              <a:t>int</a:t>
            </a:r>
            <a:r>
              <a:rPr lang="tr-TR" dirty="0">
                <a:solidFill>
                  <a:srgbClr val="00B050"/>
                </a:solidFill>
              </a:rPr>
              <a:t>("3.141519")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/>
              <a:t>ValueError</a:t>
            </a:r>
            <a:r>
              <a:rPr lang="en-US" dirty="0"/>
              <a:t>: invalid literal for int() with base 10: '3.141519’</a:t>
            </a:r>
            <a:endParaRPr lang="tr-TR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&gt;&gt;&gt;</a:t>
            </a:r>
            <a:r>
              <a:rPr lang="tr-TR" dirty="0" err="1">
                <a:solidFill>
                  <a:srgbClr val="00B050"/>
                </a:solidFill>
              </a:rPr>
              <a:t>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float</a:t>
            </a:r>
            <a:r>
              <a:rPr lang="tr-TR" dirty="0">
                <a:solidFill>
                  <a:srgbClr val="00B050"/>
                </a:solidFill>
              </a:rPr>
              <a:t>("3.141519"))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smtClean="0"/>
              <a:t>3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&gt;&gt;&gt; bool(1)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True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&gt;&gt;&gt; bool(1.0)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True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&gt;&gt;&gt; bool(0)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False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6040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0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Tip Dönüşümleri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53" y="1069831"/>
            <a:ext cx="5887615" cy="155994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ad = </a:t>
            </a:r>
            <a:r>
              <a:rPr lang="tr-TR" dirty="0" err="1">
                <a:solidFill>
                  <a:srgbClr val="00B050"/>
                </a:solidFill>
              </a:rPr>
              <a:t>input</a:t>
            </a:r>
            <a:r>
              <a:rPr lang="tr-TR" dirty="0">
                <a:solidFill>
                  <a:srgbClr val="00B050"/>
                </a:solidFill>
              </a:rPr>
              <a:t>("Adinizi giriniz: 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if</a:t>
            </a:r>
            <a:r>
              <a:rPr lang="tr-TR" dirty="0">
                <a:solidFill>
                  <a:srgbClr val="00B050"/>
                </a:solidFill>
              </a:rPr>
              <a:t> ad == "":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 smtClean="0">
                <a:solidFill>
                  <a:srgbClr val="00B050"/>
                </a:solidFill>
              </a:rPr>
              <a:t>print</a:t>
            </a:r>
            <a:r>
              <a:rPr lang="tr-TR" dirty="0" smtClean="0">
                <a:solidFill>
                  <a:srgbClr val="00B050"/>
                </a:solidFill>
              </a:rPr>
              <a:t>("</a:t>
            </a:r>
            <a:r>
              <a:rPr lang="tr-TR" dirty="0">
                <a:solidFill>
                  <a:srgbClr val="00B050"/>
                </a:solidFill>
              </a:rPr>
              <a:t>devam edemezsiniz")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6A5962D-650F-E0AA-456C-127F603B5599}"/>
              </a:ext>
            </a:extLst>
          </p:cNvPr>
          <p:cNvSpPr txBox="1"/>
          <p:nvPr/>
        </p:nvSpPr>
        <p:spPr>
          <a:xfrm>
            <a:off x="2918149" y="66696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b="1" u="sng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Bool</a:t>
            </a:r>
            <a:r>
              <a:rPr lang="tr-TR" sz="1800" b="1" u="sng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ifade kısaltma</a:t>
            </a: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AEFB0DD2-1ABE-A37E-6E1A-CCF672ED28A3}"/>
              </a:ext>
            </a:extLst>
          </p:cNvPr>
          <p:cNvSpPr txBox="1">
            <a:spLocks/>
          </p:cNvSpPr>
          <p:nvPr/>
        </p:nvSpPr>
        <p:spPr>
          <a:xfrm>
            <a:off x="6504333" y="1036300"/>
            <a:ext cx="4907517" cy="1781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tr-TR" sz="18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ad =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input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("Adinizi giriniz: 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if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not ad: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("devam edemezsiniz")</a:t>
            </a:r>
            <a:endParaRPr lang="tr-TR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92408234-B48E-BEA9-87A6-BF576F5E3A8A}"/>
              </a:ext>
            </a:extLst>
          </p:cNvPr>
          <p:cNvSpPr txBox="1">
            <a:spLocks/>
          </p:cNvSpPr>
          <p:nvPr/>
        </p:nvSpPr>
        <p:spPr>
          <a:xfrm>
            <a:off x="582828" y="2629778"/>
            <a:ext cx="5267465" cy="2516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tr-TR" sz="18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ad =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input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("Adinizi giriniz: 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if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not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bool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(ad):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sz="1800" dirty="0" err="1" smtClean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sz="1800" dirty="0" smtClean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 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devam edemezsiniz ")</a:t>
            </a:r>
            <a:endParaRPr lang="tr-TR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7A18C0FF-3D88-9E08-C9AF-E6D75AC12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271" y="3668975"/>
            <a:ext cx="17621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30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0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Tip Dönüşümleri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43" y="1069831"/>
            <a:ext cx="11405560" cy="519828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import </a:t>
            </a:r>
            <a:r>
              <a:rPr lang="en-US" dirty="0" err="1">
                <a:solidFill>
                  <a:srgbClr val="00B050"/>
                </a:solidFill>
              </a:rPr>
              <a:t>urllib.request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page = </a:t>
            </a:r>
            <a:r>
              <a:rPr lang="en-US" dirty="0" err="1">
                <a:solidFill>
                  <a:srgbClr val="00B050"/>
                </a:solidFill>
              </a:rPr>
              <a:t>urllib.request.urlopen</a:t>
            </a:r>
            <a:r>
              <a:rPr lang="en-US" dirty="0">
                <a:solidFill>
                  <a:srgbClr val="00B050"/>
                </a:solidFill>
              </a:rPr>
              <a:t>("https://www.oracle.com/tr/artificial-intelligence/machine-learning/what-is-deep-learning/")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text = </a:t>
            </a:r>
            <a:r>
              <a:rPr lang="en-US" dirty="0" err="1">
                <a:solidFill>
                  <a:srgbClr val="00B050"/>
                </a:solidFill>
              </a:rPr>
              <a:t>page.read</a:t>
            </a:r>
            <a:r>
              <a:rPr lang="en-US" dirty="0">
                <a:solidFill>
                  <a:srgbClr val="00B050"/>
                </a:solidFill>
              </a:rPr>
              <a:t>().decode("utf8")  #string </a:t>
            </a:r>
            <a:r>
              <a:rPr lang="en-US" dirty="0" err="1">
                <a:solidFill>
                  <a:srgbClr val="00B050"/>
                </a:solidFill>
              </a:rPr>
              <a:t>bilgi</a:t>
            </a:r>
            <a:r>
              <a:rPr lang="en-US" dirty="0">
                <a:solidFill>
                  <a:srgbClr val="00B050"/>
                </a:solidFill>
              </a:rPr>
              <a:t> döner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dizgi</a:t>
            </a:r>
            <a:r>
              <a:rPr lang="en-US" dirty="0">
                <a:solidFill>
                  <a:srgbClr val="00B050"/>
                </a:solidFill>
              </a:rPr>
              <a:t> = text[100:1000]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 (</a:t>
            </a:r>
            <a:r>
              <a:rPr lang="en-US" dirty="0" err="1">
                <a:solidFill>
                  <a:srgbClr val="00B050"/>
                </a:solidFill>
              </a:rPr>
              <a:t>dizgi</a:t>
            </a:r>
            <a:r>
              <a:rPr lang="en-US" dirty="0">
                <a:solidFill>
                  <a:srgbClr val="00B050"/>
                </a:solidFill>
              </a:rPr>
              <a:t>)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6A5962D-650F-E0AA-456C-127F603B5599}"/>
              </a:ext>
            </a:extLst>
          </p:cNvPr>
          <p:cNvSpPr txBox="1"/>
          <p:nvPr/>
        </p:nvSpPr>
        <p:spPr>
          <a:xfrm>
            <a:off x="2918149" y="66696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b="1" u="sng" dirty="0">
                <a:solidFill>
                  <a:srgbClr val="0070C0"/>
                </a:solidFill>
              </a:rPr>
              <a:t>Web Sayfası Okuma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64AA6AA3-9FCE-2FDF-A4E7-D6A47B128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958" y="2905124"/>
            <a:ext cx="80295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81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0"/>
            <a:ext cx="10905066" cy="918100"/>
          </a:xfrm>
        </p:spPr>
        <p:txBody>
          <a:bodyPr>
            <a:normAutofit/>
          </a:bodyPr>
          <a:lstStyle/>
          <a:p>
            <a:pPr algn="ctr"/>
            <a:endParaRPr lang="tr-TR" sz="36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128633"/>
            <a:ext cx="11122436" cy="519828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>
                <a:solidFill>
                  <a:srgbClr val="0070C0"/>
                </a:solidFill>
              </a:rPr>
              <a:t>import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random</a:t>
            </a:r>
            <a:endParaRPr lang="tr-TR" dirty="0">
              <a:solidFill>
                <a:srgbClr val="0070C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tutulan=</a:t>
            </a:r>
            <a:r>
              <a:rPr lang="tr-TR" dirty="0" err="1">
                <a:solidFill>
                  <a:srgbClr val="0070C0"/>
                </a:solidFill>
              </a:rPr>
              <a:t>random.randrange</a:t>
            </a:r>
            <a:r>
              <a:rPr lang="tr-TR" dirty="0">
                <a:solidFill>
                  <a:srgbClr val="0070C0"/>
                </a:solidFill>
              </a:rPr>
              <a:t>(1, 10) #10 dahil değil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tahmin=</a:t>
            </a:r>
            <a:r>
              <a:rPr lang="tr-TR" dirty="0" err="1">
                <a:solidFill>
                  <a:srgbClr val="00B050"/>
                </a:solidFill>
              </a:rPr>
              <a:t>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input</a:t>
            </a:r>
            <a:r>
              <a:rPr lang="tr-TR" dirty="0">
                <a:solidFill>
                  <a:srgbClr val="00B050"/>
                </a:solidFill>
              </a:rPr>
              <a:t>("Tahmininiz="))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("Tutulan Sayı=",tutulan)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if</a:t>
            </a:r>
            <a:r>
              <a:rPr lang="tr-TR" dirty="0">
                <a:solidFill>
                  <a:srgbClr val="00B050"/>
                </a:solidFill>
              </a:rPr>
              <a:t> tahmin==</a:t>
            </a:r>
            <a:r>
              <a:rPr lang="tr-TR" dirty="0" err="1">
                <a:solidFill>
                  <a:srgbClr val="00B050"/>
                </a:solidFill>
              </a:rPr>
              <a:t>tutulan:print</a:t>
            </a:r>
            <a:r>
              <a:rPr lang="tr-TR" dirty="0">
                <a:solidFill>
                  <a:srgbClr val="00B050"/>
                </a:solidFill>
              </a:rPr>
              <a:t>("Bildiniz")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elif tahmin&gt;</a:t>
            </a:r>
            <a:r>
              <a:rPr lang="tr-TR" dirty="0" err="1">
                <a:solidFill>
                  <a:srgbClr val="00B050"/>
                </a:solidFill>
              </a:rPr>
              <a:t>tutulan:print</a:t>
            </a:r>
            <a:r>
              <a:rPr lang="tr-TR" dirty="0">
                <a:solidFill>
                  <a:srgbClr val="00B050"/>
                </a:solidFill>
              </a:rPr>
              <a:t>("Daha küçük tahmin etseydiniz bilecektiniz")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else:print</a:t>
            </a:r>
            <a:r>
              <a:rPr lang="tr-TR" dirty="0">
                <a:solidFill>
                  <a:srgbClr val="00B050"/>
                </a:solidFill>
              </a:rPr>
              <a:t>("Daha büyük tahmin etseydiniz bilecektiniz")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6A5962D-650F-E0AA-456C-127F603B5599}"/>
              </a:ext>
            </a:extLst>
          </p:cNvPr>
          <p:cNvSpPr txBox="1"/>
          <p:nvPr/>
        </p:nvSpPr>
        <p:spPr>
          <a:xfrm>
            <a:off x="2918149" y="666968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b="1" u="sng" dirty="0">
                <a:solidFill>
                  <a:srgbClr val="0070C0"/>
                </a:solidFill>
              </a:rPr>
              <a:t>Örnek</a:t>
            </a:r>
            <a:endParaRPr lang="tr-TR" sz="1800" b="1" u="sng" dirty="0">
              <a:solidFill>
                <a:srgbClr val="0070C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3FA5750-23A1-9EDE-FB8E-00FE48629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962" y="2194203"/>
            <a:ext cx="36480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63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0"/>
            <a:ext cx="10905066" cy="918100"/>
          </a:xfrm>
        </p:spPr>
        <p:txBody>
          <a:bodyPr>
            <a:normAutofit/>
          </a:bodyPr>
          <a:lstStyle/>
          <a:p>
            <a:pPr algn="ctr"/>
            <a:endParaRPr lang="tr-TR" sz="36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528777"/>
            <a:ext cx="10357325" cy="519828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70C0"/>
                </a:solidFill>
              </a:rPr>
              <a:t>#text.find("karakter",start </a:t>
            </a:r>
            <a:r>
              <a:rPr lang="tr-TR" dirty="0" err="1">
                <a:solidFill>
                  <a:srgbClr val="0070C0"/>
                </a:solidFill>
              </a:rPr>
              <a:t>index</a:t>
            </a:r>
            <a:r>
              <a:rPr lang="tr-TR" dirty="0">
                <a:solidFill>
                  <a:srgbClr val="0070C0"/>
                </a:solidFill>
              </a:rPr>
              <a:t>, </a:t>
            </a:r>
            <a:r>
              <a:rPr lang="tr-TR" dirty="0" err="1">
                <a:solidFill>
                  <a:srgbClr val="0070C0"/>
                </a:solidFill>
              </a:rPr>
              <a:t>end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index</a:t>
            </a:r>
            <a:r>
              <a:rPr lang="tr-TR" dirty="0">
                <a:solidFill>
                  <a:srgbClr val="0070C0"/>
                </a:solidFill>
              </a:rPr>
              <a:t> 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text</a:t>
            </a:r>
            <a:r>
              <a:rPr lang="tr-TR" dirty="0">
                <a:solidFill>
                  <a:srgbClr val="00B050"/>
                </a:solidFill>
              </a:rPr>
              <a:t>="</a:t>
            </a:r>
            <a:r>
              <a:rPr lang="tr-TR" dirty="0" err="1">
                <a:solidFill>
                  <a:srgbClr val="0070C0"/>
                </a:solidFill>
              </a:rPr>
              <a:t>bla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bla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blaKur</a:t>
            </a:r>
            <a:r>
              <a:rPr lang="tr-TR" dirty="0">
                <a:solidFill>
                  <a:srgbClr val="0070C0"/>
                </a:solidFill>
              </a:rPr>
              <a:t>=18.86&lt;deneme</a:t>
            </a:r>
            <a:r>
              <a:rPr lang="tr-TR" dirty="0">
                <a:solidFill>
                  <a:srgbClr val="00B050"/>
                </a:solidFill>
              </a:rPr>
              <a:t>"  #string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ki=</a:t>
            </a:r>
            <a:r>
              <a:rPr lang="tr-TR" dirty="0" err="1">
                <a:solidFill>
                  <a:srgbClr val="00B050"/>
                </a:solidFill>
              </a:rPr>
              <a:t>text.find</a:t>
            </a:r>
            <a:r>
              <a:rPr lang="tr-TR" dirty="0">
                <a:solidFill>
                  <a:srgbClr val="00B050"/>
                </a:solidFill>
              </a:rPr>
              <a:t>("Kur")  </a:t>
            </a:r>
            <a:r>
              <a:rPr lang="tr-TR" dirty="0">
                <a:solidFill>
                  <a:srgbClr val="0070C0"/>
                </a:solidFill>
              </a:rPr>
              <a:t>#11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si=</a:t>
            </a:r>
            <a:r>
              <a:rPr lang="tr-TR" dirty="0" err="1">
                <a:solidFill>
                  <a:srgbClr val="00B050"/>
                </a:solidFill>
              </a:rPr>
              <a:t>text.find</a:t>
            </a:r>
            <a:r>
              <a:rPr lang="tr-TR" dirty="0">
                <a:solidFill>
                  <a:srgbClr val="00B050"/>
                </a:solidFill>
              </a:rPr>
              <a:t>("=",ki)+1   </a:t>
            </a:r>
            <a:r>
              <a:rPr lang="tr-TR" dirty="0">
                <a:solidFill>
                  <a:srgbClr val="0070C0"/>
                </a:solidFill>
              </a:rPr>
              <a:t>#15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ei</a:t>
            </a:r>
            <a:r>
              <a:rPr lang="tr-TR" dirty="0">
                <a:solidFill>
                  <a:srgbClr val="00B050"/>
                </a:solidFill>
              </a:rPr>
              <a:t>=</a:t>
            </a:r>
            <a:r>
              <a:rPr lang="tr-TR" dirty="0" err="1">
                <a:solidFill>
                  <a:srgbClr val="00B050"/>
                </a:solidFill>
              </a:rPr>
              <a:t>text.find</a:t>
            </a:r>
            <a:r>
              <a:rPr lang="tr-TR" dirty="0">
                <a:solidFill>
                  <a:srgbClr val="00B050"/>
                </a:solidFill>
              </a:rPr>
              <a:t>("&lt;",si)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kur=</a:t>
            </a:r>
            <a:r>
              <a:rPr lang="tr-TR" dirty="0" err="1">
                <a:solidFill>
                  <a:srgbClr val="00B050"/>
                </a:solidFill>
              </a:rPr>
              <a:t>float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text</a:t>
            </a:r>
            <a:r>
              <a:rPr lang="tr-TR" dirty="0">
                <a:solidFill>
                  <a:srgbClr val="00B050"/>
                </a:solidFill>
              </a:rPr>
              <a:t>[</a:t>
            </a:r>
            <a:r>
              <a:rPr lang="tr-TR" dirty="0" err="1">
                <a:solidFill>
                  <a:srgbClr val="00B050"/>
                </a:solidFill>
              </a:rPr>
              <a:t>si:ei</a:t>
            </a:r>
            <a:r>
              <a:rPr lang="tr-TR" dirty="0">
                <a:solidFill>
                  <a:srgbClr val="00B050"/>
                </a:solidFill>
              </a:rPr>
              <a:t>]) </a:t>
            </a:r>
            <a:r>
              <a:rPr lang="nn-NO" dirty="0">
                <a:solidFill>
                  <a:srgbClr val="0070C0"/>
                </a:solidFill>
              </a:rPr>
              <a:t>#[si,ei) aralığındaki karakterleri alır</a:t>
            </a:r>
            <a:endParaRPr lang="tr-TR" dirty="0">
              <a:solidFill>
                <a:srgbClr val="0070C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("Kur=",kur)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6A5962D-650F-E0AA-456C-127F603B5599}"/>
              </a:ext>
            </a:extLst>
          </p:cNvPr>
          <p:cNvSpPr txBox="1"/>
          <p:nvPr/>
        </p:nvSpPr>
        <p:spPr>
          <a:xfrm>
            <a:off x="2918149" y="666968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b="1" u="sng" dirty="0">
                <a:solidFill>
                  <a:srgbClr val="0070C0"/>
                </a:solidFill>
              </a:rPr>
              <a:t>Örnek</a:t>
            </a:r>
            <a:endParaRPr lang="tr-TR" sz="1800" b="1" u="sng" dirty="0">
              <a:solidFill>
                <a:srgbClr val="0070C0"/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3244389-3FCB-F832-AAA4-216FBDA22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745" y="4577540"/>
            <a:ext cx="10477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7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boolean</a:t>
            </a:r>
            <a:r>
              <a:rPr lang="tr-TR" b="1" dirty="0"/>
              <a:t> değerler ve deyimler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96" y="1239835"/>
            <a:ext cx="11691257" cy="519828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600" dirty="0" err="1"/>
              <a:t>Bool</a:t>
            </a:r>
            <a:r>
              <a:rPr lang="tr-TR" sz="1600" dirty="0"/>
              <a:t> işleçleri sadece doğruluk-yanlışlık sorgulamaya yarayan araçlar değildir. Bilgisayar biliminde her şeyin bir </a:t>
            </a:r>
            <a:r>
              <a:rPr lang="tr-TR" sz="1600" dirty="0" err="1"/>
              <a:t>bool</a:t>
            </a:r>
            <a:r>
              <a:rPr lang="tr-TR" sz="1600" dirty="0"/>
              <a:t> değeri vardır.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600" dirty="0">
                <a:solidFill>
                  <a:srgbClr val="0070C0"/>
                </a:solidFill>
              </a:rPr>
              <a:t>0 değeri ve boş veri tipleri </a:t>
            </a:r>
            <a:r>
              <a:rPr lang="tr-TR" sz="1600" dirty="0" err="1">
                <a:solidFill>
                  <a:srgbClr val="0070C0"/>
                </a:solidFill>
              </a:rPr>
              <a:t>False</a:t>
            </a:r>
            <a:r>
              <a:rPr lang="tr-TR" sz="1600" dirty="0">
                <a:solidFill>
                  <a:srgbClr val="0070C0"/>
                </a:solidFill>
              </a:rPr>
              <a:t> ‘tur.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1600" dirty="0"/>
              <a:t>Bunlar dışında kalan her şey ise True ‘dur.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dirty="0"/>
              <a:t>bool(5) </a:t>
            </a:r>
            <a:r>
              <a:rPr lang="tr-TR" sz="1600" dirty="0"/>
              <a:t>	</a:t>
            </a:r>
            <a:r>
              <a:rPr lang="en-US" sz="1600" dirty="0"/>
              <a:t>True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dirty="0"/>
              <a:t>bool(5.8) </a:t>
            </a:r>
            <a:r>
              <a:rPr lang="tr-TR" sz="1600" dirty="0"/>
              <a:t>	</a:t>
            </a:r>
            <a:r>
              <a:rPr lang="en-US" sz="1600" dirty="0"/>
              <a:t>True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dirty="0"/>
              <a:t>bool(-5) </a:t>
            </a:r>
            <a:r>
              <a:rPr lang="tr-TR" sz="1600" dirty="0"/>
              <a:t>	</a:t>
            </a:r>
            <a:r>
              <a:rPr lang="en-US" sz="1600" dirty="0"/>
              <a:t>True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dirty="0"/>
              <a:t>bool(“Steve Jobs”) True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dirty="0"/>
              <a:t>bool(“0”) </a:t>
            </a:r>
            <a:r>
              <a:rPr lang="tr-TR" sz="1600" dirty="0"/>
              <a:t>	</a:t>
            </a:r>
            <a:r>
              <a:rPr lang="en-US" sz="1600" dirty="0"/>
              <a:t>True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dirty="0"/>
              <a:t>bool</a:t>
            </a:r>
            <a:r>
              <a:rPr lang="en-US" sz="1600" dirty="0" smtClean="0"/>
              <a:t>(</a:t>
            </a:r>
            <a:r>
              <a:rPr lang="tr-TR" sz="1600" dirty="0" smtClean="0"/>
              <a:t>"</a:t>
            </a:r>
            <a:r>
              <a:rPr lang="en-US" sz="1600" dirty="0" smtClean="0"/>
              <a:t> </a:t>
            </a:r>
            <a:r>
              <a:rPr lang="tr-TR" sz="1600" dirty="0" smtClean="0"/>
              <a:t>"</a:t>
            </a:r>
            <a:r>
              <a:rPr lang="en-US" sz="1600" dirty="0" smtClean="0"/>
              <a:t>) </a:t>
            </a:r>
            <a:r>
              <a:rPr lang="tr-TR" sz="1600" dirty="0"/>
              <a:t>	</a:t>
            </a:r>
            <a:r>
              <a:rPr lang="en-US" sz="1600" dirty="0"/>
              <a:t>True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dirty="0">
                <a:solidFill>
                  <a:srgbClr val="FF0000"/>
                </a:solidFill>
              </a:rPr>
              <a:t>bool() </a:t>
            </a:r>
            <a:r>
              <a:rPr lang="tr-TR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False</a:t>
            </a:r>
            <a:endParaRPr lang="en-US" sz="1600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dirty="0">
                <a:solidFill>
                  <a:srgbClr val="FF0000"/>
                </a:solidFill>
              </a:rPr>
              <a:t>bool</a:t>
            </a:r>
            <a:r>
              <a:rPr lang="en-US" sz="1600" dirty="0" smtClean="0">
                <a:solidFill>
                  <a:srgbClr val="FF0000"/>
                </a:solidFill>
              </a:rPr>
              <a:t>(</a:t>
            </a:r>
            <a:r>
              <a:rPr lang="tr-TR" sz="1600" dirty="0" smtClean="0">
                <a:solidFill>
                  <a:srgbClr val="FF0000"/>
                </a:solidFill>
              </a:rPr>
              <a:t>""</a:t>
            </a:r>
            <a:r>
              <a:rPr lang="en-US" sz="1600" dirty="0" smtClean="0">
                <a:solidFill>
                  <a:srgbClr val="FF0000"/>
                </a:solidFill>
              </a:rPr>
              <a:t>) </a:t>
            </a:r>
            <a:r>
              <a:rPr lang="tr-TR" sz="1600" dirty="0">
                <a:solidFill>
                  <a:srgbClr val="FF0000"/>
                </a:solidFill>
              </a:rPr>
              <a:t>	</a:t>
            </a:r>
            <a:r>
              <a:rPr lang="en-US" sz="1600" dirty="0">
                <a:solidFill>
                  <a:srgbClr val="FF0000"/>
                </a:solidFill>
              </a:rPr>
              <a:t>False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dirty="0">
                <a:solidFill>
                  <a:srgbClr val="FF0000"/>
                </a:solidFill>
              </a:rPr>
              <a:t>bool(0) </a:t>
            </a:r>
            <a:r>
              <a:rPr lang="tr-TR" sz="1600" dirty="0">
                <a:solidFill>
                  <a:srgbClr val="FF0000"/>
                </a:solidFill>
              </a:rPr>
              <a:t>	</a:t>
            </a:r>
            <a:r>
              <a:rPr lang="en-US" sz="1600" dirty="0">
                <a:solidFill>
                  <a:srgbClr val="FF0000"/>
                </a:solidFill>
              </a:rPr>
              <a:t>False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dirty="0">
                <a:solidFill>
                  <a:srgbClr val="FF0000"/>
                </a:solidFill>
              </a:rPr>
              <a:t>bool(0.0) </a:t>
            </a:r>
            <a:r>
              <a:rPr lang="tr-TR" sz="1600" dirty="0">
                <a:solidFill>
                  <a:srgbClr val="FF0000"/>
                </a:solidFill>
              </a:rPr>
              <a:t>	</a:t>
            </a:r>
            <a:r>
              <a:rPr lang="en-US" sz="1600" dirty="0">
                <a:solidFill>
                  <a:srgbClr val="FF0000"/>
                </a:solidFill>
              </a:rPr>
              <a:t>False</a:t>
            </a:r>
            <a:endParaRPr lang="tr-T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476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Kaynaklar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7" y="1239835"/>
            <a:ext cx="9769495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https://github.com/19ceng/ceng104pro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https://velimeseanadolulisesi.meb.k12.tr/meb_iys_dosyalar/59/10/764933/dosyalar/2022_09/28102826_Python-Ders-Notlari-1.pdf?CHK=a9c6c5d20eb94118f4fb579be8c9232b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4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boolean</a:t>
            </a:r>
            <a:r>
              <a:rPr lang="tr-TR" b="1" dirty="0"/>
              <a:t> değerler ve deyimler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39835"/>
            <a:ext cx="10905066" cy="519828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tr-TR" b="1" u="sng" dirty="0">
                <a:solidFill>
                  <a:srgbClr val="0070C0"/>
                </a:solidFill>
              </a:rPr>
              <a:t>Sonucu </a:t>
            </a:r>
            <a:r>
              <a:rPr lang="tr-TR" b="1" u="sng" dirty="0" err="1">
                <a:solidFill>
                  <a:srgbClr val="0070C0"/>
                </a:solidFill>
              </a:rPr>
              <a:t>boolean</a:t>
            </a:r>
            <a:r>
              <a:rPr lang="tr-TR" b="1" u="sng" dirty="0">
                <a:solidFill>
                  <a:srgbClr val="0070C0"/>
                </a:solidFill>
              </a:rPr>
              <a:t> değer olan deyimler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B050"/>
                </a:solidFill>
              </a:rPr>
              <a:t>&gt;&gt;&gt; x, y = 5, 6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B050"/>
                </a:solidFill>
              </a:rPr>
              <a:t>&gt;&gt;&gt; x == y # esit mi?</a:t>
            </a:r>
            <a:r>
              <a:rPr lang="tr-TR" dirty="0">
                <a:solidFill>
                  <a:srgbClr val="00B050"/>
                </a:solidFill>
              </a:rPr>
              <a:t>	</a:t>
            </a:r>
            <a:r>
              <a:rPr lang="es-ES" dirty="0" smtClean="0"/>
              <a:t>False</a:t>
            </a:r>
            <a:endParaRPr lang="es-ES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B050"/>
                </a:solidFill>
              </a:rPr>
              <a:t>&gt;&gt;&gt; x == x</a:t>
            </a:r>
            <a:r>
              <a:rPr lang="tr-TR" dirty="0">
                <a:solidFill>
                  <a:srgbClr val="00B050"/>
                </a:solidFill>
              </a:rPr>
              <a:t>			</a:t>
            </a:r>
            <a:r>
              <a:rPr lang="es-ES" dirty="0"/>
              <a:t>True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B050"/>
                </a:solidFill>
              </a:rPr>
              <a:t>&gt;&gt;&gt; x != y # esit degil mi?</a:t>
            </a:r>
            <a:r>
              <a:rPr lang="tr-TR" dirty="0">
                <a:solidFill>
                  <a:srgbClr val="00B050"/>
                </a:solidFill>
              </a:rPr>
              <a:t>	</a:t>
            </a:r>
            <a:r>
              <a:rPr lang="es-ES" dirty="0"/>
              <a:t>True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B050"/>
                </a:solidFill>
              </a:rPr>
              <a:t>&gt;&gt;&gt; x &gt; y</a:t>
            </a:r>
            <a:r>
              <a:rPr lang="tr-TR" dirty="0">
                <a:solidFill>
                  <a:srgbClr val="00B050"/>
                </a:solidFill>
              </a:rPr>
              <a:t>			</a:t>
            </a:r>
            <a:r>
              <a:rPr lang="es-ES" dirty="0"/>
              <a:t>False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B050"/>
                </a:solidFill>
              </a:rPr>
              <a:t>&gt;&gt;&gt; x &lt; y</a:t>
            </a:r>
            <a:r>
              <a:rPr lang="tr-TR" dirty="0">
                <a:solidFill>
                  <a:srgbClr val="00B050"/>
                </a:solidFill>
              </a:rPr>
              <a:t>			</a:t>
            </a:r>
            <a:r>
              <a:rPr lang="es-ES" dirty="0"/>
              <a:t>True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B050"/>
                </a:solidFill>
              </a:rPr>
              <a:t>&gt;&gt;&gt; x &lt;= y</a:t>
            </a:r>
            <a:r>
              <a:rPr lang="tr-TR" dirty="0">
                <a:solidFill>
                  <a:srgbClr val="00B050"/>
                </a:solidFill>
              </a:rPr>
              <a:t>			</a:t>
            </a:r>
            <a:r>
              <a:rPr lang="es-ES" dirty="0"/>
              <a:t>True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B050"/>
                </a:solidFill>
              </a:rPr>
              <a:t>&gt;&gt;&gt; x &gt;= y</a:t>
            </a:r>
            <a:r>
              <a:rPr lang="tr-TR" dirty="0">
                <a:solidFill>
                  <a:srgbClr val="00B050"/>
                </a:solidFill>
              </a:rPr>
              <a:t>			</a:t>
            </a:r>
            <a:r>
              <a:rPr lang="es-ES" dirty="0"/>
              <a:t>False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29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boolean</a:t>
            </a:r>
            <a:r>
              <a:rPr lang="tr-TR" b="1" dirty="0"/>
              <a:t> değerler ve deyimler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39835"/>
            <a:ext cx="10905066" cy="519828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tr-TR" b="1" u="sng" dirty="0">
                <a:solidFill>
                  <a:srgbClr val="0070C0"/>
                </a:solidFill>
              </a:rPr>
              <a:t>Mantıksal İşleçler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&gt;&gt;&gt; x, y = 5, 6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&gt;&gt;&gt; x &gt; 0</a:t>
            </a:r>
            <a:r>
              <a:rPr lang="tr-TR" dirty="0">
                <a:solidFill>
                  <a:srgbClr val="00B050"/>
                </a:solidFill>
              </a:rPr>
              <a:t>			</a:t>
            </a:r>
            <a:r>
              <a:rPr lang="tr-TR" dirty="0" smtClean="0">
                <a:solidFill>
                  <a:srgbClr val="00B050"/>
                </a:solidFill>
              </a:rPr>
              <a:t>	</a:t>
            </a:r>
            <a:r>
              <a:rPr lang="en-US" dirty="0" smtClean="0"/>
              <a:t>True</a:t>
            </a:r>
            <a:endParaRPr lang="en-US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&gt;&gt;&gt; x &lt; 10</a:t>
            </a:r>
            <a:r>
              <a:rPr lang="tr-TR" dirty="0">
                <a:solidFill>
                  <a:srgbClr val="00B050"/>
                </a:solidFill>
              </a:rPr>
              <a:t>			</a:t>
            </a:r>
            <a:r>
              <a:rPr lang="tr-TR" dirty="0" smtClean="0">
                <a:solidFill>
                  <a:srgbClr val="00B050"/>
                </a:solidFill>
              </a:rPr>
              <a:t>	</a:t>
            </a:r>
            <a:r>
              <a:rPr lang="en-US" dirty="0" smtClean="0"/>
              <a:t>True</a:t>
            </a:r>
            <a:endParaRPr lang="en-US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&gt;&gt;&gt; x &gt; 0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>
                <a:solidFill>
                  <a:srgbClr val="00B050"/>
                </a:solidFill>
              </a:rPr>
              <a:t> x &lt; 10</a:t>
            </a:r>
            <a:r>
              <a:rPr lang="tr-TR" dirty="0">
                <a:solidFill>
                  <a:srgbClr val="00B050"/>
                </a:solidFill>
              </a:rPr>
              <a:t>		</a:t>
            </a:r>
            <a:r>
              <a:rPr lang="tr-TR" dirty="0" smtClean="0">
                <a:solidFill>
                  <a:srgbClr val="00B050"/>
                </a:solidFill>
              </a:rPr>
              <a:t>	</a:t>
            </a:r>
            <a:r>
              <a:rPr lang="en-US" dirty="0" smtClean="0"/>
              <a:t>True</a:t>
            </a:r>
            <a:endParaRPr lang="en-US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&gt;&gt;&gt; x % 2 == 0 </a:t>
            </a:r>
            <a:r>
              <a:rPr lang="en-US" dirty="0">
                <a:solidFill>
                  <a:srgbClr val="0070C0"/>
                </a:solidFill>
              </a:rPr>
              <a:t>or</a:t>
            </a:r>
            <a:r>
              <a:rPr lang="en-US" dirty="0">
                <a:solidFill>
                  <a:srgbClr val="00B050"/>
                </a:solidFill>
              </a:rPr>
              <a:t> x % 3 == 0</a:t>
            </a:r>
            <a:r>
              <a:rPr lang="tr-TR" dirty="0">
                <a:solidFill>
                  <a:srgbClr val="00B050"/>
                </a:solidFill>
              </a:rPr>
              <a:t>	</a:t>
            </a:r>
            <a:r>
              <a:rPr lang="en-US" dirty="0"/>
              <a:t>False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&gt;&gt;&gt; x &gt; y</a:t>
            </a:r>
            <a:r>
              <a:rPr lang="tr-TR" dirty="0">
                <a:solidFill>
                  <a:srgbClr val="00B050"/>
                </a:solidFill>
              </a:rPr>
              <a:t>			</a:t>
            </a:r>
            <a:r>
              <a:rPr lang="tr-TR" dirty="0" smtClean="0">
                <a:solidFill>
                  <a:srgbClr val="00B050"/>
                </a:solidFill>
              </a:rPr>
              <a:t>	</a:t>
            </a:r>
            <a:r>
              <a:rPr lang="en-US" dirty="0" smtClean="0"/>
              <a:t>False</a:t>
            </a:r>
            <a:endParaRPr lang="en-US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&gt;&gt;&gt; </a:t>
            </a:r>
            <a:r>
              <a:rPr lang="en-US" dirty="0">
                <a:solidFill>
                  <a:srgbClr val="0070C0"/>
                </a:solidFill>
              </a:rPr>
              <a:t>not</a:t>
            </a:r>
            <a:r>
              <a:rPr lang="en-US" dirty="0">
                <a:solidFill>
                  <a:srgbClr val="00B050"/>
                </a:solidFill>
              </a:rPr>
              <a:t>(x &gt; y)</a:t>
            </a:r>
            <a:r>
              <a:rPr lang="tr-TR" dirty="0">
                <a:solidFill>
                  <a:srgbClr val="00B050"/>
                </a:solidFill>
              </a:rPr>
              <a:t>		</a:t>
            </a:r>
            <a:r>
              <a:rPr lang="tr-TR" dirty="0" smtClean="0">
                <a:solidFill>
                  <a:srgbClr val="00B050"/>
                </a:solidFill>
              </a:rPr>
              <a:t>	</a:t>
            </a:r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8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boolean</a:t>
            </a:r>
            <a:r>
              <a:rPr lang="tr-TR" b="1" dirty="0"/>
              <a:t> değerler ve deyimler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39835"/>
            <a:ext cx="10905066" cy="519828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tr-TR" b="1" u="sng" dirty="0" err="1">
                <a:solidFill>
                  <a:srgbClr val="0070C0"/>
                </a:solidFill>
              </a:rPr>
              <a:t>koșullu</a:t>
            </a:r>
            <a:r>
              <a:rPr lang="tr-TR" b="1" u="sng" dirty="0">
                <a:solidFill>
                  <a:srgbClr val="0070C0"/>
                </a:solidFill>
              </a:rPr>
              <a:t> yürütme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koşul cümleleri: ortalama notu 60’dan küçükse kaldı. Ama nasıl?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if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ort</a:t>
            </a:r>
            <a:r>
              <a:rPr lang="tr-TR" dirty="0">
                <a:solidFill>
                  <a:srgbClr val="00B050"/>
                </a:solidFill>
              </a:rPr>
              <a:t> &lt; 60: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("KALDI</a:t>
            </a:r>
            <a:r>
              <a:rPr lang="tr-TR" dirty="0" smtClean="0">
                <a:solidFill>
                  <a:srgbClr val="00B050"/>
                </a:solidFill>
              </a:rPr>
              <a:t>")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/>
              <a:t>koșul</a:t>
            </a:r>
            <a:r>
              <a:rPr lang="tr-TR" dirty="0"/>
              <a:t> cümleleri </a:t>
            </a:r>
            <a:r>
              <a:rPr lang="tr-TR" dirty="0" err="1"/>
              <a:t>if</a:t>
            </a:r>
            <a:r>
              <a:rPr lang="tr-TR" dirty="0"/>
              <a:t> ile kurulur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satırın sonundaki (</a:t>
            </a:r>
            <a:r>
              <a:rPr lang="tr-TR" dirty="0" err="1"/>
              <a:t>ișlevdekine</a:t>
            </a:r>
            <a:r>
              <a:rPr lang="tr-TR" dirty="0"/>
              <a:t> benzer) iki noktaya dikkat!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/>
              <a:t>if’den</a:t>
            </a:r>
            <a:r>
              <a:rPr lang="tr-TR" dirty="0"/>
              <a:t> sonra gelen </a:t>
            </a:r>
            <a:r>
              <a:rPr lang="tr-TR" dirty="0" err="1"/>
              <a:t>boolean</a:t>
            </a:r>
            <a:r>
              <a:rPr lang="tr-TR" dirty="0"/>
              <a:t> deyime </a:t>
            </a:r>
            <a:r>
              <a:rPr lang="tr-TR" dirty="0" err="1"/>
              <a:t>koșul</a:t>
            </a:r>
            <a:r>
              <a:rPr lang="tr-TR" dirty="0"/>
              <a:t> denilir: </a:t>
            </a:r>
            <a:r>
              <a:rPr lang="tr-TR" dirty="0" err="1"/>
              <a:t>ort</a:t>
            </a:r>
            <a:r>
              <a:rPr lang="tr-TR" dirty="0"/>
              <a:t> &lt; 60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bu satırdan sonraki, girintili yazılanlar gövde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/>
              <a:t>koșul</a:t>
            </a:r>
            <a:r>
              <a:rPr lang="tr-TR" dirty="0"/>
              <a:t> doğruysa gövdedeki emirler yerine getirilir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/>
              <a:t>koșul</a:t>
            </a:r>
            <a:r>
              <a:rPr lang="tr-TR" dirty="0"/>
              <a:t> </a:t>
            </a:r>
            <a:r>
              <a:rPr lang="tr-TR" dirty="0" err="1"/>
              <a:t>yanlıșsa</a:t>
            </a:r>
            <a:r>
              <a:rPr lang="tr-TR" dirty="0"/>
              <a:t> bir </a:t>
            </a:r>
            <a:r>
              <a:rPr lang="tr-TR" dirty="0" err="1"/>
              <a:t>șey</a:t>
            </a:r>
            <a:r>
              <a:rPr lang="tr-TR" dirty="0"/>
              <a:t> yapılmaz</a:t>
            </a:r>
          </a:p>
        </p:txBody>
      </p:sp>
    </p:spTree>
    <p:extLst>
      <p:ext uri="{BB962C8B-B14F-4D97-AF65-F5344CB8AC3E}">
        <p14:creationId xmlns:p14="http://schemas.microsoft.com/office/powerpoint/2010/main" val="217898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boolean</a:t>
            </a:r>
            <a:r>
              <a:rPr lang="tr-TR" b="1" dirty="0"/>
              <a:t> değerler ve deyimler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39835"/>
            <a:ext cx="10905066" cy="5198287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tr-TR" b="1" u="sng" dirty="0" err="1">
                <a:solidFill>
                  <a:srgbClr val="0070C0"/>
                </a:solidFill>
              </a:rPr>
              <a:t>I</a:t>
            </a:r>
            <a:r>
              <a:rPr lang="tr-TR" b="1" u="sng" dirty="0" err="1" smtClean="0">
                <a:solidFill>
                  <a:srgbClr val="0070C0"/>
                </a:solidFill>
              </a:rPr>
              <a:t>f</a:t>
            </a:r>
            <a:r>
              <a:rPr lang="tr-TR" b="1" u="sng" dirty="0" smtClean="0">
                <a:solidFill>
                  <a:srgbClr val="0070C0"/>
                </a:solidFill>
              </a:rPr>
              <a:t> </a:t>
            </a:r>
            <a:r>
              <a:rPr lang="tr-TR" b="1" u="sng" dirty="0" err="1">
                <a:solidFill>
                  <a:srgbClr val="0070C0"/>
                </a:solidFill>
              </a:rPr>
              <a:t>koșul</a:t>
            </a:r>
            <a:r>
              <a:rPr lang="tr-TR" b="1" u="sng" dirty="0">
                <a:solidFill>
                  <a:srgbClr val="0070C0"/>
                </a:solidFill>
              </a:rPr>
              <a:t> yapısı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if</a:t>
            </a:r>
            <a:r>
              <a:rPr lang="tr-TR" dirty="0">
                <a:solidFill>
                  <a:srgbClr val="00B050"/>
                </a:solidFill>
              </a:rPr>
              <a:t> KOSUL: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</a:t>
            </a:r>
            <a:r>
              <a:rPr lang="tr-TR" dirty="0" smtClean="0">
                <a:solidFill>
                  <a:srgbClr val="00B050"/>
                </a:solidFill>
              </a:rPr>
              <a:t>CUMLELER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/>
              <a:t>if</a:t>
            </a:r>
            <a:r>
              <a:rPr lang="tr-TR" dirty="0"/>
              <a:t> anahtar kelimesiyle </a:t>
            </a:r>
            <a:r>
              <a:rPr lang="tr-TR" dirty="0" err="1"/>
              <a:t>bașla</a:t>
            </a:r>
            <a:endParaRPr lang="tr-TR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KOSUL ile devam et. bu ikisi </a:t>
            </a:r>
            <a:r>
              <a:rPr lang="tr-TR" dirty="0" err="1"/>
              <a:t>bașlık</a:t>
            </a:r>
            <a:r>
              <a:rPr lang="tr-TR" dirty="0"/>
              <a:t> satırıdır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/>
              <a:t>bașlık</a:t>
            </a:r>
            <a:r>
              <a:rPr lang="tr-TR" dirty="0"/>
              <a:t> satırını iki nokta - : ile bitir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takip eden girintili cümlelere blok adı verilir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>
                <a:solidFill>
                  <a:srgbClr val="0070C0"/>
                </a:solidFill>
              </a:rPr>
              <a:t>ilk </a:t>
            </a:r>
            <a:r>
              <a:rPr lang="tr-TR" dirty="0" err="1">
                <a:solidFill>
                  <a:srgbClr val="0070C0"/>
                </a:solidFill>
              </a:rPr>
              <a:t>girintisiz</a:t>
            </a:r>
            <a:r>
              <a:rPr lang="tr-TR" dirty="0">
                <a:solidFill>
                  <a:srgbClr val="0070C0"/>
                </a:solidFill>
              </a:rPr>
              <a:t> cümle blok sonunu gösterir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>
                <a:solidFill>
                  <a:srgbClr val="0070C0"/>
                </a:solidFill>
              </a:rPr>
              <a:t>bileşik cümlelerdeki cümle bloğuna cümlenin gövdesi denilir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gövdedeki cümleler koşul doğruysa yerine getirilir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/>
              <a:t>if</a:t>
            </a:r>
            <a:r>
              <a:rPr lang="tr-TR" dirty="0"/>
              <a:t> bileşik cümlesi en azından bir cümle içermelidir: </a:t>
            </a:r>
            <a:r>
              <a:rPr lang="tr-TR" dirty="0" err="1">
                <a:solidFill>
                  <a:srgbClr val="0070C0"/>
                </a:solidFill>
              </a:rPr>
              <a:t>pass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/>
              <a:t>kullanılabilir (</a:t>
            </a:r>
            <a:r>
              <a:rPr lang="tr-TR" dirty="0" err="1"/>
              <a:t>boș</a:t>
            </a:r>
            <a:r>
              <a:rPr lang="tr-TR" dirty="0"/>
              <a:t> cümle)</a:t>
            </a:r>
          </a:p>
        </p:txBody>
      </p:sp>
    </p:spTree>
    <p:extLst>
      <p:ext uri="{BB962C8B-B14F-4D97-AF65-F5344CB8AC3E}">
        <p14:creationId xmlns:p14="http://schemas.microsoft.com/office/powerpoint/2010/main" val="135728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boolean</a:t>
            </a:r>
            <a:r>
              <a:rPr lang="tr-TR" b="1" dirty="0"/>
              <a:t> değerler ve deyimler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39835"/>
            <a:ext cx="5878631" cy="519828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u="sng" dirty="0" err="1">
                <a:solidFill>
                  <a:srgbClr val="0070C0"/>
                </a:solidFill>
              </a:rPr>
              <a:t>İf</a:t>
            </a:r>
            <a:r>
              <a:rPr lang="tr-TR" b="1" u="sng" dirty="0">
                <a:solidFill>
                  <a:srgbClr val="0070C0"/>
                </a:solidFill>
              </a:rPr>
              <a:t> </a:t>
            </a:r>
            <a:r>
              <a:rPr lang="tr-TR" b="1" u="sng" dirty="0" err="1">
                <a:solidFill>
                  <a:srgbClr val="0070C0"/>
                </a:solidFill>
              </a:rPr>
              <a:t>koșul</a:t>
            </a:r>
            <a:r>
              <a:rPr lang="tr-TR" b="1" u="sng" dirty="0">
                <a:solidFill>
                  <a:srgbClr val="0070C0"/>
                </a:solidFill>
              </a:rPr>
              <a:t> yapısı. Girintileme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ort</a:t>
            </a:r>
            <a:r>
              <a:rPr lang="tr-TR" dirty="0">
                <a:solidFill>
                  <a:srgbClr val="00B050"/>
                </a:solidFill>
              </a:rPr>
              <a:t> = 65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if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ort</a:t>
            </a:r>
            <a:r>
              <a:rPr lang="tr-TR" dirty="0">
                <a:solidFill>
                  <a:srgbClr val="00B050"/>
                </a:solidFill>
              </a:rPr>
              <a:t> &lt; 60: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("Maalesef </a:t>
            </a:r>
            <a:r>
              <a:rPr lang="tr-TR" dirty="0" err="1">
                <a:solidFill>
                  <a:srgbClr val="00B050"/>
                </a:solidFill>
              </a:rPr>
              <a:t>kaldiniz</a:t>
            </a:r>
            <a:r>
              <a:rPr lang="tr-TR" dirty="0">
                <a:solidFill>
                  <a:srgbClr val="00B050"/>
                </a:solidFill>
              </a:rPr>
              <a:t>!")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sv-SE" dirty="0">
                <a:solidFill>
                  <a:srgbClr val="0070C0"/>
                </a:solidFill>
              </a:rPr>
              <a:t> </a:t>
            </a:r>
            <a:r>
              <a:rPr lang="tr-TR" dirty="0">
                <a:solidFill>
                  <a:srgbClr val="0070C0"/>
                </a:solidFill>
              </a:rPr>
              <a:t>P</a:t>
            </a:r>
            <a:r>
              <a:rPr lang="sv-SE" dirty="0">
                <a:solidFill>
                  <a:srgbClr val="0070C0"/>
                </a:solidFill>
              </a:rPr>
              <a:t>ython girintileme temelli bloklama-gövde yapısı</a:t>
            </a:r>
            <a:r>
              <a:rPr lang="tr-TR" dirty="0" err="1">
                <a:solidFill>
                  <a:srgbClr val="0070C0"/>
                </a:solidFill>
              </a:rPr>
              <a:t>nı</a:t>
            </a:r>
            <a:r>
              <a:rPr lang="sv-SE" dirty="0">
                <a:solidFill>
                  <a:srgbClr val="0070C0"/>
                </a:solidFill>
              </a:rPr>
              <a:t> kullanır</a:t>
            </a:r>
            <a:r>
              <a:rPr lang="tr-TR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6AB0179E-4621-A603-0CD1-8DF7E91C5B7A}"/>
              </a:ext>
            </a:extLst>
          </p:cNvPr>
          <p:cNvSpPr txBox="1">
            <a:spLocks/>
          </p:cNvSpPr>
          <p:nvPr/>
        </p:nvSpPr>
        <p:spPr>
          <a:xfrm>
            <a:off x="7395413" y="899267"/>
            <a:ext cx="4684313" cy="519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tr-TR" sz="1800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70C0"/>
                </a:solidFill>
              </a:rPr>
              <a:t>böyle yazamazsınız, hata alırsınız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 err="1">
                <a:solidFill>
                  <a:srgbClr val="00B050"/>
                </a:solidFill>
              </a:rPr>
              <a:t>ort</a:t>
            </a:r>
            <a:r>
              <a:rPr lang="tr-TR" sz="1800" dirty="0">
                <a:solidFill>
                  <a:srgbClr val="00B050"/>
                </a:solidFill>
              </a:rPr>
              <a:t> = 65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 err="1">
                <a:solidFill>
                  <a:srgbClr val="00B050"/>
                </a:solidFill>
              </a:rPr>
              <a:t>if</a:t>
            </a:r>
            <a:r>
              <a:rPr lang="tr-TR" sz="1800" dirty="0">
                <a:solidFill>
                  <a:srgbClr val="00B050"/>
                </a:solidFill>
              </a:rPr>
              <a:t> </a:t>
            </a:r>
            <a:r>
              <a:rPr lang="tr-TR" sz="1800" dirty="0" err="1">
                <a:solidFill>
                  <a:srgbClr val="00B050"/>
                </a:solidFill>
              </a:rPr>
              <a:t>ort</a:t>
            </a:r>
            <a:r>
              <a:rPr lang="tr-TR" sz="1800" dirty="0">
                <a:solidFill>
                  <a:srgbClr val="00B050"/>
                </a:solidFill>
              </a:rPr>
              <a:t> &lt; 60: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 err="1">
                <a:solidFill>
                  <a:srgbClr val="00B050"/>
                </a:solidFill>
              </a:rPr>
              <a:t>print</a:t>
            </a:r>
            <a:r>
              <a:rPr lang="tr-TR" sz="1800" dirty="0">
                <a:solidFill>
                  <a:srgbClr val="00B050"/>
                </a:solidFill>
              </a:rPr>
              <a:t> ("Maalesef </a:t>
            </a:r>
            <a:r>
              <a:rPr lang="tr-TR" sz="1800" dirty="0" err="1">
                <a:solidFill>
                  <a:srgbClr val="00B050"/>
                </a:solidFill>
              </a:rPr>
              <a:t>kaldiniz</a:t>
            </a:r>
            <a:r>
              <a:rPr lang="tr-TR" sz="1800" dirty="0">
                <a:solidFill>
                  <a:srgbClr val="00B050"/>
                </a:solidFill>
              </a:rPr>
              <a:t>!")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93020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 err="1"/>
              <a:t>boolean</a:t>
            </a:r>
            <a:r>
              <a:rPr lang="tr-TR" sz="3600" b="1" dirty="0"/>
              <a:t> değerler ve deyimler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48" y="1337975"/>
            <a:ext cx="2840183" cy="519828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tr-TR" b="1" u="sng" dirty="0">
                <a:solidFill>
                  <a:srgbClr val="0070C0"/>
                </a:solidFill>
              </a:rPr>
              <a:t>Örnek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ortalama=75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if</a:t>
            </a:r>
            <a:r>
              <a:rPr lang="tr-TR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ortalama &lt; 60: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tr-TR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("KALDI")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else: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tr-TR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("GECTI")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6AB0179E-4621-A603-0CD1-8DF7E91C5B7A}"/>
              </a:ext>
            </a:extLst>
          </p:cNvPr>
          <p:cNvSpPr txBox="1">
            <a:spLocks/>
          </p:cNvSpPr>
          <p:nvPr/>
        </p:nvSpPr>
        <p:spPr>
          <a:xfrm>
            <a:off x="3571147" y="1337977"/>
            <a:ext cx="3240199" cy="4148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b="1" u="sng" dirty="0">
                <a:solidFill>
                  <a:srgbClr val="0070C0"/>
                </a:solidFill>
              </a:rPr>
              <a:t>Örnek</a:t>
            </a:r>
            <a:endParaRPr lang="tr-TR" sz="1800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tr-TR" sz="1800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x=int(input("Bir </a:t>
            </a:r>
            <a:r>
              <a:rPr lang="en-US" sz="1800" dirty="0" err="1">
                <a:solidFill>
                  <a:srgbClr val="00B050"/>
                </a:solidFill>
              </a:rPr>
              <a:t>sayı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girin</a:t>
            </a:r>
            <a:r>
              <a:rPr lang="en-US" sz="1800" dirty="0">
                <a:solidFill>
                  <a:srgbClr val="00B050"/>
                </a:solidFill>
              </a:rPr>
              <a:t>="))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if x%2 == 0: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    print (x, "</a:t>
            </a:r>
            <a:r>
              <a:rPr lang="en-US" sz="1800" dirty="0" err="1">
                <a:solidFill>
                  <a:srgbClr val="00B050"/>
                </a:solidFill>
              </a:rPr>
              <a:t>cifttir</a:t>
            </a:r>
            <a:r>
              <a:rPr lang="en-US" sz="1800" dirty="0">
                <a:solidFill>
                  <a:srgbClr val="00B050"/>
                </a:solidFill>
              </a:rPr>
              <a:t>")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else: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    print (x, "</a:t>
            </a:r>
            <a:r>
              <a:rPr lang="en-US" sz="1800" dirty="0" err="1">
                <a:solidFill>
                  <a:srgbClr val="00B050"/>
                </a:solidFill>
              </a:rPr>
              <a:t>tektir</a:t>
            </a:r>
            <a:r>
              <a:rPr lang="en-US" sz="1800" dirty="0">
                <a:solidFill>
                  <a:srgbClr val="00B050"/>
                </a:solidFill>
              </a:rPr>
              <a:t>")</a:t>
            </a:r>
            <a:endParaRPr lang="tr-TR" sz="1800" dirty="0"/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45D57B78-5DF4-6979-F129-3BB54482951A}"/>
              </a:ext>
            </a:extLst>
          </p:cNvPr>
          <p:cNvSpPr txBox="1">
            <a:spLocks/>
          </p:cNvSpPr>
          <p:nvPr/>
        </p:nvSpPr>
        <p:spPr>
          <a:xfrm>
            <a:off x="7245058" y="1337976"/>
            <a:ext cx="3858371" cy="519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b="1" u="sng" dirty="0">
                <a:solidFill>
                  <a:srgbClr val="0070C0"/>
                </a:solidFill>
              </a:rPr>
              <a:t>Örnek</a:t>
            </a:r>
            <a:endParaRPr lang="tr-TR" sz="1800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tr-TR" sz="1800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B050"/>
                </a:solidFill>
              </a:rPr>
              <a:t>parola</a:t>
            </a:r>
            <a:r>
              <a:rPr lang="en-US" sz="1800" dirty="0">
                <a:solidFill>
                  <a:srgbClr val="00B050"/>
                </a:solidFill>
              </a:rPr>
              <a:t> = "python"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B050"/>
                </a:solidFill>
              </a:rPr>
              <a:t>girdi</a:t>
            </a:r>
            <a:r>
              <a:rPr lang="en-US" sz="1800" dirty="0">
                <a:solidFill>
                  <a:srgbClr val="00B050"/>
                </a:solidFill>
              </a:rPr>
              <a:t> = input("</a:t>
            </a:r>
            <a:r>
              <a:rPr lang="en-US" sz="1800" dirty="0" err="1">
                <a:solidFill>
                  <a:srgbClr val="00B050"/>
                </a:solidFill>
              </a:rPr>
              <a:t>Lutfen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parolanizi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giriniz</a:t>
            </a:r>
            <a:r>
              <a:rPr lang="en-US" sz="1800" dirty="0">
                <a:solidFill>
                  <a:srgbClr val="00B050"/>
                </a:solidFill>
              </a:rPr>
              <a:t>:")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if </a:t>
            </a:r>
            <a:r>
              <a:rPr lang="en-US" sz="1800" dirty="0" err="1">
                <a:solidFill>
                  <a:srgbClr val="00B050"/>
                </a:solidFill>
              </a:rPr>
              <a:t>girdi.lower</a:t>
            </a:r>
            <a:r>
              <a:rPr lang="en-US" sz="1800" dirty="0">
                <a:solidFill>
                  <a:srgbClr val="00B050"/>
                </a:solidFill>
              </a:rPr>
              <a:t>() == </a:t>
            </a:r>
            <a:r>
              <a:rPr lang="en-US" sz="1800" dirty="0" err="1">
                <a:solidFill>
                  <a:srgbClr val="00B050"/>
                </a:solidFill>
              </a:rPr>
              <a:t>parola</a:t>
            </a:r>
            <a:r>
              <a:rPr lang="en-US" sz="1800" dirty="0">
                <a:solidFill>
                  <a:srgbClr val="00B050"/>
                </a:solidFill>
              </a:rPr>
              <a:t>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    print ("</a:t>
            </a:r>
            <a:r>
              <a:rPr lang="en-US" sz="1800" dirty="0" err="1">
                <a:solidFill>
                  <a:srgbClr val="00B050"/>
                </a:solidFill>
              </a:rPr>
              <a:t>Parola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onaylandi</a:t>
            </a:r>
            <a:r>
              <a:rPr lang="en-US" sz="1800" dirty="0">
                <a:solidFill>
                  <a:srgbClr val="00B050"/>
                </a:solidFill>
              </a:rPr>
              <a:t>!")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65131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zincirleme </a:t>
            </a:r>
            <a:r>
              <a:rPr lang="tr-TR" b="1" dirty="0" err="1"/>
              <a:t>koșul</a:t>
            </a:r>
            <a:r>
              <a:rPr lang="tr-TR" b="1" dirty="0"/>
              <a:t> ifadeleri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30" y="1335702"/>
            <a:ext cx="4671460" cy="519828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tr-TR" b="1" u="sng" dirty="0">
                <a:solidFill>
                  <a:srgbClr val="0070C0"/>
                </a:solidFill>
              </a:rPr>
              <a:t>Örnek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x=5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y=10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>
                <a:solidFill>
                  <a:srgbClr val="00B050"/>
                </a:solidFill>
              </a:rPr>
              <a:t> x &lt; y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print ("%s &lt; %s" % (x, y))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70C0"/>
                </a:solidFill>
              </a:rPr>
              <a:t>elif</a:t>
            </a:r>
            <a:r>
              <a:rPr lang="en-US" dirty="0">
                <a:solidFill>
                  <a:srgbClr val="00B050"/>
                </a:solidFill>
              </a:rPr>
              <a:t> x &gt; y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print ("%s &gt; %s" % (x, y))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else: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print ("%s = %s" % (x, y))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45D57B78-5DF4-6979-F129-3BB54482951A}"/>
              </a:ext>
            </a:extLst>
          </p:cNvPr>
          <p:cNvSpPr txBox="1">
            <a:spLocks/>
          </p:cNvSpPr>
          <p:nvPr/>
        </p:nvSpPr>
        <p:spPr>
          <a:xfrm>
            <a:off x="5645020" y="1337976"/>
            <a:ext cx="6120881" cy="5198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2200" b="1" u="sng" dirty="0">
                <a:solidFill>
                  <a:srgbClr val="0070C0"/>
                </a:solidFill>
              </a:rPr>
              <a:t>Örnek</a:t>
            </a:r>
            <a:endParaRPr lang="tr-TR" sz="2200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tr-TR" sz="21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</a:t>
            </a:r>
            <a:r>
              <a:rPr lang="en-US" sz="17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hal</a:t>
            </a:r>
            <a:r>
              <a:rPr lang="en-US" sz="17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(t):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t </a:t>
            </a:r>
            <a:r>
              <a:rPr lang="en-US" sz="17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sicaklik</a:t>
            </a:r>
            <a:r>
              <a:rPr lang="en-US" sz="17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7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degerine</a:t>
            </a:r>
            <a:r>
              <a:rPr lang="en-US" sz="17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</a:t>
            </a:r>
            <a:r>
              <a:rPr lang="en-US" sz="17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santigrat</a:t>
            </a:r>
            <a:r>
              <a:rPr lang="en-US" sz="17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&gt;&gt;&gt; </a:t>
            </a:r>
            <a:r>
              <a:rPr lang="en-US" sz="17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hal</a:t>
            </a:r>
            <a:r>
              <a:rPr lang="en-US" sz="17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(-5)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SIVI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&gt;&gt;&gt; </a:t>
            </a:r>
            <a:r>
              <a:rPr lang="en-US" sz="17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hal</a:t>
            </a:r>
            <a:r>
              <a:rPr lang="en-US" sz="17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(5)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KATI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&gt;&gt;&gt; </a:t>
            </a:r>
            <a:r>
              <a:rPr lang="en-US" sz="17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hal</a:t>
            </a:r>
            <a:r>
              <a:rPr lang="en-US" sz="17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(105)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GAZ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en-US" sz="17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if</a:t>
            </a:r>
            <a:r>
              <a:rPr lang="en-US" sz="17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 &lt; 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print ("SIVI")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en-US" sz="1700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elif</a:t>
            </a:r>
            <a:r>
              <a:rPr lang="en-US" sz="17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 &gt; 0 and t &lt; 100: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print ("KATI")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en-US" sz="17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else: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print ("GAZ")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7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hal</a:t>
            </a:r>
            <a:r>
              <a:rPr lang="en-US" sz="17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(100)</a:t>
            </a:r>
            <a:endParaRPr lang="tr-TR" sz="17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0CD00AE-B8C2-4731-31C1-E45DC7A64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05" y="5736319"/>
            <a:ext cx="762000" cy="25717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E98F6430-EDFE-361F-6937-D6FD6A383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275" y="5736319"/>
            <a:ext cx="4857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7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13117</TotalTime>
  <Words>1318</Words>
  <Application>Microsoft Office PowerPoint</Application>
  <PresentationFormat>Geniş ekran</PresentationFormat>
  <Paragraphs>271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6" baseType="lpstr">
      <vt:lpstr>Arial</vt:lpstr>
      <vt:lpstr>Calibri</vt:lpstr>
      <vt:lpstr>Nocturne Serif</vt:lpstr>
      <vt:lpstr>Roboto Condensed</vt:lpstr>
      <vt:lpstr>Times New Roman</vt:lpstr>
      <vt:lpstr>Office Teması</vt:lpstr>
      <vt:lpstr>Python Ders-2</vt:lpstr>
      <vt:lpstr>boolean değerler ve deyimler</vt:lpstr>
      <vt:lpstr>boolean değerler ve deyimler</vt:lpstr>
      <vt:lpstr>boolean değerler ve deyimler</vt:lpstr>
      <vt:lpstr>boolean değerler ve deyimler</vt:lpstr>
      <vt:lpstr>boolean değerler ve deyimler</vt:lpstr>
      <vt:lpstr>boolean değerler ve deyimler</vt:lpstr>
      <vt:lpstr>boolean değerler ve deyimler</vt:lpstr>
      <vt:lpstr>zincirleme koșul ifadeleri</vt:lpstr>
      <vt:lpstr>zincirleme koșul ifadeleri</vt:lpstr>
      <vt:lpstr>zincirleme koșul ifadeleri</vt:lpstr>
      <vt:lpstr>PowerPoint Sunusu</vt:lpstr>
      <vt:lpstr>PowerPoint Sunusu</vt:lpstr>
      <vt:lpstr>Tip Dönüşümleri</vt:lpstr>
      <vt:lpstr>Tip Dönüşümleri</vt:lpstr>
      <vt:lpstr>Tip Dönüşümleri</vt:lpstr>
      <vt:lpstr>Tip Dönüşümleri</vt:lpstr>
      <vt:lpstr>PowerPoint Sunusu</vt:lpstr>
      <vt:lpstr>PowerPoint Sunusu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Ders-1</dc:title>
  <dc:creator>Abdulkadir Karacı</dc:creator>
  <cp:lastModifiedBy>Abdulkadir Karacı</cp:lastModifiedBy>
  <cp:revision>218</cp:revision>
  <dcterms:created xsi:type="dcterms:W3CDTF">2023-02-09T18:44:39Z</dcterms:created>
  <dcterms:modified xsi:type="dcterms:W3CDTF">2024-02-20T07:07:18Z</dcterms:modified>
</cp:coreProperties>
</file>