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4" r:id="rId18"/>
    <p:sldId id="305" r:id="rId19"/>
    <p:sldId id="307" r:id="rId20"/>
    <p:sldId id="308" r:id="rId21"/>
    <p:sldId id="309" r:id="rId22"/>
    <p:sldId id="310" r:id="rId23"/>
    <p:sldId id="28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890D-38E4-499F-A8C1-B43B218F3683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FFF4-2967-4CBC-9483-093FF1C1E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6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46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12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0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41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81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2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00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36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EE27431-8557-6186-423A-9DE2DD08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87DBECCE-03B1-FFE8-8610-C55E2406A897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36C68D-E750-1891-3340-C84E210321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5A568F56-AD40-17AC-522A-E56E5786E1E1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Python Ders-3</a:t>
            </a:r>
            <a:endParaRPr lang="tr-TR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Döngüler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480" y="1561570"/>
            <a:ext cx="9262822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("Sayı Girin="))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f=1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&lt;0):</a:t>
            </a: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abs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i in </a:t>
            </a:r>
            <a:r>
              <a:rPr lang="tr-TR" dirty="0" err="1">
                <a:solidFill>
                  <a:srgbClr val="00B050"/>
                </a:solidFill>
              </a:rPr>
              <a:t>range</a:t>
            </a:r>
            <a:r>
              <a:rPr lang="tr-TR" dirty="0">
                <a:solidFill>
                  <a:srgbClr val="00B050"/>
                </a:solidFill>
              </a:rPr>
              <a:t>(1,sayi+1):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f=f*i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("%d!=%d"% (</a:t>
            </a:r>
            <a:r>
              <a:rPr lang="tr-TR" dirty="0" err="1">
                <a:solidFill>
                  <a:srgbClr val="00B050"/>
                </a:solidFill>
              </a:rPr>
              <a:t>sayi,f</a:t>
            </a:r>
            <a:r>
              <a:rPr lang="tr-TR" dirty="0">
                <a:solidFill>
                  <a:srgbClr val="00B050"/>
                </a:solidFill>
              </a:rPr>
              <a:t>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("{0}!={1}".format(</a:t>
            </a:r>
            <a:r>
              <a:rPr lang="tr-TR" dirty="0" err="1">
                <a:solidFill>
                  <a:srgbClr val="00B050"/>
                </a:solidFill>
              </a:rPr>
              <a:t>sayi,f</a:t>
            </a:r>
            <a:r>
              <a:rPr lang="tr-TR" dirty="0">
                <a:solidFill>
                  <a:srgbClr val="00B050"/>
                </a:solidFill>
              </a:rPr>
              <a:t>))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1987420" y="1027644"/>
            <a:ext cx="734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Klavyeden girilen sayının </a:t>
            </a:r>
            <a:r>
              <a:rPr lang="tr-TR" b="1" dirty="0" err="1">
                <a:latin typeface="Calibri Bold" panose="020F0702030404030204" pitchFamily="34" charset="0"/>
              </a:rPr>
              <a:t>faktöryelini</a:t>
            </a:r>
            <a:r>
              <a:rPr lang="tr-TR" b="1" dirty="0">
                <a:latin typeface="Calibri Bold" panose="020F0702030404030204" pitchFamily="34" charset="0"/>
              </a:rPr>
              <a:t> bulan program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980F93-6DC0-EE46-D1B9-E3B7C99A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79" y="3470263"/>
            <a:ext cx="1266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31" y="1342637"/>
            <a:ext cx="4578855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metin</a:t>
            </a:r>
            <a:r>
              <a:rPr lang="en-US" dirty="0">
                <a:solidFill>
                  <a:srgbClr val="00B050"/>
                </a:solidFill>
              </a:rPr>
              <a:t>=input("</a:t>
            </a:r>
            <a:r>
              <a:rPr lang="en-US" dirty="0" err="1">
                <a:solidFill>
                  <a:srgbClr val="00B050"/>
                </a:solidFill>
              </a:rPr>
              <a:t>Metin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Girin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k in </a:t>
            </a:r>
            <a:r>
              <a:rPr lang="en-US" dirty="0" err="1">
                <a:solidFill>
                  <a:srgbClr val="00B050"/>
                </a:solidFill>
              </a:rPr>
              <a:t>metin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print(k)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083953-2A59-C207-6525-1998F205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98" y="3255411"/>
            <a:ext cx="2181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1555866"/>
            <a:ext cx="8276253" cy="40665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accent1"/>
                </a:solidFill>
              </a:rPr>
              <a:t>#------Yöntem-1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=input("Bir 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girin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uzunluk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durum="Palindrome"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for k in 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k!=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[uzunluk-1]: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durum="Palindrome </a:t>
            </a:r>
            <a:r>
              <a:rPr lang="en-US" dirty="0" err="1">
                <a:solidFill>
                  <a:srgbClr val="00B050"/>
                </a:solidFill>
              </a:rPr>
              <a:t>değil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break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uzunluk</a:t>
            </a:r>
            <a:r>
              <a:rPr lang="en-US" dirty="0">
                <a:solidFill>
                  <a:srgbClr val="00B050"/>
                </a:solidFill>
              </a:rPr>
              <a:t>-=1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print("%s </a:t>
            </a:r>
            <a:r>
              <a:rPr lang="en-US" dirty="0" err="1">
                <a:solidFill>
                  <a:srgbClr val="00B050"/>
                </a:solidFill>
              </a:rPr>
              <a:t>kelimesi</a:t>
            </a:r>
            <a:r>
              <a:rPr lang="en-US" dirty="0">
                <a:solidFill>
                  <a:srgbClr val="00B050"/>
                </a:solidFill>
              </a:rPr>
              <a:t> %s"%(</a:t>
            </a:r>
            <a:r>
              <a:rPr lang="en-US" dirty="0" err="1">
                <a:solidFill>
                  <a:srgbClr val="00B050"/>
                </a:solidFill>
              </a:rPr>
              <a:t>kelime,durum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794695" y="946859"/>
            <a:ext cx="1036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Ters ve düz okunuşu aynı olan kelimelere (kapak)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denir. Girilen kelimenin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olup olmadığını bulan Python programını yazın.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1226A-DD00-E9BC-AA15-2B3637F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30" y="5938468"/>
            <a:ext cx="2381250" cy="504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9C5226-D5E2-224B-4D49-FAD69C85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21" y="5976568"/>
            <a:ext cx="2838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692058" y="1026580"/>
            <a:ext cx="1036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Ters ve düz okunuşu aynı olan kelimelere (kapak)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denir. Girilen kelimenin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olup olmadığını bulan Python programını yazın.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1226A-DD00-E9BC-AA15-2B3637F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08" y="6274742"/>
            <a:ext cx="2381250" cy="504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9C5226-D5E2-224B-4D49-FAD69C85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80" y="6274742"/>
            <a:ext cx="2838450" cy="466725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9D710BA-5757-DDBC-7B4A-75DB71AA2D27}"/>
              </a:ext>
            </a:extLst>
          </p:cNvPr>
          <p:cNvSpPr txBox="1"/>
          <p:nvPr/>
        </p:nvSpPr>
        <p:spPr>
          <a:xfrm>
            <a:off x="485192" y="1630270"/>
            <a:ext cx="110633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#-----Yöntem-2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durum="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Palindrome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("Bir kelime girin:")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i=-1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 in kelime: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(k!=kelime[i]): </a:t>
            </a:r>
            <a:r>
              <a:rPr lang="tr-TR" sz="14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#kelime[-1] sondan birinci, kelime[-2] sondan ikinci karakteri verir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durum="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Palindrome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değil"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break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i-=1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("%s kelimesi %s"%(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kelime,durum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8232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643467" y="996958"/>
            <a:ext cx="1036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Ters ve düz okunuşu aynı olan kelimelere (kapak)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denir. Girilen kelimenin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olup olmadığını bulan Python programını yazın.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1226A-DD00-E9BC-AA15-2B3637FE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93" y="4736733"/>
            <a:ext cx="2381250" cy="504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9C5226-D5E2-224B-4D49-FAD69C85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43" y="4710128"/>
            <a:ext cx="2838450" cy="466725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527624" y="1796234"/>
            <a:ext cx="7185611" cy="297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000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#-----Yöntem-3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=input("Bir 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ters</a:t>
            </a:r>
            <a:r>
              <a:rPr lang="en-US" sz="2000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sz="2000" dirty="0" err="1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2000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[::-1]</a:t>
            </a:r>
            <a:r>
              <a:rPr lang="tr-TR" sz="2000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#kelime </a:t>
            </a:r>
            <a:r>
              <a:rPr lang="tr-TR" sz="2000" dirty="0" err="1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stringinin</a:t>
            </a:r>
            <a:r>
              <a:rPr lang="tr-TR" sz="2000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tersini alır</a:t>
            </a:r>
            <a:endParaRPr lang="en-US" sz="2000" dirty="0">
              <a:solidFill>
                <a:schemeClr val="accent1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if (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==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ters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):print("%s 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kelimesi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palindrome"%(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else:print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("%s 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kelimesi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palindrome 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değil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"%(</a:t>
            </a:r>
            <a:r>
              <a:rPr lang="en-US" sz="20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20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  <a:endParaRPr lang="tr-TR" sz="2000" dirty="0"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B2C35E-CC14-0F9A-0D2B-53CC3388BE8E}"/>
              </a:ext>
            </a:extLst>
          </p:cNvPr>
          <p:cNvSpPr txBox="1"/>
          <p:nvPr/>
        </p:nvSpPr>
        <p:spPr>
          <a:xfrm>
            <a:off x="7352522" y="2199688"/>
            <a:ext cx="406995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00B050"/>
                </a:solidFill>
              </a:rPr>
              <a:t>kelime="baba"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00B050"/>
                </a:solidFill>
              </a:rPr>
              <a:t>ters=""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00B050"/>
                </a:solidFill>
              </a:rPr>
              <a:t>for</a:t>
            </a:r>
            <a:r>
              <a:rPr lang="tr-TR" sz="2000" dirty="0">
                <a:solidFill>
                  <a:srgbClr val="00B050"/>
                </a:solidFill>
              </a:rPr>
              <a:t> i in </a:t>
            </a:r>
            <a:r>
              <a:rPr lang="tr-TR" sz="2000" dirty="0" err="1">
                <a:solidFill>
                  <a:srgbClr val="00B050"/>
                </a:solidFill>
              </a:rPr>
              <a:t>range</a:t>
            </a:r>
            <a:r>
              <a:rPr lang="tr-TR" sz="2000" dirty="0">
                <a:solidFill>
                  <a:srgbClr val="00B050"/>
                </a:solidFill>
              </a:rPr>
              <a:t>(</a:t>
            </a:r>
            <a:r>
              <a:rPr lang="tr-TR" sz="2000" dirty="0" err="1">
                <a:solidFill>
                  <a:srgbClr val="00B050"/>
                </a:solidFill>
              </a:rPr>
              <a:t>len</a:t>
            </a:r>
            <a:r>
              <a:rPr lang="tr-TR" sz="2000" dirty="0">
                <a:solidFill>
                  <a:srgbClr val="00B050"/>
                </a:solidFill>
              </a:rPr>
              <a:t>(kelime)-1,-1,-1):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00B050"/>
                </a:solidFill>
              </a:rPr>
              <a:t>    ters+=kelime[i]   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00B050"/>
                </a:solidFill>
              </a:rPr>
              <a:t>print</a:t>
            </a:r>
            <a:r>
              <a:rPr lang="tr-TR" sz="2000" dirty="0">
                <a:solidFill>
                  <a:srgbClr val="00B050"/>
                </a:solidFill>
              </a:rPr>
              <a:t>(ters)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1EBE25-BE22-34E0-9CEB-5E1E731D9AB0}"/>
              </a:ext>
            </a:extLst>
          </p:cNvPr>
          <p:cNvSpPr txBox="1"/>
          <p:nvPr/>
        </p:nvSpPr>
        <p:spPr>
          <a:xfrm>
            <a:off x="7153469" y="1778628"/>
            <a:ext cx="4945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latin typeface="Calibri Bold" panose="020F0702030404030204" pitchFamily="34" charset="0"/>
              </a:rPr>
              <a:t>String</a:t>
            </a:r>
            <a:r>
              <a:rPr lang="tr-TR" b="1" dirty="0">
                <a:latin typeface="Calibri Bold" panose="020F0702030404030204" pitchFamily="34" charset="0"/>
              </a:rPr>
              <a:t> bilginin tersini bu kodla da alabilirsiniz.</a:t>
            </a:r>
            <a:endParaRPr lang="tr-TR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2AD16F4-813C-304E-4DD2-ABFB3F725BA0}"/>
              </a:ext>
            </a:extLst>
          </p:cNvPr>
          <p:cNvCxnSpPr/>
          <p:nvPr/>
        </p:nvCxnSpPr>
        <p:spPr>
          <a:xfrm flipV="1">
            <a:off x="5738326" y="3004457"/>
            <a:ext cx="1483568" cy="7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1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692058" y="1026580"/>
            <a:ext cx="319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alibri Bold" panose="020F0702030404030204" pitchFamily="34" charset="0"/>
              </a:rPr>
              <a:t>Çarpım tablosu örneği</a:t>
            </a:r>
            <a:endParaRPr lang="tr-TR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244323" y="1515721"/>
            <a:ext cx="7329236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olcu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("Çarpım tablosu ölçüsünü girin:"))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satir in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(1,olcu+1):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sutun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(1,olcu+1):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("{0:4}".format(satir*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sutun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021A5A-FD6F-189A-0CBD-919DF92B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01" y="4159193"/>
            <a:ext cx="2924175" cy="136207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07D8D-A884-AD0C-96B8-142FF61F4EE5}"/>
              </a:ext>
            </a:extLst>
          </p:cNvPr>
          <p:cNvSpPr txBox="1">
            <a:spLocks/>
          </p:cNvSpPr>
          <p:nvPr/>
        </p:nvSpPr>
        <p:spPr>
          <a:xfrm>
            <a:off x="7793291" y="1081895"/>
            <a:ext cx="3916627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adet =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 in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(0,23,2):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(adet % 3 == 0):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("\t",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i,end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="")                   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adet+=1;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08B18C5-B622-2C4E-5E86-F5CBD74AD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63" y="4159193"/>
            <a:ext cx="1667167" cy="11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643467" y="1519889"/>
            <a:ext cx="4909932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range(1,101):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i,end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 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==5: 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break</a:t>
            </a:r>
            <a:endParaRPr lang="tr-TR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07D8D-A884-AD0C-96B8-142FF61F4EE5}"/>
              </a:ext>
            </a:extLst>
          </p:cNvPr>
          <p:cNvSpPr txBox="1">
            <a:spLocks/>
          </p:cNvSpPr>
          <p:nvPr/>
        </p:nvSpPr>
        <p:spPr>
          <a:xfrm>
            <a:off x="5147665" y="1543716"/>
            <a:ext cx="6400868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range(1,16):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&gt;=8 and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&lt;=12): 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continue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B253CC2-4252-AA12-B120-F8F2EEF8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5" y="3168203"/>
            <a:ext cx="1028700" cy="3048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910F202-C812-A40D-316E-6B812BEB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55" y="3320603"/>
            <a:ext cx="447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559837" y="1239835"/>
            <a:ext cx="3071328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n=5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n &gt; 0: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n = n-1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("Yokol!")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A167F67-3E5D-8316-D676-EF6D9809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59" y="3897183"/>
            <a:ext cx="1066800" cy="1209675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618B2CA-9012-EE8F-EE40-41EBDB10281E}"/>
              </a:ext>
            </a:extLst>
          </p:cNvPr>
          <p:cNvSpPr txBox="1">
            <a:spLocks/>
          </p:cNvSpPr>
          <p:nvPr/>
        </p:nvSpPr>
        <p:spPr>
          <a:xfrm>
            <a:off x="3806502" y="1400702"/>
            <a:ext cx="8155343" cy="202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koșul: True veya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koșul doğru olduğu müddetçe while cümlelerini söyle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yanlıș olunca çık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2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255686" y="999210"/>
            <a:ext cx="2750700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n=5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while n != 1: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print(n),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if n % 2 == 0: # n çifttir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  n = n / 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else: # n tektir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  n = n * 3 + 1</a:t>
            </a:r>
            <a:endParaRPr lang="tr-TR" sz="1800" dirty="0">
              <a:solidFill>
                <a:srgbClr val="00B050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FCE74C9-F273-2762-55A4-93DEB216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0" y="4825156"/>
            <a:ext cx="790575" cy="1047750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B4B3D3D4-EBE6-350B-CBF8-B812D620B7A7}"/>
              </a:ext>
            </a:extLst>
          </p:cNvPr>
          <p:cNvSpPr txBox="1">
            <a:spLocks/>
          </p:cNvSpPr>
          <p:nvPr/>
        </p:nvSpPr>
        <p:spPr>
          <a:xfrm>
            <a:off x="3448903" y="1144042"/>
            <a:ext cx="3435090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n=int(input("</a:t>
            </a:r>
            <a:r>
              <a:rPr lang="en-US" sz="18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Sayı</a:t>
            </a: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count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while 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count = count + 1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n = n // 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8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Basamak</a:t>
            </a: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Sayısı</a:t>
            </a:r>
            <a:r>
              <a:rPr lang="en-US" sz="1800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=",count)</a:t>
            </a:r>
            <a:endParaRPr lang="tr-TR" sz="1800" dirty="0">
              <a:solidFill>
                <a:srgbClr val="00B050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B93AD33-9C0C-297B-4D79-37216CA0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50" y="4801038"/>
            <a:ext cx="1876425" cy="4095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39E4189-213E-2019-5479-D47D504D7E39}"/>
              </a:ext>
            </a:extLst>
          </p:cNvPr>
          <p:cNvSpPr txBox="1"/>
          <p:nvPr/>
        </p:nvSpPr>
        <p:spPr>
          <a:xfrm>
            <a:off x="6923753" y="1144042"/>
            <a:ext cx="251376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x = 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x &lt; 13: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(x, </a:t>
            </a:r>
            <a:r>
              <a:rPr lang="tr-TR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'\t'</a:t>
            </a: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, 2**x)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x += 1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D41FB7-2782-BF5A-7297-6631B2997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380" y="3762812"/>
            <a:ext cx="923925" cy="248602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DC30519B-51D2-EA86-93C2-C6B721E8BED2}"/>
              </a:ext>
            </a:extLst>
          </p:cNvPr>
          <p:cNvSpPr txBox="1"/>
          <p:nvPr/>
        </p:nvSpPr>
        <p:spPr>
          <a:xfrm>
            <a:off x="9477282" y="1239835"/>
            <a:ext cx="251376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i = 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i &lt;= 6: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(2*i, </a:t>
            </a:r>
            <a:r>
              <a:rPr lang="tr-TR" dirty="0" err="1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end</a:t>
            </a:r>
            <a:r>
              <a:rPr lang="tr-TR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=","</a:t>
            </a: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i += 1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5FDFCC5B-E00D-8FF0-E7F7-E46D33071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429" y="3580345"/>
            <a:ext cx="1247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1250302" y="676763"/>
            <a:ext cx="8397551" cy="550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i=0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toplam=0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while(True):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print(i+1,end="")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notu=int(input(". öğrencinin notu="))</a:t>
            </a:r>
            <a:endParaRPr lang="tr-TR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#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notu=int(input(str(i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+1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)+". öğrencinin notu="))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(</a:t>
            </a:r>
            <a:r>
              <a:rPr lang="en-US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notu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&lt;=100 and </a:t>
            </a:r>
            <a:r>
              <a:rPr lang="en-US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notu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&gt;=0):</a:t>
            </a:r>
            <a:endParaRPr lang="tr-TR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(100&gt;=notu&gt;=0):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toplam+=notu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i+=1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else:break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print("Notu girilen {0} öğrencinin Ortalaması={1}".format(i,toplam/i))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5451958-416E-6983-C5C7-5DF2229C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74" y="3912884"/>
            <a:ext cx="3724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Döngü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Döngüler, sıralı bir kod bloğunun istenilen sayıda tekrarlanmasıdır.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Döngü ve karar yapıları, algoritma oluşturma ve programlamada birçok problemin çözümünde kullanılır.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FOR Döngüsü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For</a:t>
            </a:r>
            <a:r>
              <a:rPr lang="tr-TR" dirty="0"/>
              <a:t> döngüleri belirli sayıda işlemlerin tekrarlanması için kullanılan döngülerdir.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For</a:t>
            </a:r>
            <a:r>
              <a:rPr lang="tr-TR" dirty="0"/>
              <a:t> döngüleri başlangıç ve bitiş değerleri arasında artım miktarına göre istenilen sayıda tekrar yapar.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Genellikle </a:t>
            </a:r>
            <a:r>
              <a:rPr lang="tr-TR" dirty="0" err="1"/>
              <a:t>range</a:t>
            </a:r>
            <a:r>
              <a:rPr lang="tr-TR" dirty="0"/>
              <a:t>() fonksiyonu ile birlikte kullanılmakla beraber </a:t>
            </a:r>
            <a:r>
              <a:rPr lang="tr-TR" dirty="0" err="1"/>
              <a:t>string</a:t>
            </a:r>
            <a:r>
              <a:rPr lang="tr-TR" dirty="0"/>
              <a:t> ve liste veri türleri içerisindeki elemanlar üzerinde gezinmekte için de kullanılabilmektedir.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1754155" y="1195567"/>
            <a:ext cx="5290457" cy="3917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a=int(input("Sayı1="))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b=int(input("Sayı2="))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c=0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while(b&gt;0):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c+=a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b-=1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Sonuç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=",c)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60FF884-692C-5927-10CA-626D5723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48" y="2890045"/>
            <a:ext cx="1172085" cy="9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606146" y="729036"/>
            <a:ext cx="10905066" cy="511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Konu Sonu Çalışma Soruları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S.1. Klavyeden girilen isim değerini klavyeden girilen sayı kadar ekrana yazdıran Python programını yazın?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S.2. Klavyeden girilen 2 değer arasındaki çift sayıların toplamını hesaplayan Python programını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döngüsü kullanarak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S.3.  Klavyeden girilen sayının asal sayı olup olmadığını yazan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S.4. Klavyeden girilen 2 değer arasındaki 5’e bölünebilen sayıların toplamını bulan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S.5. Klavyeden girilen sayı kadar, klavyeden girilen sayıların ortalaması bulup ekrana yazdıran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S.6. Dışarıdan girilen rastgele 10 tane sayıdan tek ve çift sayıların ortalamasını ayrı, ayrı bulup ekrana yazan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7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662129" y="766358"/>
            <a:ext cx="11188191" cy="511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S.7. İki sayının Ortak Bölenlerinin En Büyüğünü (OBEB) ve Ortak Katlarının En Küçüğünü (OKEK=A'B/OBEB) bulan programı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S.8. 4 işlem yapan basit bir hesap makinesi programını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S.9. Dışardan iki sayı okuyup 1. sayıyı taban 2. sayıyı üs kabul ederek üs alma işlemini yapan programı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S.10. Dışardan okunan 10 tane rast gele sayıdan kaçının negatif kaçının pozitif olduğunu ve pozitifleri kendi arasında negatifleri kendi arasında toplayıp sonuçları ekrana yazan programı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S.11. Sadece toplama işlemi kullanarak girilen iki sayıyı çarpan programı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S.12. Klavyeden girilen 10 sayı içerisinden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a) 100-200 arasındaki sayıların adedini;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b) 100’den küçük sayıların toplamını;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c) 200’den büyük sayılardan da 4’e kalansız bölünebilenlerini ekrana yazdıran programı do-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döngüsü ve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komutlarıyla yazınız.</a:t>
            </a:r>
          </a:p>
        </p:txBody>
      </p:sp>
    </p:spTree>
    <p:extLst>
      <p:ext uri="{BB962C8B-B14F-4D97-AF65-F5344CB8AC3E}">
        <p14:creationId xmlns:p14="http://schemas.microsoft.com/office/powerpoint/2010/main" val="406394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70C0"/>
                </a:solidFill>
              </a:rPr>
              <a:t>for</a:t>
            </a:r>
            <a:r>
              <a:rPr lang="tr-TR" dirty="0"/>
              <a:t> döngü değişkeni </a:t>
            </a:r>
            <a:r>
              <a:rPr lang="tr-TR" dirty="0">
                <a:solidFill>
                  <a:srgbClr val="0070C0"/>
                </a:solidFill>
              </a:rPr>
              <a:t>in </a:t>
            </a:r>
            <a:r>
              <a:rPr lang="tr-TR" dirty="0" err="1">
                <a:solidFill>
                  <a:srgbClr val="0070C0"/>
                </a:solidFill>
              </a:rPr>
              <a:t>range</a:t>
            </a:r>
            <a:r>
              <a:rPr lang="tr-TR" dirty="0"/>
              <a:t>(başlangıç, bitiş, artım)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Başlangıç değeri: Döngü değişkeninin alacağı ilk değerdir. </a:t>
            </a:r>
            <a:r>
              <a:rPr lang="tr-TR" dirty="0">
                <a:solidFill>
                  <a:srgbClr val="0070C0"/>
                </a:solidFill>
              </a:rPr>
              <a:t>Eğer boş bırakılırsa 0 olarak belirlenir.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Son değer: Döngü değişkeninin bitiş değeridir. </a:t>
            </a:r>
            <a:r>
              <a:rPr lang="tr-TR" dirty="0">
                <a:solidFill>
                  <a:srgbClr val="0070C0"/>
                </a:solidFill>
              </a:rPr>
              <a:t>Boş bırakılmamalıdır.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Artırma/azaltma değeri: Döngü değişkeninin artırma veya azaltma miktarını belirler. </a:t>
            </a:r>
            <a:r>
              <a:rPr lang="tr-TR" dirty="0">
                <a:solidFill>
                  <a:srgbClr val="0070C0"/>
                </a:solidFill>
              </a:rPr>
              <a:t>Eğer boş bırakılırsa, 1 olarak belirlenir.</a:t>
            </a:r>
          </a:p>
        </p:txBody>
      </p:sp>
    </p:spTree>
    <p:extLst>
      <p:ext uri="{BB962C8B-B14F-4D97-AF65-F5344CB8AC3E}">
        <p14:creationId xmlns:p14="http://schemas.microsoft.com/office/powerpoint/2010/main" val="273838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5206827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 err="1">
                <a:solidFill>
                  <a:srgbClr val="00B050"/>
                </a:solidFill>
              </a:rPr>
              <a:t>for</a:t>
            </a:r>
            <a:r>
              <a:rPr lang="tr-TR" sz="2400" dirty="0">
                <a:solidFill>
                  <a:srgbClr val="00B050"/>
                </a:solidFill>
              </a:rPr>
              <a:t> i in </a:t>
            </a:r>
            <a:r>
              <a:rPr lang="tr-TR" sz="2400" dirty="0" err="1">
                <a:solidFill>
                  <a:srgbClr val="00B050"/>
                </a:solidFill>
              </a:rPr>
              <a:t>range</a:t>
            </a:r>
            <a:r>
              <a:rPr lang="tr-TR" sz="2400" dirty="0">
                <a:solidFill>
                  <a:srgbClr val="00B050"/>
                </a:solidFill>
              </a:rPr>
              <a:t>(5):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 </a:t>
            </a:r>
            <a:r>
              <a:rPr lang="tr-TR" sz="2400" dirty="0" err="1">
                <a:solidFill>
                  <a:srgbClr val="00B050"/>
                </a:solidFill>
              </a:rPr>
              <a:t>print</a:t>
            </a:r>
            <a:r>
              <a:rPr lang="tr-TR" sz="2400" dirty="0">
                <a:solidFill>
                  <a:srgbClr val="00B050"/>
                </a:solidFill>
              </a:rPr>
              <a:t> (i)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 err="1">
                <a:solidFill>
                  <a:srgbClr val="00B050"/>
                </a:solidFill>
              </a:rPr>
              <a:t>for</a:t>
            </a:r>
            <a:r>
              <a:rPr lang="tr-TR" sz="2400" dirty="0">
                <a:solidFill>
                  <a:srgbClr val="00B050"/>
                </a:solidFill>
              </a:rPr>
              <a:t> i in </a:t>
            </a:r>
            <a:r>
              <a:rPr lang="tr-TR" sz="2400" dirty="0" err="1">
                <a:solidFill>
                  <a:srgbClr val="00B050"/>
                </a:solidFill>
              </a:rPr>
              <a:t>range</a:t>
            </a:r>
            <a:r>
              <a:rPr lang="tr-TR" sz="2400" dirty="0">
                <a:solidFill>
                  <a:srgbClr val="00B050"/>
                </a:solidFill>
              </a:rPr>
              <a:t>(5):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#yan yana yazdırır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 </a:t>
            </a:r>
            <a:r>
              <a:rPr lang="tr-TR" sz="2400" dirty="0" err="1">
                <a:solidFill>
                  <a:srgbClr val="00B050"/>
                </a:solidFill>
              </a:rPr>
              <a:t>print</a:t>
            </a:r>
            <a:r>
              <a:rPr lang="tr-TR" sz="2400" dirty="0">
                <a:solidFill>
                  <a:srgbClr val="00B050"/>
                </a:solidFill>
              </a:rPr>
              <a:t> (</a:t>
            </a:r>
            <a:r>
              <a:rPr lang="tr-TR" sz="2400" dirty="0" err="1">
                <a:solidFill>
                  <a:srgbClr val="00B050"/>
                </a:solidFill>
              </a:rPr>
              <a:t>i,</a:t>
            </a:r>
            <a:r>
              <a:rPr lang="tr-TR" sz="2400" dirty="0" err="1">
                <a:solidFill>
                  <a:schemeClr val="accent1"/>
                </a:solidFill>
              </a:rPr>
              <a:t>end</a:t>
            </a:r>
            <a:r>
              <a:rPr lang="tr-TR" sz="2400" dirty="0">
                <a:solidFill>
                  <a:schemeClr val="accent1"/>
                </a:solidFill>
              </a:rPr>
              <a:t>=" "</a:t>
            </a:r>
            <a:r>
              <a:rPr lang="tr-TR" sz="2400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 err="1">
                <a:solidFill>
                  <a:srgbClr val="00B050"/>
                </a:solidFill>
              </a:rPr>
              <a:t>for</a:t>
            </a:r>
            <a:r>
              <a:rPr lang="tr-TR" sz="2400" dirty="0">
                <a:solidFill>
                  <a:srgbClr val="00B050"/>
                </a:solidFill>
              </a:rPr>
              <a:t> i in </a:t>
            </a:r>
            <a:r>
              <a:rPr lang="tr-TR" sz="2400" dirty="0" err="1">
                <a:solidFill>
                  <a:schemeClr val="accent1"/>
                </a:solidFill>
              </a:rPr>
              <a:t>range</a:t>
            </a:r>
            <a:r>
              <a:rPr lang="tr-TR" sz="2400" dirty="0">
                <a:solidFill>
                  <a:schemeClr val="accent1"/>
                </a:solidFill>
              </a:rPr>
              <a:t>(0,5)</a:t>
            </a:r>
            <a:r>
              <a:rPr lang="tr-TR" sz="2400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 </a:t>
            </a:r>
            <a:r>
              <a:rPr lang="tr-TR" sz="2400" dirty="0" err="1">
                <a:solidFill>
                  <a:srgbClr val="00B050"/>
                </a:solidFill>
              </a:rPr>
              <a:t>print</a:t>
            </a:r>
            <a:r>
              <a:rPr lang="tr-TR" sz="2400" dirty="0">
                <a:solidFill>
                  <a:srgbClr val="00B050"/>
                </a:solidFill>
              </a:rPr>
              <a:t>(i)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A3702D-9D49-08CF-02CC-0A21B574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9" y="1753715"/>
            <a:ext cx="1815828" cy="34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04429"/>
            <a:ext cx="4693644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chemeClr val="accent1"/>
                </a:solidFill>
              </a:rPr>
              <a:t>#------Tek sayılar----[1,99]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n in range(1,100,2):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print(n)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chemeClr val="accent1"/>
                </a:solidFill>
              </a:rPr>
              <a:t>#------Çift sayılar-----[0,100]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n in range(0,101,2):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print(n)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A9B9978-6BAC-F050-F80C-32837D631BF6}"/>
              </a:ext>
            </a:extLst>
          </p:cNvPr>
          <p:cNvSpPr txBox="1">
            <a:spLocks/>
          </p:cNvSpPr>
          <p:nvPr/>
        </p:nvSpPr>
        <p:spPr>
          <a:xfrm>
            <a:off x="6167190" y="1347309"/>
            <a:ext cx="458167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#------Tek sayılar----[99,1]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/>
              </a:rPr>
              <a:t>for n in range(99,0,-2):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/>
              </a:rPr>
              <a:t>    print(n)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/>
              </a:rPr>
              <a:t> </a:t>
            </a:r>
            <a:r>
              <a:rPr lang="tr-TR" sz="1800" dirty="0">
                <a:solidFill>
                  <a:schemeClr val="accent1"/>
                </a:solidFill>
              </a:rPr>
              <a:t>#------Çift sayılar-----[100,0]</a:t>
            </a:r>
            <a:endParaRPr lang="en-US" sz="1800" dirty="0">
              <a:solidFill>
                <a:schemeClr val="accent1"/>
              </a:solidFill>
              <a:latin typeface="Roboto Condensed" panose="0200000000000000000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/>
              </a:rPr>
              <a:t>for n in range(100,-1,-2):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/>
              </a:rPr>
              <a:t>    print(n)</a:t>
            </a:r>
            <a:endParaRPr lang="tr-TR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744" y="1239835"/>
            <a:ext cx="5945867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(10, 0, -2) → 10,8,6,4,2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(2, 11, 2) → 2,4,6,8,10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(-5, 5) → −5,−4,−3,−2,−1,0,1,2,3,4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2) →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1) →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-1) →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-1, -1) → 1,0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(0) → ()</a:t>
            </a:r>
          </a:p>
        </p:txBody>
      </p:sp>
    </p:spTree>
    <p:extLst>
      <p:ext uri="{BB962C8B-B14F-4D97-AF65-F5344CB8AC3E}">
        <p14:creationId xmlns:p14="http://schemas.microsoft.com/office/powerpoint/2010/main" val="142108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09" y="1239835"/>
            <a:ext cx="3685051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top</a:t>
            </a:r>
            <a:r>
              <a:rPr lang="tr-TR" dirty="0">
                <a:solidFill>
                  <a:srgbClr val="00B050"/>
                </a:solidFill>
              </a:rPr>
              <a:t>lam</a:t>
            </a:r>
            <a:r>
              <a:rPr lang="en-US" dirty="0">
                <a:solidFill>
                  <a:srgbClr val="00B050"/>
                </a:solidFill>
              </a:rPr>
              <a:t>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in range(1,10):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top</a:t>
            </a:r>
            <a:r>
              <a:rPr lang="tr-TR" dirty="0">
                <a:solidFill>
                  <a:srgbClr val="00B050"/>
                </a:solidFill>
              </a:rPr>
              <a:t>lam</a:t>
            </a:r>
            <a:r>
              <a:rPr lang="en-US" dirty="0">
                <a:solidFill>
                  <a:srgbClr val="00B050"/>
                </a:solidFill>
              </a:rPr>
              <a:t>+=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print(top</a:t>
            </a:r>
            <a:r>
              <a:rPr lang="tr-TR" dirty="0">
                <a:solidFill>
                  <a:srgbClr val="00B050"/>
                </a:solidFill>
              </a:rPr>
              <a:t>lam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D46962-059A-AF64-D7CA-0E7F6378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57" y="3321938"/>
            <a:ext cx="476250" cy="285750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905A0BB-4981-8642-D3ED-22D22D33F9E4}"/>
              </a:ext>
            </a:extLst>
          </p:cNvPr>
          <p:cNvSpPr txBox="1">
            <a:spLocks/>
          </p:cNvSpPr>
          <p:nvPr/>
        </p:nvSpPr>
        <p:spPr>
          <a:xfrm>
            <a:off x="5607351" y="1239835"/>
            <a:ext cx="425510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for i in range(7):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print("{</a:t>
            </a:r>
            <a:r>
              <a:rPr lang="tr-TR" sz="1800" dirty="0">
                <a:solidFill>
                  <a:srgbClr val="00B050"/>
                </a:solidFill>
              </a:rPr>
              <a:t>0</a:t>
            </a:r>
            <a:r>
              <a:rPr lang="nn-NO" sz="1800" dirty="0">
                <a:solidFill>
                  <a:srgbClr val="00B050"/>
                </a:solidFill>
              </a:rPr>
              <a:t>}".format(10**i))</a:t>
            </a:r>
            <a:endParaRPr lang="tr-TR" sz="1800" dirty="0">
              <a:solidFill>
                <a:srgbClr val="00B050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85E4A3C-A552-7AD9-5968-03D86703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16" y="2621851"/>
            <a:ext cx="819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29" y="1561570"/>
            <a:ext cx="6911363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tr_harfler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şçöğüİıÖÜ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" #string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parola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= input("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Parolanız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: 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+mn-lt"/>
              </a:rPr>
              <a:t>for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karakter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in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parola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+mn-lt"/>
              </a:rPr>
              <a:t>   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karakter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in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tr_harfler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+mn-lt"/>
              </a:rPr>
              <a:t>        print("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Parolada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Türkçe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karakter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kullanılamaz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")</a:t>
            </a:r>
            <a:endParaRPr lang="tr-TR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905A0BB-4981-8642-D3ED-22D22D33F9E4}"/>
              </a:ext>
            </a:extLst>
          </p:cNvPr>
          <p:cNvSpPr txBox="1">
            <a:spLocks/>
          </p:cNvSpPr>
          <p:nvPr/>
        </p:nvSpPr>
        <p:spPr>
          <a:xfrm>
            <a:off x="6228608" y="1511773"/>
            <a:ext cx="5789662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tr_harfler = "şçöğüİıÖÜ" #string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parola = input("Parolanız: 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for karakter in parola: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for tr_karakter in tr_harfler: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    </a:t>
            </a:r>
            <a:r>
              <a:rPr lang="nn-NO" sz="1800" dirty="0">
                <a:solidFill>
                  <a:srgbClr val="0070C0"/>
                </a:solidFill>
              </a:rPr>
              <a:t>if karakter==tr_karakter: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        print("Parolada Türkçe karakter kullanılamaz")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        break</a:t>
            </a:r>
            <a:endParaRPr lang="tr-TR" sz="1800" dirty="0">
              <a:solidFill>
                <a:srgbClr val="00B05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06784C-1FB1-23FE-40D7-7DE46A0B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59" y="4672905"/>
            <a:ext cx="3371850" cy="42862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1950098" y="998303"/>
            <a:ext cx="734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0" u="none" strike="noStrike" baseline="0" dirty="0">
                <a:latin typeface="Calibri Bold" panose="020F0702030404030204" pitchFamily="34" charset="0"/>
              </a:rPr>
              <a:t>Parola girilirken Türkçe karakter uyarısı veren program (iki farklı yöntemle):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638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93" y="1095039"/>
            <a:ext cx="9393451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ilk_metin</a:t>
            </a:r>
            <a:r>
              <a:rPr lang="tr-TR" dirty="0">
                <a:solidFill>
                  <a:srgbClr val="00B050"/>
                </a:solidFill>
              </a:rPr>
              <a:t> = "Bilgisayar"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ikinci_metin</a:t>
            </a:r>
            <a:r>
              <a:rPr lang="tr-TR" dirty="0">
                <a:solidFill>
                  <a:srgbClr val="00B050"/>
                </a:solidFill>
              </a:rPr>
              <a:t> = "Bilişim"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s in </a:t>
            </a:r>
            <a:r>
              <a:rPr lang="tr-TR" dirty="0" err="1">
                <a:solidFill>
                  <a:srgbClr val="00B050"/>
                </a:solidFill>
              </a:rPr>
              <a:t>ilk_metin</a:t>
            </a:r>
            <a:r>
              <a:rPr lang="tr-TR" dirty="0">
                <a:solidFill>
                  <a:srgbClr val="00B050"/>
                </a:solidFill>
              </a:rPr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chemeClr val="accent1"/>
                </a:solidFill>
              </a:rPr>
              <a:t>not</a:t>
            </a:r>
            <a:r>
              <a:rPr lang="tr-TR" dirty="0">
                <a:solidFill>
                  <a:srgbClr val="00B050"/>
                </a:solidFill>
              </a:rPr>
              <a:t> s in </a:t>
            </a:r>
            <a:r>
              <a:rPr lang="tr-TR" dirty="0" err="1">
                <a:solidFill>
                  <a:srgbClr val="00B050"/>
                </a:solidFill>
              </a:rPr>
              <a:t>ikinci_metin</a:t>
            </a:r>
            <a:r>
              <a:rPr lang="tr-TR" dirty="0">
                <a:solidFill>
                  <a:srgbClr val="00B050"/>
                </a:solidFill>
              </a:rPr>
              <a:t>: </a:t>
            </a:r>
            <a:r>
              <a:rPr lang="tr-TR" dirty="0"/>
              <a:t>#eğer bu öğeler </a:t>
            </a:r>
            <a:r>
              <a:rPr lang="tr-TR" dirty="0" err="1"/>
              <a:t>ikinci_metinde</a:t>
            </a:r>
            <a:r>
              <a:rPr lang="tr-TR" dirty="0"/>
              <a:t> yoksa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(s, </a:t>
            </a:r>
            <a:r>
              <a:rPr lang="tr-TR" dirty="0" err="1">
                <a:solidFill>
                  <a:srgbClr val="00B050"/>
                </a:solidFill>
              </a:rPr>
              <a:t>end</a:t>
            </a:r>
            <a:r>
              <a:rPr lang="tr-TR" dirty="0">
                <a:solidFill>
                  <a:srgbClr val="00B050"/>
                </a:solidFill>
              </a:rPr>
              <a:t>=" ") </a:t>
            </a:r>
            <a:r>
              <a:rPr lang="tr-TR" dirty="0"/>
              <a:t>#bu olmayan </a:t>
            </a:r>
            <a:r>
              <a:rPr lang="tr-TR" dirty="0" err="1"/>
              <a:t>olmayan</a:t>
            </a:r>
            <a:r>
              <a:rPr lang="tr-TR" dirty="0"/>
              <a:t> s’leri yazdır.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F2FF72-ACC8-7C0B-E7EB-B254FBA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82" y="3700343"/>
            <a:ext cx="1276350" cy="2381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2328261-3F09-8B41-4E23-B333327C40D9}"/>
              </a:ext>
            </a:extLst>
          </p:cNvPr>
          <p:cNvSpPr txBox="1"/>
          <p:nvPr/>
        </p:nvSpPr>
        <p:spPr>
          <a:xfrm>
            <a:off x="1299286" y="4778943"/>
            <a:ext cx="1002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u="none" strike="noStrike" baseline="0" dirty="0">
                <a:latin typeface="Calibri Bold" panose="020F0702030404030204" pitchFamily="34" charset="0"/>
              </a:rPr>
              <a:t>Farklı bir yöntemle siz yapın. Algoritmik çözüm üretin. Python kullanmasaydık nasıl bir çözüm üretirdik.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355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13143</TotalTime>
  <Words>1485</Words>
  <Application>Microsoft Office PowerPoint</Application>
  <PresentationFormat>Geniş ekran</PresentationFormat>
  <Paragraphs>225</Paragraphs>
  <Slides>23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Bold</vt:lpstr>
      <vt:lpstr>Nocturne Serif</vt:lpstr>
      <vt:lpstr>Roboto Condensed</vt:lpstr>
      <vt:lpstr>Times New Roman</vt:lpstr>
      <vt:lpstr>Office Teması</vt:lpstr>
      <vt:lpstr>Python Ders-3</vt:lpstr>
      <vt:lpstr>Döngü Yapıları</vt:lpstr>
      <vt:lpstr>FOR Döngüsü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While Döngüsü (Örnek)</vt:lpstr>
      <vt:lpstr>While Döngüsü (Örnek)</vt:lpstr>
      <vt:lpstr>While Döngüsü (Örnek)</vt:lpstr>
      <vt:lpstr>While Döngüsü (Örnek)</vt:lpstr>
      <vt:lpstr>PowerPoint Sunusu</vt:lpstr>
      <vt:lpstr>PowerPoint Sunusu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184</cp:revision>
  <dcterms:created xsi:type="dcterms:W3CDTF">2023-02-09T18:44:39Z</dcterms:created>
  <dcterms:modified xsi:type="dcterms:W3CDTF">2024-02-20T07:44:57Z</dcterms:modified>
</cp:coreProperties>
</file>