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0" r:id="rId5"/>
    <p:sldId id="291" r:id="rId6"/>
    <p:sldId id="292" r:id="rId7"/>
    <p:sldId id="293" r:id="rId8"/>
    <p:sldId id="294" r:id="rId9"/>
    <p:sldId id="298" r:id="rId10"/>
    <p:sldId id="295" r:id="rId11"/>
    <p:sldId id="296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0" r:id="rId35"/>
    <p:sldId id="322" r:id="rId36"/>
    <p:sldId id="323" r:id="rId37"/>
    <p:sldId id="324" r:id="rId38"/>
    <p:sldId id="325" r:id="rId39"/>
    <p:sldId id="307" r:id="rId40"/>
    <p:sldId id="289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96860ED-30A4-5ACA-42E1-DE01B10433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0FBDCA-14D9-13CC-9CCB-B654362D90E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E724DE1-F76D-2864-A57D-34B3D421E6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9F89D49D-08C1-7F78-8924-4EC051FEF9A0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/>
              <a:t>Python Ders-5</a:t>
            </a:r>
            <a:endParaRPr lang="tr-TR" sz="7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Fonksiyonlar (İşlevler)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 (Örnek-2)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kimi,nezaman,kim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etkinlikadi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Sayın </a:t>
            </a:r>
            <a:r>
              <a:rPr lang="tr-TR" dirty="0">
                <a:solidFill>
                  <a:srgbClr val="0070C0"/>
                </a:solidFill>
              </a:rPr>
              <a:t>%s</a:t>
            </a:r>
            <a:r>
              <a:rPr lang="tr-TR" dirty="0">
                <a:solidFill>
                  <a:srgbClr val="00B050"/>
                </a:solidFill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>
                <a:solidFill>
                  <a:srgbClr val="0070C0"/>
                </a:solidFill>
              </a:rPr>
              <a:t>%s</a:t>
            </a:r>
            <a:r>
              <a:rPr lang="tr-TR" dirty="0">
                <a:solidFill>
                  <a:srgbClr val="00B050"/>
                </a:solidFill>
              </a:rPr>
              <a:t> tarihinde </a:t>
            </a:r>
            <a:r>
              <a:rPr lang="tr-TR" dirty="0" err="1">
                <a:solidFill>
                  <a:srgbClr val="00B050"/>
                </a:solidFill>
              </a:rPr>
              <a:t>bolumumuzde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yapacagimiz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>
                <a:solidFill>
                  <a:srgbClr val="0070C0"/>
                </a:solidFill>
              </a:rPr>
              <a:t>%s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etkinliginde</a:t>
            </a:r>
            <a:r>
              <a:rPr lang="tr-TR" dirty="0">
                <a:solidFill>
                  <a:srgbClr val="00B050"/>
                </a:solidFill>
              </a:rPr>
              <a:t> yer </a:t>
            </a:r>
            <a:r>
              <a:rPr lang="tr-TR" dirty="0" err="1">
                <a:solidFill>
                  <a:srgbClr val="00B050"/>
                </a:solidFill>
              </a:rPr>
              <a:t>almanizi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gonulden</a:t>
            </a:r>
            <a:r>
              <a:rPr lang="tr-TR" dirty="0">
                <a:solidFill>
                  <a:srgbClr val="00B050"/>
                </a:solidFill>
              </a:rPr>
              <a:t> arzu ederiz.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Saygılarımızla,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</a:t>
            </a:r>
            <a:r>
              <a:rPr lang="tr-TR" dirty="0">
                <a:solidFill>
                  <a:srgbClr val="0070C0"/>
                </a:solidFill>
              </a:rPr>
              <a:t>%s</a:t>
            </a:r>
            <a:r>
              <a:rPr lang="tr-TR" dirty="0">
                <a:solidFill>
                  <a:srgbClr val="00B050"/>
                </a:solidFill>
              </a:rPr>
              <a:t>"""</a:t>
            </a:r>
            <a:r>
              <a:rPr lang="tr-TR" dirty="0">
                <a:solidFill>
                  <a:srgbClr val="0070C0"/>
                </a:solidFill>
              </a:rPr>
              <a:t>%(</a:t>
            </a:r>
            <a:r>
              <a:rPr lang="tr-TR" dirty="0" err="1">
                <a:solidFill>
                  <a:srgbClr val="0070C0"/>
                </a:solidFill>
              </a:rPr>
              <a:t>kimi,nezaman,kim,etkinlikadi</a:t>
            </a:r>
            <a:r>
              <a:rPr lang="tr-TR" dirty="0">
                <a:solidFill>
                  <a:srgbClr val="0070C0"/>
                </a:solidFill>
              </a:rPr>
              <a:t>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("Abdulkadir Karacı","18/02-2023","Proje </a:t>
            </a:r>
            <a:r>
              <a:rPr lang="tr-TR" dirty="0" err="1">
                <a:solidFill>
                  <a:srgbClr val="00B050"/>
                </a:solidFill>
              </a:rPr>
              <a:t>Sunumu","Mühendislik</a:t>
            </a:r>
            <a:r>
              <a:rPr lang="tr-TR" dirty="0">
                <a:solidFill>
                  <a:srgbClr val="00B050"/>
                </a:solidFill>
              </a:rPr>
              <a:t> Fakültesi Dekanlığı")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F7A209A-B560-27BF-F783-2688A29D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28" y="4940199"/>
            <a:ext cx="55911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 (Örnek-2 (başka yolla))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kimi,nezaman,kim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etkinlikadi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Sayın </a:t>
            </a:r>
            <a:r>
              <a:rPr lang="tr-TR" dirty="0">
                <a:solidFill>
                  <a:srgbClr val="0070C0"/>
                </a:solidFill>
              </a:rPr>
              <a:t>{0}</a:t>
            </a:r>
            <a:r>
              <a:rPr lang="tr-TR" dirty="0">
                <a:solidFill>
                  <a:srgbClr val="00B050"/>
                </a:solidFill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>
                <a:solidFill>
                  <a:srgbClr val="0070C0"/>
                </a:solidFill>
              </a:rPr>
              <a:t>{1} </a:t>
            </a:r>
            <a:r>
              <a:rPr lang="tr-TR" dirty="0">
                <a:solidFill>
                  <a:srgbClr val="00B050"/>
                </a:solidFill>
              </a:rPr>
              <a:t>tarihinde </a:t>
            </a:r>
            <a:r>
              <a:rPr lang="tr-TR" dirty="0" err="1">
                <a:solidFill>
                  <a:srgbClr val="00B050"/>
                </a:solidFill>
              </a:rPr>
              <a:t>bolumumuzde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yapacagimiz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>
                <a:solidFill>
                  <a:srgbClr val="0070C0"/>
                </a:solidFill>
              </a:rPr>
              <a:t>{2}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etkinliginde</a:t>
            </a:r>
            <a:r>
              <a:rPr lang="tr-TR" dirty="0">
                <a:solidFill>
                  <a:srgbClr val="00B050"/>
                </a:solidFill>
              </a:rPr>
              <a:t> yer </a:t>
            </a:r>
            <a:r>
              <a:rPr lang="tr-TR" dirty="0" err="1">
                <a:solidFill>
                  <a:srgbClr val="00B050"/>
                </a:solidFill>
              </a:rPr>
              <a:t>almanizi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gonulden</a:t>
            </a:r>
            <a:r>
              <a:rPr lang="tr-TR" dirty="0">
                <a:solidFill>
                  <a:srgbClr val="00B050"/>
                </a:solidFill>
              </a:rPr>
              <a:t> arzu ederiz.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Saygılarımızla,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</a:t>
            </a:r>
            <a:r>
              <a:rPr lang="tr-TR" dirty="0">
                <a:solidFill>
                  <a:srgbClr val="0070C0"/>
                </a:solidFill>
              </a:rPr>
              <a:t>{3}</a:t>
            </a:r>
            <a:r>
              <a:rPr lang="tr-TR" dirty="0">
                <a:solidFill>
                  <a:srgbClr val="00B050"/>
                </a:solidFill>
              </a:rPr>
              <a:t>""".</a:t>
            </a:r>
            <a:r>
              <a:rPr lang="tr-TR" dirty="0">
                <a:solidFill>
                  <a:srgbClr val="0070C0"/>
                </a:solidFill>
              </a:rPr>
              <a:t>format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kimi,nezaman,kim,etkinlikadi</a:t>
            </a:r>
            <a:r>
              <a:rPr lang="tr-TR" dirty="0">
                <a:solidFill>
                  <a:srgbClr val="00B050"/>
                </a:solidFill>
              </a:rPr>
              <a:t>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("Abdulkadir Karacı","18/02-2023","Proje </a:t>
            </a:r>
            <a:r>
              <a:rPr lang="tr-TR" dirty="0" err="1">
                <a:solidFill>
                  <a:srgbClr val="00B050"/>
                </a:solidFill>
              </a:rPr>
              <a:t>Sunumu","Mühendislik</a:t>
            </a:r>
            <a:r>
              <a:rPr lang="tr-TR" dirty="0">
                <a:solidFill>
                  <a:srgbClr val="00B050"/>
                </a:solidFill>
              </a:rPr>
              <a:t> Fakültesi Dekanlığı")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A44CB2-860D-5B52-216B-7089490F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28" y="4940199"/>
            <a:ext cx="55911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/>
              <a:t>İşleve gönderilen parametreler yerel değişken olarak değerlendirilir. Aşağıdaki örnek bunu açıklamaktadır.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/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def swap(a,b):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    a,b=b,a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    print(a, b)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dirty="0">
              <a:solidFill>
                <a:srgbClr val="00B050"/>
              </a:solidFill>
            </a:endParaRP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x, y = 5, 4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swap(x, y)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print (x, y)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D93C0BB-4079-B418-2C46-443F3AC4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63" y="3970176"/>
            <a:ext cx="1117011" cy="6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1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docstring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docstring</a:t>
            </a:r>
            <a:r>
              <a:rPr lang="tr-TR" dirty="0"/>
              <a:t>, Python işlevlerinizi dokümante etmede kullanırız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Tasarladığınız her işlev için bunu yazmak zorunda değilsiniz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FAKAT dokümante etseniz iyi olur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Böylelikle her bir işlevin tasarımıyla dokümantasyonu aynı dosyada yer alır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Python bu dokümantasyona erişmek için iki yol sunar: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__</a:t>
            </a:r>
            <a:r>
              <a:rPr lang="tr-TR" dirty="0" err="1">
                <a:solidFill>
                  <a:srgbClr val="0070C0"/>
                </a:solidFill>
              </a:rPr>
              <a:t>doc</a:t>
            </a:r>
            <a:r>
              <a:rPr lang="tr-TR" dirty="0">
                <a:solidFill>
                  <a:srgbClr val="0070C0"/>
                </a:solidFill>
              </a:rPr>
              <a:t>__, </a:t>
            </a:r>
            <a:r>
              <a:rPr lang="tr-TR" dirty="0" err="1">
                <a:solidFill>
                  <a:srgbClr val="0070C0"/>
                </a:solidFill>
              </a:rPr>
              <a:t>help</a:t>
            </a:r>
            <a:endParaRPr lang="tr-TR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0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Docstring</a:t>
            </a:r>
            <a:r>
              <a:rPr lang="tr-TR" b="1" dirty="0"/>
              <a:t> (Örnek: doc_string.py)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selamla(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): </a:t>
            </a:r>
            <a:r>
              <a:rPr lang="tr-TR" dirty="0"/>
              <a:t>#doc_string.py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"""selamla(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 işlevi bir parametre alır.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aldığı parametredeki kişiyi selamlar"""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("Merhaba", 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 err="1"/>
              <a:t>Kabuk’da</a:t>
            </a:r>
            <a:r>
              <a:rPr lang="tr-TR" dirty="0"/>
              <a:t> aşağıdaki kodlar vasıtasıyla dokümantasyona ulaşılabilir.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</a:t>
            </a: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doc_string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*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</a:t>
            </a:r>
            <a:r>
              <a:rPr lang="tr-TR" dirty="0" err="1">
                <a:solidFill>
                  <a:srgbClr val="00B050"/>
                </a:solidFill>
              </a:rPr>
              <a:t>help</a:t>
            </a:r>
            <a:r>
              <a:rPr lang="tr-TR" dirty="0">
                <a:solidFill>
                  <a:srgbClr val="00B050"/>
                </a:solidFill>
              </a:rPr>
              <a:t>(selamla)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&gt;&gt;selamla.__</a:t>
            </a:r>
            <a:r>
              <a:rPr lang="tr-TR" dirty="0" err="1">
                <a:solidFill>
                  <a:srgbClr val="00B050"/>
                </a:solidFill>
              </a:rPr>
              <a:t>doc</a:t>
            </a:r>
            <a:r>
              <a:rPr lang="tr-TR" dirty="0">
                <a:solidFill>
                  <a:srgbClr val="00B050"/>
                </a:solidFill>
              </a:rPr>
              <a:t>__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4A5D93-C7BB-0929-B2F3-419DAF37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40" y="4079517"/>
            <a:ext cx="3905250" cy="7143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0865D68-1999-059D-F64E-B4E9C659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91" y="4870769"/>
            <a:ext cx="7705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7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doctest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1062491"/>
            <a:ext cx="11277945" cy="53709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doctest</a:t>
            </a:r>
            <a:r>
              <a:rPr lang="tr-TR" dirty="0"/>
              <a:t>, yazılım geliştirmede kaynak kodun otomatik birim testi yapmak yaygın bir pratiktir.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Birim testi, fonksiyonlar gibi bağımsız kod parçalarının otomatik olarak doğru çalıştığını onaylamak için bir yol sağlar.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 daha sonra fonksiyonun gerçekleştirimini değiştirmeyi ve yine de bekleneni yapmasını olanaklı kılar.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Doctestler</a:t>
            </a:r>
            <a:r>
              <a:rPr lang="tr-TR" dirty="0"/>
              <a:t> fonksiyon gövdesinin veya betiğin ilk satırında üç tırnaklı karakter dizileri (</a:t>
            </a:r>
            <a:r>
              <a:rPr lang="tr-TR" dirty="0" err="1"/>
              <a:t>docstring</a:t>
            </a:r>
            <a:r>
              <a:rPr lang="tr-TR" dirty="0"/>
              <a:t>) içerisinde yazılabilir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Bunlar bir Python bilgi istemine girdileri ve beklenen çıktıyı örnekleyen yorumlayıcı oturumları şeklindedir.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doctest</a:t>
            </a:r>
            <a:r>
              <a:rPr lang="tr-TR" dirty="0"/>
              <a:t> modülü &gt;&gt;&gt; ile başlayan herhangi bir cümleyi otomatik olarak çalıştırarak, takip eden cümleyi yorumlayıcının çıktısıyla karşılaştırır.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292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Doctest</a:t>
            </a:r>
            <a:r>
              <a:rPr lang="tr-TR" b="1" dirty="0"/>
              <a:t>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is_divisible_by_2_or_5(n):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is_divisible_by_2_or_5(8)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is_divisible_by_2_or_5(7)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False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is_divisible_by_2_or_5(5)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&gt;&gt;&gt; is_divisible_by_2_or_5(9)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(n % 2 == 0 or n % 5 == 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if __name__ == '__main__':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import </a:t>
            </a:r>
            <a:r>
              <a:rPr lang="en-US" dirty="0" err="1">
                <a:solidFill>
                  <a:srgbClr val="00B050"/>
                </a:solidFill>
              </a:rPr>
              <a:t>doctest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doctest.testmod</a:t>
            </a:r>
            <a:r>
              <a:rPr lang="en-US" dirty="0">
                <a:solidFill>
                  <a:srgbClr val="00B050"/>
                </a:solidFill>
              </a:rPr>
              <a:t>()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7EEE1F-238D-FCA2-547D-8D18AD2B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75" y="2220685"/>
            <a:ext cx="6017734" cy="22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sıra sizde (</a:t>
            </a:r>
            <a:r>
              <a:rPr lang="tr-TR" b="1" dirty="0" err="1"/>
              <a:t>așağıdaki</a:t>
            </a:r>
            <a:r>
              <a:rPr lang="tr-TR" b="1" dirty="0"/>
              <a:t> problemi çözün)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cat_n_times</a:t>
            </a:r>
            <a:r>
              <a:rPr lang="en-US" dirty="0">
                <a:solidFill>
                  <a:srgbClr val="00B050"/>
                </a:solidFill>
              </a:rPr>
              <a:t>(s, 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kodu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buraya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yazin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&gt;&gt;&gt; </a:t>
            </a:r>
            <a:r>
              <a:rPr lang="tr-TR" dirty="0" err="1">
                <a:solidFill>
                  <a:srgbClr val="00B050"/>
                </a:solidFill>
              </a:rPr>
              <a:t>cat_n_times</a:t>
            </a:r>
            <a:r>
              <a:rPr lang="tr-TR" dirty="0">
                <a:solidFill>
                  <a:srgbClr val="00B050"/>
                </a:solidFill>
              </a:rPr>
              <a:t>(’Spam’, 7)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/>
              <a:t>SpamSpamSpamSpamSpamSpamSpam</a:t>
            </a: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veya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cat_n_times</a:t>
            </a:r>
            <a:r>
              <a:rPr lang="tr-TR" dirty="0">
                <a:solidFill>
                  <a:srgbClr val="00B050"/>
                </a:solidFill>
              </a:rPr>
              <a:t>(s, n):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"""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&gt;&gt;&gt; </a:t>
            </a:r>
            <a:r>
              <a:rPr lang="tr-TR" dirty="0" err="1">
                <a:solidFill>
                  <a:srgbClr val="00B050"/>
                </a:solidFill>
              </a:rPr>
              <a:t>cat_n_times</a:t>
            </a:r>
            <a:r>
              <a:rPr lang="tr-TR" dirty="0">
                <a:solidFill>
                  <a:srgbClr val="00B050"/>
                </a:solidFill>
              </a:rPr>
              <a:t>(’Spam’, 7)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SpamSpamSpamSpamSpamSpamSpam</a:t>
            </a:r>
            <a:endParaRPr lang="tr-TR" dirty="0">
              <a:solidFill>
                <a:srgbClr val="00B050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"""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&lt;kodu buraya </a:t>
            </a:r>
            <a:r>
              <a:rPr lang="tr-TR" dirty="0" err="1">
                <a:solidFill>
                  <a:srgbClr val="00B050"/>
                </a:solidFill>
              </a:rPr>
              <a:t>yazin</a:t>
            </a:r>
            <a:r>
              <a:rPr lang="tr-TR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7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İ</a:t>
            </a:r>
            <a:r>
              <a:rPr lang="en-US" dirty="0"/>
              <a:t>ki </a:t>
            </a:r>
            <a:r>
              <a:rPr lang="tr-TR" dirty="0"/>
              <a:t>sayının</a:t>
            </a:r>
            <a:r>
              <a:rPr lang="en-US" dirty="0"/>
              <a:t> </a:t>
            </a:r>
            <a:r>
              <a:rPr lang="tr-TR" dirty="0"/>
              <a:t>birbirine</a:t>
            </a:r>
            <a:r>
              <a:rPr lang="en-US" dirty="0"/>
              <a:t> tam </a:t>
            </a:r>
            <a:r>
              <a:rPr lang="tr-TR" dirty="0"/>
              <a:t>bölünüp</a:t>
            </a:r>
            <a:r>
              <a:rPr lang="en-US" dirty="0"/>
              <a:t> </a:t>
            </a:r>
            <a:r>
              <a:rPr lang="tr-TR" dirty="0"/>
              <a:t>bölünemediğini</a:t>
            </a:r>
            <a:r>
              <a:rPr lang="en-US" dirty="0"/>
              <a:t> </a:t>
            </a:r>
            <a:r>
              <a:rPr lang="tr-TR" dirty="0"/>
              <a:t>bu</a:t>
            </a:r>
            <a:r>
              <a:rPr lang="en-US" dirty="0"/>
              <a:t> </a:t>
            </a:r>
            <a:r>
              <a:rPr lang="tr-TR" dirty="0"/>
              <a:t>şekilde sınayabiliriz.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(x, y):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x % y == 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(10, 2))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(10, 4))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AE2092-B316-B80D-69FF-F2E39517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62" y="2517005"/>
            <a:ext cx="990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0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0" y="1062491"/>
            <a:ext cx="11417904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print_multiples</a:t>
            </a:r>
            <a:r>
              <a:rPr lang="en-US" dirty="0">
                <a:solidFill>
                  <a:srgbClr val="00B050"/>
                </a:solidFill>
              </a:rPr>
              <a:t>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&lt;= 6: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print (n*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, '\</a:t>
            </a:r>
            <a:r>
              <a:rPr lang="en-US" dirty="0" err="1">
                <a:solidFill>
                  <a:srgbClr val="00B050"/>
                </a:solidFill>
              </a:rPr>
              <a:t>t',end</a:t>
            </a:r>
            <a:r>
              <a:rPr lang="en-US" dirty="0">
                <a:solidFill>
                  <a:srgbClr val="00B050"/>
                </a:solidFill>
              </a:rPr>
              <a:t>="")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print_mult_table</a:t>
            </a:r>
            <a:r>
              <a:rPr lang="en-US" dirty="0">
                <a:solidFill>
                  <a:srgbClr val="00B050"/>
                </a:solidFill>
              </a:rPr>
              <a:t>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&lt;= 6: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print_multiples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print_mult_table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690C677-8B34-1309-E0F4-DDAABBDA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85" y="4606121"/>
            <a:ext cx="3122479" cy="1780237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4544007" y="985834"/>
            <a:ext cx="752980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→ i değişkeni hem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print_multiples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hem de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print_mult_table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işlevinde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aynı i değil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çünkü işlevde oluşturulan değişken ona yereldir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dolayısıyla,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print_multiples:i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ve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print_mult_table:i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diyebiliriz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işleve yerel dışarıdan erişmezsin!</a:t>
            </a:r>
          </a:p>
        </p:txBody>
      </p:sp>
    </p:spTree>
    <p:extLst>
      <p:ext uri="{BB962C8B-B14F-4D97-AF65-F5344CB8AC3E}">
        <p14:creationId xmlns:p14="http://schemas.microsoft.com/office/powerpoint/2010/main" val="239749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Fonksiyon (İşlev)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Fonksiyon (</a:t>
            </a:r>
            <a:r>
              <a:rPr lang="tr-TR" dirty="0" err="1"/>
              <a:t>ișlev</a:t>
            </a:r>
            <a:r>
              <a:rPr lang="tr-TR" dirty="0"/>
              <a:t>): belli bir işlemi gerçekleştirmek üzere isimlendirilmiş cümle (komut) serisidir.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Fonksiyonu bir kereliğine tanımlarsınız: ne yapacağına dair cümleleri yazarsınız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Fonksiyonu çok defa çağırırsınız: aynı işi (farklı parametrelerle) tekrar tekrar yaptırırsınız.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6" y="1062491"/>
            <a:ext cx="11315268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print_multiples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n,</a:t>
            </a:r>
            <a:r>
              <a:rPr lang="en-US" dirty="0" err="1">
                <a:solidFill>
                  <a:schemeClr val="accent1"/>
                </a:solidFill>
              </a:rPr>
              <a:t>high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&lt;= high: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print (n*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, '\</a:t>
            </a:r>
            <a:r>
              <a:rPr lang="en-US" dirty="0" err="1">
                <a:solidFill>
                  <a:srgbClr val="00B050"/>
                </a:solidFill>
              </a:rPr>
              <a:t>t',end</a:t>
            </a:r>
            <a:r>
              <a:rPr lang="en-US" dirty="0">
                <a:solidFill>
                  <a:srgbClr val="00B050"/>
                </a:solidFill>
              </a:rPr>
              <a:t>="")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print_mult_table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&lt;= high: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print_multiples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i,</a:t>
            </a:r>
            <a:r>
              <a:rPr lang="en-US" dirty="0" err="1">
                <a:solidFill>
                  <a:schemeClr val="accent1"/>
                </a:solidFill>
              </a:rPr>
              <a:t>high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print_mult_table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7</a:t>
            </a:r>
            <a:r>
              <a:rPr lang="en-US" dirty="0">
                <a:solidFill>
                  <a:srgbClr val="00B050"/>
                </a:solidFill>
              </a:rPr>
              <a:t>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4544007" y="985834"/>
            <a:ext cx="7529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Bir önceki örneği Biraz daha genelleştirebiliriz.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B306E9-BEAE-D308-2B66-EC8FAE95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58" y="1979543"/>
            <a:ext cx="4077381" cy="23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0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fibonacci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kactane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a, b = 0,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</a:t>
            </a:r>
            <a:r>
              <a:rPr lang="en-US" dirty="0" err="1">
                <a:solidFill>
                  <a:srgbClr val="00B050"/>
                </a:solidFill>
              </a:rPr>
              <a:t>a,end</a:t>
            </a:r>
            <a:r>
              <a:rPr lang="en-US" dirty="0">
                <a:solidFill>
                  <a:srgbClr val="00B050"/>
                </a:solidFill>
              </a:rPr>
              <a:t>="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</a:t>
            </a:r>
            <a:r>
              <a:rPr lang="en-US" dirty="0" err="1">
                <a:solidFill>
                  <a:srgbClr val="00B050"/>
                </a:solidFill>
              </a:rPr>
              <a:t>kactane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(b, end="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a, b = b, </a:t>
            </a:r>
            <a:r>
              <a:rPr lang="en-US" dirty="0" err="1">
                <a:solidFill>
                  <a:srgbClr val="00B050"/>
                </a:solidFill>
              </a:rPr>
              <a:t>a+b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+=1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fibonacci</a:t>
            </a:r>
            <a:r>
              <a:rPr lang="en-US" dirty="0">
                <a:solidFill>
                  <a:srgbClr val="00B050"/>
                </a:solidFill>
              </a:rPr>
              <a:t>(5)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4544007" y="985834"/>
            <a:ext cx="6606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serisinin istenen adet elemanı ekrana yazdırılıyor.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F87FF35-4113-D9AE-C68F-5641ADF0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34" y="2042300"/>
            <a:ext cx="1076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4" y="1705024"/>
            <a:ext cx="3667837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x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-x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(-5))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3910602" y="786924"/>
            <a:ext cx="3266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Birden fazla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return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cümlesi.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7E78566-B03B-654A-1907-AA37741E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65" y="4209912"/>
            <a:ext cx="323850" cy="314325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05843C26-E9D4-79C6-28D2-CADE8D942422}"/>
              </a:ext>
            </a:extLst>
          </p:cNvPr>
          <p:cNvSpPr txBox="1">
            <a:spLocks/>
          </p:cNvSpPr>
          <p:nvPr/>
        </p:nvSpPr>
        <p:spPr>
          <a:xfrm>
            <a:off x="6630050" y="2028314"/>
            <a:ext cx="3266814" cy="4176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def </a:t>
            </a:r>
            <a:r>
              <a:rPr lang="en-US" sz="1800" dirty="0" err="1">
                <a:solidFill>
                  <a:srgbClr val="00B050"/>
                </a:solidFill>
              </a:rPr>
              <a:t>myabs</a:t>
            </a:r>
            <a:r>
              <a:rPr lang="en-US" sz="1800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if x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    return -x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en-US" sz="1800" dirty="0">
                <a:solidFill>
                  <a:srgbClr val="00B050"/>
                </a:solidFill>
              </a:rPr>
              <a:t>return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print(</a:t>
            </a:r>
            <a:r>
              <a:rPr lang="en-US" sz="1800" dirty="0" err="1">
                <a:solidFill>
                  <a:srgbClr val="00B050"/>
                </a:solidFill>
              </a:rPr>
              <a:t>myabs</a:t>
            </a:r>
            <a:r>
              <a:rPr lang="en-US" sz="1800" dirty="0">
                <a:solidFill>
                  <a:srgbClr val="00B050"/>
                </a:solidFill>
              </a:rPr>
              <a:t>(-5))</a:t>
            </a:r>
            <a:endParaRPr lang="tr-TR" sz="1800" dirty="0">
              <a:solidFill>
                <a:srgbClr val="00B050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A9B4447-B4D7-BDAD-02E4-C25B9DBA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32" y="4364778"/>
            <a:ext cx="323850" cy="314325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A5B1CB3B-1359-3015-DACE-116DE2A549F9}"/>
              </a:ext>
            </a:extLst>
          </p:cNvPr>
          <p:cNvSpPr txBox="1"/>
          <p:nvPr/>
        </p:nvSpPr>
        <p:spPr>
          <a:xfrm>
            <a:off x="6462268" y="1513654"/>
            <a:ext cx="326681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else’yi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kaldırabiliriz.</a:t>
            </a:r>
          </a:p>
        </p:txBody>
      </p:sp>
    </p:spTree>
    <p:extLst>
      <p:ext uri="{BB962C8B-B14F-4D97-AF65-F5344CB8AC3E}">
        <p14:creationId xmlns:p14="http://schemas.microsoft.com/office/powerpoint/2010/main" val="411617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005" y="1622898"/>
            <a:ext cx="3783153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x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-x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elif</a:t>
            </a:r>
            <a:r>
              <a:rPr lang="en-US" dirty="0">
                <a:solidFill>
                  <a:srgbClr val="00B050"/>
                </a:solidFill>
              </a:rPr>
              <a:t> x &gt;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(-5))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print(</a:t>
            </a:r>
            <a:r>
              <a:rPr lang="en-US" dirty="0" err="1">
                <a:solidFill>
                  <a:schemeClr val="accent1"/>
                </a:solidFill>
              </a:rPr>
              <a:t>myabs</a:t>
            </a:r>
            <a:r>
              <a:rPr lang="en-US" dirty="0">
                <a:solidFill>
                  <a:schemeClr val="accent1"/>
                </a:solidFill>
              </a:rPr>
              <a:t>(0))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3625596" y="953342"/>
            <a:ext cx="3266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Hata nerde?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4666223-13FC-59D8-FC06-5B2CD368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97045"/>
            <a:ext cx="4572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8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9" y="1170433"/>
            <a:ext cx="10489760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"""\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(x), </a:t>
            </a:r>
            <a:r>
              <a:rPr lang="en-US" dirty="0" err="1">
                <a:solidFill>
                  <a:srgbClr val="00B050"/>
                </a:solidFill>
              </a:rPr>
              <a:t>mutlak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deger</a:t>
            </a:r>
            <a:r>
              <a:rPr lang="en-US" dirty="0">
                <a:solidFill>
                  <a:srgbClr val="00B050"/>
                </a:solidFill>
              </a:rPr>
              <a:t> alma </a:t>
            </a:r>
            <a:r>
              <a:rPr lang="en-US" dirty="0" err="1">
                <a:solidFill>
                  <a:srgbClr val="00B050"/>
                </a:solidFill>
              </a:rPr>
              <a:t>islevidir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(-5)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x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-x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elif</a:t>
            </a:r>
            <a:r>
              <a:rPr lang="en-US" dirty="0">
                <a:solidFill>
                  <a:srgbClr val="00B050"/>
                </a:solidFill>
              </a:rPr>
              <a:t> x &gt;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if __name__ == '__main__':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import </a:t>
            </a:r>
            <a:r>
              <a:rPr lang="en-US" dirty="0" err="1">
                <a:solidFill>
                  <a:srgbClr val="00B050"/>
                </a:solidFill>
              </a:rPr>
              <a:t>doctest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doctest.testmod</a:t>
            </a:r>
            <a:r>
              <a:rPr lang="en-US" dirty="0">
                <a:solidFill>
                  <a:srgbClr val="00B050"/>
                </a:solidFill>
              </a:rPr>
              <a:t>()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3625596" y="713127"/>
            <a:ext cx="47532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Hata nerde?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doctest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yapalım.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A25737-3204-4AE0-6D6E-58C28668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17" y="2830840"/>
            <a:ext cx="68675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65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696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564278"/>
            <a:ext cx="10676372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chemeClr val="accent1"/>
                </a:solidFill>
              </a:rPr>
              <a:t>import matplotlib.pyplot as plt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def dortgen_ciz(startx,starty,width,heigth):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</a:t>
            </a:r>
            <a:r>
              <a:rPr lang="en-US" noProof="1">
                <a:solidFill>
                  <a:schemeClr val="accent1"/>
                </a:solidFill>
              </a:rPr>
              <a:t>#verilen x ve y noktalarına çizgi çizer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x=[startx,startx+width,startx+width,startx,startx]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y=[starty,starty,starty+heigth,starty+heigth,starty]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plt.plot(x,y)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noProof="1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dortgen_ciz(5,5,10,2)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dortgen_ciz(0,0,4,4)</a:t>
            </a:r>
            <a:endParaRPr lang="en-US" noProof="1">
              <a:solidFill>
                <a:schemeClr val="accent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774441" y="713127"/>
            <a:ext cx="9993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000" dirty="0"/>
              <a:t>Aşağıdaki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uygulama</a:t>
            </a:r>
            <a:r>
              <a:rPr lang="tr-TR" sz="2000" dirty="0"/>
              <a:t> dörtgen çizmektedir. Bunun için </a:t>
            </a:r>
            <a:r>
              <a:rPr lang="tr-TR" sz="2000" dirty="0" err="1"/>
              <a:t>matplotlib.pyplot</a:t>
            </a:r>
            <a:r>
              <a:rPr lang="tr-TR" sz="2000" dirty="0"/>
              <a:t> kütüphanesi kullanılmaktadır. Bu kütüphanenin ayrıntıları sonraki derslerde anlatılacaktır.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EEF9CBD-BB7F-F175-9B86-CF149ECF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43" y="3450696"/>
            <a:ext cx="459682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83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65" y="1733976"/>
            <a:ext cx="7095518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(x, y):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 err="1">
                <a:solidFill>
                  <a:srgbClr val="00B050"/>
                </a:solidFill>
              </a:rPr>
              <a:t>x%y</a:t>
            </a:r>
            <a:r>
              <a:rPr lang="en-US" dirty="0">
                <a:solidFill>
                  <a:srgbClr val="00B050"/>
                </a:solidFill>
              </a:rPr>
              <a:t> ==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False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a=10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b=2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if 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(a, b):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("%d, %</a:t>
            </a:r>
            <a:r>
              <a:rPr lang="en-US" dirty="0" err="1">
                <a:solidFill>
                  <a:srgbClr val="00B050"/>
                </a:solidFill>
              </a:rPr>
              <a:t>d'e</a:t>
            </a:r>
            <a:r>
              <a:rPr lang="en-US" dirty="0">
                <a:solidFill>
                  <a:srgbClr val="00B050"/>
                </a:solidFill>
              </a:rPr>
              <a:t> tam </a:t>
            </a:r>
            <a:r>
              <a:rPr lang="en-US" dirty="0" err="1">
                <a:solidFill>
                  <a:srgbClr val="00B050"/>
                </a:solidFill>
              </a:rPr>
              <a:t>bölünebilir</a:t>
            </a:r>
            <a:r>
              <a:rPr lang="en-US" dirty="0">
                <a:solidFill>
                  <a:srgbClr val="00B050"/>
                </a:solidFill>
              </a:rPr>
              <a:t>"%(</a:t>
            </a:r>
            <a:r>
              <a:rPr lang="en-US" dirty="0" err="1">
                <a:solidFill>
                  <a:srgbClr val="00B050"/>
                </a:solidFill>
              </a:rPr>
              <a:t>a,b</a:t>
            </a:r>
            <a:r>
              <a:rPr lang="en-US" dirty="0">
                <a:solidFill>
                  <a:srgbClr val="00B050"/>
                </a:solidFill>
              </a:rPr>
              <a:t>))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("%d, %</a:t>
            </a:r>
            <a:r>
              <a:rPr lang="en-US" dirty="0" err="1">
                <a:solidFill>
                  <a:srgbClr val="00B050"/>
                </a:solidFill>
              </a:rPr>
              <a:t>d'e</a:t>
            </a:r>
            <a:r>
              <a:rPr lang="en-US" dirty="0">
                <a:solidFill>
                  <a:srgbClr val="00B050"/>
                </a:solidFill>
              </a:rPr>
              <a:t> tam </a:t>
            </a:r>
            <a:r>
              <a:rPr lang="en-US" dirty="0" err="1">
                <a:solidFill>
                  <a:srgbClr val="00B050"/>
                </a:solidFill>
              </a:rPr>
              <a:t>bölünemez</a:t>
            </a:r>
            <a:r>
              <a:rPr lang="en-US" dirty="0">
                <a:solidFill>
                  <a:srgbClr val="00B050"/>
                </a:solidFill>
              </a:rPr>
              <a:t>"%(</a:t>
            </a:r>
            <a:r>
              <a:rPr lang="en-US" dirty="0" err="1">
                <a:solidFill>
                  <a:srgbClr val="00B050"/>
                </a:solidFill>
              </a:rPr>
              <a:t>a,b</a:t>
            </a:r>
            <a:r>
              <a:rPr lang="en-US" dirty="0">
                <a:solidFill>
                  <a:srgbClr val="00B050"/>
                </a:solidFill>
              </a:rPr>
              <a:t>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925883" y="1189386"/>
            <a:ext cx="3585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İşlev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boolean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üretebilir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F61D3ED9-B8A7-E768-5535-1A40A6400E32}"/>
              </a:ext>
            </a:extLst>
          </p:cNvPr>
          <p:cNvSpPr txBox="1">
            <a:spLocks/>
          </p:cNvSpPr>
          <p:nvPr/>
        </p:nvSpPr>
        <p:spPr>
          <a:xfrm>
            <a:off x="6389785" y="1709237"/>
            <a:ext cx="5680819" cy="4176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def </a:t>
            </a:r>
            <a:r>
              <a:rPr lang="tr-TR" sz="1800" dirty="0" err="1">
                <a:solidFill>
                  <a:srgbClr val="00B050"/>
                </a:solidFill>
              </a:rPr>
              <a:t>is_divisible</a:t>
            </a:r>
            <a:r>
              <a:rPr lang="tr-TR" sz="1800" dirty="0">
                <a:solidFill>
                  <a:srgbClr val="00B050"/>
                </a:solidFill>
              </a:rPr>
              <a:t>(x, y):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tr-TR" sz="1800" dirty="0" err="1">
                <a:solidFill>
                  <a:schemeClr val="accent1"/>
                </a:solidFill>
              </a:rPr>
              <a:t>return</a:t>
            </a:r>
            <a:r>
              <a:rPr lang="tr-TR" sz="1800" dirty="0">
                <a:solidFill>
                  <a:schemeClr val="accent1"/>
                </a:solidFill>
              </a:rPr>
              <a:t> </a:t>
            </a:r>
            <a:r>
              <a:rPr lang="tr-TR" sz="1800" dirty="0" err="1">
                <a:solidFill>
                  <a:schemeClr val="accent1"/>
                </a:solidFill>
              </a:rPr>
              <a:t>x%y</a:t>
            </a:r>
            <a:r>
              <a:rPr lang="tr-TR" sz="1800" dirty="0">
                <a:solidFill>
                  <a:schemeClr val="accent1"/>
                </a:solidFill>
              </a:rPr>
              <a:t> == 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a=10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b=4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</a:rPr>
              <a:t>if</a:t>
            </a:r>
            <a:r>
              <a:rPr lang="tr-TR" sz="1800" dirty="0">
                <a:solidFill>
                  <a:srgbClr val="00B050"/>
                </a:solidFill>
              </a:rPr>
              <a:t> </a:t>
            </a:r>
            <a:r>
              <a:rPr lang="tr-TR" sz="1800" dirty="0" err="1">
                <a:solidFill>
                  <a:srgbClr val="00B050"/>
                </a:solidFill>
              </a:rPr>
              <a:t>is_divisible</a:t>
            </a:r>
            <a:r>
              <a:rPr lang="tr-TR" sz="1800" dirty="0">
                <a:solidFill>
                  <a:srgbClr val="00B050"/>
                </a:solidFill>
              </a:rPr>
              <a:t>(a, b):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tr-TR" sz="1800" dirty="0" err="1">
                <a:solidFill>
                  <a:srgbClr val="00B050"/>
                </a:solidFill>
              </a:rPr>
              <a:t>print</a:t>
            </a:r>
            <a:r>
              <a:rPr lang="tr-TR" sz="1800" dirty="0">
                <a:solidFill>
                  <a:srgbClr val="00B050"/>
                </a:solidFill>
              </a:rPr>
              <a:t> ("%d, %</a:t>
            </a:r>
            <a:r>
              <a:rPr lang="tr-TR" sz="1800" dirty="0" err="1">
                <a:solidFill>
                  <a:srgbClr val="00B050"/>
                </a:solidFill>
              </a:rPr>
              <a:t>d'e</a:t>
            </a:r>
            <a:r>
              <a:rPr lang="tr-TR" sz="1800" dirty="0">
                <a:solidFill>
                  <a:srgbClr val="00B050"/>
                </a:solidFill>
              </a:rPr>
              <a:t> tam bölünebilir"%(</a:t>
            </a:r>
            <a:r>
              <a:rPr lang="tr-TR" sz="1800" dirty="0" err="1">
                <a:solidFill>
                  <a:srgbClr val="00B050"/>
                </a:solidFill>
              </a:rPr>
              <a:t>a,b</a:t>
            </a:r>
            <a:r>
              <a:rPr lang="tr-TR" sz="1800" dirty="0">
                <a:solidFill>
                  <a:srgbClr val="00B050"/>
                </a:solidFill>
              </a:rPr>
              <a:t>))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tr-TR" sz="1800" dirty="0" err="1">
                <a:solidFill>
                  <a:srgbClr val="00B050"/>
                </a:solidFill>
              </a:rPr>
              <a:t>print</a:t>
            </a:r>
            <a:r>
              <a:rPr lang="tr-TR" sz="1800" dirty="0">
                <a:solidFill>
                  <a:srgbClr val="00B050"/>
                </a:solidFill>
              </a:rPr>
              <a:t> ("%d, %</a:t>
            </a:r>
            <a:r>
              <a:rPr lang="tr-TR" sz="1800" dirty="0" err="1">
                <a:solidFill>
                  <a:srgbClr val="00B050"/>
                </a:solidFill>
              </a:rPr>
              <a:t>d'e</a:t>
            </a:r>
            <a:r>
              <a:rPr lang="tr-TR" sz="1800" dirty="0">
                <a:solidFill>
                  <a:srgbClr val="00B050"/>
                </a:solidFill>
              </a:rPr>
              <a:t> tam bölünemez"%(</a:t>
            </a:r>
            <a:r>
              <a:rPr lang="tr-TR" sz="1800" dirty="0" err="1">
                <a:solidFill>
                  <a:srgbClr val="00B050"/>
                </a:solidFill>
              </a:rPr>
              <a:t>a,b</a:t>
            </a:r>
            <a:r>
              <a:rPr lang="tr-TR" sz="1800" dirty="0">
                <a:solidFill>
                  <a:srgbClr val="00B050"/>
                </a:solidFill>
              </a:rPr>
              <a:t>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0D0EAA2-5C01-7E0E-6125-951D7E98DDD3}"/>
              </a:ext>
            </a:extLst>
          </p:cNvPr>
          <p:cNvSpPr txBox="1"/>
          <p:nvPr/>
        </p:nvSpPr>
        <p:spPr>
          <a:xfrm>
            <a:off x="5786652" y="1179432"/>
            <a:ext cx="5502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boolean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deyimi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return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cümlesine alabiliriz.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E90B9A0B-193D-BCB9-2755-53DF96A1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407" y="4839164"/>
            <a:ext cx="1971675" cy="29527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8B20FBA4-11EA-BA23-DFD3-63C503E8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5" y="5779525"/>
            <a:ext cx="20478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9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877" y="1451220"/>
            <a:ext cx="6041160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f(n):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3*n - 6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g(n):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5*n + 2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h(n):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-2*n + 17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doto</a:t>
            </a:r>
            <a:r>
              <a:rPr lang="en-US" dirty="0">
                <a:solidFill>
                  <a:srgbClr val="00B050"/>
                </a:solidFill>
              </a:rPr>
              <a:t>(value, </a:t>
            </a:r>
            <a:r>
              <a:rPr lang="en-US" dirty="0" err="1">
                <a:solidFill>
                  <a:schemeClr val="accent1"/>
                </a:solidFill>
              </a:rPr>
              <a:t>func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</a:t>
            </a:r>
            <a:r>
              <a:rPr lang="en-US" dirty="0" err="1">
                <a:solidFill>
                  <a:schemeClr val="accent1"/>
                </a:solidFill>
              </a:rPr>
              <a:t>func</a:t>
            </a:r>
            <a:r>
              <a:rPr lang="en-US" dirty="0">
                <a:solidFill>
                  <a:srgbClr val="00B050"/>
                </a:solidFill>
              </a:rPr>
              <a:t>(value)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doto</a:t>
            </a:r>
            <a:r>
              <a:rPr lang="en-US" dirty="0">
                <a:solidFill>
                  <a:srgbClr val="00B050"/>
                </a:solidFill>
              </a:rPr>
              <a:t>(7,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doto</a:t>
            </a:r>
            <a:r>
              <a:rPr lang="en-US" dirty="0">
                <a:solidFill>
                  <a:srgbClr val="00B050"/>
                </a:solidFill>
              </a:rPr>
              <a:t>(7, </a:t>
            </a:r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doto</a:t>
            </a:r>
            <a:r>
              <a:rPr lang="en-US" dirty="0">
                <a:solidFill>
                  <a:srgbClr val="00B050"/>
                </a:solidFill>
              </a:rPr>
              <a:t>(7, 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813250" y="946197"/>
            <a:ext cx="9655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İșlevleri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argüman olarak geçmek mümkündür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653E5C1-E3E2-1A16-CA0B-CE0E00E5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36" y="5192036"/>
            <a:ext cx="12954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6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731" y="2203478"/>
            <a:ext cx="9778827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ask_ok</a:t>
            </a:r>
            <a:r>
              <a:rPr lang="en-US" dirty="0">
                <a:solidFill>
                  <a:srgbClr val="00B050"/>
                </a:solidFill>
              </a:rPr>
              <a:t>(prompt, </a:t>
            </a:r>
            <a:r>
              <a:rPr lang="en-US" dirty="0">
                <a:solidFill>
                  <a:schemeClr val="accent1"/>
                </a:solidFill>
              </a:rPr>
              <a:t>retries=2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complaint='Yes or no, please!'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True: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ok = input(prompt)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if ok in ('y', 'ye', 'yes'):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    return 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if ok in ('n', 'no', '</a:t>
            </a:r>
            <a:r>
              <a:rPr lang="en-US" dirty="0" err="1">
                <a:solidFill>
                  <a:srgbClr val="00B050"/>
                </a:solidFill>
              </a:rPr>
              <a:t>nop</a:t>
            </a:r>
            <a:r>
              <a:rPr lang="en-US" dirty="0">
                <a:solidFill>
                  <a:srgbClr val="00B050"/>
                </a:solidFill>
              </a:rPr>
              <a:t>', 'nope'):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    return False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retries = retries - 1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if retries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    #</a:t>
            </a:r>
            <a:r>
              <a:rPr lang="en-US" dirty="0">
                <a:solidFill>
                  <a:schemeClr val="accent1"/>
                </a:solidFill>
              </a:rPr>
              <a:t>raise </a:t>
            </a:r>
            <a:r>
              <a:rPr lang="en-US" dirty="0" err="1">
                <a:solidFill>
                  <a:schemeClr val="accent1"/>
                </a:solidFill>
              </a:rPr>
              <a:t>IOError</a:t>
            </a:r>
            <a:r>
              <a:rPr lang="en-US" dirty="0">
                <a:solidFill>
                  <a:schemeClr val="accent1"/>
                </a:solidFill>
              </a:rPr>
              <a:t>('</a:t>
            </a:r>
            <a:r>
              <a:rPr lang="en-US" dirty="0" err="1">
                <a:solidFill>
                  <a:schemeClr val="accent1"/>
                </a:solidFill>
              </a:rPr>
              <a:t>Doğru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veri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girmediniz</a:t>
            </a:r>
            <a:r>
              <a:rPr lang="en-US" dirty="0">
                <a:solidFill>
                  <a:schemeClr val="accent1"/>
                </a:solidFill>
              </a:rPr>
              <a:t>')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    </a:t>
            </a:r>
            <a:r>
              <a:rPr lang="en-US" dirty="0">
                <a:solidFill>
                  <a:schemeClr val="accent1"/>
                </a:solidFill>
              </a:rPr>
              <a:t>raise Exception("</a:t>
            </a:r>
            <a:r>
              <a:rPr lang="en-US" dirty="0" err="1">
                <a:solidFill>
                  <a:schemeClr val="accent1"/>
                </a:solidFill>
              </a:rPr>
              <a:t>Doğru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veri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girmediniz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print (complaint)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ask_ok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Üzerine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yazılsın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mı</a:t>
            </a:r>
            <a:r>
              <a:rPr lang="en-US" dirty="0">
                <a:solidFill>
                  <a:srgbClr val="00B050"/>
                </a:solidFill>
              </a:rPr>
              <a:t>?")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241041" y="571691"/>
            <a:ext cx="1170991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Öntanımlı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İşlev parametrelerine C programlama dilinde olduğu gibi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default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 atanabilir. İşlev çağrılırken parametre gönderilmezse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default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geçerli olur.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Ayrıca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raise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komutuyla hata fırlatılabilir. Bu durumda program kırılır ve kullanıcı tarafından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run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-time hata fırlatılmış olur.</a:t>
            </a:r>
          </a:p>
        </p:txBody>
      </p:sp>
    </p:spTree>
    <p:extLst>
      <p:ext uri="{BB962C8B-B14F-4D97-AF65-F5344CB8AC3E}">
        <p14:creationId xmlns:p14="http://schemas.microsoft.com/office/powerpoint/2010/main" val="120659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5" y="1979543"/>
            <a:ext cx="7422090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f(a, L=[]):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L.append</a:t>
            </a:r>
            <a:r>
              <a:rPr lang="en-US" dirty="0">
                <a:solidFill>
                  <a:srgbClr val="00B050"/>
                </a:solidFill>
              </a:rPr>
              <a:t>(a)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print(f(1))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print(f(2))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print(f(3))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241041" y="571691"/>
            <a:ext cx="11709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Öntanımlı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Öntanımlı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 bir kereliğine atanır. f işlevindeki L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tipinde bir değişkendir. Fonksiyon ilk çağrıldığında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default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ataması yapılır. Sonraki çağrılarda tekrar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default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ataması yapılmaz. Önceki değerleri tutar.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6644CA-3631-07C7-0432-9DC04833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45" y="3429000"/>
            <a:ext cx="9715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4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Fonksiyon (İşlev)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70C0"/>
                </a:solidFill>
              </a:rPr>
              <a:t>def ISIM( PARAMETRE LISTESI ):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70C0"/>
                </a:solidFill>
              </a:rPr>
              <a:t>	CUMLELER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ișlevin</a:t>
            </a:r>
            <a:r>
              <a:rPr lang="tr-TR" dirty="0"/>
              <a:t> ne yaptığını söyleyen: </a:t>
            </a:r>
            <a:r>
              <a:rPr lang="tr-TR" dirty="0">
                <a:solidFill>
                  <a:srgbClr val="0070C0"/>
                </a:solidFill>
              </a:rPr>
              <a:t>ISIM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 </a:t>
            </a:r>
            <a:r>
              <a:rPr lang="tr-TR" dirty="0" err="1"/>
              <a:t>iște</a:t>
            </a:r>
            <a:r>
              <a:rPr lang="tr-TR" dirty="0"/>
              <a:t> kullanacağı </a:t>
            </a:r>
            <a:r>
              <a:rPr lang="tr-TR" dirty="0" err="1"/>
              <a:t>dıș</a:t>
            </a:r>
            <a:r>
              <a:rPr lang="tr-TR" dirty="0"/>
              <a:t> veriler: </a:t>
            </a:r>
            <a:r>
              <a:rPr lang="tr-TR" dirty="0">
                <a:solidFill>
                  <a:srgbClr val="0070C0"/>
                </a:solidFill>
              </a:rPr>
              <a:t>PARAMETRELER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ne yapacağını söyleyen: </a:t>
            </a:r>
            <a:r>
              <a:rPr lang="tr-TR" dirty="0">
                <a:solidFill>
                  <a:srgbClr val="0070C0"/>
                </a:solidFill>
              </a:rPr>
              <a:t>CUMLELER.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def anahtar kelime (</a:t>
            </a:r>
            <a:r>
              <a:rPr lang="tr-TR" dirty="0" err="1"/>
              <a:t>definition</a:t>
            </a:r>
            <a:r>
              <a:rPr lang="tr-TR" dirty="0"/>
              <a:t>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satır sonunda iki nokta üst üste : yazılır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CUMLELER, def satırına göre içerden başlamalıdır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işlevler aslında def ile başlayıp (başlık satırı) CUMLELER ile devam eden (gövde bölümü)  bileşik bir cümledir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rgbClr val="0070C0"/>
                </a:solidFill>
              </a:rPr>
              <a:t>işlev isminden sonra parametreler olmasa da parantez vardır.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solidFill>
                  <a:srgbClr val="0070C0"/>
                </a:solidFill>
              </a:rPr>
              <a:t>ișlevin</a:t>
            </a:r>
            <a:r>
              <a:rPr lang="tr-TR" dirty="0">
                <a:solidFill>
                  <a:srgbClr val="0070C0"/>
                </a:solidFill>
              </a:rPr>
              <a:t> döndüreceği değerin türünün belirtilmesi zorunluluğu yoktur.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24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489791"/>
            <a:ext cx="9566004" cy="3015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parrot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voltage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state</a:t>
            </a:r>
            <a:r>
              <a:rPr lang="tr-TR" dirty="0">
                <a:solidFill>
                  <a:srgbClr val="00B050"/>
                </a:solidFill>
              </a:rPr>
              <a:t>='a </a:t>
            </a:r>
            <a:r>
              <a:rPr lang="tr-TR" dirty="0" err="1">
                <a:solidFill>
                  <a:srgbClr val="00B050"/>
                </a:solidFill>
              </a:rPr>
              <a:t>stiff</a:t>
            </a:r>
            <a:r>
              <a:rPr lang="tr-TR" dirty="0">
                <a:solidFill>
                  <a:srgbClr val="00B050"/>
                </a:solidFill>
              </a:rPr>
              <a:t>', </a:t>
            </a:r>
            <a:r>
              <a:rPr lang="tr-TR" dirty="0" err="1">
                <a:solidFill>
                  <a:srgbClr val="00B050"/>
                </a:solidFill>
              </a:rPr>
              <a:t>action</a:t>
            </a:r>
            <a:r>
              <a:rPr lang="tr-TR" dirty="0">
                <a:solidFill>
                  <a:srgbClr val="00B050"/>
                </a:solidFill>
              </a:rPr>
              <a:t>='</a:t>
            </a:r>
            <a:r>
              <a:rPr lang="tr-TR" dirty="0" err="1">
                <a:solidFill>
                  <a:srgbClr val="00B050"/>
                </a:solidFill>
              </a:rPr>
              <a:t>voom</a:t>
            </a:r>
            <a:r>
              <a:rPr lang="tr-TR" dirty="0">
                <a:solidFill>
                  <a:srgbClr val="00B050"/>
                </a:solidFill>
              </a:rPr>
              <a:t>', 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='</a:t>
            </a:r>
            <a:r>
              <a:rPr lang="tr-TR" dirty="0" err="1">
                <a:solidFill>
                  <a:srgbClr val="00B050"/>
                </a:solidFill>
              </a:rPr>
              <a:t>Norwegian</a:t>
            </a:r>
            <a:r>
              <a:rPr lang="tr-TR" dirty="0">
                <a:solidFill>
                  <a:srgbClr val="00B050"/>
                </a:solidFill>
              </a:rPr>
              <a:t> Blue'):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("-- </a:t>
            </a:r>
            <a:r>
              <a:rPr lang="tr-TR" dirty="0" err="1">
                <a:solidFill>
                  <a:srgbClr val="00B050"/>
                </a:solidFill>
              </a:rPr>
              <a:t>This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parrot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wouldn’t</a:t>
            </a:r>
            <a:r>
              <a:rPr lang="tr-TR" dirty="0">
                <a:solidFill>
                  <a:srgbClr val="00B050"/>
                </a:solidFill>
              </a:rPr>
              <a:t>", </a:t>
            </a:r>
            <a:r>
              <a:rPr lang="tr-TR" dirty="0" err="1">
                <a:solidFill>
                  <a:srgbClr val="00B050"/>
                </a:solidFill>
              </a:rPr>
              <a:t>action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you</a:t>
            </a:r>
            <a:r>
              <a:rPr lang="tr-TR" dirty="0">
                <a:solidFill>
                  <a:srgbClr val="00B050"/>
                </a:solidFill>
              </a:rPr>
              <a:t> put", </a:t>
            </a:r>
            <a:r>
              <a:rPr lang="tr-TR" dirty="0" err="1">
                <a:solidFill>
                  <a:srgbClr val="00B050"/>
                </a:solidFill>
              </a:rPr>
              <a:t>voltage</a:t>
            </a:r>
            <a:r>
              <a:rPr lang="tr-TR" dirty="0">
                <a:solidFill>
                  <a:srgbClr val="00B050"/>
                </a:solidFill>
              </a:rPr>
              <a:t>, "</a:t>
            </a:r>
            <a:r>
              <a:rPr lang="tr-TR" dirty="0" err="1">
                <a:solidFill>
                  <a:srgbClr val="00B050"/>
                </a:solidFill>
              </a:rPr>
              <a:t>volts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through</a:t>
            </a:r>
            <a:r>
              <a:rPr lang="tr-TR" dirty="0">
                <a:solidFill>
                  <a:srgbClr val="00B050"/>
                </a:solidFill>
              </a:rPr>
              <a:t> it.")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("-- </a:t>
            </a:r>
            <a:r>
              <a:rPr lang="tr-TR" dirty="0" err="1">
                <a:solidFill>
                  <a:srgbClr val="00B050"/>
                </a:solidFill>
              </a:rPr>
              <a:t>Lovely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plumage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the</a:t>
            </a:r>
            <a:r>
              <a:rPr lang="tr-TR" dirty="0">
                <a:solidFill>
                  <a:srgbClr val="00B050"/>
                </a:solidFill>
              </a:rPr>
              <a:t>", 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("-- </a:t>
            </a:r>
            <a:r>
              <a:rPr lang="tr-TR" dirty="0" err="1">
                <a:solidFill>
                  <a:srgbClr val="00B050"/>
                </a:solidFill>
              </a:rPr>
              <a:t>It’s</a:t>
            </a:r>
            <a:r>
              <a:rPr lang="tr-TR" dirty="0">
                <a:solidFill>
                  <a:srgbClr val="00B050"/>
                </a:solidFill>
              </a:rPr>
              <a:t>", </a:t>
            </a:r>
            <a:r>
              <a:rPr lang="tr-TR" dirty="0" err="1">
                <a:solidFill>
                  <a:srgbClr val="00B050"/>
                </a:solidFill>
              </a:rPr>
              <a:t>state</a:t>
            </a:r>
            <a:r>
              <a:rPr lang="tr-TR" dirty="0">
                <a:solidFill>
                  <a:srgbClr val="00B050"/>
                </a:solidFill>
              </a:rPr>
              <a:t>, "!")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parrot</a:t>
            </a:r>
            <a:r>
              <a:rPr lang="tr-TR" dirty="0">
                <a:solidFill>
                  <a:srgbClr val="00B050"/>
                </a:solidFill>
              </a:rPr>
              <a:t>(1000)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parrot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state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>
                <a:solidFill>
                  <a:srgbClr val="00B050"/>
                </a:solidFill>
              </a:rPr>
              <a:t>try</a:t>
            </a:r>
            <a:r>
              <a:rPr lang="tr-TR" dirty="0">
                <a:solidFill>
                  <a:srgbClr val="00B050"/>
                </a:solidFill>
              </a:rPr>
              <a:t>",</a:t>
            </a:r>
            <a:r>
              <a:rPr lang="tr-TR" dirty="0" err="1">
                <a:solidFill>
                  <a:srgbClr val="00B050"/>
                </a:solidFill>
              </a:rPr>
              <a:t>voltage</a:t>
            </a:r>
            <a:r>
              <a:rPr lang="tr-TR" dirty="0">
                <a:solidFill>
                  <a:srgbClr val="00B050"/>
                </a:solidFill>
              </a:rPr>
              <a:t>=100)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241041" y="571691"/>
            <a:ext cx="11709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 tanımlı değerler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İşlev çağrılırken parametrelere değer aktarımı 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parametre=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şeklinde de olabilir. Aşağıda bunun örneğini görebilirsiniz.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02646B4-1D29-FA3B-8F76-9C17CF568647}"/>
              </a:ext>
            </a:extLst>
          </p:cNvPr>
          <p:cNvSpPr txBox="1"/>
          <p:nvPr/>
        </p:nvSpPr>
        <p:spPr>
          <a:xfrm>
            <a:off x="531845" y="4235909"/>
            <a:ext cx="1092614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#-----Geçersiz Çağrılar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parrot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 #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required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argument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missing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parrot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voltage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=5.0, ’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dead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’) #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positional argument follows keyword argument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parrot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(110,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voltage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=220) #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duplicate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argument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parrot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actor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=’John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Cleese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’) #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unknown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keyword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5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812628"/>
            <a:ext cx="6391470" cy="48006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def </a:t>
            </a:r>
            <a:r>
              <a:rPr lang="tr-TR" sz="1600" dirty="0" err="1">
                <a:solidFill>
                  <a:srgbClr val="00B050"/>
                </a:solidFill>
              </a:rPr>
              <a:t>cheeseshop</a:t>
            </a:r>
            <a:r>
              <a:rPr lang="tr-TR" sz="1600" dirty="0">
                <a:solidFill>
                  <a:srgbClr val="00B050"/>
                </a:solidFill>
              </a:rPr>
              <a:t>(</a:t>
            </a:r>
            <a:r>
              <a:rPr lang="tr-TR" sz="1600" dirty="0" err="1">
                <a:solidFill>
                  <a:srgbClr val="00B050"/>
                </a:solidFill>
              </a:rPr>
              <a:t>kind</a:t>
            </a:r>
            <a:r>
              <a:rPr lang="tr-TR" sz="1600" dirty="0">
                <a:solidFill>
                  <a:srgbClr val="00B050"/>
                </a:solidFill>
              </a:rPr>
              <a:t>, * </a:t>
            </a:r>
            <a:r>
              <a:rPr lang="tr-TR" sz="1600" dirty="0" err="1">
                <a:solidFill>
                  <a:srgbClr val="00B050"/>
                </a:solidFill>
              </a:rPr>
              <a:t>arguments</a:t>
            </a:r>
            <a:r>
              <a:rPr lang="tr-TR" sz="1600" dirty="0">
                <a:solidFill>
                  <a:srgbClr val="00B050"/>
                </a:solidFill>
              </a:rPr>
              <a:t>, ** </a:t>
            </a:r>
            <a:r>
              <a:rPr lang="tr-TR" sz="1600" dirty="0" err="1">
                <a:solidFill>
                  <a:srgbClr val="00B050"/>
                </a:solidFill>
              </a:rPr>
              <a:t>keywords</a:t>
            </a:r>
            <a:r>
              <a:rPr lang="tr-TR" sz="1600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    </a:t>
            </a:r>
            <a:r>
              <a:rPr lang="tr-TR" sz="1600" dirty="0" err="1">
                <a:solidFill>
                  <a:srgbClr val="00B050"/>
                </a:solidFill>
              </a:rPr>
              <a:t>print</a:t>
            </a:r>
            <a:r>
              <a:rPr lang="tr-TR" sz="1600" dirty="0">
                <a:solidFill>
                  <a:srgbClr val="00B050"/>
                </a:solidFill>
              </a:rPr>
              <a:t> ("-- Do </a:t>
            </a:r>
            <a:r>
              <a:rPr lang="tr-TR" sz="1600" dirty="0" err="1">
                <a:solidFill>
                  <a:srgbClr val="00B050"/>
                </a:solidFill>
              </a:rPr>
              <a:t>you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have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any</a:t>
            </a:r>
            <a:r>
              <a:rPr lang="tr-TR" sz="1600" dirty="0">
                <a:solidFill>
                  <a:srgbClr val="00B050"/>
                </a:solidFill>
              </a:rPr>
              <a:t>", </a:t>
            </a:r>
            <a:r>
              <a:rPr lang="tr-TR" sz="1600" dirty="0" err="1">
                <a:solidFill>
                  <a:srgbClr val="00B050"/>
                </a:solidFill>
              </a:rPr>
              <a:t>kind</a:t>
            </a:r>
            <a:r>
              <a:rPr lang="tr-TR" sz="1600" dirty="0">
                <a:solidFill>
                  <a:srgbClr val="00B050"/>
                </a:solidFill>
              </a:rPr>
              <a:t>, "?")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    </a:t>
            </a:r>
            <a:r>
              <a:rPr lang="tr-TR" sz="1600" dirty="0" err="1">
                <a:solidFill>
                  <a:srgbClr val="00B050"/>
                </a:solidFill>
              </a:rPr>
              <a:t>print</a:t>
            </a:r>
            <a:r>
              <a:rPr lang="tr-TR" sz="1600" dirty="0">
                <a:solidFill>
                  <a:srgbClr val="00B050"/>
                </a:solidFill>
              </a:rPr>
              <a:t> ("-- I’m </a:t>
            </a:r>
            <a:r>
              <a:rPr lang="tr-TR" sz="1600" dirty="0" err="1">
                <a:solidFill>
                  <a:srgbClr val="00B050"/>
                </a:solidFill>
              </a:rPr>
              <a:t>sorry</a:t>
            </a:r>
            <a:r>
              <a:rPr lang="tr-TR" sz="1600" dirty="0">
                <a:solidFill>
                  <a:srgbClr val="00B050"/>
                </a:solidFill>
              </a:rPr>
              <a:t>, </a:t>
            </a:r>
            <a:r>
              <a:rPr lang="tr-TR" sz="1600" dirty="0" err="1">
                <a:solidFill>
                  <a:srgbClr val="00B050"/>
                </a:solidFill>
              </a:rPr>
              <a:t>we’re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all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out</a:t>
            </a:r>
            <a:r>
              <a:rPr lang="tr-TR" sz="1600" dirty="0">
                <a:solidFill>
                  <a:srgbClr val="00B050"/>
                </a:solidFill>
              </a:rPr>
              <a:t> of", </a:t>
            </a:r>
            <a:r>
              <a:rPr lang="tr-TR" sz="1600" dirty="0" err="1">
                <a:solidFill>
                  <a:srgbClr val="00B050"/>
                </a:solidFill>
              </a:rPr>
              <a:t>kind</a:t>
            </a:r>
            <a:r>
              <a:rPr lang="tr-TR" sz="1600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    </a:t>
            </a:r>
            <a:r>
              <a:rPr lang="tr-TR" sz="1600" dirty="0" err="1">
                <a:solidFill>
                  <a:srgbClr val="00B050"/>
                </a:solidFill>
              </a:rPr>
              <a:t>print</a:t>
            </a:r>
            <a:r>
              <a:rPr lang="tr-TR" sz="1600" dirty="0">
                <a:solidFill>
                  <a:srgbClr val="00B050"/>
                </a:solidFill>
              </a:rPr>
              <a:t> ("--Parametreler---")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    </a:t>
            </a:r>
            <a:r>
              <a:rPr lang="tr-TR" sz="1600" dirty="0" err="1">
                <a:solidFill>
                  <a:srgbClr val="00B050"/>
                </a:solidFill>
              </a:rPr>
              <a:t>for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arg</a:t>
            </a:r>
            <a:r>
              <a:rPr lang="tr-TR" sz="1600" dirty="0">
                <a:solidFill>
                  <a:srgbClr val="00B050"/>
                </a:solidFill>
              </a:rPr>
              <a:t> in </a:t>
            </a:r>
            <a:r>
              <a:rPr lang="tr-TR" sz="1600" dirty="0" err="1">
                <a:solidFill>
                  <a:srgbClr val="00B050"/>
                </a:solidFill>
              </a:rPr>
              <a:t>arguments</a:t>
            </a:r>
            <a:r>
              <a:rPr lang="tr-TR" sz="1600" dirty="0">
                <a:solidFill>
                  <a:srgbClr val="00B050"/>
                </a:solidFill>
              </a:rPr>
              <a:t>: </a:t>
            </a:r>
            <a:r>
              <a:rPr lang="tr-TR" sz="1600" dirty="0" err="1">
                <a:solidFill>
                  <a:srgbClr val="00B050"/>
                </a:solidFill>
              </a:rPr>
              <a:t>print</a:t>
            </a:r>
            <a:r>
              <a:rPr lang="tr-TR" sz="1600" dirty="0">
                <a:solidFill>
                  <a:srgbClr val="00B050"/>
                </a:solidFill>
              </a:rPr>
              <a:t> (</a:t>
            </a:r>
            <a:r>
              <a:rPr lang="tr-TR" sz="1600" dirty="0" err="1">
                <a:solidFill>
                  <a:srgbClr val="00B050"/>
                </a:solidFill>
              </a:rPr>
              <a:t>arg</a:t>
            </a:r>
            <a:r>
              <a:rPr lang="tr-TR" sz="1600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    </a:t>
            </a:r>
            <a:r>
              <a:rPr lang="tr-TR" sz="1600" dirty="0" err="1">
                <a:solidFill>
                  <a:srgbClr val="00B050"/>
                </a:solidFill>
              </a:rPr>
              <a:t>print</a:t>
            </a:r>
            <a:r>
              <a:rPr lang="tr-TR" sz="1600" dirty="0">
                <a:solidFill>
                  <a:srgbClr val="00B050"/>
                </a:solidFill>
              </a:rPr>
              <a:t> ("-" * 5,"Keywords","-" * 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    </a:t>
            </a:r>
            <a:r>
              <a:rPr lang="tr-TR" sz="1600" dirty="0" err="1">
                <a:solidFill>
                  <a:srgbClr val="00B050"/>
                </a:solidFill>
              </a:rPr>
              <a:t>keys</a:t>
            </a:r>
            <a:r>
              <a:rPr lang="tr-TR" sz="1600" dirty="0">
                <a:solidFill>
                  <a:srgbClr val="00B050"/>
                </a:solidFill>
              </a:rPr>
              <a:t> = </a:t>
            </a:r>
            <a:r>
              <a:rPr lang="tr-TR" sz="1600" dirty="0" err="1">
                <a:solidFill>
                  <a:srgbClr val="00B050"/>
                </a:solidFill>
              </a:rPr>
              <a:t>keywords.keys</a:t>
            </a:r>
            <a:r>
              <a:rPr lang="tr-TR" sz="1600" dirty="0">
                <a:solidFill>
                  <a:srgbClr val="00B050"/>
                </a:solidFill>
              </a:rPr>
              <a:t>() #dictionary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    </a:t>
            </a:r>
            <a:r>
              <a:rPr lang="tr-TR" sz="1600" dirty="0" err="1">
                <a:solidFill>
                  <a:srgbClr val="00B050"/>
                </a:solidFill>
              </a:rPr>
              <a:t>for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kw</a:t>
            </a:r>
            <a:r>
              <a:rPr lang="tr-TR" sz="1600" dirty="0">
                <a:solidFill>
                  <a:srgbClr val="00B050"/>
                </a:solidFill>
              </a:rPr>
              <a:t> in </a:t>
            </a:r>
            <a:r>
              <a:rPr lang="tr-TR" sz="1600" dirty="0" err="1">
                <a:solidFill>
                  <a:srgbClr val="00B050"/>
                </a:solidFill>
              </a:rPr>
              <a:t>keys</a:t>
            </a:r>
            <a:r>
              <a:rPr lang="tr-TR" sz="1600" dirty="0">
                <a:solidFill>
                  <a:srgbClr val="00B050"/>
                </a:solidFill>
              </a:rPr>
              <a:t>: </a:t>
            </a:r>
            <a:r>
              <a:rPr lang="tr-TR" sz="1600" dirty="0" err="1">
                <a:solidFill>
                  <a:srgbClr val="00B050"/>
                </a:solidFill>
              </a:rPr>
              <a:t>print</a:t>
            </a:r>
            <a:r>
              <a:rPr lang="tr-TR" sz="1600" dirty="0">
                <a:solidFill>
                  <a:srgbClr val="00B050"/>
                </a:solidFill>
              </a:rPr>
              <a:t> (</a:t>
            </a:r>
            <a:r>
              <a:rPr lang="tr-TR" sz="1600" dirty="0" err="1">
                <a:solidFill>
                  <a:srgbClr val="00B050"/>
                </a:solidFill>
              </a:rPr>
              <a:t>kw</a:t>
            </a:r>
            <a:r>
              <a:rPr lang="tr-TR" sz="1600" dirty="0">
                <a:solidFill>
                  <a:srgbClr val="00B050"/>
                </a:solidFill>
              </a:rPr>
              <a:t>, ":", </a:t>
            </a:r>
            <a:r>
              <a:rPr lang="tr-TR" sz="1600" dirty="0" err="1">
                <a:solidFill>
                  <a:srgbClr val="00B050"/>
                </a:solidFill>
              </a:rPr>
              <a:t>keywords</a:t>
            </a:r>
            <a:r>
              <a:rPr lang="tr-TR" sz="1600" dirty="0">
                <a:solidFill>
                  <a:srgbClr val="00B050"/>
                </a:solidFill>
              </a:rPr>
              <a:t>[</a:t>
            </a:r>
            <a:r>
              <a:rPr lang="tr-TR" sz="1600" dirty="0" err="1">
                <a:solidFill>
                  <a:srgbClr val="00B050"/>
                </a:solidFill>
              </a:rPr>
              <a:t>kw</a:t>
            </a:r>
            <a:r>
              <a:rPr lang="tr-TR" sz="1600" dirty="0">
                <a:solidFill>
                  <a:srgbClr val="00B050"/>
                </a:solidFill>
              </a:rPr>
              <a:t>])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B050"/>
                </a:solidFill>
              </a:rPr>
              <a:t>cheeseshop</a:t>
            </a:r>
            <a:r>
              <a:rPr lang="tr-TR" sz="1600" dirty="0">
                <a:solidFill>
                  <a:srgbClr val="00B050"/>
                </a:solidFill>
              </a:rPr>
              <a:t>("</a:t>
            </a:r>
            <a:r>
              <a:rPr lang="tr-TR" sz="1600" dirty="0" err="1">
                <a:solidFill>
                  <a:srgbClr val="00B050"/>
                </a:solidFill>
              </a:rPr>
              <a:t>Limburger</a:t>
            </a:r>
            <a:r>
              <a:rPr lang="tr-TR" sz="1600" dirty="0">
                <a:solidFill>
                  <a:srgbClr val="00B050"/>
                </a:solidFill>
              </a:rPr>
              <a:t>", "</a:t>
            </a:r>
            <a:r>
              <a:rPr lang="tr-TR" sz="1600" dirty="0" err="1">
                <a:solidFill>
                  <a:srgbClr val="00B050"/>
                </a:solidFill>
              </a:rPr>
              <a:t>It’s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very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runny</a:t>
            </a:r>
            <a:r>
              <a:rPr lang="tr-TR" sz="1600" dirty="0">
                <a:solidFill>
                  <a:srgbClr val="00B050"/>
                </a:solidFill>
              </a:rPr>
              <a:t>, </a:t>
            </a:r>
            <a:r>
              <a:rPr lang="tr-TR" sz="1600" dirty="0" err="1">
                <a:solidFill>
                  <a:srgbClr val="00B050"/>
                </a:solidFill>
              </a:rPr>
              <a:t>sir</a:t>
            </a:r>
            <a:r>
              <a:rPr lang="tr-TR" sz="1600" dirty="0">
                <a:solidFill>
                  <a:srgbClr val="00B050"/>
                </a:solidFill>
              </a:rPr>
              <a:t>.",</a:t>
            </a:r>
          </a:p>
          <a:p>
            <a:pPr marL="137160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</a:rPr>
              <a:t>"</a:t>
            </a:r>
            <a:r>
              <a:rPr lang="tr-TR" sz="1600" dirty="0" err="1">
                <a:solidFill>
                  <a:srgbClr val="00B050"/>
                </a:solidFill>
              </a:rPr>
              <a:t>It’s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really</a:t>
            </a:r>
            <a:r>
              <a:rPr lang="tr-TR" sz="1600" dirty="0">
                <a:solidFill>
                  <a:srgbClr val="00B050"/>
                </a:solidFill>
              </a:rPr>
              <a:t> </a:t>
            </a:r>
            <a:r>
              <a:rPr lang="tr-TR" sz="1600" dirty="0" err="1">
                <a:solidFill>
                  <a:srgbClr val="00B050"/>
                </a:solidFill>
              </a:rPr>
              <a:t>very</a:t>
            </a:r>
            <a:r>
              <a:rPr lang="tr-TR" sz="1600" dirty="0">
                <a:solidFill>
                  <a:srgbClr val="00B050"/>
                </a:solidFill>
              </a:rPr>
              <a:t>, VERY </a:t>
            </a:r>
            <a:r>
              <a:rPr lang="tr-TR" sz="1600" dirty="0" err="1">
                <a:solidFill>
                  <a:srgbClr val="00B050"/>
                </a:solidFill>
              </a:rPr>
              <a:t>runny</a:t>
            </a:r>
            <a:r>
              <a:rPr lang="tr-TR" sz="1600" dirty="0">
                <a:solidFill>
                  <a:srgbClr val="00B050"/>
                </a:solidFill>
              </a:rPr>
              <a:t>, </a:t>
            </a:r>
            <a:r>
              <a:rPr lang="tr-TR" sz="1600" dirty="0" err="1">
                <a:solidFill>
                  <a:srgbClr val="00B050"/>
                </a:solidFill>
              </a:rPr>
              <a:t>sir</a:t>
            </a:r>
            <a:r>
              <a:rPr lang="tr-TR" sz="1600" dirty="0">
                <a:solidFill>
                  <a:srgbClr val="00B050"/>
                </a:solidFill>
              </a:rPr>
              <a:t>.",</a:t>
            </a:r>
          </a:p>
          <a:p>
            <a:pPr marL="137160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B050"/>
                </a:solidFill>
              </a:rPr>
              <a:t>shopkeeper</a:t>
            </a:r>
            <a:r>
              <a:rPr lang="tr-TR" sz="1600" dirty="0">
                <a:solidFill>
                  <a:srgbClr val="00B050"/>
                </a:solidFill>
              </a:rPr>
              <a:t>='Michael Palin',</a:t>
            </a:r>
          </a:p>
          <a:p>
            <a:pPr marL="137160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B050"/>
                </a:solidFill>
              </a:rPr>
              <a:t>client</a:t>
            </a:r>
            <a:r>
              <a:rPr lang="tr-TR" sz="1600" dirty="0">
                <a:solidFill>
                  <a:srgbClr val="00B050"/>
                </a:solidFill>
              </a:rPr>
              <a:t>="John </a:t>
            </a:r>
            <a:r>
              <a:rPr lang="tr-TR" sz="1600" dirty="0" err="1">
                <a:solidFill>
                  <a:srgbClr val="00B050"/>
                </a:solidFill>
              </a:rPr>
              <a:t>Cleese</a:t>
            </a:r>
            <a:r>
              <a:rPr lang="tr-TR" sz="1600" dirty="0">
                <a:solidFill>
                  <a:srgbClr val="00B050"/>
                </a:solidFill>
              </a:rPr>
              <a:t>",</a:t>
            </a:r>
          </a:p>
          <a:p>
            <a:pPr marL="137160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B050"/>
                </a:solidFill>
              </a:rPr>
              <a:t>sketch</a:t>
            </a:r>
            <a:r>
              <a:rPr lang="tr-TR" sz="1600" dirty="0">
                <a:solidFill>
                  <a:srgbClr val="00B050"/>
                </a:solidFill>
              </a:rPr>
              <a:t>="</a:t>
            </a:r>
            <a:r>
              <a:rPr lang="tr-TR" sz="1600" dirty="0" err="1">
                <a:solidFill>
                  <a:srgbClr val="00B050"/>
                </a:solidFill>
              </a:rPr>
              <a:t>Cheese</a:t>
            </a:r>
            <a:r>
              <a:rPr lang="tr-TR" sz="1600" dirty="0">
                <a:solidFill>
                  <a:srgbClr val="00B050"/>
                </a:solidFill>
              </a:rPr>
              <a:t> Shop </a:t>
            </a:r>
            <a:r>
              <a:rPr lang="tr-TR" sz="1600" dirty="0" err="1">
                <a:solidFill>
                  <a:srgbClr val="00B050"/>
                </a:solidFill>
              </a:rPr>
              <a:t>Sketch</a:t>
            </a:r>
            <a:r>
              <a:rPr lang="tr-TR" sz="1600" dirty="0">
                <a:solidFill>
                  <a:srgbClr val="00B050"/>
                </a:solidFill>
              </a:rPr>
              <a:t>")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6250687" y="850815"/>
            <a:ext cx="578580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Öntanımlı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İşleve gönderilecek parametre sayısı belirsiz ise aşağıdaki gibi bir uygulama gerçekleştirilebilir.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durumda parametre değerlerini 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arguments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tutar.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Keyword’leri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ise 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**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keywords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tutar.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7C57928-0C4B-21A8-2D7B-72A816A3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98" y="3989226"/>
            <a:ext cx="3590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80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028672"/>
            <a:ext cx="10758541" cy="480065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işlevleri temel olarak </a:t>
            </a:r>
            <a:r>
              <a:rPr lang="tr-TR" dirty="0" err="1"/>
              <a:t>python'da</a:t>
            </a:r>
            <a:r>
              <a:rPr lang="tr-TR" dirty="0"/>
              <a:t> satır içi işlevlerdir.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Tek bir satırda yazılan bir işlevdir.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tr-TR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Lambda İşleviyle ilgili kilit noktalar ve onu </a:t>
            </a:r>
            <a:r>
              <a:rPr lang="tr-TR" dirty="0" err="1"/>
              <a:t>python'daki</a:t>
            </a:r>
            <a:r>
              <a:rPr lang="tr-TR" dirty="0"/>
              <a:t> kullanıcı tanımlı işlevlerden ayıran nedir: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işlevini bildirmek için </a:t>
            </a:r>
            <a:r>
              <a:rPr lang="tr-TR" dirty="0">
                <a:solidFill>
                  <a:schemeClr val="accent1"/>
                </a:solidFill>
              </a:rPr>
              <a:t>def anahtar sözcüğüne gerek yoktur</a:t>
            </a:r>
            <a:r>
              <a:rPr lang="tr-TR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işlevinde de </a:t>
            </a:r>
            <a:r>
              <a:rPr lang="tr-TR" dirty="0" err="1">
                <a:solidFill>
                  <a:schemeClr val="accent1"/>
                </a:solidFill>
              </a:rPr>
              <a:t>return</a:t>
            </a:r>
            <a:r>
              <a:rPr lang="tr-TR" dirty="0">
                <a:solidFill>
                  <a:schemeClr val="accent1"/>
                </a:solidFill>
              </a:rPr>
              <a:t> anahtar sözcüğü yoktur.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işlevleri genellikle anonim işlevler olarak adlandırılır. (Adı olmadığı için)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işlevleri küçük işlevlerdir ve çoğu zaman, kullanıcının gerektirdiği kadar uzun olabilen kullanıcı tanımlı işlevlerin aksine, yalnızca tek bir ifadeyi işler.</a:t>
            </a:r>
          </a:p>
        </p:txBody>
      </p:sp>
    </p:spTree>
    <p:extLst>
      <p:ext uri="{BB962C8B-B14F-4D97-AF65-F5344CB8AC3E}">
        <p14:creationId xmlns:p14="http://schemas.microsoft.com/office/powerpoint/2010/main" val="3888410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27" y="205424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722" y="1028672"/>
            <a:ext cx="5643920" cy="48006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f (x):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return</a:t>
            </a:r>
            <a:r>
              <a:rPr lang="tr-TR" dirty="0">
                <a:solidFill>
                  <a:srgbClr val="00B050"/>
                </a:solidFill>
              </a:rPr>
              <a:t> x**2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(f(5))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g=</a:t>
            </a:r>
            <a:r>
              <a:rPr lang="tr-TR" dirty="0">
                <a:solidFill>
                  <a:schemeClr val="accent1"/>
                </a:solidFill>
              </a:rPr>
              <a:t>lambda x</a:t>
            </a:r>
            <a:r>
              <a:rPr lang="tr-TR" dirty="0">
                <a:solidFill>
                  <a:srgbClr val="00B050"/>
                </a:solidFill>
              </a:rPr>
              <a:t>:x**2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chemeClr val="accent1"/>
                </a:solidFill>
              </a:rPr>
              <a:t>g(8)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h=</a:t>
            </a:r>
            <a:r>
              <a:rPr lang="tr-TR" dirty="0">
                <a:solidFill>
                  <a:schemeClr val="accent1"/>
                </a:solidFill>
              </a:rPr>
              <a:t>lambda </a:t>
            </a:r>
            <a:r>
              <a:rPr lang="tr-TR" dirty="0" err="1">
                <a:solidFill>
                  <a:schemeClr val="accent1"/>
                </a:solidFill>
              </a:rPr>
              <a:t>x,y</a:t>
            </a:r>
            <a:r>
              <a:rPr lang="tr-TR" dirty="0" err="1">
                <a:solidFill>
                  <a:srgbClr val="00B050"/>
                </a:solidFill>
              </a:rPr>
              <a:t>:x</a:t>
            </a:r>
            <a:r>
              <a:rPr lang="tr-TR" dirty="0">
                <a:solidFill>
                  <a:srgbClr val="00B050"/>
                </a:solidFill>
              </a:rPr>
              <a:t>**2+y**2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chemeClr val="accent1"/>
                </a:solidFill>
              </a:rPr>
              <a:t>h(2,3)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9011D82-B631-FCF8-CB6A-501DFCDF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98" y="1956080"/>
            <a:ext cx="714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9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836" y="1464135"/>
            <a:ext cx="5720764" cy="48006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f (x):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return</a:t>
            </a:r>
            <a:r>
              <a:rPr lang="tr-TR" dirty="0">
                <a:solidFill>
                  <a:srgbClr val="00B050"/>
                </a:solidFill>
              </a:rPr>
              <a:t> x**2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(f(5))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g=</a:t>
            </a:r>
            <a:r>
              <a:rPr lang="tr-TR" dirty="0">
                <a:solidFill>
                  <a:schemeClr val="accent1"/>
                </a:solidFill>
              </a:rPr>
              <a:t>lambda x</a:t>
            </a:r>
            <a:r>
              <a:rPr lang="tr-TR" dirty="0">
                <a:solidFill>
                  <a:srgbClr val="00B050"/>
                </a:solidFill>
              </a:rPr>
              <a:t>:x**2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chemeClr val="accent1"/>
                </a:solidFill>
              </a:rPr>
              <a:t>g(8)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h=</a:t>
            </a:r>
            <a:r>
              <a:rPr lang="tr-TR" dirty="0">
                <a:solidFill>
                  <a:schemeClr val="accent1"/>
                </a:solidFill>
              </a:rPr>
              <a:t>lambda </a:t>
            </a:r>
            <a:r>
              <a:rPr lang="tr-TR" dirty="0" err="1">
                <a:solidFill>
                  <a:schemeClr val="accent1"/>
                </a:solidFill>
              </a:rPr>
              <a:t>x,y</a:t>
            </a:r>
            <a:r>
              <a:rPr lang="tr-TR" dirty="0" err="1">
                <a:solidFill>
                  <a:srgbClr val="00B050"/>
                </a:solidFill>
              </a:rPr>
              <a:t>:x</a:t>
            </a:r>
            <a:r>
              <a:rPr lang="tr-TR" dirty="0">
                <a:solidFill>
                  <a:srgbClr val="00B050"/>
                </a:solidFill>
              </a:rPr>
              <a:t>**2+y**2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chemeClr val="accent1"/>
                </a:solidFill>
              </a:rPr>
              <a:t>h(2,3)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1455576" y="774771"/>
            <a:ext cx="7689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bazı standart işlevleri işleri kolaylaştırır</a:t>
            </a:r>
          </a:p>
        </p:txBody>
      </p:sp>
    </p:spTree>
    <p:extLst>
      <p:ext uri="{BB962C8B-B14F-4D97-AF65-F5344CB8AC3E}">
        <p14:creationId xmlns:p14="http://schemas.microsoft.com/office/powerpoint/2010/main" val="152893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3448054"/>
            <a:ext cx="8357440" cy="32603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foo</a:t>
            </a:r>
            <a:r>
              <a:rPr lang="tr-TR" dirty="0">
                <a:solidFill>
                  <a:srgbClr val="00B050"/>
                </a:solidFill>
              </a:rPr>
              <a:t> = [2, 18, 9, 22, 17, 24, 8, 12, 27] #list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#foo listesinde 3' bölünebilen </a:t>
            </a:r>
            <a:r>
              <a:rPr lang="tr-TR" dirty="0" err="1"/>
              <a:t>x'leri</a:t>
            </a:r>
            <a:r>
              <a:rPr lang="tr-TR" dirty="0"/>
              <a:t> yaz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F0"/>
                </a:solidFill>
              </a:rPr>
              <a:t>filter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B0F0"/>
                </a:solidFill>
              </a:rPr>
              <a:t>lambda</a:t>
            </a:r>
            <a:r>
              <a:rPr lang="tr-TR" dirty="0">
                <a:solidFill>
                  <a:srgbClr val="00B050"/>
                </a:solidFill>
              </a:rPr>
              <a:t> x: x % 3 == 0, </a:t>
            </a:r>
            <a:r>
              <a:rPr lang="tr-TR" dirty="0" err="1">
                <a:solidFill>
                  <a:srgbClr val="00B050"/>
                </a:solidFill>
              </a:rPr>
              <a:t>foo</a:t>
            </a:r>
            <a:r>
              <a:rPr lang="tr-TR" dirty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643467" y="774771"/>
            <a:ext cx="916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Listelerde </a:t>
            </a:r>
            <a:r>
              <a:rPr lang="tr-TR" b="1" dirty="0" err="1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b="1" dirty="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map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reduce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için </a:t>
            </a:r>
            <a:r>
              <a:rPr lang="tr-TR" b="1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Lambda'yı</a:t>
            </a:r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kullanma: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8F8CAF6-A9B2-8C12-82B8-49561B551EF0}"/>
              </a:ext>
            </a:extLst>
          </p:cNvPr>
          <p:cNvSpPr txBox="1"/>
          <p:nvPr/>
        </p:nvSpPr>
        <p:spPr>
          <a:xfrm>
            <a:off x="643467" y="1143429"/>
            <a:ext cx="1071188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Burada tüm liste lambda elemanına eleman bazında iletilir ve bölünebilir veya bölünemez durumuna göre True veya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boolean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değeri döndürür ve bu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boolean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anahtar sözcüğü tarafından 3'e bölünebilen elemanları filtrelemek için kullanılır. Ekrana yazdırmak için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tipinde dönen değer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tipine dönüştürülür.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42AEF89-2AAC-7DF1-BFB0-56879022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86" y="4309560"/>
            <a:ext cx="17049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7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16" y="2685183"/>
            <a:ext cx="7797603" cy="32603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foo</a:t>
            </a:r>
            <a:r>
              <a:rPr lang="tr-TR" dirty="0">
                <a:solidFill>
                  <a:srgbClr val="00B050"/>
                </a:solidFill>
              </a:rPr>
              <a:t> = [2, 18, 9, 22, 17, 24, 8, 12, 27] #list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70C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map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lambda</a:t>
            </a:r>
            <a:r>
              <a:rPr lang="tr-TR" dirty="0">
                <a:solidFill>
                  <a:srgbClr val="00B050"/>
                </a:solidFill>
              </a:rPr>
              <a:t> x: x * 2, </a:t>
            </a:r>
            <a:r>
              <a:rPr lang="tr-TR" dirty="0" err="1">
                <a:solidFill>
                  <a:srgbClr val="00B050"/>
                </a:solidFill>
              </a:rPr>
              <a:t>foo</a:t>
            </a:r>
            <a:r>
              <a:rPr lang="tr-TR" dirty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802433" y="774771"/>
            <a:ext cx="900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Listelerde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map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reduce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için </a:t>
            </a:r>
            <a:r>
              <a:rPr lang="tr-TR" b="1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Lambda'yı</a:t>
            </a:r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kullanma: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8F8CAF6-A9B2-8C12-82B8-49561B551EF0}"/>
              </a:ext>
            </a:extLst>
          </p:cNvPr>
          <p:cNvSpPr txBox="1"/>
          <p:nvPr/>
        </p:nvSpPr>
        <p:spPr>
          <a:xfrm>
            <a:off x="643467" y="1315146"/>
            <a:ext cx="1071188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Tüm liste eleman, eleman lambdaya aktarılır ve her elemanın iki katı alınarak haritalanır ve yeni bir liste olarak döndürülür.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D831169-5C13-9A15-1DA1-03FE8E80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11" y="3240516"/>
            <a:ext cx="3086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8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34" y="4472065"/>
            <a:ext cx="7146277" cy="16274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import </a:t>
            </a:r>
            <a:r>
              <a:rPr lang="en-US" dirty="0" err="1">
                <a:solidFill>
                  <a:srgbClr val="00B050"/>
                </a:solidFill>
              </a:rPr>
              <a:t>functools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foo = [2, 18, 9, 22, 17, 24, 8, 12, 27] #list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functools.reduce</a:t>
            </a:r>
            <a:r>
              <a:rPr lang="en-US" dirty="0">
                <a:solidFill>
                  <a:srgbClr val="00B050"/>
                </a:solidFill>
              </a:rPr>
              <a:t>(lambda x, y: x + y, foo))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989045" y="774771"/>
            <a:ext cx="8817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Listelerde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map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reduce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için </a:t>
            </a:r>
            <a:r>
              <a:rPr lang="tr-TR" b="1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Lambda'yı</a:t>
            </a:r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kullanma: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8F8CAF6-A9B2-8C12-82B8-49561B551EF0}"/>
              </a:ext>
            </a:extLst>
          </p:cNvPr>
          <p:cNvSpPr txBox="1"/>
          <p:nvPr/>
        </p:nvSpPr>
        <p:spPr>
          <a:xfrm>
            <a:off x="214604" y="1143429"/>
            <a:ext cx="1114075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reduce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functools,seq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işlevi, belirli bir işlevi, verilen dizide belirtilen tüm liste öğelerine uygulamak için kullanılır. Bu işlev, “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functools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” modülünde tanımlanır.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İlk adımda dizinin ilk iki elemanı seçilir ve sonuç elde edilir.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 sonraki adım, aynı işlevi daha önce elde edilen sonuca uygulamaktır ve ikinci öğeyi hemen takip eden sayı ve sonuç yeniden depolanır.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işlem kapta hiç eleman kalmayıncaya kadar devam eder.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015FCC6-3B4F-C6A7-3114-A4221EA7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20" y="5383310"/>
            <a:ext cx="5143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1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95593"/>
            <a:ext cx="8107675" cy="24299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sentence = 'It is raining cats and dogs'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words = </a:t>
            </a:r>
            <a:r>
              <a:rPr lang="en-US" dirty="0" err="1">
                <a:solidFill>
                  <a:srgbClr val="00B050"/>
                </a:solidFill>
              </a:rPr>
              <a:t>sentence.split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tr-TR" dirty="0">
                <a:solidFill>
                  <a:srgbClr val="00B050"/>
                </a:solidFill>
              </a:rPr>
              <a:t> #keliemelere ayır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(words)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print(list(</a:t>
            </a:r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lambda </a:t>
            </a:r>
            <a:r>
              <a:rPr lang="en-US" dirty="0" err="1">
                <a:solidFill>
                  <a:srgbClr val="0070C0"/>
                </a:solidFill>
              </a:rPr>
              <a:t>word:len</a:t>
            </a:r>
            <a:r>
              <a:rPr lang="en-US" dirty="0">
                <a:solidFill>
                  <a:srgbClr val="0070C0"/>
                </a:solidFill>
              </a:rPr>
              <a:t>(word)</a:t>
            </a:r>
            <a:r>
              <a:rPr lang="en-US" dirty="0">
                <a:solidFill>
                  <a:srgbClr val="00B050"/>
                </a:solidFill>
              </a:rPr>
              <a:t>,words)))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4542273" y="771773"/>
            <a:ext cx="382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String’lerle</a:t>
            </a:r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Lambda Kullanımı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2AD536E-BB9C-BB03-AFAA-247EE3B7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50" y="2334347"/>
            <a:ext cx="4010025" cy="2762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6528FEB-7015-AEB4-B876-BD754F82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046" y="2745997"/>
            <a:ext cx="16287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39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Neden İşlev?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1. # Bir cümle dizisine bir isim vermeniz programınızın okunabilirliğini arttıracak, hata ayıklamayı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kolaylaştıracaktır.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2. Büyük bir programı fonksiyonlara parçalamanız, programda parçaları birbirinden ayırmanızı sağlayacaktır. Böylece izole bir şekilde hataları ayıklayabilecek, bu farklı parçaların bir bütün olarak davranmasını sağlayabileceksiniz.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3. Fonksiyonlar yinelemenin kullanımını kolaylaştırır.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4. İyi tasarlanmış fonksiyonlar, yazılıp iyi bir şekilde hatalardan arındırıldıktan sonra tekrar kullanılabildiği için, bir çok program için yararlıdır.</a:t>
            </a:r>
          </a:p>
        </p:txBody>
      </p:sp>
    </p:spTree>
    <p:extLst>
      <p:ext uri="{BB962C8B-B14F-4D97-AF65-F5344CB8AC3E}">
        <p14:creationId xmlns:p14="http://schemas.microsoft.com/office/powerpoint/2010/main" val="27433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İLK İşlev (Merhaba Dünya)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rgbClr val="00B050"/>
                </a:solidFill>
              </a:rPr>
              <a:t>def merhaba_de():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rgbClr val="00B050"/>
                </a:solidFill>
              </a:rPr>
              <a:t>    print ("merhaba, dunya")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rgbClr val="00B050"/>
                </a:solidFill>
              </a:rPr>
              <a:t>merhaba_de()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parametre almayan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merhaba_de</a:t>
            </a:r>
            <a:r>
              <a:rPr lang="tr-TR" dirty="0"/>
              <a:t> isminde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tek cümle (</a:t>
            </a:r>
            <a:r>
              <a:rPr lang="tr-TR" dirty="0" err="1"/>
              <a:t>print</a:t>
            </a:r>
            <a:r>
              <a:rPr lang="tr-TR" dirty="0"/>
              <a:t> “merhaba, </a:t>
            </a:r>
            <a:r>
              <a:rPr lang="tr-TR" dirty="0" err="1"/>
              <a:t>dunya</a:t>
            </a:r>
            <a:r>
              <a:rPr lang="tr-TR" dirty="0"/>
              <a:t>”) gövdeye sahip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bir </a:t>
            </a:r>
            <a:r>
              <a:rPr lang="tr-TR" dirty="0" err="1"/>
              <a:t>ișlev</a:t>
            </a:r>
            <a:r>
              <a:rPr lang="tr-TR" dirty="0"/>
              <a:t> tanımıdır.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BBC24E-DB7C-E5DA-BB6A-80E21194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20" y="1761573"/>
            <a:ext cx="13525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8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 (</a:t>
            </a:r>
            <a:r>
              <a:rPr lang="tr-TR" b="1" dirty="0" err="1"/>
              <a:t>pass</a:t>
            </a:r>
            <a:r>
              <a:rPr lang="tr-TR" b="1" dirty="0"/>
              <a:t> ifadesi)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Pass</a:t>
            </a:r>
            <a:r>
              <a:rPr lang="tr-TR" dirty="0"/>
              <a:t> ifadesi fonksiyona gövde yazmak istemediğinizde kullanılır.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Fonksiyonu tanımlayıp gövdesini ise sonra yazacaksanız gövdeye </a:t>
            </a:r>
            <a:r>
              <a:rPr lang="tr-TR" dirty="0" err="1"/>
              <a:t>pass</a:t>
            </a:r>
            <a:r>
              <a:rPr lang="tr-TR" dirty="0"/>
              <a:t> yazabilirsiniz.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Böylece gövdeyi istediğiniz zaman tanımlayabilirsiniz.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initlog</a:t>
            </a:r>
            <a:r>
              <a:rPr lang="tr-TR" dirty="0">
                <a:solidFill>
                  <a:srgbClr val="00B050"/>
                </a:solidFill>
              </a:rPr>
              <a:t>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pass</a:t>
            </a: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7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 Çağırma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491"/>
            <a:ext cx="10905066" cy="537093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işlevi tanımlamak tek başına hiçbir anlama gelmez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onu çağırmalısınız ki bir işi icra etsin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işlevi çağırısı ise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işlev ismini, takiben parantez içerisinde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varsa parametrelerle gerçekleştirilir.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merhaba_de</a:t>
            </a:r>
            <a:r>
              <a:rPr lang="tr-TR" dirty="0">
                <a:solidFill>
                  <a:srgbClr val="00B050"/>
                </a:solidFill>
              </a:rPr>
              <a:t>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("merhaba, </a:t>
            </a:r>
            <a:r>
              <a:rPr lang="tr-TR" dirty="0" err="1">
                <a:solidFill>
                  <a:srgbClr val="00B050"/>
                </a:solidFill>
              </a:rPr>
              <a:t>dunya</a:t>
            </a:r>
            <a:r>
              <a:rPr lang="tr-TR" dirty="0">
                <a:solidFill>
                  <a:srgbClr val="00B050"/>
                </a:solidFill>
              </a:rPr>
              <a:t>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("BAŞLA")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merhaba_de</a:t>
            </a:r>
            <a:r>
              <a:rPr lang="tr-TR" dirty="0">
                <a:solidFill>
                  <a:srgbClr val="00B050"/>
                </a:solidFill>
              </a:rPr>
              <a:t>()   # çağır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merhaba_de</a:t>
            </a:r>
            <a:r>
              <a:rPr lang="tr-TR" dirty="0">
                <a:solidFill>
                  <a:srgbClr val="00B050"/>
                </a:solidFill>
              </a:rPr>
              <a:t>()   # tekrar çağır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merhaba_de</a:t>
            </a:r>
            <a:r>
              <a:rPr lang="tr-TR" dirty="0">
                <a:solidFill>
                  <a:srgbClr val="00B050"/>
                </a:solidFill>
              </a:rPr>
              <a:t>()   # tekrar çağır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("BİTİR")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D3FEB7-EEB6-1250-474B-6E209EFA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98" y="4243000"/>
            <a:ext cx="1495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7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Sayın Mehmet Bey,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19.05.2010 tarihinde </a:t>
            </a:r>
            <a:r>
              <a:rPr lang="tr-TR" dirty="0" err="1">
                <a:solidFill>
                  <a:srgbClr val="00B050"/>
                </a:solidFill>
              </a:rPr>
              <a:t>bolumumuzde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yapacagimiz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OYAK </a:t>
            </a:r>
            <a:r>
              <a:rPr lang="tr-TR" dirty="0" err="1">
                <a:solidFill>
                  <a:srgbClr val="00B050"/>
                </a:solidFill>
              </a:rPr>
              <a:t>etkinliginde</a:t>
            </a:r>
            <a:r>
              <a:rPr lang="tr-TR" dirty="0">
                <a:solidFill>
                  <a:srgbClr val="00B050"/>
                </a:solidFill>
              </a:rPr>
              <a:t> yer </a:t>
            </a:r>
            <a:r>
              <a:rPr lang="tr-TR" dirty="0" err="1">
                <a:solidFill>
                  <a:srgbClr val="00B050"/>
                </a:solidFill>
              </a:rPr>
              <a:t>almanizi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gonulden</a:t>
            </a:r>
            <a:r>
              <a:rPr lang="tr-TR" dirty="0">
                <a:solidFill>
                  <a:srgbClr val="00B050"/>
                </a:solidFill>
              </a:rPr>
              <a:t> arzu ederiz.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Saygılarımızla,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OYAK </a:t>
            </a:r>
            <a:r>
              <a:rPr lang="tr-TR" dirty="0" err="1">
                <a:solidFill>
                  <a:srgbClr val="00B050"/>
                </a:solidFill>
              </a:rPr>
              <a:t>Kulubu</a:t>
            </a:r>
            <a:r>
              <a:rPr lang="tr-TR" dirty="0">
                <a:solidFill>
                  <a:srgbClr val="00B050"/>
                </a:solidFill>
              </a:rPr>
              <a:t>""")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Mehmet bey dışındakileri nasıl davet edeceğiz?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tarihi değiştirmenin başka bir yolu olabilir mi?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A6FDFD4-317E-9D03-B76D-66F050DA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673" y="4890090"/>
            <a:ext cx="3822445" cy="12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9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argüman (parametre): fonksiyonun görevini yaparken kullandığı ve bir bakıma bu görevi nasıl yapacağını belirleyen değerler.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bazıları tek parametre alır: </a:t>
            </a:r>
            <a:r>
              <a:rPr lang="tr-TR" dirty="0" err="1">
                <a:solidFill>
                  <a:srgbClr val="0070C0"/>
                </a:solidFill>
              </a:rPr>
              <a:t>abs</a:t>
            </a:r>
            <a:r>
              <a:rPr lang="tr-TR" dirty="0">
                <a:solidFill>
                  <a:srgbClr val="0070C0"/>
                </a:solidFill>
              </a:rPr>
              <a:t>(x)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bazıları iki: </a:t>
            </a:r>
            <a:r>
              <a:rPr lang="tr-TR" dirty="0" err="1">
                <a:solidFill>
                  <a:srgbClr val="0070C0"/>
                </a:solidFill>
              </a:rPr>
              <a:t>pow</a:t>
            </a:r>
            <a:r>
              <a:rPr lang="tr-TR" dirty="0">
                <a:solidFill>
                  <a:srgbClr val="0070C0"/>
                </a:solidFill>
              </a:rPr>
              <a:t>(a, b)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bazılarında ucu açıktır: </a:t>
            </a:r>
            <a:r>
              <a:rPr lang="tr-TR" dirty="0" err="1">
                <a:solidFill>
                  <a:srgbClr val="0070C0"/>
                </a:solidFill>
              </a:rPr>
              <a:t>max</a:t>
            </a:r>
            <a:r>
              <a:rPr lang="tr-TR" dirty="0">
                <a:solidFill>
                  <a:srgbClr val="0070C0"/>
                </a:solidFill>
              </a:rPr>
              <a:t>(1, 4, 2, 0, 9, 5)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selamla(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("Merhaba", 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isim=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("Adınız ve Soyadınız:")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selamla(isim)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0FEA9C8-E696-89E0-3975-182DA99E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07" y="4834849"/>
            <a:ext cx="34385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2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selamla(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("Merhaba", 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selamla işlevinin bulunduğu dosyayı </a:t>
            </a:r>
            <a:r>
              <a:rPr lang="tr-TR" dirty="0">
                <a:solidFill>
                  <a:srgbClr val="00B050"/>
                </a:solidFill>
              </a:rPr>
              <a:t>kutuphane_1.py </a:t>
            </a:r>
            <a:r>
              <a:rPr lang="tr-TR" dirty="0"/>
              <a:t>olarak kaydedin.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Başka bir Python dosyasından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kutuphane_1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* </a:t>
            </a:r>
            <a:r>
              <a:rPr lang="tr-TR" dirty="0"/>
              <a:t>komut satırı ile </a:t>
            </a:r>
            <a:r>
              <a:rPr lang="tr-TR" dirty="0" err="1"/>
              <a:t>import</a:t>
            </a:r>
            <a:r>
              <a:rPr lang="tr-TR" dirty="0"/>
              <a:t> edip selamla işlevini çağırın</a:t>
            </a:r>
            <a:r>
              <a:rPr lang="tr-TR" dirty="0">
                <a:solidFill>
                  <a:srgbClr val="00B050"/>
                </a:solidFill>
              </a:rPr>
              <a:t>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kutuphane_1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*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selamla("Abdulkadir")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selamla("</a:t>
            </a:r>
            <a:r>
              <a:rPr lang="tr-TR" dirty="0" err="1">
                <a:solidFill>
                  <a:srgbClr val="00B050"/>
                </a:solidFill>
              </a:rPr>
              <a:t>python</a:t>
            </a:r>
            <a:r>
              <a:rPr lang="tr-TR" dirty="0">
                <a:solidFill>
                  <a:srgbClr val="00B050"/>
                </a:solidFill>
              </a:rPr>
              <a:t> "*5)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F999FB3-BF00-3CE9-4B9F-7CB9EEF3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42" y="4184488"/>
            <a:ext cx="38385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15561</TotalTime>
  <Words>2542</Words>
  <Application>Microsoft Office PowerPoint</Application>
  <PresentationFormat>Geniş ekran</PresentationFormat>
  <Paragraphs>458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6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Ders-5</vt:lpstr>
      <vt:lpstr>Fonksiyon (İşlev) Nedir?</vt:lpstr>
      <vt:lpstr>Fonksiyon (İşlev) Nedir?</vt:lpstr>
      <vt:lpstr>İLK İşlev (Merhaba Dünya)</vt:lpstr>
      <vt:lpstr>İşlev (pass ifadesi)</vt:lpstr>
      <vt:lpstr>İşlev Çağırma</vt:lpstr>
      <vt:lpstr>İşlev Örnek</vt:lpstr>
      <vt:lpstr>İşleve Parametre Gönderme</vt:lpstr>
      <vt:lpstr>İşleve Parametre Gönderme</vt:lpstr>
      <vt:lpstr>İşleve Parametre Gönderme (Örnek-2)</vt:lpstr>
      <vt:lpstr>İşleve Parametre Gönderme (Örnek-2 (başka yolla))</vt:lpstr>
      <vt:lpstr>İşleve Parametre Gönderme </vt:lpstr>
      <vt:lpstr>docstring</vt:lpstr>
      <vt:lpstr>Docstring (Örnek: doc_string.py)</vt:lpstr>
      <vt:lpstr>doctest</vt:lpstr>
      <vt:lpstr>Doctest (Örnek)</vt:lpstr>
      <vt:lpstr>sıra sizde (așağıdaki problemi çözün)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Lamda Kullanımı</vt:lpstr>
      <vt:lpstr>Lamda Kullanımı</vt:lpstr>
      <vt:lpstr>Lamda Kullanımı</vt:lpstr>
      <vt:lpstr>Lamda Kullanımı</vt:lpstr>
      <vt:lpstr>Lamda Kullanımı</vt:lpstr>
      <vt:lpstr>Lamda Kullanımı</vt:lpstr>
      <vt:lpstr>Lamda Kullanımı</vt:lpstr>
      <vt:lpstr>Neden İşlev?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202</cp:revision>
  <dcterms:created xsi:type="dcterms:W3CDTF">2023-02-09T18:44:39Z</dcterms:created>
  <dcterms:modified xsi:type="dcterms:W3CDTF">2024-02-14T11:58:29Z</dcterms:modified>
</cp:coreProperties>
</file>