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6" r:id="rId15"/>
    <p:sldId id="308" r:id="rId16"/>
    <p:sldId id="307" r:id="rId17"/>
    <p:sldId id="301" r:id="rId18"/>
    <p:sldId id="302" r:id="rId19"/>
    <p:sldId id="303" r:id="rId20"/>
    <p:sldId id="337" r:id="rId21"/>
    <p:sldId id="304" r:id="rId22"/>
    <p:sldId id="305" r:id="rId23"/>
    <p:sldId id="309" r:id="rId24"/>
    <p:sldId id="310" r:id="rId25"/>
    <p:sldId id="312" r:id="rId26"/>
    <p:sldId id="311" r:id="rId27"/>
    <p:sldId id="313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14" r:id="rId39"/>
    <p:sldId id="333" r:id="rId40"/>
    <p:sldId id="334" r:id="rId41"/>
    <p:sldId id="335" r:id="rId42"/>
    <p:sldId id="336" r:id="rId43"/>
    <p:sldId id="315" r:id="rId44"/>
    <p:sldId id="316" r:id="rId45"/>
    <p:sldId id="317" r:id="rId46"/>
    <p:sldId id="328" r:id="rId47"/>
    <p:sldId id="329" r:id="rId48"/>
    <p:sldId id="330" r:id="rId49"/>
    <p:sldId id="331" r:id="rId50"/>
    <p:sldId id="332" r:id="rId51"/>
    <p:sldId id="289" r:id="rId5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C6FD1FA-0CBD-D877-3B0F-950D96F6C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C46F47D-A107-BDB5-2F48-C33F21F312D4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Ders-6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LİSTELER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/>
              <a:t>Değiștirilebilirlik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1073020" y="1239835"/>
            <a:ext cx="8686800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['T', 'E', 'S', 'T']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 = 'X'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[1:3] = ['.', ':']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#change 1,2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indexed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[1:1] = ['#', '*', '+’]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#insert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1and 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2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[4:6] = [] 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#remove 4,5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indexed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A8F58E4-8DF6-A5B3-18E1-13FD6F30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45" y="2339360"/>
            <a:ext cx="1733550" cy="2571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48A99D6-2E2B-7924-2646-CA671CF5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45" y="3437278"/>
            <a:ext cx="1752600" cy="2381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C5ED088-77E6-4749-330C-D0520537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845" y="4387558"/>
            <a:ext cx="3048000" cy="25717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FDDEC3E-AFA0-B5DE-E536-BC7063995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845" y="5427114"/>
            <a:ext cx="2219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Öğe Silme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1978090" y="1239835"/>
            <a:ext cx="5337111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kelime=['hum', 'bar']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 kelime[1]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[4:7]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#delete 4,5,6.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E1A6CA-5C37-9F97-787F-66E8570A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98" y="2245266"/>
            <a:ext cx="723900" cy="2857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8F56723-87DD-3AB2-0687-2650ED27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398" y="3332800"/>
            <a:ext cx="2638425" cy="2571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DF3FA74-2A40-9EEF-B502-592A8F37D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98" y="4028394"/>
            <a:ext cx="18859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9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r>
              <a:rPr lang="tr-TR" sz="2800" b="1" dirty="0"/>
              <a:t>Liste-&gt;  Liste x </a:t>
            </a:r>
            <a:r>
              <a:rPr lang="tr-TR" sz="2800" b="1" dirty="0" err="1"/>
              <a:t>String</a:t>
            </a:r>
            <a:r>
              <a:rPr lang="tr-TR" sz="2800" b="1" dirty="0"/>
              <a:t> Değişme ve Değişmeme Durumu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1362269" y="1239835"/>
            <a:ext cx="921864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her nesne tekil tanımlayıcıya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sahiptir.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id: nesnenin tanımlayıcısı.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dizgi x liste: değiştirilebilme.</a:t>
            </a:r>
          </a:p>
          <a:p>
            <a:pPr>
              <a:spcAft>
                <a:spcPts val="600"/>
              </a:spcAft>
            </a:pP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= "banana" #string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b = "banana" #string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id(a), id(b)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(155905856, 155905856)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= [1, 2, 3] #list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b = [1, 2, 3] #list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id(a), id(b)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(155899692, 155898220)</a:t>
            </a:r>
          </a:p>
          <a:p>
            <a:pPr>
              <a:spcAft>
                <a:spcPts val="600"/>
              </a:spcAft>
            </a:pP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dizgi: aynı değer, aynı tanımlayıcı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unmutable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liste: aynı değer, farklı tanımlayıcı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03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Takma İsimler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401216" y="1066401"/>
            <a:ext cx="1114731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değişkenler nesneleri gösterir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bir değişkeni bir başkasına atarsak, her iki değişken aynı nesneyi gösterir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burada b, a’nın takma ismidir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aliased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takma isimlideki değişiklik diğerini etkiler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Aşağıdaki Örnek-1’de a ve b değişkenlerinin her ikisi de [1, 2, 3] liste nesnesini göstermektedir. Bu nedenle b üzerindeki değişiklik a değişkenini de etkiler. Örnek-2’de ise a değişkeninin elemanları yeni bir liste olarak b’ye aktarıldığından benzer durum gözlenmez.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742397" y="4074375"/>
            <a:ext cx="346451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[1, 2, 3]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 = a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("a=",a)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(id(a) == id(b))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b[0] = 99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("a=",a)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8371EA0-87CF-E11F-1267-C3F81EB0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76" y="5143899"/>
            <a:ext cx="1276350" cy="6477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B6CAD2F-8549-3C8A-EEE0-54F7D6217322}"/>
              </a:ext>
            </a:extLst>
          </p:cNvPr>
          <p:cNvSpPr txBox="1"/>
          <p:nvPr/>
        </p:nvSpPr>
        <p:spPr>
          <a:xfrm>
            <a:off x="5974874" y="3897404"/>
            <a:ext cx="364655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[1, 2, 3]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 = a[:]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print("a=",a)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print(id(a) == id(b))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b[0] = 99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print("a=",a)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print("b=",b)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4DF3CCC-3A0E-5074-18B4-17E3DF27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808" y="5020074"/>
            <a:ext cx="1333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4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830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/>
              <a:t>Liste-&gt;  </a:t>
            </a:r>
            <a:r>
              <a:rPr lang="tr-TR" sz="2400" b="1" dirty="0" err="1">
                <a:solidFill>
                  <a:schemeClr val="accent1"/>
                </a:solidFill>
              </a:rPr>
              <a:t>shallow</a:t>
            </a:r>
            <a:r>
              <a:rPr lang="tr-TR" sz="2400" b="1" dirty="0"/>
              <a:t> x </a:t>
            </a:r>
            <a:r>
              <a:rPr lang="tr-TR" sz="2400" b="1" dirty="0" err="1"/>
              <a:t>deepcopy</a:t>
            </a:r>
            <a:r>
              <a:rPr lang="tr-TR" sz="2400" b="1" dirty="0"/>
              <a:t> (sığ ve derin kopyalama)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401216" y="881735"/>
            <a:ext cx="111473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kopyalama işlemi değişkenin iç değerleri referans bazlı taşır. Ancak, değişkenin kendisi farklı bir adreste yer alır.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Aşağıdaki diyagramda;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lst2[2][1] = ‘d’ atamasından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lst1 ve lst2’nin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etkilendiğini görüyoruz. Çünkü her iki listede alt listenin referansını tutmaktadır.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lst2[0] = ‘c’ atamasında ise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sadece lst2’nin 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etkilendiğini görüyoruz. 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674A7C7C-ECEB-E6C1-DF74-AB864FE4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728" y="3339606"/>
            <a:ext cx="5410200" cy="3086100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BA91506B-FCD5-78CC-3D71-A7F7E2E4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43" y="3554161"/>
            <a:ext cx="363928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lst1 = ['</a:t>
            </a:r>
            <a:r>
              <a:rPr lang="tr-TR" alt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a','b</a:t>
            </a: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',['ab','</a:t>
            </a:r>
            <a:r>
              <a:rPr lang="tr-TR" alt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</a:t>
            </a: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 = lst1[:] #shallow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lst2[0] = ‘c’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lst2[2][1]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830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>
                <a:solidFill>
                  <a:schemeClr val="accent1"/>
                </a:solidFill>
              </a:rPr>
              <a:t>shallow</a:t>
            </a:r>
            <a:r>
              <a:rPr lang="tr-TR" b="1" dirty="0"/>
              <a:t> x </a:t>
            </a:r>
            <a:r>
              <a:rPr lang="tr-TR" b="1" dirty="0" err="1"/>
              <a:t>deepcopy</a:t>
            </a:r>
            <a:r>
              <a:rPr lang="tr-TR" b="1" dirty="0"/>
              <a:t> (sığ ve derin kopyalama)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B6CAD2F-8549-3C8A-EEE0-54F7D6217322}"/>
              </a:ext>
            </a:extLst>
          </p:cNvPr>
          <p:cNvSpPr txBox="1"/>
          <p:nvPr/>
        </p:nvSpPr>
        <p:spPr>
          <a:xfrm>
            <a:off x="535930" y="924795"/>
            <a:ext cx="10315572" cy="5211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copy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[[10, 20.2, 30], [-40, 50, 60], [70, 80, 'Test']]</a:t>
            </a: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copy.copy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[:]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#Bu da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print('Old List ID:', id(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print('New List ID:', id(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),"\n")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print("Old List 1. Item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print("New List 1. Item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[0]),"\n")</a:t>
            </a:r>
          </a:p>
          <a:p>
            <a:pPr>
              <a:spcAft>
                <a:spcPts val="2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new_list.append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([100,150,"Yazılım"])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</a:p>
          <a:p>
            <a:pPr>
              <a:spcAft>
                <a:spcPts val="2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[0][0]="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Hangisi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B6E88785-9A98-3C93-0129-28521AE4409B}"/>
              </a:ext>
            </a:extLst>
          </p:cNvPr>
          <p:cNvGrpSpPr/>
          <p:nvPr/>
        </p:nvGrpSpPr>
        <p:grpSpPr>
          <a:xfrm>
            <a:off x="4966038" y="4601187"/>
            <a:ext cx="7123326" cy="1872000"/>
            <a:chOff x="4425207" y="4722484"/>
            <a:chExt cx="7123326" cy="1872000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10BF7819-25BA-84B9-1191-05B7E7EB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5208" y="4722484"/>
              <a:ext cx="7123325" cy="1872000"/>
            </a:xfrm>
            <a:prstGeom prst="rect">
              <a:avLst/>
            </a:prstGeom>
          </p:spPr>
        </p:pic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DF1E06AA-EC66-8E39-E597-0D83EE614C45}"/>
                </a:ext>
              </a:extLst>
            </p:cNvPr>
            <p:cNvSpPr/>
            <p:nvPr/>
          </p:nvSpPr>
          <p:spPr>
            <a:xfrm>
              <a:off x="4425208" y="5197151"/>
              <a:ext cx="2535429" cy="447869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21670ED-66CF-346A-2ADC-020AF314CE6E}"/>
                </a:ext>
              </a:extLst>
            </p:cNvPr>
            <p:cNvSpPr/>
            <p:nvPr/>
          </p:nvSpPr>
          <p:spPr>
            <a:xfrm>
              <a:off x="4425207" y="6108486"/>
              <a:ext cx="2134213" cy="447869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5226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01" y="22792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/>
              <a:t>Liste-&gt;  </a:t>
            </a:r>
            <a:r>
              <a:rPr lang="tr-TR" sz="2400" b="1" dirty="0" err="1"/>
              <a:t>shallow</a:t>
            </a:r>
            <a:r>
              <a:rPr lang="tr-TR" sz="2400" b="1" dirty="0"/>
              <a:t> x </a:t>
            </a:r>
            <a:r>
              <a:rPr lang="tr-TR" sz="2400" b="1" dirty="0" err="1">
                <a:solidFill>
                  <a:schemeClr val="accent1"/>
                </a:solidFill>
              </a:rPr>
              <a:t>deepcopy</a:t>
            </a:r>
            <a:r>
              <a:rPr lang="tr-TR" sz="2400" b="1" dirty="0"/>
              <a:t> (sığ ve derin kopyalama)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242596" y="696059"/>
            <a:ext cx="115668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kopyalama her ne kadar yeni bir bellek bölgesi açsa da, taşınan öğeler referans türünden taşınır. </a:t>
            </a:r>
            <a:r>
              <a:rPr lang="tr-TR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deepcopy</a:t>
            </a: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hem değişken hem de değişken öğeleri için yeni bir bellek bölgesi açar.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deepcopy</a:t>
            </a:r>
            <a:r>
              <a:rPr lang="tr-TR" sz="16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liste içinde alt liste olduğunda işe yarar. Yalın listede </a:t>
            </a:r>
            <a:r>
              <a:rPr lang="tr-TR" sz="16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sz="16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 </a:t>
            </a:r>
            <a:r>
              <a:rPr lang="tr-TR" sz="16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deepcopy</a:t>
            </a:r>
            <a:r>
              <a:rPr lang="tr-TR" sz="16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aynı görevi üstlenir.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B6CAD2F-8549-3C8A-EEE0-54F7D6217322}"/>
              </a:ext>
            </a:extLst>
          </p:cNvPr>
          <p:cNvSpPr txBox="1"/>
          <p:nvPr/>
        </p:nvSpPr>
        <p:spPr>
          <a:xfrm>
            <a:off x="670801" y="2281459"/>
            <a:ext cx="1045063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copy</a:t>
            </a:r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[[10, 20.2, 30], [-40, 50, 60], [70, 80, 'Test']]</a:t>
            </a: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copy.deepcopy</a:t>
            </a: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print('Old List ID:', id(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print('New List ID:', id(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),"\n")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print("Old List 1. Item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print("New List 1. Item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[0]),"\n")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new_list.append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([100,150,"Yazılım"])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[0][0]="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Hangisi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  <a:endParaRPr lang="tr-TR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3" name="Grup 2"/>
          <p:cNvGrpSpPr/>
          <p:nvPr/>
        </p:nvGrpSpPr>
        <p:grpSpPr>
          <a:xfrm>
            <a:off x="5392694" y="4887624"/>
            <a:ext cx="5897347" cy="1737111"/>
            <a:chOff x="4217037" y="4673020"/>
            <a:chExt cx="7358830" cy="1944000"/>
          </a:xfrm>
        </p:grpSpPr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ABFA9A21-A9FF-740F-23A6-04FE8B72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037" y="4673020"/>
              <a:ext cx="7358830" cy="1944000"/>
            </a:xfrm>
            <a:prstGeom prst="rect">
              <a:avLst/>
            </a:prstGeom>
          </p:spPr>
        </p:pic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DF1E06AA-EC66-8E39-E597-0D83EE614C45}"/>
                </a:ext>
              </a:extLst>
            </p:cNvPr>
            <p:cNvSpPr/>
            <p:nvPr/>
          </p:nvSpPr>
          <p:spPr>
            <a:xfrm>
              <a:off x="4238591" y="5178489"/>
              <a:ext cx="2535429" cy="447869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21670ED-66CF-346A-2ADC-020AF314CE6E}"/>
                </a:ext>
              </a:extLst>
            </p:cNvPr>
            <p:cNvSpPr/>
            <p:nvPr/>
          </p:nvSpPr>
          <p:spPr>
            <a:xfrm>
              <a:off x="4229259" y="6108486"/>
              <a:ext cx="2134213" cy="447869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3799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enumarate</a:t>
            </a:r>
            <a:r>
              <a:rPr lang="tr-TR" b="1" dirty="0"/>
              <a:t> </a:t>
            </a:r>
            <a:r>
              <a:rPr lang="tr-TR" b="1" dirty="0" err="1"/>
              <a:t>ișlevi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401216" y="1066401"/>
            <a:ext cx="11147317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methodu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edilebilir bir objenin(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vb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itemlarına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birer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numarası verir.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iterable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start=0)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methodu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iki parametre alır.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Birinci parametre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edilecek objedir yani bir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iterabledır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Örneğin bir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yada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gibi.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İkinci parametre ise start parametresidir ve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indexlenmenin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kaçtan başlayacağını belirler.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parametre opsiyoneldir, istersek kullanmayabiliriz ama bu durumda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0'dan başlayacaktır.</a:t>
            </a:r>
          </a:p>
        </p:txBody>
      </p:sp>
    </p:spTree>
    <p:extLst>
      <p:ext uri="{BB962C8B-B14F-4D97-AF65-F5344CB8AC3E}">
        <p14:creationId xmlns:p14="http://schemas.microsoft.com/office/powerpoint/2010/main" val="359843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enumarate</a:t>
            </a:r>
            <a:r>
              <a:rPr lang="tr-TR" b="1" dirty="0"/>
              <a:t> </a:t>
            </a:r>
            <a:r>
              <a:rPr lang="tr-TR" b="1" dirty="0" err="1"/>
              <a:t>ișlevi</a:t>
            </a:r>
            <a:r>
              <a:rPr lang="tr-TR" b="1" dirty="0"/>
              <a:t>-Örnek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643468" y="1804699"/>
            <a:ext cx="7184916" cy="26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 = ["spam", 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foo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"bar", "yum"]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index,kelime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(kelimeler)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,":",kelime)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("-----------------------------------------")</a:t>
            </a:r>
          </a:p>
          <a:p>
            <a:pPr>
              <a:spcAft>
                <a:spcPts val="4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index,kelime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(kelimeler, start=1)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,":",kelime)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0882A0C-29CB-E466-E67D-6ECBF47B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171" y="2054690"/>
            <a:ext cx="1428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İşleve Parametre olarak gönderme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914400" y="2495275"/>
            <a:ext cx="9629192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2 *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[2, 5, 'Spam', 9.5]</a:t>
            </a:r>
          </a:p>
          <a:p>
            <a:pPr>
              <a:spcAft>
                <a:spcPts val="400"/>
              </a:spcAft>
            </a:pP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çağrılmadan önce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çağrıldıktan sonra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0AFBBF-39BD-02B6-CB02-ED94098F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9" y="5630927"/>
            <a:ext cx="5381625" cy="4667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412BC9C-AEF9-6A9A-B847-DCCB2775B50E}"/>
              </a:ext>
            </a:extLst>
          </p:cNvPr>
          <p:cNvSpPr txBox="1"/>
          <p:nvPr/>
        </p:nvSpPr>
        <p:spPr>
          <a:xfrm>
            <a:off x="513184" y="1239835"/>
            <a:ext cx="10963469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işleve geçirilen listenin referansıdır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(yüzeysel kopya), etiket, takma ismi)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işlev içerisindeki listede yapılan değişiklik, asıl listeyi etkiler</a:t>
            </a:r>
          </a:p>
        </p:txBody>
      </p:sp>
    </p:spTree>
    <p:extLst>
      <p:ext uri="{BB962C8B-B14F-4D97-AF65-F5344CB8AC3E}">
        <p14:creationId xmlns:p14="http://schemas.microsoft.com/office/powerpoint/2010/main" val="30375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014581"/>
            <a:ext cx="10905066" cy="55216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liste: sıralı değer kümesi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öğe: liste elemanları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X dizgi: her bir elemanın karakter olmak zorunda değil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ve dizgi: dizi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0FB461F-79D0-091E-A55F-0F4374FC77B8}"/>
              </a:ext>
            </a:extLst>
          </p:cNvPr>
          <p:cNvSpPr txBox="1"/>
          <p:nvPr/>
        </p:nvSpPr>
        <p:spPr>
          <a:xfrm>
            <a:off x="923730" y="3226590"/>
            <a:ext cx="7856375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 = ["spam", 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bungee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swallow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"]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[10, 20, 30, 40]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karisik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hello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2.0, 5, True, [10, 20]]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(kelime)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karisik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kelime: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(x)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4BD4A1F-6D7D-66E6-6D87-8167B710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03" y="4725595"/>
            <a:ext cx="3086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İşleve Parametre olarak gönderme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1380931" y="2157935"/>
            <a:ext cx="9993085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2 *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[2, 5, 'Spam', 9.5]</a:t>
            </a:r>
          </a:p>
          <a:p>
            <a:pPr>
              <a:spcAft>
                <a:spcPts val="400"/>
              </a:spcAft>
            </a:pP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çağrılmadan önce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highlight>
                  <a:srgbClr val="FFFF00"/>
                </a:highlight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[:]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çağrıldıktan sonra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412BC9C-AEF9-6A9A-B847-DCCB2775B50E}"/>
              </a:ext>
            </a:extLst>
          </p:cNvPr>
          <p:cNvSpPr txBox="1"/>
          <p:nvPr/>
        </p:nvSpPr>
        <p:spPr>
          <a:xfrm>
            <a:off x="401216" y="1239835"/>
            <a:ext cx="10814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İç içe liste yoksa değişiklikler çağrılan yerdeki parametreyi etkilemez.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743DD0E-2836-3411-C7E3-8BC09035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8" y="5618165"/>
            <a:ext cx="5448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İşleve Parametre olarak gönderme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905069" y="1309209"/>
            <a:ext cx="9619862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double_stuff_v2(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=[]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value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+= [2 * value]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endParaRPr lang="en-US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 = [2, 5, 'Spam', 9.5]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Fonksiyondan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dönen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=",double_stuff_v2(things))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print("things=",things)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9A4084-0DA4-9C8C-A33D-9D1ECCDD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05" y="4758770"/>
            <a:ext cx="4591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3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/>
              <a:t>Liste-&gt;  → İşleve Parametre olarak gönderme-&gt;</a:t>
            </a:r>
            <a:r>
              <a:rPr lang="tr-TR" sz="2400" b="1" dirty="0" err="1"/>
              <a:t>deepcopy</a:t>
            </a:r>
            <a:endParaRPr lang="tr-TR" sz="24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485191" y="1309209"/>
            <a:ext cx="1065555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double_stuff_v3(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copy.deepcopy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index, value in enumerate(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		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[index] = 2 * value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 = [2, 5, 'Spam', 9.5]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Fonksiyondan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dönen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=",double_stuff_v3(things))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print("things=",things)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9A4084-0DA4-9C8C-A33D-9D1ECCDD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5101116"/>
            <a:ext cx="4591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7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içiçe</a:t>
            </a:r>
            <a:r>
              <a:rPr lang="tr-TR" b="1" dirty="0"/>
              <a:t> listeler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2304661" y="1719756"/>
            <a:ext cx="674603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nested = ["hello", 2.0, 5, [10, 20]]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elem = nested[0]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print(elem[0:3])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print(nested[3])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print(nested[3][1])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B1D3513-2CD3-BD0C-B13A-6CB3FB70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75" y="2699753"/>
            <a:ext cx="876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içiçe</a:t>
            </a:r>
            <a:r>
              <a:rPr lang="tr-TR" b="1" dirty="0"/>
              <a:t> listeler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130630" y="1346531"/>
            <a:ext cx="5906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 = [[1, 2, 3], [4, 5, 6], [7, 8, 9]]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row in matrix: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print(row)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DF052F9-F34E-4AF3-C15D-948C670E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76" y="2530445"/>
            <a:ext cx="847725" cy="6572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6335483" y="1247023"/>
            <a:ext cx="613021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 = [[1, 2, 3], [4, 5, 6], [7, 8, 9]]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row in matrix: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item in row: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item,end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="\t")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print("\n")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1DF27A0-DCFC-2EF1-ACC5-0FD7CCD4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91" y="3106902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1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</a:t>
            </a:r>
            <a:r>
              <a:rPr lang="tr-TR" b="1" dirty="0" err="1"/>
              <a:t>String</a:t>
            </a:r>
            <a:r>
              <a:rPr lang="tr-TR" b="1" dirty="0"/>
              <a:t>---&gt;Liste Dönüşümü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3545631" y="1491761"/>
            <a:ext cx="54675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Bugun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hava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guzel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list(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[0:3]="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Dün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[3:5]=[]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+="di"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5E622D-9634-5247-847E-43303B6A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27" y="4236677"/>
            <a:ext cx="6991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5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</a:t>
            </a:r>
            <a:r>
              <a:rPr lang="tr-TR" b="1" dirty="0" err="1"/>
              <a:t>String</a:t>
            </a:r>
            <a:r>
              <a:rPr lang="tr-TR" b="1" dirty="0"/>
              <a:t>---&gt;Liste </a:t>
            </a:r>
            <a:r>
              <a:rPr lang="tr-TR" b="1" dirty="0" err="1"/>
              <a:t>Dönüşümü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split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ve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join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1679511" y="1491761"/>
            <a:ext cx="941458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string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Bugun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hava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guzel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cumle.split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print(type(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myseparator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=";" #birleştirme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için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kullanılacak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ayırıcı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karakter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myseparator.join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CFF3D14-B844-5CC1-5A28-5D5581FF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944563"/>
            <a:ext cx="2438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0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261258" y="1026275"/>
            <a:ext cx="11821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Aşağıdaki listede dolaşan ve her öğeyi ve indisini ekran görüntüsündeki gibi yazan programı yazın?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888F4E-F9CA-6737-50DE-2CB4B067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3601913"/>
            <a:ext cx="1695450" cy="16764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3D82324-CC88-9728-0D9B-2D1DB7CF77CD}"/>
              </a:ext>
            </a:extLst>
          </p:cNvPr>
          <p:cNvSpPr txBox="1"/>
          <p:nvPr/>
        </p:nvSpPr>
        <p:spPr>
          <a:xfrm>
            <a:off x="2656892" y="2667593"/>
            <a:ext cx="7653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İpucu: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(a).__name__ == '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True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87AD6F1-3644-410A-2E0B-B9CC2BBD6601}"/>
              </a:ext>
            </a:extLst>
          </p:cNvPr>
          <p:cNvSpPr txBox="1"/>
          <p:nvPr/>
        </p:nvSpPr>
        <p:spPr>
          <a:xfrm>
            <a:off x="550507" y="2123933"/>
            <a:ext cx="1044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=['spam!', 1, ['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Brie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Roquefort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Pol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Veq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'], [1, 2, 3]]</a:t>
            </a:r>
          </a:p>
        </p:txBody>
      </p:sp>
    </p:spTree>
    <p:extLst>
      <p:ext uri="{BB962C8B-B14F-4D97-AF65-F5344CB8AC3E}">
        <p14:creationId xmlns:p14="http://schemas.microsoft.com/office/powerpoint/2010/main" val="365122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1044683" y="1127866"/>
            <a:ext cx="105038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 işleci nesnelerin yerleşik metotlarına erişmek için kullanılır.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3D82324-CC88-9728-0D9B-2D1DB7CF77CD}"/>
              </a:ext>
            </a:extLst>
          </p:cNvPr>
          <p:cNvSpPr txBox="1"/>
          <p:nvPr/>
        </p:nvSpPr>
        <p:spPr>
          <a:xfrm>
            <a:off x="3851210" y="1852679"/>
            <a:ext cx="4154455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(27)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(12)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37B6DF-56B8-FCD2-E1BD-D664C4B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149" y="4359145"/>
            <a:ext cx="1352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3E4A43-DFD3-3B8D-ADE9-2A47A986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14" y="780785"/>
            <a:ext cx="8097020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0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Liste-&gt;Öğelere Erişme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014581"/>
            <a:ext cx="11230538" cy="55216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öğelere erişim köşeli parantez- []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indis: tamsayı, pozitif/negatif, sıfır ilk </a:t>
            </a:r>
            <a:r>
              <a:rPr lang="tr-T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elemandır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0FB461F-79D0-091E-A55F-0F4374FC77B8}"/>
              </a:ext>
            </a:extLst>
          </p:cNvPr>
          <p:cNvSpPr txBox="1"/>
          <p:nvPr/>
        </p:nvSpPr>
        <p:spPr>
          <a:xfrm>
            <a:off x="531846" y="2133630"/>
            <a:ext cx="10559944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600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[10, 20, 30, 40]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[5]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Traceback (most recent call last):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File "&lt;input&gt;", line 1, in &lt;module&gt;</a:t>
            </a:r>
          </a:p>
          <a:p>
            <a:pPr lvl="1"/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IndexError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list index out of range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[1.0]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Traceback (most recent call last):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File "&lt;input&gt;", line 1, in &lt;module&gt;</a:t>
            </a:r>
          </a:p>
          <a:p>
            <a:pPr lvl="1"/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TypeError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list indices must be integers, not float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[-1]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40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[-2]</a:t>
            </a:r>
          </a:p>
          <a:p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9341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insert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518688" y="2360012"/>
            <a:ext cx="81944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'Ordu']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cities.insert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(0, 'Rize’) 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cities.insert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(2, 'Muğla')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cities.insert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),"En sona ekle")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378E742-5FC5-5437-E0CC-F81D2167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75" y="1009587"/>
            <a:ext cx="8258175" cy="48577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132CE2C-91BD-3F29-BA0C-EFD3855196C5}"/>
              </a:ext>
            </a:extLst>
          </p:cNvPr>
          <p:cNvSpPr txBox="1"/>
          <p:nvPr/>
        </p:nvSpPr>
        <p:spPr>
          <a:xfrm>
            <a:off x="3692590" y="17430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list.</a:t>
            </a:r>
            <a:r>
              <a:rPr lang="tr-TR" dirty="0" err="1">
                <a:solidFill>
                  <a:srgbClr val="0070C0"/>
                </a:solidFill>
              </a:rPr>
              <a:t>insert</a:t>
            </a:r>
            <a:r>
              <a:rPr lang="tr-TR" dirty="0"/>
              <a:t>(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/>
              <a:t>, </a:t>
            </a:r>
            <a:r>
              <a:rPr lang="tr-TR" dirty="0" err="1">
                <a:solidFill>
                  <a:srgbClr val="0070C0"/>
                </a:solidFill>
              </a:rPr>
              <a:t>value</a:t>
            </a:r>
            <a:r>
              <a:rPr lang="tr-TR" dirty="0"/>
              <a:t>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8EB5406-CA74-6A2F-532F-73D5A43D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62" y="5237349"/>
            <a:ext cx="6143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0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count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91886" y="2049127"/>
            <a:ext cx="1180011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lowercities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map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(lambda x: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x.lower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(),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("Samsun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count</a:t>
            </a:r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:",</a:t>
            </a:r>
            <a:r>
              <a:rPr lang="tr-TR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cities.count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("Samsun")) </a:t>
            </a:r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#Büyük küçük harfe duyarlı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("Ankara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count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:",</a:t>
            </a:r>
            <a:r>
              <a:rPr lang="tr-TR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lowercities.count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("ANKARA".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lower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())) </a:t>
            </a:r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#Duyarlılığı bu şekilde kaldırabilirsiniz.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age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=[45,45,60,80,30,20,45]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("Age 45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count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:",</a:t>
            </a:r>
            <a:r>
              <a:rPr lang="tr-TR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age.count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(45))</a:t>
            </a:r>
            <a:endParaRPr lang="tr-TR" dirty="0">
              <a:solidFill>
                <a:srgbClr val="0070C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132CE2C-91BD-3F29-BA0C-EFD3855196C5}"/>
              </a:ext>
            </a:extLst>
          </p:cNvPr>
          <p:cNvSpPr txBox="1"/>
          <p:nvPr/>
        </p:nvSpPr>
        <p:spPr>
          <a:xfrm>
            <a:off x="4289750" y="148294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list.</a:t>
            </a:r>
            <a:r>
              <a:rPr lang="tr-TR" dirty="0" err="1">
                <a:solidFill>
                  <a:srgbClr val="0070C0"/>
                </a:solidFill>
              </a:rPr>
              <a:t>count</a:t>
            </a:r>
            <a:r>
              <a:rPr lang="tr-TR" dirty="0"/>
              <a:t>(</a:t>
            </a:r>
            <a:r>
              <a:rPr lang="tr-TR" dirty="0" err="1">
                <a:solidFill>
                  <a:srgbClr val="0070C0"/>
                </a:solidFill>
              </a:rPr>
              <a:t>item</a:t>
            </a:r>
            <a:r>
              <a:rPr lang="tr-TR" dirty="0"/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18033B-4816-D7F5-F80E-5C118589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30" y="924410"/>
            <a:ext cx="8277225" cy="5143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87424BD-BB4F-11FF-7D17-C036F0AD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95" y="5135739"/>
            <a:ext cx="1724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3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index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951722" y="2379153"/>
            <a:ext cx="929328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cities.index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("Samsun")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 First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Index:",a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cities.index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("Samsun",a+1)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 Second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Index:",b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442138-0E74-4839-7D3A-99BE3439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5270"/>
            <a:ext cx="9906000" cy="8001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1B538E25-C7FB-9F01-04E1-7B470A6E8F49}"/>
              </a:ext>
            </a:extLst>
          </p:cNvPr>
          <p:cNvSpPr txBox="1"/>
          <p:nvPr/>
        </p:nvSpPr>
        <p:spPr>
          <a:xfrm>
            <a:off x="1270483" y="16859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list.index</a:t>
            </a:r>
            <a:r>
              <a:rPr lang="tr-TR" dirty="0">
                <a:solidFill>
                  <a:schemeClr val="accent1"/>
                </a:solidFill>
              </a:rPr>
              <a:t>(element, start, </a:t>
            </a:r>
            <a:r>
              <a:rPr lang="tr-TR" dirty="0" err="1">
                <a:solidFill>
                  <a:schemeClr val="accent1"/>
                </a:solidFill>
              </a:rPr>
              <a:t>end</a:t>
            </a:r>
            <a:r>
              <a:rPr lang="tr-TR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167EB680-CA05-3B95-DCF3-977A7DC9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40" y="4307548"/>
            <a:ext cx="2066925" cy="4572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B7D681F-C6CA-BE8D-F1F7-639EEFF38581}"/>
              </a:ext>
            </a:extLst>
          </p:cNvPr>
          <p:cNvSpPr txBox="1"/>
          <p:nvPr/>
        </p:nvSpPr>
        <p:spPr>
          <a:xfrm>
            <a:off x="671805" y="4908040"/>
            <a:ext cx="10478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Ödev: Bir liste içindeki bir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item’ın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liste içindeki tüm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konumlarını bir döngü içinde bulup ekrana listeleyen Python programını yazın? </a:t>
            </a:r>
          </a:p>
        </p:txBody>
      </p:sp>
    </p:spTree>
    <p:extLst>
      <p:ext uri="{BB962C8B-B14F-4D97-AF65-F5344CB8AC3E}">
        <p14:creationId xmlns:p14="http://schemas.microsoft.com/office/powerpoint/2010/main" val="19751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reverse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250302" y="2372919"/>
            <a:ext cx="8864082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Original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cities.reverse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Reversed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B538E25-C7FB-9F01-04E1-7B470A6E8F49}"/>
              </a:ext>
            </a:extLst>
          </p:cNvPr>
          <p:cNvSpPr txBox="1"/>
          <p:nvPr/>
        </p:nvSpPr>
        <p:spPr>
          <a:xfrm>
            <a:off x="1156475" y="16859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list.reverse</a:t>
            </a:r>
            <a:r>
              <a:rPr lang="tr-TR" dirty="0">
                <a:solidFill>
                  <a:schemeClr val="accent1"/>
                </a:solidFill>
              </a:rPr>
              <a:t>()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A8A8B7-9D9B-C583-A165-17FE7D56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75" y="912485"/>
            <a:ext cx="9801225" cy="6477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84F18C1-0535-B5DC-32C4-587D5F08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71" y="4134190"/>
            <a:ext cx="54959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0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remove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866123" y="2372861"/>
            <a:ext cx="817361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cities.remove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('Samsun')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cities.remove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('Ordu')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B538E25-C7FB-9F01-04E1-7B470A6E8F49}"/>
              </a:ext>
            </a:extLst>
          </p:cNvPr>
          <p:cNvSpPr txBox="1"/>
          <p:nvPr/>
        </p:nvSpPr>
        <p:spPr>
          <a:xfrm>
            <a:off x="1156475" y="16859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list.remove</a:t>
            </a:r>
            <a:r>
              <a:rPr lang="tr-TR" dirty="0">
                <a:solidFill>
                  <a:schemeClr val="accent1"/>
                </a:solidFill>
              </a:rPr>
              <a:t>(</a:t>
            </a:r>
            <a:r>
              <a:rPr lang="tr-TR" dirty="0" err="1">
                <a:solidFill>
                  <a:schemeClr val="accent1"/>
                </a:solidFill>
              </a:rPr>
              <a:t>item</a:t>
            </a:r>
            <a:r>
              <a:rPr lang="tr-TR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AC5E6B-E9E0-C1DD-AB83-BDF7147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75" y="927374"/>
            <a:ext cx="9801225" cy="6096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8A653EE-075C-B5C1-3706-250521A4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51" y="4482561"/>
            <a:ext cx="4524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7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sort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073020" y="2064792"/>
            <a:ext cx="864947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Samsun','Ankara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'Zonguldak',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cities.sort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reverse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=True)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Descending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cities.sort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(«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Ascending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95B9C-1B7F-5819-5982-DAA67306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88" y="4189639"/>
            <a:ext cx="6629400" cy="4381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C283FF9-12D4-6FA6-F28C-CBE794BD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12" y="1105609"/>
            <a:ext cx="8324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5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pop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581936" y="2083453"/>
            <a:ext cx="81323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Samsun','Ankara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'Zonguldak',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Ordu','Rize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 in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Descending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cities.pop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8EB654-ED89-2D8B-1167-C055B256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29" y="1009587"/>
            <a:ext cx="9820275" cy="8667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A29AEB0-ADFA-726F-423F-38136B40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18" y="3600158"/>
            <a:ext cx="3019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3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extend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805785" y="2053158"/>
            <a:ext cx="9703836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Samsun','Ankara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'Zonguldak',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Ordu','Rize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newCities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['Sinop', 'Giresun']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cities.extend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newCities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cities_tup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=('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Yozgat','Konya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cities.extend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cities_tup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EE8E29-A2FA-6742-2A28-CBB1C7B8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4" y="1121044"/>
            <a:ext cx="9772650" cy="6000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8F40369-F378-2D6F-A61B-DEC6B3BB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71" y="5232131"/>
            <a:ext cx="7648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Liste-&gt;Örnekler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5182906" y="2186880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[3] = 42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FDC0A6-0D45-0176-6164-D7DC370C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65" y="1531717"/>
            <a:ext cx="3962400" cy="4000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5347877-3FEB-5FD4-243B-B0FD6B98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02" y="2713158"/>
            <a:ext cx="3971925" cy="381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5058498" y="974754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[0]*8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F1876D5-6C11-C2C4-9433-A14D7752D7AA}"/>
              </a:ext>
            </a:extLst>
          </p:cNvPr>
          <p:cNvSpPr txBox="1"/>
          <p:nvPr/>
        </p:nvSpPr>
        <p:spPr>
          <a:xfrm>
            <a:off x="5058498" y="3302178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[6]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!'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9FAD6D7-8C8D-1124-4D72-AFD3881A8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614" y="3781363"/>
            <a:ext cx="4305300" cy="3810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AD4984E2-1EAF-1555-F935-255EE503700D}"/>
              </a:ext>
            </a:extLst>
          </p:cNvPr>
          <p:cNvSpPr txBox="1"/>
          <p:nvPr/>
        </p:nvSpPr>
        <p:spPr>
          <a:xfrm>
            <a:off x="5269992" y="4320164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D04EC772-D563-62D6-719E-AA08F3227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720" y="4781829"/>
            <a:ext cx="1085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2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798078" y="2209128"/>
            <a:ext cx="1109409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= [1, 2, 3, 4]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=[x**2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liste]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yeniliste1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=[x**2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liste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x**2 &gt; 8]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(yeniliste1)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yeniliste2=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[(x, x**2, x**3)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liste]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(yeniliste2)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527C61D-1BAC-F573-62A2-1FD4B8B76884}"/>
              </a:ext>
            </a:extLst>
          </p:cNvPr>
          <p:cNvSpPr txBox="1"/>
          <p:nvPr/>
        </p:nvSpPr>
        <p:spPr>
          <a:xfrm>
            <a:off x="139959" y="1082135"/>
            <a:ext cx="11752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kavraması kısa, matematiksel bir sözdizimi kullanarak diğer listelerden yeni listeler oluşturmaya yarayan sözdizimsel bir yapıdır.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8F97FD3-5E36-44EC-A9F5-278AAD1B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51" y="5283361"/>
            <a:ext cx="4133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Liste </a:t>
            </a:r>
            <a:r>
              <a:rPr lang="tr-TR" b="1" dirty="0" err="1"/>
              <a:t>Dolașımı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0FB461F-79D0-091E-A55F-0F4374FC77B8}"/>
              </a:ext>
            </a:extLst>
          </p:cNvPr>
          <p:cNvSpPr txBox="1"/>
          <p:nvPr/>
        </p:nvSpPr>
        <p:spPr>
          <a:xfrm>
            <a:off x="5409421" y="1239835"/>
            <a:ext cx="5423419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1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1101012" y="1259831"/>
            <a:ext cx="3767624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&lt; 3: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1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372E4E1-9ED9-E442-7621-922E08332F97}"/>
              </a:ext>
            </a:extLst>
          </p:cNvPr>
          <p:cNvSpPr txBox="1"/>
          <p:nvPr/>
        </p:nvSpPr>
        <p:spPr>
          <a:xfrm>
            <a:off x="167951" y="4178978"/>
            <a:ext cx="570100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x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(x)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D1AF7BE-A870-C652-6FB8-19568DC9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50" y="4512814"/>
            <a:ext cx="828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2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856030" y="1473998"/>
            <a:ext cx="95662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dosyalar = ['bin', 'Data', 'Desktop', '.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bashrc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ssh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vimrc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newdosyalar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=[isim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isim in dosyalar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isim[0] != '.']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newdosyalar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09870C7-D68A-8C47-3B8A-FF2BB926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07" y="2853702"/>
            <a:ext cx="2390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40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184987" y="1009587"/>
            <a:ext cx="9321282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sayilar=[2,3]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harfler = ['a', 'b', 'c']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newharfler=</a:t>
            </a:r>
            <a:r>
              <a:rPr lang="sv-SE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[n*harf for n in sayilar for harf in harfler]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print(newharfler)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D8BB7B-8F2E-58EC-4C09-1B9CE1AE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71" y="2874995"/>
            <a:ext cx="3448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1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3451B9C-2FE0-22C8-C05D-658759CD1851}"/>
              </a:ext>
            </a:extLst>
          </p:cNvPr>
          <p:cNvSpPr txBox="1"/>
          <p:nvPr/>
        </p:nvSpPr>
        <p:spPr>
          <a:xfrm>
            <a:off x="604556" y="1009587"/>
            <a:ext cx="1119866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sv-SE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Genelleștirilmiș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</a:t>
            </a:r>
            <a:r>
              <a:rPr lang="sv-SE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ali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[expr for item1 in seq1 for item2 in seq2 ...for itemx in seqx if condition]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142863C-0763-A957-A121-2015164F83EA}"/>
              </a:ext>
            </a:extLst>
          </p:cNvPr>
          <p:cNvSpPr txBox="1"/>
          <p:nvPr/>
        </p:nvSpPr>
        <p:spPr>
          <a:xfrm>
            <a:off x="1077687" y="2005533"/>
            <a:ext cx="10548256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Aç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ı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ali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output_sequence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item1 in seq1: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item2 in seq2: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itemx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seqx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          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condition: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                     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output_sequence.append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(expr)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9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223936" y="1286487"/>
            <a:ext cx="3722914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add_lists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(a, b):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add_lists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([1, 1], [1, 1])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[2, 2]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add_lists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([1, 2], [1, 4])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[2, 6]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add_lists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([1, 2, 1], [1, 4, 3])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[2, 6, 4]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217640-014A-B817-8692-8704A7328F89}"/>
              </a:ext>
            </a:extLst>
          </p:cNvPr>
          <p:cNvSpPr txBox="1"/>
          <p:nvPr/>
        </p:nvSpPr>
        <p:spPr>
          <a:xfrm>
            <a:off x="4154842" y="1286487"/>
            <a:ext cx="3713587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mult_lists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(a, b):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mult_lists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([1, 1], [1, 1])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2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mult_lists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([1, 2], [1, 4])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9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mult_lists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([1, 2, 1], [1, 4, 3])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12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8A2A38-C07A-7C7C-939A-2B6E2096E6E9}"/>
              </a:ext>
            </a:extLst>
          </p:cNvPr>
          <p:cNvSpPr txBox="1"/>
          <p:nvPr/>
        </p:nvSpPr>
        <p:spPr>
          <a:xfrm>
            <a:off x="8076422" y="1127867"/>
            <a:ext cx="368010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add_row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(matrix):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m = [[0, 0], [0, 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add_row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(m)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[[0, 0], [0, 0], [0, 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n = [[3, 2, 5], [1, 4,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add_row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(n)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2, 5], [1, 4, 7], [0, 0, 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2, 5], [1, 4,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10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202163" y="1256594"/>
            <a:ext cx="324963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add_column(matrix):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m = [[0, 0], [0, 0]]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add_column(m)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[[0, 0, 0], [0, 0, 0]]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n = [[3, 2], [5, 1], [4, 7]]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add_column(n)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2, 0], [5, 1, 0], [4, 7, 0]]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n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2], [5, 1], [4, 7]]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217640-014A-B817-8692-8704A7328F89}"/>
              </a:ext>
            </a:extLst>
          </p:cNvPr>
          <p:cNvSpPr txBox="1"/>
          <p:nvPr/>
        </p:nvSpPr>
        <p:spPr>
          <a:xfrm>
            <a:off x="3657594" y="1174408"/>
            <a:ext cx="42827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add_matrices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(m1, m2):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a = [[1, 2], [3, 4]]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b = [[2, 2], [2, 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add_matrices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(a, b)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4], [5, 6]]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c = [[8, 2], [3, 4], [5,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d = [[3, 2], [9, 2], [10, 12]]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add_matrices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(c, d)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[[11, 4], [12, 6], [15, 19]]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[[8, 2], [3, 4], [5,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2], [9, 2], [10, 12]]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8A2A38-C07A-7C7C-939A-2B6E2096E6E9}"/>
              </a:ext>
            </a:extLst>
          </p:cNvPr>
          <p:cNvSpPr txBox="1"/>
          <p:nvPr/>
        </p:nvSpPr>
        <p:spPr>
          <a:xfrm>
            <a:off x="7010741" y="1274006"/>
            <a:ext cx="518125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scalar_mult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(n, m):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a = [[1, 2], [3, 4]]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scalar_mult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(3, a)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6], [9, 12]]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b = [[3, 5, 7], [1, 1, 1], [0, 2, 0], [2, 2, 3]]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scalar_mult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(10, b)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[[30, 50, 70], [10, 10, 10], [0, 20, 0], [20, 20, 30]]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b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[[3, 5, 7], [1, 1, 1], [0, 2, 0], [2, 2, 3]]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34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202162" y="1219272"/>
            <a:ext cx="6357257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1700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#satır çarpı sütun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en-US" sz="1700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row_times_column</a:t>
            </a:r>
            <a:r>
              <a:rPr lang="en-US" sz="1700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(m1, row, m2, column):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sz="1700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row_times_column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([[1, 2], [3, 4]], 0, [[5, 6], [7, 8]], 0)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19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sz="1700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row_times_column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([[1, 2], [3, 4]], 0, [[5, 6], [7, 8]], 1)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22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sz="1700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row_times_column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([[1, 2], [3, 4]], 1, [[5, 6], [7, 8]], 0)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43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en-US" sz="1700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row_times_column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([[1, 2], [3, 4]], 1, [[5, 6], [7, 8]], 1)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50</a:t>
            </a:r>
          </a:p>
          <a:p>
            <a:pPr>
              <a:spcAft>
                <a:spcPts val="600"/>
              </a:spcAft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sz="1700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217640-014A-B817-8692-8704A7328F89}"/>
              </a:ext>
            </a:extLst>
          </p:cNvPr>
          <p:cNvSpPr txBox="1"/>
          <p:nvPr/>
        </p:nvSpPr>
        <p:spPr>
          <a:xfrm>
            <a:off x="5906273" y="1219272"/>
            <a:ext cx="608356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</a:t>
            </a:r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matrix_mult</a:t>
            </a:r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(m1, m2):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matrix_mult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([[1, 2], [3,  4]], [[5, 6], [7, 8]])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[[19, 22], [43, 50]]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matrix_mult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([[1, 2, 3], [4,  5, 6]], [[7, 8], [9, 1], [2, 3]])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[[31, 19], [85, 55]]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&gt;&gt;&gt;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matrix_mult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([[7, 8], [9, 1], [2, 3]], [[1, 2, 3], [4, 5, 6]])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[[39, 54, 69], [13, 23, 33], [14, 19, 24]]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"""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5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351452" y="1349900"/>
            <a:ext cx="1083595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tipinde, aynı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tipinde olduğu gibi araya eleman ekleme yapılmaz.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parantez içinde gösterilir.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Tek elemanlı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veride, eğer verinin yanına virgül koymaz isek verinin tipi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olur.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1108009" y="3220721"/>
            <a:ext cx="2885493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demet=(1)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(demet))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demet=(1,)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(demet))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3954806-EE21-C9E4-0E52-DED312EB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8" y="4959123"/>
            <a:ext cx="1457325" cy="4667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1C0BAB6-493B-95F8-AFB9-E15960311F52}"/>
              </a:ext>
            </a:extLst>
          </p:cNvPr>
          <p:cNvSpPr txBox="1"/>
          <p:nvPr/>
        </p:nvSpPr>
        <p:spPr>
          <a:xfrm>
            <a:off x="5092180" y="3082222"/>
            <a:ext cx="317474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'c', 'd', 'e')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[2:4])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[0:-1])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FD821CC-3EF9-45C1-E0D3-F7438AA5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2" y="4849585"/>
            <a:ext cx="18954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5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Değiştirilemezlik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3320723" y="1265497"/>
            <a:ext cx="514350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'c', 'd', 'e')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[2]='p'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3369CDB-7612-18D7-6888-30F6A941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24" y="2014435"/>
            <a:ext cx="6438900" cy="8667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4F4DE27-98BA-4211-68ED-7EF003D86CE7}"/>
              </a:ext>
            </a:extLst>
          </p:cNvPr>
          <p:cNvSpPr txBox="1"/>
          <p:nvPr/>
        </p:nvSpPr>
        <p:spPr>
          <a:xfrm>
            <a:off x="2183363" y="3084564"/>
            <a:ext cx="8121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Çözüm: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veritipine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çevir, düzenle ve tekrar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tipine çevir.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D10C4D4-AB97-AC0E-45AD-F89CB2B02F17}"/>
              </a:ext>
            </a:extLst>
          </p:cNvPr>
          <p:cNvSpPr txBox="1"/>
          <p:nvPr/>
        </p:nvSpPr>
        <p:spPr>
          <a:xfrm>
            <a:off x="4159117" y="3588815"/>
            <a:ext cx="5759323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'c', 'd', 'e')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[2]='p'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915C2D9-A57D-621C-53D3-72BB5310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78" y="5161354"/>
            <a:ext cx="2295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20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count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3227137" y="1711880"/>
            <a:ext cx="62631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 = ('a', 'b', 'c', 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a','d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e','a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print("Count Item a=",</a:t>
            </a:r>
            <a:r>
              <a:rPr lang="en-US" dirty="0" err="1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.count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('a'))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print("Count Item a=",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tup.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('e'))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129648-4D4C-7CC0-C480-21FA202B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75" y="3093194"/>
            <a:ext cx="1466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2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Örnek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289853" y="1424943"/>
            <a:ext cx="503792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middle = int(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/ 2) 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middle:middle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[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['a', 'b', 'd', 'e']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9518BE-852B-DC27-E7F8-37A73EE9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0" y="4239835"/>
            <a:ext cx="2305050" cy="3143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CA05572-1299-831A-0C6B-6D5BBEBA4EE3}"/>
              </a:ext>
            </a:extLst>
          </p:cNvPr>
          <p:cNvSpPr txBox="1"/>
          <p:nvPr/>
        </p:nvSpPr>
        <p:spPr>
          <a:xfrm>
            <a:off x="5235248" y="1858397"/>
            <a:ext cx="596805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middle = 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/ 2) 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middle:middle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('a', 'b', 'd', 'e')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E41E504-CAA5-8C87-EFD9-39215412EEF9}"/>
              </a:ext>
            </a:extLst>
          </p:cNvPr>
          <p:cNvSpPr txBox="1"/>
          <p:nvPr/>
        </p:nvSpPr>
        <p:spPr>
          <a:xfrm>
            <a:off x="5076629" y="1240277"/>
            <a:ext cx="54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Aynı fonksiyona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gönderildiğinde hata ortaya çıkıyor.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78568D4-B09B-ECEC-35EB-2E3ACD60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29" y="4630024"/>
            <a:ext cx="5181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321735"/>
            <a:ext cx="11905862" cy="918100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/>
              <a:t>Liste-&gt;  in: öğenin listede olup-olmadığını sınamamızı sağlar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2608293" y="1248029"/>
            <a:ext cx="7590066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"hum"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"swallow"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ne = "spam"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ne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"foo" not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7319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Örnek</a:t>
            </a:r>
            <a:r>
              <a:rPr lang="tr-TR" b="1" dirty="0">
                <a:sym typeface="Wingdings" panose="05000000000000000000" pitchFamily="2" charset="2"/>
              </a:rPr>
              <a:t> (Genel Çözüm)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410203" y="1239835"/>
            <a:ext cx="501088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encapsulate(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seq):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type(seq) == type(""):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return str(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type(seq) == type([]):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return 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seq):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middle = 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(seq) / 2)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seq[:middle] + encapsulate(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seq) + seq[middle:]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5C29D5D-2140-BFD1-516C-957DE52F460E}"/>
              </a:ext>
            </a:extLst>
          </p:cNvPr>
          <p:cNvSpPr txBox="1"/>
          <p:nvPr/>
        </p:nvSpPr>
        <p:spPr>
          <a:xfrm>
            <a:off x="5878285" y="1289953"/>
            <a:ext cx="5670247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my_string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abde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['a', 'b', 'd', 'e']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my_tuple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'd', 'e')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my_string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my_tuple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4732F05-C70B-E238-60F0-98BFB240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44" y="3944322"/>
            <a:ext cx="2333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6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>
                <a:solidFill>
                  <a:srgbClr val="0070C0"/>
                </a:solidFill>
              </a:rPr>
              <a:t>+</a:t>
            </a:r>
            <a:r>
              <a:rPr lang="tr-TR" b="1" dirty="0"/>
              <a:t>: </a:t>
            </a:r>
            <a:r>
              <a:rPr lang="tr-TR" b="1" dirty="0" err="1"/>
              <a:t>birleștirme</a:t>
            </a:r>
            <a:r>
              <a:rPr lang="tr-TR" b="1" dirty="0"/>
              <a:t>, </a:t>
            </a:r>
            <a:r>
              <a:rPr lang="tr-TR" b="1" dirty="0">
                <a:solidFill>
                  <a:srgbClr val="0070C0"/>
                </a:solidFill>
              </a:rPr>
              <a:t>*</a:t>
            </a:r>
            <a:r>
              <a:rPr lang="tr-TR" b="1" dirty="0"/>
              <a:t>: tekrarlama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2608293" y="1248029"/>
            <a:ext cx="63677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= [1, 2, 3]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b = [4, 5, 6]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c = a + b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print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[1, 2, 3, 4, 5, 6]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[0]*4</a:t>
            </a: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[0, 0, 0, 0]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* 4</a:t>
            </a: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[1, 2, 3, 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177151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Dilimleme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643467" y="1248029"/>
            <a:ext cx="9433594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bilgideki mantıkla aynıdır.</a:t>
            </a:r>
          </a:p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=['spam', 'bungee', 'swallow']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[1:2] 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[’bungee’] 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[1:3] 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[’bungee’, ’swallow’] 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[1:] 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[’bungee’, ’swallow’] 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[:1]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[’spam’]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[:2]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spam’,’bungee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spam’,’bungee’,’swallow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11269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/>
              <a:t>range</a:t>
            </a:r>
            <a:r>
              <a:rPr lang="tr-TR" b="1" dirty="0"/>
              <a:t> </a:t>
            </a:r>
            <a:r>
              <a:rPr lang="tr-TR" b="1" dirty="0" err="1"/>
              <a:t>ișlevi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186612" y="1078739"/>
            <a:ext cx="117659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işlev vasıtasıyla belirli başlangıç ve bitiş değerleri arasında belirli adım aralıklarıyla liste oluşturulabilir.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start, stop, step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))-&gt;elde edilen bilgi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tipine dönüştürülmelidir.</a:t>
            </a:r>
          </a:p>
          <a:p>
            <a:pPr algn="ctr"/>
            <a:endParaRPr lang="tr-TR" b="1" u="sng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1110343" y="2624444"/>
            <a:ext cx="803443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(5,10))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(b)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(5,15,3))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(c)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(20,4,-5))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(10,20,-2))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(e)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33C0933-C4F0-E3B5-083F-36779ACE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69" y="3294449"/>
            <a:ext cx="2686050" cy="2381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F26CE68-C6FD-B217-BC9F-E6CB356A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69" y="4008104"/>
            <a:ext cx="1371600" cy="2476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520939C-3E9E-6E02-61C5-C42F0208F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469" y="4731812"/>
            <a:ext cx="1257300" cy="2476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D0EC893-C249-EFCD-E5D5-C267AD1B5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94" y="5455520"/>
            <a:ext cx="1362075" cy="23812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5E1FB8FE-2386-1745-6C70-414AC91A5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469" y="6169703"/>
            <a:ext cx="2381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/>
              <a:t>Değiștirilebilirlik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370503" y="1114023"/>
            <a:ext cx="1060890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dizgi: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değiştirilemez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liste: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değiştirilebilir</a:t>
            </a:r>
            <a:endParaRPr lang="tr-TR" b="1" u="sng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214605" y="1988847"/>
            <a:ext cx="4320074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kelime=['hum',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bungee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'bar']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kelime[0] = "hum"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kelime[-1] = "tar" #son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item'ı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değiştirir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69CB82E-CBC1-EAFF-5BE2-A0931E8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79" y="3659681"/>
            <a:ext cx="2286000" cy="3143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A288E5B-AF3A-77E5-B78B-2E4A1833118B}"/>
              </a:ext>
            </a:extLst>
          </p:cNvPr>
          <p:cNvSpPr txBox="1"/>
          <p:nvPr/>
        </p:nvSpPr>
        <p:spPr>
          <a:xfrm>
            <a:off x="5812626" y="2072823"/>
            <a:ext cx="389121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 = "TEST"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str[2] = 'X'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AF8F627-C5D0-928F-C397-58EB8382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42" y="3308622"/>
            <a:ext cx="5055248" cy="7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22730</TotalTime>
  <Words>3937</Words>
  <Application>Microsoft Office PowerPoint</Application>
  <PresentationFormat>Geniş ekran</PresentationFormat>
  <Paragraphs>581</Paragraphs>
  <Slides>51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8" baseType="lpstr">
      <vt:lpstr>Arial</vt:lpstr>
      <vt:lpstr>Calibri</vt:lpstr>
      <vt:lpstr>Nocturne Serif</vt:lpstr>
      <vt:lpstr>Roboto Condensed</vt:lpstr>
      <vt:lpstr>Times New Roman</vt:lpstr>
      <vt:lpstr>Wingdings</vt:lpstr>
      <vt:lpstr>Office Teması</vt:lpstr>
      <vt:lpstr>Python Ders-6</vt:lpstr>
      <vt:lpstr>Liste</vt:lpstr>
      <vt:lpstr>Liste-&gt;Öğelere Erişme</vt:lpstr>
      <vt:lpstr>Liste-&gt; Liste Dolașımı</vt:lpstr>
      <vt:lpstr>Liste-&gt;  in: öğenin listede olup-olmadığını sınamamızı sağlar</vt:lpstr>
      <vt:lpstr>Liste-&gt;  +: birleștirme, *: tekrarlama</vt:lpstr>
      <vt:lpstr>Liste-&gt;  Dilimleme</vt:lpstr>
      <vt:lpstr>Liste-&gt;  range ișlevi</vt:lpstr>
      <vt:lpstr>Liste-&gt;  Değiștirilebilirlik</vt:lpstr>
      <vt:lpstr>Liste-&gt;  Değiștirilebilirlik</vt:lpstr>
      <vt:lpstr>Liste-&gt;  Öğe Silme</vt:lpstr>
      <vt:lpstr>Liste-&gt;  Liste x String Değişme ve Değişmeme Durumu</vt:lpstr>
      <vt:lpstr>Liste-&gt;  Takma İsimler</vt:lpstr>
      <vt:lpstr>Liste-&gt;  shallow x deepcopy (sığ ve derin kopyalama)</vt:lpstr>
      <vt:lpstr>Liste-&gt;  shallow x deepcopy (sığ ve derin kopyalama)</vt:lpstr>
      <vt:lpstr>Liste-&gt;  shallow x deepcopy (sığ ve derin kopyalama)</vt:lpstr>
      <vt:lpstr>Liste-&gt;  → enumarate ișlevi</vt:lpstr>
      <vt:lpstr>Liste-&gt;  → enumarate ișlevi-Örnek</vt:lpstr>
      <vt:lpstr>Liste-&gt;  → İşleve Parametre olarak gönderme</vt:lpstr>
      <vt:lpstr>Liste-&gt;  → İşleve Parametre olarak gönderme</vt:lpstr>
      <vt:lpstr>Liste-&gt;  → İşleve Parametre olarak gönderme</vt:lpstr>
      <vt:lpstr>Liste-&gt;  → İşleve Parametre olarak gönderme-&gt;deepcopy</vt:lpstr>
      <vt:lpstr>Liste-&gt;  → içiçe listeler</vt:lpstr>
      <vt:lpstr>Liste-&gt;  → içiçe listeler</vt:lpstr>
      <vt:lpstr>Liste-&gt;String---&gt;Liste Dönüşümü</vt:lpstr>
      <vt:lpstr>Liste-&gt;String---&gt;Liste Dönüşümüsplit ve join</vt:lpstr>
      <vt:lpstr>Liste-&gt;Ödev</vt:lpstr>
      <vt:lpstr>Liste-&gt;Liste Metodları</vt:lpstr>
      <vt:lpstr>Liste-&gt;Liste Metodları</vt:lpstr>
      <vt:lpstr>Liste-&gt;Liste Metodlarıinsert</vt:lpstr>
      <vt:lpstr>Liste-&gt;Liste Metodlarıcount</vt:lpstr>
      <vt:lpstr>Liste-&gt;Liste Metodlarıindex </vt:lpstr>
      <vt:lpstr>Liste-&gt;Liste Metodlarıreverse </vt:lpstr>
      <vt:lpstr>Liste-&gt;Liste Metodlarıremove </vt:lpstr>
      <vt:lpstr>Liste-&gt;Liste Metodlarısort </vt:lpstr>
      <vt:lpstr>Liste-&gt;Liste Metodlarıpop </vt:lpstr>
      <vt:lpstr>Liste-&gt;Liste Metodlarıextend </vt:lpstr>
      <vt:lpstr>Liste-&gt;Örnekler</vt:lpstr>
      <vt:lpstr>Liste-&gt;Liste Kavraması</vt:lpstr>
      <vt:lpstr>Liste-&gt;Liste Kavraması</vt:lpstr>
      <vt:lpstr>Liste-&gt;Liste Kavraması</vt:lpstr>
      <vt:lpstr>Liste-&gt;Liste Kavraması</vt:lpstr>
      <vt:lpstr>Liste-&gt;Ödevler</vt:lpstr>
      <vt:lpstr>Liste-&gt;Ödevler</vt:lpstr>
      <vt:lpstr>Liste-&gt;Ödevler</vt:lpstr>
      <vt:lpstr>Tuple</vt:lpstr>
      <vt:lpstr>TupleDeğiştirilemezlik</vt:lpstr>
      <vt:lpstr>Tuplecount</vt:lpstr>
      <vt:lpstr>TupleÖrnek </vt:lpstr>
      <vt:lpstr>TupleÖrnek (Genel Çözüm)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359</cp:revision>
  <dcterms:created xsi:type="dcterms:W3CDTF">2023-02-09T18:44:39Z</dcterms:created>
  <dcterms:modified xsi:type="dcterms:W3CDTF">2024-02-14T12:13:38Z</dcterms:modified>
</cp:coreProperties>
</file>