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1" r:id="rId13"/>
    <p:sldId id="300" r:id="rId14"/>
    <p:sldId id="302" r:id="rId15"/>
    <p:sldId id="303" r:id="rId16"/>
    <p:sldId id="304" r:id="rId17"/>
    <p:sldId id="28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541AAB1-655E-1CF9-EB7A-F4018661CC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C22452D-3D1C-5903-716F-D5BE23E241FF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exceptions.html#bltin-exception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Ders-8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Özyineleme(</a:t>
            </a:r>
            <a:r>
              <a:rPr lang="tr-TR" sz="2800" dirty="0" err="1"/>
              <a:t>Recursive</a:t>
            </a:r>
            <a:r>
              <a:rPr lang="tr-TR" sz="2800" dirty="0"/>
              <a:t>) ve İstisnalar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İstisnayı</a:t>
            </a:r>
            <a:r>
              <a:rPr lang="tr-TR" b="1" dirty="0">
                <a:sym typeface="Wingdings" panose="05000000000000000000" pitchFamily="2" charset="2"/>
              </a:rPr>
              <a:t> ele alma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1254337" y="1097069"/>
            <a:ext cx="4381352" cy="197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filename = input('Enter a file name: 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f = open (filename, "r")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 ('There is no file named', filename)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992459E-B370-0493-BA14-E80D948A278D}"/>
              </a:ext>
            </a:extLst>
          </p:cNvPr>
          <p:cNvSpPr txBox="1">
            <a:spLocks/>
          </p:cNvSpPr>
          <p:nvPr/>
        </p:nvSpPr>
        <p:spPr>
          <a:xfrm>
            <a:off x="6490997" y="1097069"/>
            <a:ext cx="4901101" cy="355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def exists(filename):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f = open(filename)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err="1">
                <a:solidFill>
                  <a:schemeClr val="accent6"/>
                </a:solidFill>
              </a:rPr>
              <a:t>f.close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return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except: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  return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if (exists("aa.txt")):print("</a:t>
            </a:r>
            <a:r>
              <a:rPr lang="en-US" dirty="0" err="1">
                <a:solidFill>
                  <a:schemeClr val="accent6"/>
                </a:solidFill>
              </a:rPr>
              <a:t>Dosya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açıldı</a:t>
            </a:r>
            <a:r>
              <a:rPr lang="en-US" dirty="0">
                <a:solidFill>
                  <a:schemeClr val="accent6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chemeClr val="accent6"/>
                </a:solidFill>
              </a:rPr>
              <a:t>else:print</a:t>
            </a:r>
            <a:r>
              <a:rPr lang="en-US" dirty="0">
                <a:solidFill>
                  <a:schemeClr val="accent6"/>
                </a:solidFill>
              </a:rPr>
              <a:t>("</a:t>
            </a:r>
            <a:r>
              <a:rPr lang="en-US" dirty="0" err="1">
                <a:solidFill>
                  <a:schemeClr val="accent6"/>
                </a:solidFill>
              </a:rPr>
              <a:t>Dosya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açmada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hata</a:t>
            </a:r>
            <a:r>
              <a:rPr lang="en-US" dirty="0">
                <a:solidFill>
                  <a:schemeClr val="accent6"/>
                </a:solidFill>
              </a:rPr>
              <a:t>")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D0D470ED-2384-A25B-2C05-FA14FFA1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73" y="4123250"/>
            <a:ext cx="2590800" cy="5334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393B6EF-88D0-170B-9089-8A87AABA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60" y="4807209"/>
            <a:ext cx="16859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5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İstisnayı</a:t>
            </a:r>
            <a:r>
              <a:rPr lang="tr-TR" b="1" dirty="0">
                <a:sym typeface="Wingdings" panose="05000000000000000000" pitchFamily="2" charset="2"/>
              </a:rPr>
              <a:t> ele alma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3682654" y="1570853"/>
            <a:ext cx="5236660" cy="4763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f = open('myfile.txt')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s = </a:t>
            </a:r>
            <a:r>
              <a:rPr lang="en-US" dirty="0" err="1">
                <a:solidFill>
                  <a:schemeClr val="accent6"/>
                </a:solidFill>
              </a:rPr>
              <a:t>f.readline</a:t>
            </a:r>
            <a:r>
              <a:rPr lang="en-US" dirty="0">
                <a:solidFill>
                  <a:schemeClr val="accent6"/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= int(</a:t>
            </a:r>
            <a:r>
              <a:rPr lang="en-US" dirty="0" err="1">
                <a:solidFill>
                  <a:schemeClr val="accent6"/>
                </a:solidFill>
              </a:rPr>
              <a:t>s.strip</a:t>
            </a:r>
            <a:r>
              <a:rPr lang="en-US" dirty="0">
                <a:solidFill>
                  <a:schemeClr val="accent6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IOError</a:t>
            </a:r>
            <a:r>
              <a:rPr lang="en-US" dirty="0">
                <a:solidFill>
                  <a:srgbClr val="0070C0"/>
                </a:solidFill>
              </a:rPr>
              <a:t> as 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errno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strerror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e.args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 ("I/O error({0}): {1}".format(</a:t>
            </a:r>
            <a:r>
              <a:rPr lang="en-US" dirty="0" err="1">
                <a:solidFill>
                  <a:schemeClr val="accent6"/>
                </a:solidFill>
              </a:rPr>
              <a:t>errno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 err="1">
                <a:solidFill>
                  <a:schemeClr val="accent6"/>
                </a:solidFill>
              </a:rPr>
              <a:t>strerror</a:t>
            </a:r>
            <a:r>
              <a:rPr lang="en-US" dirty="0">
                <a:solidFill>
                  <a:schemeClr val="accent6"/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 </a:t>
            </a: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 ("Could not convert data to an integer.")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 ("Unexpected error:")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992459E-B370-0493-BA14-E80D948A278D}"/>
              </a:ext>
            </a:extLst>
          </p:cNvPr>
          <p:cNvSpPr txBox="1">
            <a:spLocks/>
          </p:cNvSpPr>
          <p:nvPr/>
        </p:nvSpPr>
        <p:spPr>
          <a:xfrm>
            <a:off x="4344956" y="1087046"/>
            <a:ext cx="4901101" cy="42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Daha profesyonel yazım.</a:t>
            </a:r>
          </a:p>
        </p:txBody>
      </p:sp>
    </p:spTree>
    <p:extLst>
      <p:ext uri="{BB962C8B-B14F-4D97-AF65-F5344CB8AC3E}">
        <p14:creationId xmlns:p14="http://schemas.microsoft.com/office/powerpoint/2010/main" val="4703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İstisnayı</a:t>
            </a:r>
            <a:r>
              <a:rPr lang="tr-TR" b="1" dirty="0">
                <a:sym typeface="Wingdings" panose="05000000000000000000" pitchFamily="2" charset="2"/>
              </a:rPr>
              <a:t> ele alma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3682654" y="1570853"/>
            <a:ext cx="3445934" cy="2655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while(True):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 err="1">
                <a:solidFill>
                  <a:schemeClr val="accent6"/>
                </a:solidFill>
              </a:rPr>
              <a:t>sayi</a:t>
            </a:r>
            <a:r>
              <a:rPr lang="en-US" dirty="0">
                <a:solidFill>
                  <a:schemeClr val="accent6"/>
                </a:solidFill>
              </a:rPr>
              <a:t>=int(input("</a:t>
            </a:r>
            <a:r>
              <a:rPr lang="en-US" dirty="0" err="1">
                <a:solidFill>
                  <a:schemeClr val="accent6"/>
                </a:solidFill>
              </a:rPr>
              <a:t>Sayı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Girin</a:t>
            </a:r>
            <a:r>
              <a:rPr lang="en-US" dirty="0">
                <a:solidFill>
                  <a:schemeClr val="accent6"/>
                </a:solidFill>
              </a:rPr>
              <a:t>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break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except </a:t>
            </a: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print("</a:t>
            </a:r>
            <a:r>
              <a:rPr lang="en-US" dirty="0" err="1">
                <a:solidFill>
                  <a:schemeClr val="accent6"/>
                </a:solidFill>
              </a:rPr>
              <a:t>Lütfen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sayı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girin</a:t>
            </a:r>
            <a:r>
              <a:rPr lang="tr-TR" dirty="0">
                <a:solidFill>
                  <a:schemeClr val="accent6"/>
                </a:solidFill>
              </a:rPr>
              <a:t>!!!</a:t>
            </a:r>
            <a:r>
              <a:rPr lang="en-US" dirty="0">
                <a:solidFill>
                  <a:schemeClr val="accent6"/>
                </a:solidFill>
              </a:rPr>
              <a:t>")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992459E-B370-0493-BA14-E80D948A278D}"/>
              </a:ext>
            </a:extLst>
          </p:cNvPr>
          <p:cNvSpPr txBox="1">
            <a:spLocks/>
          </p:cNvSpPr>
          <p:nvPr/>
        </p:nvSpPr>
        <p:spPr>
          <a:xfrm>
            <a:off x="4344956" y="1087046"/>
            <a:ext cx="4901101" cy="423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/>
              <a:t>Sayı girmeye zorlama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88DBF0E-24D4-1A79-3CE5-3C47B623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56" y="4444481"/>
            <a:ext cx="2095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</a:t>
            </a:r>
            <a:r>
              <a:rPr lang="tr-TR" b="1" dirty="0">
                <a:sym typeface="Wingdings" panose="05000000000000000000" pitchFamily="2" charset="2"/>
              </a:rPr>
              <a:t> Tetikleme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3999895" y="1346918"/>
            <a:ext cx="6310432" cy="3001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def </a:t>
            </a:r>
            <a:r>
              <a:rPr lang="en-US" dirty="0" err="1">
                <a:solidFill>
                  <a:schemeClr val="accent6"/>
                </a:solidFill>
              </a:rPr>
              <a:t>get_age</a:t>
            </a:r>
            <a:r>
              <a:rPr lang="en-US" dirty="0">
                <a:solidFill>
                  <a:schemeClr val="accent6"/>
                </a:solidFill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age = int(input('Please enter your age: '))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if age &lt;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raise </a:t>
            </a: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('%s is not a valid age' % age)</a:t>
            </a:r>
            <a:r>
              <a:rPr lang="tr-TR" dirty="0">
                <a:solidFill>
                  <a:srgbClr val="0070C0"/>
                </a:solidFill>
              </a:rPr>
              <a:t> #hata fırlat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return 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print("Age:%s"%</a:t>
            </a:r>
            <a:r>
              <a:rPr lang="en-US" dirty="0" err="1">
                <a:solidFill>
                  <a:schemeClr val="accent6"/>
                </a:solidFill>
              </a:rPr>
              <a:t>get_age</a:t>
            </a:r>
            <a:r>
              <a:rPr lang="en-US" dirty="0">
                <a:solidFill>
                  <a:schemeClr val="accent6"/>
                </a:solidFill>
              </a:rPr>
              <a:t>())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B6727B-CC6F-3395-D945-E1CE9BC6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0" y="4858522"/>
            <a:ext cx="3352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3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</a:t>
            </a:r>
            <a:r>
              <a:rPr lang="tr-TR" b="1" dirty="0">
                <a:sym typeface="Wingdings" panose="05000000000000000000" pitchFamily="2" charset="2"/>
              </a:rPr>
              <a:t> Tetikleme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3999895" y="1346919"/>
            <a:ext cx="6310432" cy="1452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x = "hello"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if not type(x) is int: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raise </a:t>
            </a:r>
            <a:r>
              <a:rPr lang="en-US" dirty="0" err="1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("Only integers are allowed")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6BFC00-39D6-0624-3137-91805912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54" y="2929237"/>
            <a:ext cx="3305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1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Recursive</a:t>
            </a:r>
            <a:r>
              <a:rPr lang="tr-TR" b="1" dirty="0" err="1">
                <a:sym typeface="Wingdings" panose="05000000000000000000" pitchFamily="2" charset="2"/>
              </a:rPr>
              <a:t>Ödevler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5770875" y="1119463"/>
            <a:ext cx="5310956" cy="3413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def </a:t>
            </a:r>
            <a:r>
              <a:rPr lang="en-US" dirty="0" err="1">
                <a:solidFill>
                  <a:schemeClr val="accent6"/>
                </a:solidFill>
              </a:rPr>
              <a:t>recursive_count</a:t>
            </a:r>
            <a:r>
              <a:rPr lang="en-US" dirty="0">
                <a:solidFill>
                  <a:schemeClr val="accent6"/>
                </a:solidFill>
              </a:rPr>
              <a:t>(target, </a:t>
            </a:r>
            <a:r>
              <a:rPr lang="en-US" dirty="0" err="1">
                <a:solidFill>
                  <a:schemeClr val="accent6"/>
                </a:solidFill>
              </a:rPr>
              <a:t>nested_num_list</a:t>
            </a:r>
            <a:r>
              <a:rPr lang="en-US" dirty="0">
                <a:solidFill>
                  <a:schemeClr val="accent6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&gt;&gt;&gt; </a:t>
            </a:r>
            <a:r>
              <a:rPr lang="en-US" dirty="0" err="1">
                <a:solidFill>
                  <a:schemeClr val="accent6"/>
                </a:solidFill>
              </a:rPr>
              <a:t>recursive_count</a:t>
            </a:r>
            <a:r>
              <a:rPr lang="en-US" dirty="0">
                <a:solidFill>
                  <a:schemeClr val="accent6"/>
                </a:solidFill>
              </a:rPr>
              <a:t>(2, [2, 9, [2, 1, 13, 2], 8, [2,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&gt;&gt;&gt; </a:t>
            </a:r>
            <a:r>
              <a:rPr lang="en-US" dirty="0" err="1">
                <a:solidFill>
                  <a:schemeClr val="accent6"/>
                </a:solidFill>
              </a:rPr>
              <a:t>recursive_count</a:t>
            </a:r>
            <a:r>
              <a:rPr lang="en-US" dirty="0">
                <a:solidFill>
                  <a:schemeClr val="accent6"/>
                </a:solidFill>
              </a:rPr>
              <a:t>(7, [[9, [7, 1, 13, 2], 8], [7,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&gt;&gt;&gt; </a:t>
            </a:r>
            <a:r>
              <a:rPr lang="en-US" dirty="0" err="1">
                <a:solidFill>
                  <a:schemeClr val="accent6"/>
                </a:solidFill>
              </a:rPr>
              <a:t>recursive_count</a:t>
            </a:r>
            <a:r>
              <a:rPr lang="en-US" dirty="0">
                <a:solidFill>
                  <a:schemeClr val="accent6"/>
                </a:solidFill>
              </a:rPr>
              <a:t>(15, [[9, [7, 1, 13, 2], 8], [2,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&gt;&gt;&gt; </a:t>
            </a:r>
            <a:r>
              <a:rPr lang="en-US" dirty="0" err="1">
                <a:solidFill>
                  <a:schemeClr val="accent6"/>
                </a:solidFill>
              </a:rPr>
              <a:t>recursive_count</a:t>
            </a:r>
            <a:r>
              <a:rPr lang="en-US" dirty="0">
                <a:solidFill>
                  <a:schemeClr val="accent6"/>
                </a:solidFill>
              </a:rPr>
              <a:t>(5, [[5, [5, [1, 5], 5], 5], [5,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    """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C6F8623-2431-A8D1-74C8-E27F810E8CF5}"/>
              </a:ext>
            </a:extLst>
          </p:cNvPr>
          <p:cNvSpPr txBox="1">
            <a:spLocks/>
          </p:cNvSpPr>
          <p:nvPr/>
        </p:nvSpPr>
        <p:spPr>
          <a:xfrm>
            <a:off x="545732" y="1141857"/>
            <a:ext cx="5310956" cy="3413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def recursive_min(nested_num_list):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&gt;&gt;&gt; recursive_min([2, 9, [1, 13], 8, 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&gt;&gt;&gt; recursive_min([2, [[100, 1], 90], [10, 13], 8, 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&gt;&gt;&gt; recursive_min([2, [[13, -7], 90], [1, 100], 8, 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-7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&gt;&gt;&gt; recursive_min([[[-13, 7], 90], 2, [1, 100], 8, 6])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  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dirty="0">
                <a:solidFill>
                  <a:schemeClr val="accent6"/>
                </a:solidFill>
              </a:rPr>
              <a:t>    """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7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Recursive</a:t>
            </a:r>
            <a:r>
              <a:rPr lang="tr-TR" b="1" dirty="0" err="1">
                <a:sym typeface="Wingdings" panose="05000000000000000000" pitchFamily="2" charset="2"/>
              </a:rPr>
              <a:t>Ödevler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C6F8623-2431-A8D1-74C8-E27F810E8CF5}"/>
              </a:ext>
            </a:extLst>
          </p:cNvPr>
          <p:cNvSpPr txBox="1">
            <a:spLocks/>
          </p:cNvSpPr>
          <p:nvPr/>
        </p:nvSpPr>
        <p:spPr>
          <a:xfrm>
            <a:off x="4287307" y="1097069"/>
            <a:ext cx="5550268" cy="3413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def flatten(nested_num_list):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&gt;&gt;&gt; flatten([2, 9, [2, 1, 13, 2], 8, [2,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[2, 9, 2, 1, 13, 2, 8, 2, 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&gt;&gt;&gt; flatten([[9, [7, 1, 13, 2], 8], [7,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[9, 7, 1, 13, 2, 8, 7, 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&gt;&gt;&gt; flatten([[9, [7, 1, 13, 2], 8], [2,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[9, 7, 1, 13, 2, 8, 2, 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&gt;&gt;&gt; flatten([[5, [5, [1, 5], 5], 5], [5,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  [5, 5, 1, 5, 5, 5, 5, 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chemeClr val="accent6"/>
                </a:solidFill>
              </a:rPr>
              <a:t>    """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6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ÖZYİNELEME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71" y="1714377"/>
            <a:ext cx="2296430" cy="9181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b="1" u="sng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=[1, 2, 8]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b="1" u="sng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b="1" u="sng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b="1" u="sng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b="1" u="sng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b="1" u="sng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52533D4-F3BF-0249-79AB-94CA702F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44" y="2861096"/>
            <a:ext cx="400050" cy="333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C3AF60A-F87D-1B1B-93C2-FE4FFB6A9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06" y="3423071"/>
            <a:ext cx="5543550" cy="35242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6194427" y="2241164"/>
            <a:ext cx="2296430" cy="91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u="sng" dirty="0" err="1">
                <a:solidFill>
                  <a:srgbClr val="00B050"/>
                </a:solidFill>
              </a:rPr>
              <a:t>list</a:t>
            </a:r>
            <a:r>
              <a:rPr lang="tr-TR" b="1" u="sng" dirty="0">
                <a:solidFill>
                  <a:srgbClr val="00B050"/>
                </a:solidFill>
              </a:rPr>
              <a:t>=[1, 2, 8,</a:t>
            </a:r>
            <a:r>
              <a:rPr lang="tr-TR" b="1" u="sng" dirty="0">
                <a:solidFill>
                  <a:schemeClr val="accent1"/>
                </a:solidFill>
              </a:rPr>
              <a:t>[5,10,20]</a:t>
            </a:r>
            <a:r>
              <a:rPr lang="tr-TR" b="1" u="sng" dirty="0">
                <a:solidFill>
                  <a:srgbClr val="00B050"/>
                </a:solidFill>
              </a:rPr>
              <a:t>]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u="sng" dirty="0" err="1">
                <a:solidFill>
                  <a:srgbClr val="00B050"/>
                </a:solidFill>
              </a:rPr>
              <a:t>print</a:t>
            </a:r>
            <a:r>
              <a:rPr lang="tr-TR" b="1" u="sng" dirty="0">
                <a:solidFill>
                  <a:srgbClr val="00B050"/>
                </a:solidFill>
              </a:rPr>
              <a:t>(</a:t>
            </a:r>
            <a:r>
              <a:rPr lang="tr-TR" b="1" u="sng" dirty="0" err="1">
                <a:solidFill>
                  <a:srgbClr val="00B050"/>
                </a:solidFill>
              </a:rPr>
              <a:t>sum</a:t>
            </a:r>
            <a:r>
              <a:rPr lang="tr-TR" b="1" u="sng" dirty="0">
                <a:solidFill>
                  <a:srgbClr val="00B050"/>
                </a:solidFill>
              </a:rPr>
              <a:t>(</a:t>
            </a:r>
            <a:r>
              <a:rPr lang="tr-TR" b="1" u="sng" dirty="0" err="1">
                <a:solidFill>
                  <a:srgbClr val="00B050"/>
                </a:solidFill>
              </a:rPr>
              <a:t>list</a:t>
            </a:r>
            <a:r>
              <a:rPr lang="tr-TR" b="1" u="sng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6A7916-2D68-00C9-15F0-B0CA43605DF1}"/>
              </a:ext>
            </a:extLst>
          </p:cNvPr>
          <p:cNvSpPr txBox="1"/>
          <p:nvPr/>
        </p:nvSpPr>
        <p:spPr>
          <a:xfrm>
            <a:off x="4293865" y="16726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u="sng" dirty="0" err="1"/>
              <a:t>sum</a:t>
            </a:r>
            <a:r>
              <a:rPr lang="tr-TR" b="1" u="sng" dirty="0"/>
              <a:t> iç içe listeleri toplamaz. Hata verir.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ÖZYİNELEME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3837897" y="1520197"/>
            <a:ext cx="4713059" cy="391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recursive_sum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nested_num_list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r>
              <a:rPr lang="tr-TR" dirty="0">
                <a:solidFill>
                  <a:srgbClr val="00B050"/>
                </a:solidFill>
              </a:rPr>
              <a:t>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elem in </a:t>
            </a:r>
            <a:r>
              <a:rPr lang="tr-TR" dirty="0" err="1">
                <a:solidFill>
                  <a:srgbClr val="00B050"/>
                </a:solidFill>
              </a:rPr>
              <a:t>nested_num_list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type</a:t>
            </a:r>
            <a:r>
              <a:rPr lang="tr-TR" dirty="0">
                <a:solidFill>
                  <a:srgbClr val="0070C0"/>
                </a:solidFill>
              </a:rPr>
              <a:t>(elem) == </a:t>
            </a:r>
            <a:r>
              <a:rPr lang="tr-TR" dirty="0" err="1">
                <a:solidFill>
                  <a:srgbClr val="0070C0"/>
                </a:solidFill>
              </a:rPr>
              <a:t>type</a:t>
            </a:r>
            <a:r>
              <a:rPr lang="tr-TR" dirty="0">
                <a:solidFill>
                  <a:srgbClr val="0070C0"/>
                </a:solidFill>
              </a:rPr>
              <a:t>([])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   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r>
              <a:rPr lang="tr-TR" dirty="0">
                <a:solidFill>
                  <a:srgbClr val="00B050"/>
                </a:solidFill>
              </a:rPr>
              <a:t> + </a:t>
            </a:r>
            <a:r>
              <a:rPr lang="tr-TR" dirty="0" err="1">
                <a:solidFill>
                  <a:srgbClr val="0070C0"/>
                </a:solidFill>
              </a:rPr>
              <a:t>recursive_sum</a:t>
            </a:r>
            <a:r>
              <a:rPr lang="tr-TR" dirty="0">
                <a:solidFill>
                  <a:srgbClr val="0070C0"/>
                </a:solidFill>
              </a:rPr>
              <a:t>(elem)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   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r>
              <a:rPr lang="tr-TR" dirty="0">
                <a:solidFill>
                  <a:srgbClr val="00B050"/>
                </a:solidFill>
              </a:rPr>
              <a:t> + elem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sum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toplam=</a:t>
            </a:r>
            <a:r>
              <a:rPr lang="tr-TR" dirty="0" err="1">
                <a:solidFill>
                  <a:srgbClr val="00B050"/>
                </a:solidFill>
              </a:rPr>
              <a:t>recursive_sum</a:t>
            </a:r>
            <a:r>
              <a:rPr lang="tr-TR" dirty="0">
                <a:solidFill>
                  <a:srgbClr val="00B050"/>
                </a:solidFill>
              </a:rPr>
              <a:t>([1, 2, [11, 13], 8])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("Toplam=",toplam)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6A7916-2D68-00C9-15F0-B0CA43605DF1}"/>
              </a:ext>
            </a:extLst>
          </p:cNvPr>
          <p:cNvSpPr txBox="1"/>
          <p:nvPr/>
        </p:nvSpPr>
        <p:spPr>
          <a:xfrm>
            <a:off x="2101722" y="983934"/>
            <a:ext cx="732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dirty="0"/>
              <a:t>Bir önceki sayfadaki sorun </a:t>
            </a:r>
            <a:r>
              <a:rPr lang="tr-TR" b="1" dirty="0" err="1"/>
              <a:t>özyinemeli</a:t>
            </a:r>
            <a:r>
              <a:rPr lang="tr-TR" b="1" dirty="0"/>
              <a:t> bir fonksiyon ile çözülebilir.</a:t>
            </a: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3CFAF0D-192B-80C8-5D83-E64AE664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916" y="5759766"/>
            <a:ext cx="9525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ÖZYİNELEME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3716598" y="1353266"/>
            <a:ext cx="5362087" cy="4563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recursive_max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nested_num_list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max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nested_num_list</a:t>
            </a:r>
            <a:r>
              <a:rPr lang="tr-TR" dirty="0">
                <a:solidFill>
                  <a:srgbClr val="00B050"/>
                </a:solidFill>
              </a:rPr>
              <a:t>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elem in </a:t>
            </a:r>
            <a:r>
              <a:rPr lang="tr-TR" dirty="0" err="1">
                <a:solidFill>
                  <a:srgbClr val="00B050"/>
                </a:solidFill>
              </a:rPr>
              <a:t>nested_num_list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(elem) ==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([]):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    </a:t>
            </a:r>
            <a:r>
              <a:rPr lang="tr-TR" dirty="0">
                <a:solidFill>
                  <a:srgbClr val="0070C0"/>
                </a:solidFill>
              </a:rPr>
              <a:t>a=</a:t>
            </a:r>
            <a:r>
              <a:rPr lang="tr-TR" dirty="0" err="1">
                <a:solidFill>
                  <a:srgbClr val="0070C0"/>
                </a:solidFill>
              </a:rPr>
              <a:t>recursive_max</a:t>
            </a:r>
            <a:r>
              <a:rPr lang="tr-TR" dirty="0">
                <a:solidFill>
                  <a:srgbClr val="0070C0"/>
                </a:solidFill>
              </a:rPr>
              <a:t>(elem)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    </a:t>
            </a:r>
            <a:r>
              <a:rPr lang="tr-TR" dirty="0" err="1">
                <a:solidFill>
                  <a:srgbClr val="0070C0"/>
                </a:solidFill>
              </a:rPr>
              <a:t>if</a:t>
            </a:r>
            <a:r>
              <a:rPr lang="tr-TR" dirty="0">
                <a:solidFill>
                  <a:srgbClr val="0070C0"/>
                </a:solidFill>
              </a:rPr>
              <a:t> a&gt;</a:t>
            </a:r>
            <a:r>
              <a:rPr lang="tr-TR" dirty="0" err="1">
                <a:solidFill>
                  <a:srgbClr val="0070C0"/>
                </a:solidFill>
              </a:rPr>
              <a:t>max:max</a:t>
            </a:r>
            <a:r>
              <a:rPr lang="tr-TR" dirty="0">
                <a:solidFill>
                  <a:srgbClr val="0070C0"/>
                </a:solidFill>
              </a:rPr>
              <a:t>=a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    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elem&gt;</a:t>
            </a:r>
            <a:r>
              <a:rPr lang="tr-TR" dirty="0" err="1">
                <a:solidFill>
                  <a:srgbClr val="00B050"/>
                </a:solidFill>
              </a:rPr>
              <a:t>max:max</a:t>
            </a:r>
            <a:r>
              <a:rPr lang="tr-TR" dirty="0">
                <a:solidFill>
                  <a:srgbClr val="00B050"/>
                </a:solidFill>
              </a:rPr>
              <a:t>=elem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max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toplam=</a:t>
            </a:r>
            <a:r>
              <a:rPr lang="tr-TR" dirty="0" err="1">
                <a:solidFill>
                  <a:srgbClr val="00B050"/>
                </a:solidFill>
              </a:rPr>
              <a:t>recursive_max</a:t>
            </a:r>
            <a:r>
              <a:rPr lang="tr-TR" dirty="0">
                <a:solidFill>
                  <a:srgbClr val="00B050"/>
                </a:solidFill>
              </a:rPr>
              <a:t>([1, 2, [11, 13], 8,[100,105,16]])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("Toplam=",toplam)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6A7916-2D68-00C9-15F0-B0CA43605DF1}"/>
              </a:ext>
            </a:extLst>
          </p:cNvPr>
          <p:cNvSpPr txBox="1"/>
          <p:nvPr/>
        </p:nvSpPr>
        <p:spPr>
          <a:xfrm>
            <a:off x="2101722" y="983934"/>
            <a:ext cx="732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dirty="0"/>
              <a:t>Listedeki en büyük elemanı bulma.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B8DFA3-3A10-21E5-D7AF-41826C6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2" y="5764228"/>
            <a:ext cx="10763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ÖZYİNELEME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3735260" y="1531127"/>
            <a:ext cx="5362087" cy="207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recursion_depth</a:t>
            </a:r>
            <a:r>
              <a:rPr lang="en-US" dirty="0">
                <a:solidFill>
                  <a:srgbClr val="00B050"/>
                </a:solidFill>
              </a:rPr>
              <a:t>(number):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print ("Recursion depth number %d." % number)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recursion_depth</a:t>
            </a:r>
            <a:r>
              <a:rPr lang="en-US" dirty="0">
                <a:solidFill>
                  <a:srgbClr val="0070C0"/>
                </a:solidFill>
              </a:rPr>
              <a:t>(number + 1)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00B050"/>
                </a:solidFill>
              </a:rPr>
              <a:t>recursion_depth</a:t>
            </a:r>
            <a:r>
              <a:rPr lang="en-US" dirty="0">
                <a:solidFill>
                  <a:srgbClr val="00B050"/>
                </a:solidFill>
              </a:rPr>
              <a:t>(0)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6A7916-2D68-00C9-15F0-B0CA43605DF1}"/>
              </a:ext>
            </a:extLst>
          </p:cNvPr>
          <p:cNvSpPr txBox="1"/>
          <p:nvPr/>
        </p:nvSpPr>
        <p:spPr>
          <a:xfrm>
            <a:off x="2101722" y="983934"/>
            <a:ext cx="7322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b="1" dirty="0"/>
              <a:t>Sonsuz öz yineleme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803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ÖZYİNELEME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1095717" y="1531127"/>
            <a:ext cx="3160062" cy="1510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fakt</a:t>
            </a:r>
            <a:r>
              <a:rPr lang="en-US" dirty="0">
                <a:solidFill>
                  <a:srgbClr val="00B050"/>
                </a:solidFill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if (n &lt;= 1):return 1;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else: </a:t>
            </a:r>
            <a:r>
              <a:rPr lang="en-US" dirty="0">
                <a:solidFill>
                  <a:srgbClr val="0070C0"/>
                </a:solidFill>
              </a:rPr>
              <a:t>return n * </a:t>
            </a:r>
            <a:r>
              <a:rPr lang="en-US" dirty="0" err="1">
                <a:solidFill>
                  <a:srgbClr val="0070C0"/>
                </a:solidFill>
              </a:rPr>
              <a:t>fakt</a:t>
            </a:r>
            <a:r>
              <a:rPr lang="en-US" dirty="0">
                <a:solidFill>
                  <a:srgbClr val="0070C0"/>
                </a:solidFill>
              </a:rPr>
              <a:t>(n - 1)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fakt</a:t>
            </a:r>
            <a:r>
              <a:rPr lang="en-US" dirty="0">
                <a:solidFill>
                  <a:srgbClr val="00B050"/>
                </a:solidFill>
              </a:rPr>
              <a:t>(5))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0BE29A-A0CC-EF3D-04D6-7139BA11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66" y="3324225"/>
            <a:ext cx="1314450" cy="209550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863B2D03-AEAE-1CCD-1FD9-66EA5DB55EBA}"/>
              </a:ext>
            </a:extLst>
          </p:cNvPr>
          <p:cNvSpPr txBox="1">
            <a:spLocks/>
          </p:cNvSpPr>
          <p:nvPr/>
        </p:nvSpPr>
        <p:spPr>
          <a:xfrm>
            <a:off x="5770354" y="1449495"/>
            <a:ext cx="3160062" cy="1510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topla</a:t>
            </a:r>
            <a:r>
              <a:rPr lang="en-US" dirty="0">
                <a:solidFill>
                  <a:srgbClr val="00B050"/>
                </a:solidFill>
              </a:rPr>
              <a:t>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if (n &lt;= 1): return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    else: </a:t>
            </a:r>
            <a:r>
              <a:rPr lang="en-US" dirty="0">
                <a:solidFill>
                  <a:srgbClr val="0070C0"/>
                </a:solidFill>
              </a:rPr>
              <a:t>return n + </a:t>
            </a:r>
            <a:r>
              <a:rPr lang="en-US" dirty="0" err="1">
                <a:solidFill>
                  <a:srgbClr val="0070C0"/>
                </a:solidFill>
              </a:rPr>
              <a:t>topla</a:t>
            </a:r>
            <a:r>
              <a:rPr lang="en-US" dirty="0">
                <a:solidFill>
                  <a:srgbClr val="0070C0"/>
                </a:solidFill>
              </a:rPr>
              <a:t>(n - 1)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print('</a:t>
            </a:r>
            <a:r>
              <a:rPr lang="en-US" dirty="0" err="1">
                <a:solidFill>
                  <a:srgbClr val="00B050"/>
                </a:solidFill>
              </a:rPr>
              <a:t>Topla</a:t>
            </a:r>
            <a:r>
              <a:rPr lang="en-US" dirty="0">
                <a:solidFill>
                  <a:srgbClr val="00B050"/>
                </a:solidFill>
              </a:rPr>
              <a:t>=',</a:t>
            </a:r>
            <a:r>
              <a:rPr lang="en-US" dirty="0" err="1">
                <a:solidFill>
                  <a:srgbClr val="00B050"/>
                </a:solidFill>
              </a:rPr>
              <a:t>topla</a:t>
            </a:r>
            <a:r>
              <a:rPr lang="en-US" dirty="0">
                <a:solidFill>
                  <a:srgbClr val="00B050"/>
                </a:solidFill>
              </a:rPr>
              <a:t>(10))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A0CF20-8602-BA09-8B18-1BDC83A2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43" y="3289246"/>
            <a:ext cx="1000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4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İSTİSNALAR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11315A1A-2707-57C6-16D9-4FBEF1399BE5}"/>
              </a:ext>
            </a:extLst>
          </p:cNvPr>
          <p:cNvSpPr txBox="1">
            <a:spLocks/>
          </p:cNvSpPr>
          <p:nvPr/>
        </p:nvSpPr>
        <p:spPr>
          <a:xfrm>
            <a:off x="1254336" y="1002185"/>
            <a:ext cx="5790276" cy="115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 err="1"/>
              <a:t>Çalıșma</a:t>
            </a:r>
            <a:r>
              <a:rPr lang="tr-TR" dirty="0"/>
              <a:t> zamanı hatası -&gt; istisna ortaya çıkar.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Program durur ve hata dökümünü verir.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/>
              <a:t>Bu döküm ortaya çıkan istisnayla biter.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CD223BE-8AC1-BD8A-4957-0B4162BB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62" y="3206499"/>
            <a:ext cx="3600450" cy="122872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3DCBD30-591C-5B4A-9CAD-061866D9FE8A}"/>
              </a:ext>
            </a:extLst>
          </p:cNvPr>
          <p:cNvSpPr txBox="1"/>
          <p:nvPr/>
        </p:nvSpPr>
        <p:spPr>
          <a:xfrm>
            <a:off x="3661634" y="2654058"/>
            <a:ext cx="360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Sıfıra bölme Hatası.</a:t>
            </a:r>
          </a:p>
        </p:txBody>
      </p:sp>
    </p:spTree>
    <p:extLst>
      <p:ext uri="{BB962C8B-B14F-4D97-AF65-F5344CB8AC3E}">
        <p14:creationId xmlns:p14="http://schemas.microsoft.com/office/powerpoint/2010/main" val="5978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İSTİSNALAR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F87C462-8731-D4B5-70B3-3355E2CC344D}"/>
              </a:ext>
            </a:extLst>
          </p:cNvPr>
          <p:cNvSpPr txBox="1"/>
          <p:nvPr/>
        </p:nvSpPr>
        <p:spPr>
          <a:xfrm>
            <a:off x="6478554" y="1113579"/>
            <a:ext cx="474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Var olmayan bir liste öğesine erişmeye çalışmak.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EBE068E-79F6-53FD-35B4-E354EE0C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04" y="2793985"/>
            <a:ext cx="3190875" cy="533400"/>
          </a:xfrm>
          <a:prstGeom prst="rect">
            <a:avLst/>
          </a:prstGeom>
        </p:spPr>
      </p:pic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D09EB8BA-D7AB-96C8-B13B-6C946B45D9EC}"/>
              </a:ext>
            </a:extLst>
          </p:cNvPr>
          <p:cNvSpPr txBox="1">
            <a:spLocks/>
          </p:cNvSpPr>
          <p:nvPr/>
        </p:nvSpPr>
        <p:spPr>
          <a:xfrm>
            <a:off x="1242429" y="1499223"/>
            <a:ext cx="3533192" cy="7747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tup = ('a', 'b', 'd', 'e')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tup[2] = 'c'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300A6554-79D8-921A-B3DE-1F4C1C90CD6D}"/>
              </a:ext>
            </a:extLst>
          </p:cNvPr>
          <p:cNvSpPr txBox="1"/>
          <p:nvPr/>
        </p:nvSpPr>
        <p:spPr>
          <a:xfrm>
            <a:off x="3009025" y="4152762"/>
            <a:ext cx="65082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Hata türü: </a:t>
            </a:r>
            <a:r>
              <a:rPr lang="tr-TR" dirty="0" err="1">
                <a:solidFill>
                  <a:srgbClr val="0070C0"/>
                </a:solidFill>
              </a:rPr>
              <a:t>ZeroDivisionError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IndexError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TypeError</a:t>
            </a:r>
            <a:endParaRPr lang="tr-TR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Hata ayrıntıları aşağıdaki linkten incelenebilir: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http://docs.python.org/library/exceptions.html#bltin-exceptions</a:t>
            </a:r>
            <a:endParaRPr lang="tr-TR" dirty="0"/>
          </a:p>
          <a:p>
            <a:endParaRPr lang="tr-TR" dirty="0"/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A0881465-C820-BCDB-7005-8D16B8FFE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758"/>
          <a:stretch/>
        </p:blipFill>
        <p:spPr>
          <a:xfrm>
            <a:off x="539499" y="2605258"/>
            <a:ext cx="5052625" cy="9906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6595113" y="1570123"/>
            <a:ext cx="3533192" cy="1156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 = [10,20,30]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index=int(input("</a:t>
            </a:r>
            <a:r>
              <a:rPr lang="en-US" dirty="0" err="1">
                <a:solidFill>
                  <a:schemeClr val="accent6"/>
                </a:solidFill>
              </a:rPr>
              <a:t>Kaçıcı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Eleman</a:t>
            </a:r>
            <a:r>
              <a:rPr lang="en-US" dirty="0">
                <a:solidFill>
                  <a:schemeClr val="accent6"/>
                </a:solidFill>
              </a:rPr>
              <a:t>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print (a[index])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5D0480-709A-A6DD-4611-D7B936B74ACA}"/>
              </a:ext>
            </a:extLst>
          </p:cNvPr>
          <p:cNvSpPr txBox="1"/>
          <p:nvPr/>
        </p:nvSpPr>
        <p:spPr>
          <a:xfrm>
            <a:off x="1156823" y="1167952"/>
            <a:ext cx="474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tupleda</a:t>
            </a:r>
            <a:r>
              <a:rPr lang="tr-TR" dirty="0"/>
              <a:t> öğe ataması yapmaya çalışmak:</a:t>
            </a:r>
          </a:p>
        </p:txBody>
      </p:sp>
    </p:spTree>
    <p:extLst>
      <p:ext uri="{BB962C8B-B14F-4D97-AF65-F5344CB8AC3E}">
        <p14:creationId xmlns:p14="http://schemas.microsoft.com/office/powerpoint/2010/main" val="31474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4632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İSTİSNALAR</a:t>
            </a:r>
            <a:r>
              <a:rPr lang="tr-TR" b="1" dirty="0" err="1">
                <a:sym typeface="Wingdings" panose="05000000000000000000" pitchFamily="2" charset="2"/>
              </a:rPr>
              <a:t>İstisnayı</a:t>
            </a:r>
            <a:r>
              <a:rPr lang="tr-TR" b="1" dirty="0">
                <a:sym typeface="Wingdings" panose="05000000000000000000" pitchFamily="2" charset="2"/>
              </a:rPr>
              <a:t> ele alma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080B4D-E4AF-2EC2-F978-4A0925DBAD3E}"/>
              </a:ext>
            </a:extLst>
          </p:cNvPr>
          <p:cNvSpPr txBox="1">
            <a:spLocks/>
          </p:cNvSpPr>
          <p:nvPr/>
        </p:nvSpPr>
        <p:spPr>
          <a:xfrm>
            <a:off x="1254338" y="2095629"/>
            <a:ext cx="3533192" cy="197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try: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tup = ('a', 'b', 'd', 'e')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tup[2] = 'c'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print("</a:t>
            </a:r>
            <a:r>
              <a:rPr lang="en-US" dirty="0" err="1">
                <a:solidFill>
                  <a:schemeClr val="accent6"/>
                </a:solidFill>
              </a:rPr>
              <a:t>Hata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oluştu</a:t>
            </a:r>
            <a:r>
              <a:rPr lang="en-US" dirty="0">
                <a:solidFill>
                  <a:schemeClr val="accent6"/>
                </a:solidFill>
              </a:rPr>
              <a:t>")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D5D0480-709A-A6DD-4611-D7B936B74ACA}"/>
              </a:ext>
            </a:extLst>
          </p:cNvPr>
          <p:cNvSpPr txBox="1"/>
          <p:nvPr/>
        </p:nvSpPr>
        <p:spPr>
          <a:xfrm>
            <a:off x="1254338" y="1009310"/>
            <a:ext cx="955984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istisna ortaya çıktığında program sonlanmasın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istisna idaresi: </a:t>
            </a:r>
            <a:r>
              <a:rPr lang="tr-TR" dirty="0" err="1"/>
              <a:t>try</a:t>
            </a:r>
            <a:r>
              <a:rPr lang="tr-TR" dirty="0"/>
              <a:t> ... </a:t>
            </a:r>
            <a:r>
              <a:rPr lang="tr-TR" dirty="0" err="1"/>
              <a:t>except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193FD8-2E59-3DDF-B8D0-860E226B2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64" y="4241440"/>
            <a:ext cx="1181100" cy="314325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992459E-B370-0493-BA14-E80D948A278D}"/>
              </a:ext>
            </a:extLst>
          </p:cNvPr>
          <p:cNvSpPr txBox="1">
            <a:spLocks/>
          </p:cNvSpPr>
          <p:nvPr/>
        </p:nvSpPr>
        <p:spPr>
          <a:xfrm>
            <a:off x="6647432" y="2095628"/>
            <a:ext cx="3533192" cy="235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try: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a = [10,20,30]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index=int(input("</a:t>
            </a:r>
            <a:r>
              <a:rPr lang="en-US" dirty="0" err="1">
                <a:solidFill>
                  <a:schemeClr val="accent6"/>
                </a:solidFill>
              </a:rPr>
              <a:t>Kaçıcı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Eleman</a:t>
            </a:r>
            <a:r>
              <a:rPr lang="en-US" dirty="0">
                <a:solidFill>
                  <a:schemeClr val="accent6"/>
                </a:solidFill>
              </a:rPr>
              <a:t>:"))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 (a[index])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except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IndexError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    print("</a:t>
            </a:r>
            <a:r>
              <a:rPr lang="en-US" dirty="0" err="1">
                <a:solidFill>
                  <a:schemeClr val="accent6"/>
                </a:solidFill>
              </a:rPr>
              <a:t>Indeks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Hatası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oluştu</a:t>
            </a:r>
            <a:r>
              <a:rPr lang="en-US" dirty="0">
                <a:solidFill>
                  <a:schemeClr val="accent6"/>
                </a:solidFill>
              </a:rPr>
              <a:t>")</a:t>
            </a:r>
            <a:endParaRPr lang="tr-TR" dirty="0">
              <a:solidFill>
                <a:schemeClr val="accent6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D48E66B-7E92-3E0B-5D6D-F50B5A43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27" y="4409000"/>
            <a:ext cx="2019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24148</TotalTime>
  <Words>1321</Words>
  <Application>Microsoft Office PowerPoint</Application>
  <PresentationFormat>Geniş ekran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Ders-8</vt:lpstr>
      <vt:lpstr>ÖZYİNELEME</vt:lpstr>
      <vt:lpstr>ÖZYİNELEME</vt:lpstr>
      <vt:lpstr>ÖZYİNELEME</vt:lpstr>
      <vt:lpstr>ÖZYİNELEME</vt:lpstr>
      <vt:lpstr>ÖZYİNELEME</vt:lpstr>
      <vt:lpstr>İSTİSNALAR</vt:lpstr>
      <vt:lpstr>İSTİSNALAR</vt:lpstr>
      <vt:lpstr>İSTİSNALARİstisnayı ele alma</vt:lpstr>
      <vt:lpstr>İSTİSNALARİstisnayı ele alma</vt:lpstr>
      <vt:lpstr>İSTİSNALARİstisnayı ele alma</vt:lpstr>
      <vt:lpstr>İSTİSNALARİstisnayı ele alma</vt:lpstr>
      <vt:lpstr>İSTİSNALARİstisna Tetikleme</vt:lpstr>
      <vt:lpstr>İSTİSNALARİstisna Tetikleme</vt:lpstr>
      <vt:lpstr>RecursiveÖdevler</vt:lpstr>
      <vt:lpstr>RecursiveÖdevler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401</cp:revision>
  <dcterms:created xsi:type="dcterms:W3CDTF">2023-02-09T18:44:39Z</dcterms:created>
  <dcterms:modified xsi:type="dcterms:W3CDTF">2023-03-03T13:00:19Z</dcterms:modified>
</cp:coreProperties>
</file>