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8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2E8FB-1386-4A68-9BB2-27D81E0FAB49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A01-41DF-408D-8378-C5B9A6F06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3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325FEF2-4DFB-C1AA-BB96-32BDFF1DE1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6DF648-2166-E909-9256-87B74D54D4A7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14.02.2024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Ders-9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SÖZLÜKLER (DICTIONARIES)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778874"/>
            <a:ext cx="5073486" cy="34462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matris = [[0, 0, 0, 1, 0],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      [0, 0, 0, 0, 0],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      [0, 2, 0, 0, 0],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      [0, 0, 0, 0, 0],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      [0, 0, 0, 3, 0]]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b-NO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for m in matris: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print(m)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1881673" y="1177502"/>
            <a:ext cx="85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Liste ile matris aşağıdaki gibi tanımlanabilir. Bunun yerine sözlük veri tipi de kullanılabilir.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FB76BF4-41D1-3002-82EF-051AA9EB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96" y="4899971"/>
            <a:ext cx="1314450" cy="1114425"/>
          </a:xfrm>
          <a:prstGeom prst="rect">
            <a:avLst/>
          </a:prstGeom>
        </p:spPr>
      </p:pic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2BD9FFA9-1B90-2F45-08F7-EBA4980957A5}"/>
              </a:ext>
            </a:extLst>
          </p:cNvPr>
          <p:cNvSpPr txBox="1">
            <a:spLocks/>
          </p:cNvSpPr>
          <p:nvPr/>
        </p:nvSpPr>
        <p:spPr>
          <a:xfrm>
            <a:off x="4683967" y="1778874"/>
            <a:ext cx="7679094" cy="3446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matris1 = {(0, 3): 1, (2, 1): 2, (4, 3): 3}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print(matris1[(2,1)])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#Bu satır hata verir.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#print(matris1.[(2,2)])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#Bunun yerine aşağıdaki satır kullanılabilir.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#(2,2) elemanı varsa getir yoksa varsayılan değer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print(matris1.</a:t>
            </a:r>
            <a:r>
              <a:rPr lang="nb-NO" dirty="0">
                <a:solidFill>
                  <a:schemeClr val="accent1"/>
                </a:solidFill>
              </a:rPr>
              <a:t>get</a:t>
            </a:r>
            <a:r>
              <a:rPr lang="nb-NO" dirty="0">
                <a:solidFill>
                  <a:srgbClr val="00B050"/>
                </a:solidFill>
              </a:rPr>
              <a:t>((2,2),0))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D838095-7BD8-C0B7-E979-F2090578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918" y="4498101"/>
            <a:ext cx="400050" cy="36195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05812E7-3699-8C16-5408-7334207A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581" y="3028950"/>
            <a:ext cx="1590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Örnek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07435" y="1394884"/>
            <a:ext cx="1095725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Daha önce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özyineli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veya düz tasarladığınız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ișlevi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büyük sayılarla sorun çıkartır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ör: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(20) anında,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(39)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yaklașık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1 sn,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(40) ise neredeyse sonlanamamakta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bunun sebebi: tekrarlayan fazlalık çağrılardır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ör.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(4) için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(0) 2 kez,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(1) 3 kez çağrılır/hesaplanır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A45B511-7BB1-3E0E-AF66-B13DE211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31" y="3373621"/>
            <a:ext cx="457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Örnek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221828" y="1439920"/>
            <a:ext cx="5590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daha önce hesaplananları hafızaya alalım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gerek duyulduğunda buradan verelim</a:t>
            </a:r>
          </a:p>
        </p:txBody>
      </p:sp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2BD9FFA9-1B90-2F45-08F7-EBA4980957A5}"/>
              </a:ext>
            </a:extLst>
          </p:cNvPr>
          <p:cNvSpPr txBox="1">
            <a:spLocks/>
          </p:cNvSpPr>
          <p:nvPr/>
        </p:nvSpPr>
        <p:spPr>
          <a:xfrm>
            <a:off x="5997574" y="1462076"/>
            <a:ext cx="620174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rgbClr val="00B050"/>
                </a:solidFill>
              </a:rPr>
              <a:t>onceki={0:0,1:1}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rgbClr val="00B050"/>
                </a:solidFill>
              </a:rPr>
              <a:t>def fibonacci(n):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rgbClr val="00B050"/>
                </a:solidFill>
              </a:rPr>
              <a:t>    </a:t>
            </a:r>
            <a:r>
              <a:rPr lang="nb-NO" sz="1400" dirty="0">
                <a:solidFill>
                  <a:schemeClr val="accent1"/>
                </a:solidFill>
              </a:rPr>
              <a:t>if n in onceki: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chemeClr val="accent1"/>
                </a:solidFill>
              </a:rPr>
              <a:t>        return onceki[n]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rgbClr val="00B050"/>
                </a:solidFill>
              </a:rPr>
              <a:t>    else: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rgbClr val="00B050"/>
                </a:solidFill>
              </a:rPr>
              <a:t>        yeni_deger = fibonacci(n-1) + fibonacci(n-2)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rgbClr val="00B050"/>
                </a:solidFill>
              </a:rPr>
              <a:t>        onceki[n] = yeni_deger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rgbClr val="00B050"/>
                </a:solidFill>
              </a:rPr>
              <a:t>    return yeni_deger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sz="14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sz="1400" dirty="0">
                <a:solidFill>
                  <a:srgbClr val="00B050"/>
                </a:solidFill>
              </a:rPr>
              <a:t>print(fibonacci(100))</a:t>
            </a:r>
            <a:endParaRPr lang="tr-TR" sz="1400" dirty="0">
              <a:solidFill>
                <a:srgbClr val="0070C0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D4B8CCA-C13C-06AC-D931-5146201ADFE9}"/>
              </a:ext>
            </a:extLst>
          </p:cNvPr>
          <p:cNvSpPr txBox="1"/>
          <p:nvPr/>
        </p:nvSpPr>
        <p:spPr>
          <a:xfrm>
            <a:off x="127516" y="2471002"/>
            <a:ext cx="57880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önce, </a:t>
            </a:r>
            <a:r>
              <a:rPr lang="tr-TR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bașlangıç</a:t>
            </a: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durumuyla </a:t>
            </a:r>
            <a:r>
              <a:rPr lang="tr-TR" sz="1600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onceki</a:t>
            </a: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sz="14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sözlüğünü</a:t>
            </a: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ilkle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eğer sözlükte var olan isteniyorsa gönder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yoksa hesapla, sözlüğe ekle ve gönder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böylelikle göz açıp-kapayıncaya kadar kısa sürede hesapla</a:t>
            </a:r>
          </a:p>
        </p:txBody>
      </p:sp>
    </p:spTree>
    <p:extLst>
      <p:ext uri="{BB962C8B-B14F-4D97-AF65-F5344CB8AC3E}">
        <p14:creationId xmlns:p14="http://schemas.microsoft.com/office/powerpoint/2010/main" val="184619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Örnek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-1" y="1394884"/>
            <a:ext cx="577564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Her bir harfi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kabul ederek eğer sözlükte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value’sı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varsa 1 artırıp ilgili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value’sını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günceller. Yoksa 0 değerini geri döndürür ve 1 artırarak ilgili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key’e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aktarır. </a:t>
            </a:r>
          </a:p>
        </p:txBody>
      </p:sp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2BD9FFA9-1B90-2F45-08F7-EBA4980957A5}"/>
              </a:ext>
            </a:extLst>
          </p:cNvPr>
          <p:cNvSpPr txBox="1">
            <a:spLocks/>
          </p:cNvSpPr>
          <p:nvPr/>
        </p:nvSpPr>
        <p:spPr>
          <a:xfrm>
            <a:off x="6194427" y="1449495"/>
            <a:ext cx="5753871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harf_sayilari =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for harf in "Mississippi":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</a:t>
            </a:r>
            <a:r>
              <a:rPr lang="nb-NO" dirty="0">
                <a:solidFill>
                  <a:schemeClr val="accent1"/>
                </a:solidFill>
              </a:rPr>
              <a:t>harf_sayilari[harf] = harf_sayilari.get(harf, 0)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print(harf_sayilari)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keys=harf_sayilari.keys()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for k in keys: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print(k,":",harf_sayilari[k])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F996584-6D76-1ACB-308C-BC11969E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992" y="3808600"/>
            <a:ext cx="28479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2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Örnek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205273" y="1394884"/>
            <a:ext cx="5374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ASCII koduna göre ve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değerine göre sıralar.</a:t>
            </a:r>
          </a:p>
        </p:txBody>
      </p:sp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2BD9FFA9-1B90-2F45-08F7-EBA4980957A5}"/>
              </a:ext>
            </a:extLst>
          </p:cNvPr>
          <p:cNvSpPr txBox="1">
            <a:spLocks/>
          </p:cNvSpPr>
          <p:nvPr/>
        </p:nvSpPr>
        <p:spPr>
          <a:xfrm>
            <a:off x="5713451" y="1449495"/>
            <a:ext cx="5520606" cy="141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harfler=harf_sayilari.items()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sortedharfler=sorted(harfler)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print(sortedharfler)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E30AB6-0A6B-3870-AB41-5C14CA25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57" y="2531123"/>
            <a:ext cx="3600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Ödev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ED12770-5173-7A63-00FC-22C39E3A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290" y="1097069"/>
            <a:ext cx="5914822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Ödev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3803028-568A-2E01-3B51-09F9303B344F}"/>
              </a:ext>
            </a:extLst>
          </p:cNvPr>
          <p:cNvSpPr txBox="1"/>
          <p:nvPr/>
        </p:nvSpPr>
        <p:spPr>
          <a:xfrm>
            <a:off x="1063690" y="1582341"/>
            <a:ext cx="90600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așağıdaki</a:t>
            </a:r>
            <a:r>
              <a:rPr lang="tr-TR" dirty="0"/>
              <a:t> </a:t>
            </a:r>
            <a:r>
              <a:rPr lang="tr-TR" dirty="0" err="1"/>
              <a:t>doctestten</a:t>
            </a:r>
            <a:r>
              <a:rPr lang="tr-TR" dirty="0"/>
              <a:t> geçecek </a:t>
            </a:r>
            <a:r>
              <a:rPr lang="tr-TR" dirty="0" err="1"/>
              <a:t>ișlevi</a:t>
            </a:r>
            <a:r>
              <a:rPr lang="tr-TR" dirty="0"/>
              <a:t> yazın</a:t>
            </a:r>
          </a:p>
          <a:p>
            <a:endParaRPr lang="tr-TR" dirty="0"/>
          </a:p>
          <a:p>
            <a:r>
              <a:rPr lang="tr-TR" dirty="0"/>
              <a:t>def </a:t>
            </a:r>
            <a:r>
              <a:rPr lang="tr-TR" dirty="0" err="1"/>
              <a:t>add_fruit</a:t>
            </a:r>
            <a:r>
              <a:rPr lang="tr-TR" dirty="0"/>
              <a:t>(</a:t>
            </a:r>
            <a:r>
              <a:rPr lang="tr-TR" dirty="0" err="1"/>
              <a:t>inventory</a:t>
            </a:r>
            <a:r>
              <a:rPr lang="tr-TR" dirty="0"/>
              <a:t>, </a:t>
            </a:r>
            <a:r>
              <a:rPr lang="tr-TR" dirty="0" err="1"/>
              <a:t>fruit</a:t>
            </a:r>
            <a:r>
              <a:rPr lang="tr-TR" dirty="0"/>
              <a:t>, </a:t>
            </a:r>
            <a:r>
              <a:rPr lang="tr-TR" dirty="0" err="1"/>
              <a:t>quantity</a:t>
            </a:r>
            <a:r>
              <a:rPr lang="tr-TR" dirty="0"/>
              <a:t>=0):</a:t>
            </a:r>
          </a:p>
          <a:p>
            <a:r>
              <a:rPr lang="tr-TR" dirty="0"/>
              <a:t>"""</a:t>
            </a:r>
          </a:p>
          <a:p>
            <a:r>
              <a:rPr lang="tr-TR" dirty="0" err="1"/>
              <a:t>Adds</a:t>
            </a:r>
            <a:r>
              <a:rPr lang="tr-TR" dirty="0"/>
              <a:t> </a:t>
            </a:r>
            <a:r>
              <a:rPr lang="tr-TR" dirty="0" err="1"/>
              <a:t>quantity</a:t>
            </a:r>
            <a:r>
              <a:rPr lang="tr-TR" dirty="0"/>
              <a:t> of </a:t>
            </a:r>
            <a:r>
              <a:rPr lang="tr-TR" dirty="0" err="1"/>
              <a:t>fruit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inventory</a:t>
            </a:r>
            <a:r>
              <a:rPr lang="tr-TR" dirty="0"/>
              <a:t>.</a:t>
            </a:r>
          </a:p>
          <a:p>
            <a:r>
              <a:rPr lang="tr-TR" dirty="0"/>
              <a:t>&gt;&gt;&gt; </a:t>
            </a:r>
            <a:r>
              <a:rPr lang="tr-TR" dirty="0" err="1"/>
              <a:t>new_inventory</a:t>
            </a:r>
            <a:r>
              <a:rPr lang="tr-TR" dirty="0"/>
              <a:t> = {}</a:t>
            </a:r>
          </a:p>
          <a:p>
            <a:r>
              <a:rPr lang="tr-TR" dirty="0"/>
              <a:t>&gt;&gt;&gt; </a:t>
            </a:r>
            <a:r>
              <a:rPr lang="tr-TR" dirty="0" err="1"/>
              <a:t>add_fruit</a:t>
            </a:r>
            <a:r>
              <a:rPr lang="tr-TR" dirty="0"/>
              <a:t>(</a:t>
            </a:r>
            <a:r>
              <a:rPr lang="tr-TR" dirty="0" err="1"/>
              <a:t>new_inventory</a:t>
            </a:r>
            <a:r>
              <a:rPr lang="tr-TR" dirty="0"/>
              <a:t>, ’</a:t>
            </a:r>
            <a:r>
              <a:rPr lang="tr-TR" dirty="0" err="1"/>
              <a:t>strawberries</a:t>
            </a:r>
            <a:r>
              <a:rPr lang="tr-TR" dirty="0"/>
              <a:t>’, 10)</a:t>
            </a:r>
          </a:p>
          <a:p>
            <a:r>
              <a:rPr lang="tr-TR" dirty="0"/>
              <a:t>&gt;&gt;&gt; </a:t>
            </a:r>
            <a:r>
              <a:rPr lang="tr-TR" dirty="0" err="1"/>
              <a:t>new_inventory</a:t>
            </a:r>
            <a:r>
              <a:rPr lang="tr-TR" dirty="0"/>
              <a:t> in ’</a:t>
            </a:r>
            <a:r>
              <a:rPr lang="tr-TR" dirty="0" err="1"/>
              <a:t>strawberries</a:t>
            </a:r>
            <a:r>
              <a:rPr lang="tr-TR" dirty="0"/>
              <a:t>’</a:t>
            </a:r>
          </a:p>
          <a:p>
            <a:r>
              <a:rPr lang="tr-TR" dirty="0"/>
              <a:t>True</a:t>
            </a:r>
          </a:p>
          <a:p>
            <a:r>
              <a:rPr lang="tr-TR" dirty="0"/>
              <a:t>&gt;&gt;&gt; </a:t>
            </a:r>
            <a:r>
              <a:rPr lang="tr-TR" dirty="0" err="1"/>
              <a:t>new_inventory</a:t>
            </a:r>
            <a:r>
              <a:rPr lang="tr-TR" dirty="0"/>
              <a:t>[’</a:t>
            </a:r>
            <a:r>
              <a:rPr lang="tr-TR" dirty="0" err="1"/>
              <a:t>strawberries</a:t>
            </a:r>
            <a:r>
              <a:rPr lang="tr-TR" dirty="0"/>
              <a:t>’]</a:t>
            </a:r>
          </a:p>
          <a:p>
            <a:r>
              <a:rPr lang="tr-TR" dirty="0"/>
              <a:t>10</a:t>
            </a:r>
          </a:p>
          <a:p>
            <a:r>
              <a:rPr lang="tr-TR" dirty="0"/>
              <a:t>&gt;&gt;&gt; </a:t>
            </a:r>
            <a:r>
              <a:rPr lang="tr-TR" dirty="0" err="1"/>
              <a:t>add_fruit</a:t>
            </a:r>
            <a:r>
              <a:rPr lang="tr-TR" dirty="0"/>
              <a:t>(</a:t>
            </a:r>
            <a:r>
              <a:rPr lang="tr-TR" dirty="0" err="1"/>
              <a:t>new_inventory</a:t>
            </a:r>
            <a:r>
              <a:rPr lang="tr-TR" dirty="0"/>
              <a:t>, ’</a:t>
            </a:r>
            <a:r>
              <a:rPr lang="tr-TR" dirty="0" err="1"/>
              <a:t>strawberries</a:t>
            </a:r>
            <a:r>
              <a:rPr lang="tr-TR" dirty="0"/>
              <a:t>’, 25)</a:t>
            </a:r>
          </a:p>
          <a:p>
            <a:r>
              <a:rPr lang="tr-TR" dirty="0"/>
              <a:t>&gt;&gt;&gt; </a:t>
            </a:r>
            <a:r>
              <a:rPr lang="tr-TR" dirty="0" err="1"/>
              <a:t>new_inventory</a:t>
            </a:r>
            <a:r>
              <a:rPr lang="tr-TR" dirty="0"/>
              <a:t>[’</a:t>
            </a:r>
            <a:r>
              <a:rPr lang="tr-TR" dirty="0" err="1"/>
              <a:t>strawberries</a:t>
            </a:r>
            <a:r>
              <a:rPr lang="tr-TR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09803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SÖZLÜKLER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683" y="1273282"/>
            <a:ext cx="7977674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Koleksiyonlar: </a:t>
            </a:r>
            <a:r>
              <a:rPr lang="tr-TR" dirty="0" err="1"/>
              <a:t>ardıșık</a:t>
            </a:r>
            <a:r>
              <a:rPr lang="tr-TR" dirty="0"/>
              <a:t> ve </a:t>
            </a:r>
            <a:r>
              <a:rPr lang="tr-TR" dirty="0" err="1"/>
              <a:t>eșleștirme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err="1"/>
              <a:t>Ardıșık</a:t>
            </a:r>
            <a:r>
              <a:rPr lang="tr-TR" dirty="0"/>
              <a:t>: dizgi, liste, </a:t>
            </a:r>
            <a:r>
              <a:rPr lang="tr-TR" dirty="0" err="1"/>
              <a:t>tuple</a:t>
            </a:r>
            <a:r>
              <a:rPr lang="tr-TR" dirty="0"/>
              <a:t> (çok öğeliler)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70C0"/>
                </a:solidFill>
              </a:rPr>
              <a:t>Ardıșık</a:t>
            </a:r>
            <a:r>
              <a:rPr lang="tr-TR" dirty="0">
                <a:solidFill>
                  <a:srgbClr val="0070C0"/>
                </a:solidFill>
              </a:rPr>
              <a:t>: </a:t>
            </a:r>
            <a:r>
              <a:rPr lang="tr-TR" dirty="0" err="1">
                <a:solidFill>
                  <a:srgbClr val="0070C0"/>
                </a:solidFill>
              </a:rPr>
              <a:t>erișim</a:t>
            </a:r>
            <a:r>
              <a:rPr lang="tr-TR" dirty="0">
                <a:solidFill>
                  <a:srgbClr val="0070C0"/>
                </a:solidFill>
              </a:rPr>
              <a:t> indisle yapılır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Eșleștirme</a:t>
            </a:r>
            <a:r>
              <a:rPr lang="tr-TR" dirty="0"/>
              <a:t>: sözlük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70C0"/>
                </a:solidFill>
              </a:rPr>
              <a:t>Eșleștirme</a:t>
            </a:r>
            <a:r>
              <a:rPr lang="tr-TR" dirty="0">
                <a:solidFill>
                  <a:srgbClr val="0070C0"/>
                </a:solidFill>
              </a:rPr>
              <a:t>: anahtar/değer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SÖZLÜKLER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315" y="2479381"/>
            <a:ext cx="3703155" cy="27482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tr2sp = {}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tr2sp['bir'] = '</a:t>
            </a:r>
            <a:r>
              <a:rPr lang="tr-TR" dirty="0" err="1">
                <a:solidFill>
                  <a:srgbClr val="0070C0"/>
                </a:solidFill>
              </a:rPr>
              <a:t>uno</a:t>
            </a:r>
            <a:r>
              <a:rPr lang="tr-TR" dirty="0">
                <a:solidFill>
                  <a:srgbClr val="0070C0"/>
                </a:solidFill>
              </a:rPr>
              <a:t>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tr2sp['iki'] = '</a:t>
            </a:r>
            <a:r>
              <a:rPr lang="tr-TR" dirty="0" err="1">
                <a:solidFill>
                  <a:srgbClr val="0070C0"/>
                </a:solidFill>
              </a:rPr>
              <a:t>dos</a:t>
            </a:r>
            <a:r>
              <a:rPr lang="tr-TR" dirty="0">
                <a:solidFill>
                  <a:srgbClr val="0070C0"/>
                </a:solidFill>
              </a:rPr>
              <a:t>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(tr2sp['bir'])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(tr2sp['iki'])</a:t>
            </a:r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DE2E5E55-72D7-5463-B13E-C0F6B39D01FD}"/>
              </a:ext>
            </a:extLst>
          </p:cNvPr>
          <p:cNvSpPr txBox="1">
            <a:spLocks/>
          </p:cNvSpPr>
          <p:nvPr/>
        </p:nvSpPr>
        <p:spPr>
          <a:xfrm>
            <a:off x="3637839" y="1196958"/>
            <a:ext cx="5113175" cy="523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/>
              <a:t>Türkçe İspanyolca Sözlük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15634A4-F507-DF8B-4B23-6860F805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31" y="5337077"/>
            <a:ext cx="2828925" cy="6667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11EED4E-C2B1-CE62-5C1B-D216C7C50DC8}"/>
              </a:ext>
            </a:extLst>
          </p:cNvPr>
          <p:cNvSpPr txBox="1"/>
          <p:nvPr/>
        </p:nvSpPr>
        <p:spPr>
          <a:xfrm>
            <a:off x="3637839" y="1833050"/>
            <a:ext cx="48623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{}: </a:t>
            </a:r>
            <a:r>
              <a:rPr lang="tr-TR" dirty="0" err="1"/>
              <a:t>boș</a:t>
            </a:r>
            <a:r>
              <a:rPr lang="tr-TR" dirty="0"/>
              <a:t> sözlük</a:t>
            </a:r>
          </a:p>
          <a:p>
            <a:r>
              <a:rPr lang="tr-TR" dirty="0"/>
              <a:t>→ anahtar-değer çiftleri</a:t>
            </a:r>
          </a:p>
        </p:txBody>
      </p:sp>
      <p:sp>
        <p:nvSpPr>
          <p:cNvPr id="10" name="İçerik Yer Tutucusu 4">
            <a:extLst>
              <a:ext uri="{FF2B5EF4-FFF2-40B4-BE49-F238E27FC236}">
                <a16:creationId xmlns:a16="http://schemas.microsoft.com/office/drawing/2014/main" id="{3510C1C4-DE9D-82F6-5BC5-8F3796A0F791}"/>
              </a:ext>
            </a:extLst>
          </p:cNvPr>
          <p:cNvSpPr txBox="1">
            <a:spLocks/>
          </p:cNvSpPr>
          <p:nvPr/>
        </p:nvSpPr>
        <p:spPr>
          <a:xfrm>
            <a:off x="6096000" y="2725764"/>
            <a:ext cx="4915450" cy="1425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70C0"/>
                </a:solidFill>
              </a:rPr>
              <a:t>tr2sp = {'bir':'</a:t>
            </a:r>
            <a:r>
              <a:rPr lang="tr-TR" dirty="0" err="1">
                <a:solidFill>
                  <a:srgbClr val="0070C0"/>
                </a:solidFill>
              </a:rPr>
              <a:t>uno</a:t>
            </a:r>
            <a:r>
              <a:rPr lang="tr-TR" dirty="0">
                <a:solidFill>
                  <a:srgbClr val="0070C0"/>
                </a:solidFill>
              </a:rPr>
              <a:t>', 'iki':'</a:t>
            </a:r>
            <a:r>
              <a:rPr lang="tr-TR" dirty="0" err="1">
                <a:solidFill>
                  <a:srgbClr val="0070C0"/>
                </a:solidFill>
              </a:rPr>
              <a:t>dos</a:t>
            </a:r>
            <a:r>
              <a:rPr lang="tr-TR" dirty="0">
                <a:solidFill>
                  <a:srgbClr val="0070C0"/>
                </a:solidFill>
              </a:rPr>
              <a:t>', 'üç':'</a:t>
            </a:r>
            <a:r>
              <a:rPr lang="tr-TR" dirty="0" err="1">
                <a:solidFill>
                  <a:srgbClr val="0070C0"/>
                </a:solidFill>
              </a:rPr>
              <a:t>tres</a:t>
            </a:r>
            <a:r>
              <a:rPr lang="tr-TR" dirty="0">
                <a:solidFill>
                  <a:srgbClr val="0070C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(tr2sp['üç'])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836E106-1636-FA54-B265-2986C361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58" y="4468439"/>
            <a:ext cx="3724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0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 err="1"/>
              <a:t>SÖZLÜKLER</a:t>
            </a:r>
            <a:r>
              <a:rPr lang="tr-TR" sz="2400" b="1" dirty="0" err="1">
                <a:sym typeface="Wingdings" panose="05000000000000000000" pitchFamily="2" charset="2"/>
              </a:rPr>
              <a:t>Sözlük</a:t>
            </a:r>
            <a:r>
              <a:rPr lang="tr-TR" sz="2400" b="1" dirty="0">
                <a:sym typeface="Wingdings" panose="05000000000000000000" pitchFamily="2" charset="2"/>
              </a:rPr>
              <a:t> </a:t>
            </a:r>
            <a:r>
              <a:rPr lang="tr-TR" sz="2400" b="1" dirty="0" err="1">
                <a:sym typeface="Wingdings" panose="05000000000000000000" pitchFamily="2" charset="2"/>
              </a:rPr>
              <a:t>İşlemleri</a:t>
            </a:r>
            <a:r>
              <a:rPr lang="tr-TR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Değer</a:t>
            </a:r>
            <a:r>
              <a:rPr lang="tr-T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Silme ve Güncelleme</a:t>
            </a:r>
            <a:endParaRPr lang="tr-TR" sz="2400" b="1" dirty="0">
              <a:solidFill>
                <a:srgbClr val="0070C0"/>
              </a:solidFill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1" y="1697593"/>
            <a:ext cx="10459616" cy="46192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stok = {'elma': 430, 'muz': 312, 'portakal': 525, 'erik':300}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#------değer silme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del stok['erik']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#------değer güncelleme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stok['portakal'] =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#------değer ekleme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stok['erik'] = 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DE2E5E55-72D7-5463-B13E-C0F6B39D01FD}"/>
              </a:ext>
            </a:extLst>
          </p:cNvPr>
          <p:cNvSpPr txBox="1">
            <a:spLocks/>
          </p:cNvSpPr>
          <p:nvPr/>
        </p:nvSpPr>
        <p:spPr>
          <a:xfrm>
            <a:off x="3314815" y="1215519"/>
            <a:ext cx="5759223" cy="523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b="1" dirty="0">
                <a:solidFill>
                  <a:srgbClr val="0070C0"/>
                </a:solidFill>
              </a:rPr>
              <a:t>del</a:t>
            </a:r>
            <a:r>
              <a:rPr lang="tr-TR" dirty="0"/>
              <a:t> ifadesi anahtar-değer çiftini siler</a:t>
            </a:r>
          </a:p>
        </p:txBody>
      </p:sp>
    </p:spTree>
    <p:extLst>
      <p:ext uri="{BB962C8B-B14F-4D97-AF65-F5344CB8AC3E}">
        <p14:creationId xmlns:p14="http://schemas.microsoft.com/office/powerpoint/2010/main" val="20088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sz="2400" b="1" dirty="0" err="1"/>
              <a:t>SÖZLÜKLER</a:t>
            </a:r>
            <a:r>
              <a:rPr lang="tr-TR" sz="2400" b="1" dirty="0" err="1">
                <a:sym typeface="Wingdings" panose="05000000000000000000" pitchFamily="2" charset="2"/>
              </a:rPr>
              <a:t>Sözlük</a:t>
            </a:r>
            <a:r>
              <a:rPr lang="tr-TR" sz="2400" b="1" dirty="0">
                <a:sym typeface="Wingdings" panose="05000000000000000000" pitchFamily="2" charset="2"/>
              </a:rPr>
              <a:t> </a:t>
            </a:r>
            <a:r>
              <a:rPr lang="tr-TR" sz="2400" b="1" dirty="0" err="1">
                <a:sym typeface="Wingdings" panose="05000000000000000000" pitchFamily="2" charset="2"/>
              </a:rPr>
              <a:t>İşlemleri</a:t>
            </a:r>
            <a:r>
              <a:rPr lang="tr-TR" sz="24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Değer</a:t>
            </a:r>
            <a:r>
              <a:rPr lang="tr-TR" sz="2400" b="1" dirty="0">
                <a:solidFill>
                  <a:srgbClr val="0070C0"/>
                </a:solidFill>
                <a:sym typeface="Wingdings" panose="05000000000000000000" pitchFamily="2" charset="2"/>
              </a:rPr>
              <a:t> Silme ve Güncelleme</a:t>
            </a:r>
            <a:endParaRPr lang="tr-TR" sz="2400" b="1" dirty="0">
              <a:solidFill>
                <a:srgbClr val="0070C0"/>
              </a:solidFill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45" y="1119384"/>
            <a:ext cx="10179698" cy="46192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stok = {'elma': 430, 'muz': 312, 'portakal': 525, 'erik':300}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#------değer silme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del stok['erik']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#------değer güncelleme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stok['portakal'] =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#------değer ekleme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stok['erik'] = 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#sözlükte kaç çift var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70C0"/>
                </a:solidFill>
              </a:rPr>
              <a:t>print(len(stok))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D0D4C8-179C-14B2-CF5F-E697ADF9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83" y="5243315"/>
            <a:ext cx="4867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4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23" y="1119384"/>
            <a:ext cx="8154956" cy="46192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keys</a:t>
            </a:r>
            <a:r>
              <a:rPr lang="tr-TR" dirty="0">
                <a:solidFill>
                  <a:schemeClr val="accent1"/>
                </a:solidFill>
              </a:rPr>
              <a:t>=tr2sp.keys()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</a:t>
            </a:r>
            <a:r>
              <a:rPr lang="tr-TR" dirty="0" err="1">
                <a:solidFill>
                  <a:srgbClr val="00B050"/>
                </a:solidFill>
              </a:rPr>
              <a:t>nkeys</a:t>
            </a:r>
            <a:r>
              <a:rPr lang="tr-TR" dirty="0">
                <a:solidFill>
                  <a:srgbClr val="00B050"/>
                </a:solidFill>
              </a:rPr>
              <a:t>:",</a:t>
            </a:r>
            <a:r>
              <a:rPr lang="tr-TR" dirty="0" err="1">
                <a:solidFill>
                  <a:srgbClr val="00B050"/>
                </a:solidFill>
              </a:rPr>
              <a:t>keys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values</a:t>
            </a:r>
            <a:r>
              <a:rPr lang="tr-TR" dirty="0">
                <a:solidFill>
                  <a:schemeClr val="accent1"/>
                </a:solidFill>
              </a:rPr>
              <a:t>=tr2sp.values()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values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items</a:t>
            </a:r>
            <a:r>
              <a:rPr lang="tr-TR" dirty="0">
                <a:solidFill>
                  <a:schemeClr val="accent1"/>
                </a:solidFill>
              </a:rPr>
              <a:t>=tr2sp.items()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items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CDACBE7-2EA9-15D8-CD74-77204F2B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43" y="4461879"/>
            <a:ext cx="3867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273282"/>
            <a:ext cx="4896204" cy="19223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keys</a:t>
            </a:r>
            <a:r>
              <a:rPr lang="tr-TR" dirty="0">
                <a:solidFill>
                  <a:schemeClr val="accent1"/>
                </a:solidFill>
              </a:rPr>
              <a:t>=tr2sp.keys()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key</a:t>
            </a:r>
            <a:r>
              <a:rPr lang="tr-TR" dirty="0">
                <a:solidFill>
                  <a:srgbClr val="00B050"/>
                </a:solidFill>
              </a:rPr>
              <a:t> in </a:t>
            </a:r>
            <a:r>
              <a:rPr lang="tr-TR" dirty="0" err="1">
                <a:solidFill>
                  <a:srgbClr val="00B050"/>
                </a:solidFill>
              </a:rPr>
              <a:t>keys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key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F7D5728-5B49-ACCF-A286-B4D6E41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14" y="3195678"/>
            <a:ext cx="571500" cy="657225"/>
          </a:xfrm>
          <a:prstGeom prst="rect">
            <a:avLst/>
          </a:prstGeom>
        </p:spPr>
      </p:pic>
      <p:sp>
        <p:nvSpPr>
          <p:cNvPr id="7" name="İçerik Yer Tutucusu 4">
            <a:extLst>
              <a:ext uri="{FF2B5EF4-FFF2-40B4-BE49-F238E27FC236}">
                <a16:creationId xmlns:a16="http://schemas.microsoft.com/office/drawing/2014/main" id="{0B87BFEF-B6BD-EAC9-508E-2473D7D8336D}"/>
              </a:ext>
            </a:extLst>
          </p:cNvPr>
          <p:cNvSpPr txBox="1">
            <a:spLocks/>
          </p:cNvSpPr>
          <p:nvPr/>
        </p:nvSpPr>
        <p:spPr>
          <a:xfrm>
            <a:off x="5389985" y="1273282"/>
            <a:ext cx="6548714" cy="1922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 err="1">
                <a:solidFill>
                  <a:schemeClr val="accent1"/>
                </a:solidFill>
              </a:rPr>
              <a:t>values</a:t>
            </a:r>
            <a:r>
              <a:rPr lang="tr-TR" dirty="0">
                <a:solidFill>
                  <a:schemeClr val="accent1"/>
                </a:solidFill>
              </a:rPr>
              <a:t>=tr2sp.values()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value</a:t>
            </a:r>
            <a:r>
              <a:rPr lang="tr-TR" dirty="0">
                <a:solidFill>
                  <a:srgbClr val="00B050"/>
                </a:solidFill>
              </a:rPr>
              <a:t> in </a:t>
            </a:r>
            <a:r>
              <a:rPr lang="tr-TR" dirty="0" err="1">
                <a:solidFill>
                  <a:srgbClr val="00B050"/>
                </a:solidFill>
              </a:rPr>
              <a:t>values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value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CD95DAF-8AE7-2606-D5D1-B33202B2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54794"/>
            <a:ext cx="485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7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967" y="1693158"/>
            <a:ext cx="8322906" cy="27015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(tr2sp.</a:t>
            </a:r>
            <a:r>
              <a:rPr lang="tr-TR" dirty="0">
                <a:solidFill>
                  <a:schemeClr val="accent1"/>
                </a:solidFill>
              </a:rPr>
              <a:t>__contains__</a:t>
            </a:r>
            <a:r>
              <a:rPr lang="tr-TR" dirty="0">
                <a:solidFill>
                  <a:srgbClr val="00B050"/>
                </a:solidFill>
              </a:rPr>
              <a:t>('bir'))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(tr2sp.</a:t>
            </a:r>
            <a:r>
              <a:rPr lang="tr-TR" dirty="0">
                <a:solidFill>
                  <a:schemeClr val="accent1"/>
                </a:solidFill>
              </a:rPr>
              <a:t>__contains__</a:t>
            </a:r>
            <a:r>
              <a:rPr lang="tr-TR" dirty="0">
                <a:solidFill>
                  <a:srgbClr val="00B050"/>
                </a:solidFill>
              </a:rPr>
              <a:t>('beş'))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('bir' </a:t>
            </a:r>
            <a:r>
              <a:rPr lang="tr-TR" dirty="0">
                <a:solidFill>
                  <a:schemeClr val="accent1"/>
                </a:solidFill>
              </a:rPr>
              <a:t>in</a:t>
            </a:r>
            <a:r>
              <a:rPr lang="tr-TR" dirty="0">
                <a:solidFill>
                  <a:srgbClr val="00B050"/>
                </a:solidFill>
              </a:rPr>
              <a:t> tr2sp)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('beş' </a:t>
            </a:r>
            <a:r>
              <a:rPr lang="tr-TR" dirty="0">
                <a:solidFill>
                  <a:schemeClr val="accent1"/>
                </a:solidFill>
              </a:rPr>
              <a:t>in</a:t>
            </a:r>
            <a:r>
              <a:rPr lang="tr-TR" dirty="0">
                <a:solidFill>
                  <a:srgbClr val="00B050"/>
                </a:solidFill>
              </a:rPr>
              <a:t> tr2sp)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811080" y="1159999"/>
            <a:ext cx="304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Böyle bir anahtar var mı?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89EFD4-A082-3E4F-2A11-59A53A5D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4269492"/>
            <a:ext cx="714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8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15" y="1592261"/>
            <a:ext cx="9395928" cy="46499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karsitlar</a:t>
            </a:r>
            <a:r>
              <a:rPr lang="tr-TR" dirty="0">
                <a:solidFill>
                  <a:srgbClr val="00B050"/>
                </a:solidFill>
              </a:rPr>
              <a:t> = {'</a:t>
            </a:r>
            <a:r>
              <a:rPr lang="tr-TR" dirty="0" err="1">
                <a:solidFill>
                  <a:srgbClr val="00B050"/>
                </a:solidFill>
              </a:rPr>
              <a:t>up</a:t>
            </a:r>
            <a:r>
              <a:rPr lang="tr-TR" dirty="0">
                <a:solidFill>
                  <a:srgbClr val="00B050"/>
                </a:solidFill>
              </a:rPr>
              <a:t>': '</a:t>
            </a:r>
            <a:r>
              <a:rPr lang="tr-TR" dirty="0" err="1">
                <a:solidFill>
                  <a:srgbClr val="00B050"/>
                </a:solidFill>
              </a:rPr>
              <a:t>down</a:t>
            </a:r>
            <a:r>
              <a:rPr lang="tr-TR" dirty="0">
                <a:solidFill>
                  <a:srgbClr val="00B050"/>
                </a:solidFill>
              </a:rPr>
              <a:t>', 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': '</a:t>
            </a:r>
            <a:r>
              <a:rPr lang="tr-TR" dirty="0" err="1">
                <a:solidFill>
                  <a:srgbClr val="00B050"/>
                </a:solidFill>
              </a:rPr>
              <a:t>wrong</a:t>
            </a:r>
            <a:r>
              <a:rPr lang="tr-TR" dirty="0">
                <a:solidFill>
                  <a:srgbClr val="00B050"/>
                </a:solidFill>
              </a:rPr>
              <a:t>', '</a:t>
            </a:r>
            <a:r>
              <a:rPr lang="tr-TR" dirty="0" err="1">
                <a:solidFill>
                  <a:srgbClr val="00B050"/>
                </a:solidFill>
              </a:rPr>
              <a:t>true</a:t>
            </a:r>
            <a:r>
              <a:rPr lang="tr-TR" dirty="0">
                <a:solidFill>
                  <a:srgbClr val="00B050"/>
                </a:solidFill>
              </a:rPr>
              <a:t>': '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#shallow </a:t>
            </a:r>
            <a:r>
              <a:rPr lang="tr-TR" dirty="0" err="1">
                <a:solidFill>
                  <a:srgbClr val="00B050"/>
                </a:solidFill>
              </a:rPr>
              <a:t>copy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accent1"/>
                </a:solidFill>
              </a:rPr>
              <a:t>rumuz=</a:t>
            </a:r>
            <a:r>
              <a:rPr lang="tr-TR" dirty="0" err="1">
                <a:solidFill>
                  <a:schemeClr val="accent1"/>
                </a:solidFill>
              </a:rPr>
              <a:t>karsitlar</a:t>
            </a:r>
            <a:endParaRPr lang="tr-TR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rumuz['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'] = '</a:t>
            </a:r>
            <a:r>
              <a:rPr lang="tr-TR" dirty="0" err="1">
                <a:solidFill>
                  <a:srgbClr val="00B050"/>
                </a:solidFill>
              </a:rPr>
              <a:t>left</a:t>
            </a:r>
            <a:r>
              <a:rPr lang="tr-TR" dirty="0">
                <a:solidFill>
                  <a:srgbClr val="00B050"/>
                </a:solidFill>
              </a:rPr>
              <a:t>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karsitlar</a:t>
            </a:r>
            <a:r>
              <a:rPr lang="tr-TR" dirty="0">
                <a:solidFill>
                  <a:srgbClr val="00B050"/>
                </a:solidFill>
              </a:rPr>
              <a:t>['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#deep </a:t>
            </a:r>
            <a:r>
              <a:rPr lang="tr-TR" dirty="0" err="1">
                <a:solidFill>
                  <a:srgbClr val="00B050"/>
                </a:solidFill>
              </a:rPr>
              <a:t>copy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copy</a:t>
            </a:r>
            <a:r>
              <a:rPr lang="tr-TR" dirty="0">
                <a:solidFill>
                  <a:schemeClr val="accent1"/>
                </a:solidFill>
              </a:rPr>
              <a:t>=</a:t>
            </a:r>
            <a:r>
              <a:rPr lang="tr-TR" dirty="0" err="1">
                <a:solidFill>
                  <a:schemeClr val="accent1"/>
                </a:solidFill>
              </a:rPr>
              <a:t>karsitlar.copy</a:t>
            </a:r>
            <a:r>
              <a:rPr lang="tr-TR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copy</a:t>
            </a:r>
            <a:r>
              <a:rPr lang="tr-TR" dirty="0">
                <a:solidFill>
                  <a:srgbClr val="00B050"/>
                </a:solidFill>
              </a:rPr>
              <a:t>['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'] = '</a:t>
            </a:r>
            <a:r>
              <a:rPr lang="tr-TR" dirty="0" err="1">
                <a:solidFill>
                  <a:srgbClr val="00B050"/>
                </a:solidFill>
              </a:rPr>
              <a:t>privilege</a:t>
            </a:r>
            <a:r>
              <a:rPr lang="tr-TR" dirty="0">
                <a:solidFill>
                  <a:srgbClr val="00B050"/>
                </a:solidFill>
              </a:rPr>
              <a:t>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karsitlar</a:t>
            </a:r>
            <a:r>
              <a:rPr lang="tr-TR" dirty="0">
                <a:solidFill>
                  <a:srgbClr val="00B050"/>
                </a:solidFill>
              </a:rPr>
              <a:t>['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'])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811080" y="1159999"/>
            <a:ext cx="304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Shallow</a:t>
            </a:r>
            <a:r>
              <a:rPr lang="tr-TR" dirty="0"/>
              <a:t> X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copy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15C8D6B-0D10-8A3A-643D-2CE806AB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048" y="5387997"/>
            <a:ext cx="504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7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25879</TotalTime>
  <Words>920</Words>
  <Application>Microsoft Office PowerPoint</Application>
  <PresentationFormat>Geniş ekran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Calibri</vt:lpstr>
      <vt:lpstr>Nocturne Serif</vt:lpstr>
      <vt:lpstr>Roboto Condensed</vt:lpstr>
      <vt:lpstr>Times New Roman</vt:lpstr>
      <vt:lpstr>Wingdings</vt:lpstr>
      <vt:lpstr>Office Teması</vt:lpstr>
      <vt:lpstr>Python Ders-9</vt:lpstr>
      <vt:lpstr>SÖZLÜKLER</vt:lpstr>
      <vt:lpstr>SÖZLÜKLER</vt:lpstr>
      <vt:lpstr>SÖZLÜKLERSözlük İşlemleriDeğer Silme ve Güncelleme</vt:lpstr>
      <vt:lpstr>SÖZLÜKLERSözlük İşlemleriDeğer Silme ve Güncelleme</vt:lpstr>
      <vt:lpstr>SÖZLÜKLERSözlük İşlemleriSözlük Metodları</vt:lpstr>
      <vt:lpstr>SÖZLÜKLERSözlük İşlemleriSözlük Metodları</vt:lpstr>
      <vt:lpstr>SÖZLÜKLERSözlük İşlemleriSözlük Metodları</vt:lpstr>
      <vt:lpstr>SÖZLÜKLERSözlük İşlemleriSözlük Metodları</vt:lpstr>
      <vt:lpstr>SÖZLÜKLERSözlük İşlemleriSözlük Metodları</vt:lpstr>
      <vt:lpstr>SÖZLÜKLERSözlük İşlemleriÖrnek</vt:lpstr>
      <vt:lpstr>SÖZLÜKLERSözlük İşlemleriÖrnek</vt:lpstr>
      <vt:lpstr>SÖZLÜKLERSözlük İşlemleriÖrnek</vt:lpstr>
      <vt:lpstr>SÖZLÜKLERSözlük İşlemleriÖrnek</vt:lpstr>
      <vt:lpstr>SÖZLÜKLERSözlük İşlemleriÖdev</vt:lpstr>
      <vt:lpstr>SÖZLÜKLERSözlük İşlemleriÖdev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431</cp:revision>
  <dcterms:created xsi:type="dcterms:W3CDTF">2023-02-09T18:44:39Z</dcterms:created>
  <dcterms:modified xsi:type="dcterms:W3CDTF">2024-02-14T12:20:02Z</dcterms:modified>
</cp:coreProperties>
</file>