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A08E-FE1B-CE15-7426-2C331E024E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1AC08B-153D-3948-A579-CAC1F0453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710953-9EDD-ABDA-3D2C-2D7AFE294872}"/>
              </a:ext>
            </a:extLst>
          </p:cNvPr>
          <p:cNvSpPr>
            <a:spLocks noGrp="1"/>
          </p:cNvSpPr>
          <p:nvPr>
            <p:ph type="dt" sz="half" idx="10"/>
          </p:nvPr>
        </p:nvSpPr>
        <p:spPr/>
        <p:txBody>
          <a:bodyPr/>
          <a:lstStyle/>
          <a:p>
            <a:fld id="{137194FE-27C0-468D-92DC-1D577B38B605}" type="datetimeFigureOut">
              <a:rPr lang="en-US" smtClean="0"/>
              <a:t>5/8/2024</a:t>
            </a:fld>
            <a:endParaRPr lang="en-US" dirty="0"/>
          </a:p>
        </p:txBody>
      </p:sp>
      <p:sp>
        <p:nvSpPr>
          <p:cNvPr id="5" name="Footer Placeholder 4">
            <a:extLst>
              <a:ext uri="{FF2B5EF4-FFF2-40B4-BE49-F238E27FC236}">
                <a16:creationId xmlns:a16="http://schemas.microsoft.com/office/drawing/2014/main" id="{14624B8F-BFBB-72C3-C188-F7D8482422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9B309C-0000-6A59-1CB5-6ABDF38F2BF4}"/>
              </a:ext>
            </a:extLst>
          </p:cNvPr>
          <p:cNvSpPr>
            <a:spLocks noGrp="1"/>
          </p:cNvSpPr>
          <p:nvPr>
            <p:ph type="sldNum" sz="quarter" idx="12"/>
          </p:nvPr>
        </p:nvSpPr>
        <p:spPr/>
        <p:txBody>
          <a:bodyPr/>
          <a:lstStyle/>
          <a:p>
            <a:fld id="{49F16B5A-D945-41E5-AD37-6A4EEB62AB70}" type="slidenum">
              <a:rPr lang="en-US" smtClean="0"/>
              <a:t>‹#›</a:t>
            </a:fld>
            <a:endParaRPr lang="en-US" dirty="0"/>
          </a:p>
        </p:txBody>
      </p:sp>
    </p:spTree>
    <p:extLst>
      <p:ext uri="{BB962C8B-B14F-4D97-AF65-F5344CB8AC3E}">
        <p14:creationId xmlns:p14="http://schemas.microsoft.com/office/powerpoint/2010/main" val="2325592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20C3-7F65-F678-72B2-F1DC9F68D3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FAA03-9755-7022-6D02-6FDB92348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D4389-3822-0324-4EC4-BD31D66FFEA1}"/>
              </a:ext>
            </a:extLst>
          </p:cNvPr>
          <p:cNvSpPr>
            <a:spLocks noGrp="1"/>
          </p:cNvSpPr>
          <p:nvPr>
            <p:ph type="dt" sz="half" idx="10"/>
          </p:nvPr>
        </p:nvSpPr>
        <p:spPr/>
        <p:txBody>
          <a:bodyPr/>
          <a:lstStyle/>
          <a:p>
            <a:fld id="{137194FE-27C0-468D-92DC-1D577B38B605}" type="datetimeFigureOut">
              <a:rPr lang="en-US" smtClean="0"/>
              <a:t>5/8/2024</a:t>
            </a:fld>
            <a:endParaRPr lang="en-US" dirty="0"/>
          </a:p>
        </p:txBody>
      </p:sp>
      <p:sp>
        <p:nvSpPr>
          <p:cNvPr id="5" name="Footer Placeholder 4">
            <a:extLst>
              <a:ext uri="{FF2B5EF4-FFF2-40B4-BE49-F238E27FC236}">
                <a16:creationId xmlns:a16="http://schemas.microsoft.com/office/drawing/2014/main" id="{C726F3B5-9437-1686-A97C-45DCAADC1D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385FA1-633E-D13A-47CD-45C9AE6709E5}"/>
              </a:ext>
            </a:extLst>
          </p:cNvPr>
          <p:cNvSpPr>
            <a:spLocks noGrp="1"/>
          </p:cNvSpPr>
          <p:nvPr>
            <p:ph type="sldNum" sz="quarter" idx="12"/>
          </p:nvPr>
        </p:nvSpPr>
        <p:spPr/>
        <p:txBody>
          <a:bodyPr/>
          <a:lstStyle/>
          <a:p>
            <a:fld id="{49F16B5A-D945-41E5-AD37-6A4EEB62AB70}" type="slidenum">
              <a:rPr lang="en-US" smtClean="0"/>
              <a:t>‹#›</a:t>
            </a:fld>
            <a:endParaRPr lang="en-US" dirty="0"/>
          </a:p>
        </p:txBody>
      </p:sp>
    </p:spTree>
    <p:extLst>
      <p:ext uri="{BB962C8B-B14F-4D97-AF65-F5344CB8AC3E}">
        <p14:creationId xmlns:p14="http://schemas.microsoft.com/office/powerpoint/2010/main" val="1965430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7FB112-BB3F-5904-23EF-D3844DBCF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ACB29B-3C20-3ECE-E227-3935021D6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19DC4-AF7B-396E-E279-E610034E54C4}"/>
              </a:ext>
            </a:extLst>
          </p:cNvPr>
          <p:cNvSpPr>
            <a:spLocks noGrp="1"/>
          </p:cNvSpPr>
          <p:nvPr>
            <p:ph type="dt" sz="half" idx="10"/>
          </p:nvPr>
        </p:nvSpPr>
        <p:spPr/>
        <p:txBody>
          <a:bodyPr/>
          <a:lstStyle/>
          <a:p>
            <a:fld id="{137194FE-27C0-468D-92DC-1D577B38B605}" type="datetimeFigureOut">
              <a:rPr lang="en-US" smtClean="0"/>
              <a:t>5/8/2024</a:t>
            </a:fld>
            <a:endParaRPr lang="en-US" dirty="0"/>
          </a:p>
        </p:txBody>
      </p:sp>
      <p:sp>
        <p:nvSpPr>
          <p:cNvPr id="5" name="Footer Placeholder 4">
            <a:extLst>
              <a:ext uri="{FF2B5EF4-FFF2-40B4-BE49-F238E27FC236}">
                <a16:creationId xmlns:a16="http://schemas.microsoft.com/office/drawing/2014/main" id="{EAAA20A9-1CDC-9AF2-6DC4-9D13911089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EAD98-9411-EF16-2954-B2964B48636E}"/>
              </a:ext>
            </a:extLst>
          </p:cNvPr>
          <p:cNvSpPr>
            <a:spLocks noGrp="1"/>
          </p:cNvSpPr>
          <p:nvPr>
            <p:ph type="sldNum" sz="quarter" idx="12"/>
          </p:nvPr>
        </p:nvSpPr>
        <p:spPr/>
        <p:txBody>
          <a:bodyPr/>
          <a:lstStyle/>
          <a:p>
            <a:fld id="{49F16B5A-D945-41E5-AD37-6A4EEB62AB70}" type="slidenum">
              <a:rPr lang="en-US" smtClean="0"/>
              <a:t>‹#›</a:t>
            </a:fld>
            <a:endParaRPr lang="en-US" dirty="0"/>
          </a:p>
        </p:txBody>
      </p:sp>
    </p:spTree>
    <p:extLst>
      <p:ext uri="{BB962C8B-B14F-4D97-AF65-F5344CB8AC3E}">
        <p14:creationId xmlns:p14="http://schemas.microsoft.com/office/powerpoint/2010/main" val="397102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CE28-E5B9-6969-C501-F1649E794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886E0-C99A-B926-DDE6-F2D001AEB5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2B519-BF70-A5B1-FC6B-1D3F34B04B1F}"/>
              </a:ext>
            </a:extLst>
          </p:cNvPr>
          <p:cNvSpPr>
            <a:spLocks noGrp="1"/>
          </p:cNvSpPr>
          <p:nvPr>
            <p:ph type="dt" sz="half" idx="10"/>
          </p:nvPr>
        </p:nvSpPr>
        <p:spPr/>
        <p:txBody>
          <a:bodyPr/>
          <a:lstStyle/>
          <a:p>
            <a:fld id="{137194FE-27C0-468D-92DC-1D577B38B605}" type="datetimeFigureOut">
              <a:rPr lang="en-US" smtClean="0"/>
              <a:t>5/8/2024</a:t>
            </a:fld>
            <a:endParaRPr lang="en-US" dirty="0"/>
          </a:p>
        </p:txBody>
      </p:sp>
      <p:sp>
        <p:nvSpPr>
          <p:cNvPr id="5" name="Footer Placeholder 4">
            <a:extLst>
              <a:ext uri="{FF2B5EF4-FFF2-40B4-BE49-F238E27FC236}">
                <a16:creationId xmlns:a16="http://schemas.microsoft.com/office/drawing/2014/main" id="{3DFD0E3A-D377-C955-5F01-E3C3906D67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CF1C65-945B-3700-8013-4F58CF7BCA42}"/>
              </a:ext>
            </a:extLst>
          </p:cNvPr>
          <p:cNvSpPr>
            <a:spLocks noGrp="1"/>
          </p:cNvSpPr>
          <p:nvPr>
            <p:ph type="sldNum" sz="quarter" idx="12"/>
          </p:nvPr>
        </p:nvSpPr>
        <p:spPr/>
        <p:txBody>
          <a:bodyPr/>
          <a:lstStyle/>
          <a:p>
            <a:fld id="{49F16B5A-D945-41E5-AD37-6A4EEB62AB70}" type="slidenum">
              <a:rPr lang="en-US" smtClean="0"/>
              <a:t>‹#›</a:t>
            </a:fld>
            <a:endParaRPr lang="en-US" dirty="0"/>
          </a:p>
        </p:txBody>
      </p:sp>
    </p:spTree>
    <p:extLst>
      <p:ext uri="{BB962C8B-B14F-4D97-AF65-F5344CB8AC3E}">
        <p14:creationId xmlns:p14="http://schemas.microsoft.com/office/powerpoint/2010/main" val="52212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7BCB-7DB9-BB3B-8CB5-8EE98F1EE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A8BCF5-524C-8FB9-C6AC-40BAC2B41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D07582-E125-51F9-1362-983A359D9E1C}"/>
              </a:ext>
            </a:extLst>
          </p:cNvPr>
          <p:cNvSpPr>
            <a:spLocks noGrp="1"/>
          </p:cNvSpPr>
          <p:nvPr>
            <p:ph type="dt" sz="half" idx="10"/>
          </p:nvPr>
        </p:nvSpPr>
        <p:spPr/>
        <p:txBody>
          <a:bodyPr/>
          <a:lstStyle/>
          <a:p>
            <a:fld id="{137194FE-27C0-468D-92DC-1D577B38B605}" type="datetimeFigureOut">
              <a:rPr lang="en-US" smtClean="0"/>
              <a:t>5/8/2024</a:t>
            </a:fld>
            <a:endParaRPr lang="en-US" dirty="0"/>
          </a:p>
        </p:txBody>
      </p:sp>
      <p:sp>
        <p:nvSpPr>
          <p:cNvPr id="5" name="Footer Placeholder 4">
            <a:extLst>
              <a:ext uri="{FF2B5EF4-FFF2-40B4-BE49-F238E27FC236}">
                <a16:creationId xmlns:a16="http://schemas.microsoft.com/office/drawing/2014/main" id="{CA823EC6-4B38-9E8D-CC07-9B58D14767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6BD7F2-094A-2685-4218-750CA0EC6FD4}"/>
              </a:ext>
            </a:extLst>
          </p:cNvPr>
          <p:cNvSpPr>
            <a:spLocks noGrp="1"/>
          </p:cNvSpPr>
          <p:nvPr>
            <p:ph type="sldNum" sz="quarter" idx="12"/>
          </p:nvPr>
        </p:nvSpPr>
        <p:spPr/>
        <p:txBody>
          <a:bodyPr/>
          <a:lstStyle/>
          <a:p>
            <a:fld id="{49F16B5A-D945-41E5-AD37-6A4EEB62AB70}" type="slidenum">
              <a:rPr lang="en-US" smtClean="0"/>
              <a:t>‹#›</a:t>
            </a:fld>
            <a:endParaRPr lang="en-US" dirty="0"/>
          </a:p>
        </p:txBody>
      </p:sp>
    </p:spTree>
    <p:extLst>
      <p:ext uri="{BB962C8B-B14F-4D97-AF65-F5344CB8AC3E}">
        <p14:creationId xmlns:p14="http://schemas.microsoft.com/office/powerpoint/2010/main" val="247165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9C50A-B39D-494D-0551-9ADC8DB6ED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1AD1EB-8246-9B0C-2478-19A398C1F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02F1-0541-C6E3-04CD-FFA71840CB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F1E9E5-30B3-5BF6-C86A-947D61B8DF8F}"/>
              </a:ext>
            </a:extLst>
          </p:cNvPr>
          <p:cNvSpPr>
            <a:spLocks noGrp="1"/>
          </p:cNvSpPr>
          <p:nvPr>
            <p:ph type="dt" sz="half" idx="10"/>
          </p:nvPr>
        </p:nvSpPr>
        <p:spPr/>
        <p:txBody>
          <a:bodyPr/>
          <a:lstStyle/>
          <a:p>
            <a:fld id="{137194FE-27C0-468D-92DC-1D577B38B605}" type="datetimeFigureOut">
              <a:rPr lang="en-US" smtClean="0"/>
              <a:t>5/8/2024</a:t>
            </a:fld>
            <a:endParaRPr lang="en-US" dirty="0"/>
          </a:p>
        </p:txBody>
      </p:sp>
      <p:sp>
        <p:nvSpPr>
          <p:cNvPr id="6" name="Footer Placeholder 5">
            <a:extLst>
              <a:ext uri="{FF2B5EF4-FFF2-40B4-BE49-F238E27FC236}">
                <a16:creationId xmlns:a16="http://schemas.microsoft.com/office/drawing/2014/main" id="{35C0A75E-BE5E-D631-B60A-5D658D2516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C3AE7F-489C-92B4-6426-240FC20200DA}"/>
              </a:ext>
            </a:extLst>
          </p:cNvPr>
          <p:cNvSpPr>
            <a:spLocks noGrp="1"/>
          </p:cNvSpPr>
          <p:nvPr>
            <p:ph type="sldNum" sz="quarter" idx="12"/>
          </p:nvPr>
        </p:nvSpPr>
        <p:spPr/>
        <p:txBody>
          <a:bodyPr/>
          <a:lstStyle/>
          <a:p>
            <a:fld id="{49F16B5A-D945-41E5-AD37-6A4EEB62AB70}" type="slidenum">
              <a:rPr lang="en-US" smtClean="0"/>
              <a:t>‹#›</a:t>
            </a:fld>
            <a:endParaRPr lang="en-US" dirty="0"/>
          </a:p>
        </p:txBody>
      </p:sp>
    </p:spTree>
    <p:extLst>
      <p:ext uri="{BB962C8B-B14F-4D97-AF65-F5344CB8AC3E}">
        <p14:creationId xmlns:p14="http://schemas.microsoft.com/office/powerpoint/2010/main" val="305242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A68E-7ED0-5B17-9E88-24C5F9E060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B3440-34D8-E251-D465-122C1814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98FCF0-6F08-B45D-7C3D-ABA6269F6B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559AE8-AFF1-645E-871C-A3EFE1AB8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E3C83-7198-50AE-E401-1E6E67B24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A54916-48C2-EC4F-53CC-4892EC5C77CC}"/>
              </a:ext>
            </a:extLst>
          </p:cNvPr>
          <p:cNvSpPr>
            <a:spLocks noGrp="1"/>
          </p:cNvSpPr>
          <p:nvPr>
            <p:ph type="dt" sz="half" idx="10"/>
          </p:nvPr>
        </p:nvSpPr>
        <p:spPr/>
        <p:txBody>
          <a:bodyPr/>
          <a:lstStyle/>
          <a:p>
            <a:fld id="{137194FE-27C0-468D-92DC-1D577B38B605}" type="datetimeFigureOut">
              <a:rPr lang="en-US" smtClean="0"/>
              <a:t>5/8/2024</a:t>
            </a:fld>
            <a:endParaRPr lang="en-US" dirty="0"/>
          </a:p>
        </p:txBody>
      </p:sp>
      <p:sp>
        <p:nvSpPr>
          <p:cNvPr id="8" name="Footer Placeholder 7">
            <a:extLst>
              <a:ext uri="{FF2B5EF4-FFF2-40B4-BE49-F238E27FC236}">
                <a16:creationId xmlns:a16="http://schemas.microsoft.com/office/drawing/2014/main" id="{90B0B11C-7A09-C155-8FCB-FF0D8C915FA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C7EB71A-5B29-53CC-933F-0E40C8C24B65}"/>
              </a:ext>
            </a:extLst>
          </p:cNvPr>
          <p:cNvSpPr>
            <a:spLocks noGrp="1"/>
          </p:cNvSpPr>
          <p:nvPr>
            <p:ph type="sldNum" sz="quarter" idx="12"/>
          </p:nvPr>
        </p:nvSpPr>
        <p:spPr/>
        <p:txBody>
          <a:bodyPr/>
          <a:lstStyle/>
          <a:p>
            <a:fld id="{49F16B5A-D945-41E5-AD37-6A4EEB62AB70}" type="slidenum">
              <a:rPr lang="en-US" smtClean="0"/>
              <a:t>‹#›</a:t>
            </a:fld>
            <a:endParaRPr lang="en-US" dirty="0"/>
          </a:p>
        </p:txBody>
      </p:sp>
    </p:spTree>
    <p:extLst>
      <p:ext uri="{BB962C8B-B14F-4D97-AF65-F5344CB8AC3E}">
        <p14:creationId xmlns:p14="http://schemas.microsoft.com/office/powerpoint/2010/main" val="220500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ECA1-49A6-B06F-5AF4-39AC9B6456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3EC477-F3E3-5037-EDCA-6B3B8C94FA15}"/>
              </a:ext>
            </a:extLst>
          </p:cNvPr>
          <p:cNvSpPr>
            <a:spLocks noGrp="1"/>
          </p:cNvSpPr>
          <p:nvPr>
            <p:ph type="dt" sz="half" idx="10"/>
          </p:nvPr>
        </p:nvSpPr>
        <p:spPr/>
        <p:txBody>
          <a:bodyPr/>
          <a:lstStyle/>
          <a:p>
            <a:fld id="{137194FE-27C0-468D-92DC-1D577B38B605}" type="datetimeFigureOut">
              <a:rPr lang="en-US" smtClean="0"/>
              <a:t>5/8/2024</a:t>
            </a:fld>
            <a:endParaRPr lang="en-US" dirty="0"/>
          </a:p>
        </p:txBody>
      </p:sp>
      <p:sp>
        <p:nvSpPr>
          <p:cNvPr id="4" name="Footer Placeholder 3">
            <a:extLst>
              <a:ext uri="{FF2B5EF4-FFF2-40B4-BE49-F238E27FC236}">
                <a16:creationId xmlns:a16="http://schemas.microsoft.com/office/drawing/2014/main" id="{E0D81A2F-9E7F-80D7-9558-F209F72D7EA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0934367-0914-A188-6B51-A9535E12DC2B}"/>
              </a:ext>
            </a:extLst>
          </p:cNvPr>
          <p:cNvSpPr>
            <a:spLocks noGrp="1"/>
          </p:cNvSpPr>
          <p:nvPr>
            <p:ph type="sldNum" sz="quarter" idx="12"/>
          </p:nvPr>
        </p:nvSpPr>
        <p:spPr/>
        <p:txBody>
          <a:bodyPr/>
          <a:lstStyle/>
          <a:p>
            <a:fld id="{49F16B5A-D945-41E5-AD37-6A4EEB62AB70}" type="slidenum">
              <a:rPr lang="en-US" smtClean="0"/>
              <a:t>‹#›</a:t>
            </a:fld>
            <a:endParaRPr lang="en-US" dirty="0"/>
          </a:p>
        </p:txBody>
      </p:sp>
    </p:spTree>
    <p:extLst>
      <p:ext uri="{BB962C8B-B14F-4D97-AF65-F5344CB8AC3E}">
        <p14:creationId xmlns:p14="http://schemas.microsoft.com/office/powerpoint/2010/main" val="313014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3D43C7-06FC-BFA9-7C4F-32540DC64D51}"/>
              </a:ext>
            </a:extLst>
          </p:cNvPr>
          <p:cNvSpPr>
            <a:spLocks noGrp="1"/>
          </p:cNvSpPr>
          <p:nvPr>
            <p:ph type="dt" sz="half" idx="10"/>
          </p:nvPr>
        </p:nvSpPr>
        <p:spPr/>
        <p:txBody>
          <a:bodyPr/>
          <a:lstStyle/>
          <a:p>
            <a:fld id="{137194FE-27C0-468D-92DC-1D577B38B605}" type="datetimeFigureOut">
              <a:rPr lang="en-US" smtClean="0"/>
              <a:t>5/8/2024</a:t>
            </a:fld>
            <a:endParaRPr lang="en-US" dirty="0"/>
          </a:p>
        </p:txBody>
      </p:sp>
      <p:sp>
        <p:nvSpPr>
          <p:cNvPr id="3" name="Footer Placeholder 2">
            <a:extLst>
              <a:ext uri="{FF2B5EF4-FFF2-40B4-BE49-F238E27FC236}">
                <a16:creationId xmlns:a16="http://schemas.microsoft.com/office/drawing/2014/main" id="{EDF53DEA-79E7-A269-B6A3-BCEB7C7072D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5C97BE5-DAEC-6EBD-319B-9BADEE3B6516}"/>
              </a:ext>
            </a:extLst>
          </p:cNvPr>
          <p:cNvSpPr>
            <a:spLocks noGrp="1"/>
          </p:cNvSpPr>
          <p:nvPr>
            <p:ph type="sldNum" sz="quarter" idx="12"/>
          </p:nvPr>
        </p:nvSpPr>
        <p:spPr/>
        <p:txBody>
          <a:bodyPr/>
          <a:lstStyle/>
          <a:p>
            <a:fld id="{49F16B5A-D945-41E5-AD37-6A4EEB62AB70}" type="slidenum">
              <a:rPr lang="en-US" smtClean="0"/>
              <a:t>‹#›</a:t>
            </a:fld>
            <a:endParaRPr lang="en-US" dirty="0"/>
          </a:p>
        </p:txBody>
      </p:sp>
    </p:spTree>
    <p:extLst>
      <p:ext uri="{BB962C8B-B14F-4D97-AF65-F5344CB8AC3E}">
        <p14:creationId xmlns:p14="http://schemas.microsoft.com/office/powerpoint/2010/main" val="388726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D717-9151-BD3F-06FC-3ADACD47B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2313BD-3AA8-2FA8-94C3-306B7091C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C78049-9EC3-8A6D-42A0-A8D128BC6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6D0FC-935B-AD23-3CA4-DC88B454B87B}"/>
              </a:ext>
            </a:extLst>
          </p:cNvPr>
          <p:cNvSpPr>
            <a:spLocks noGrp="1"/>
          </p:cNvSpPr>
          <p:nvPr>
            <p:ph type="dt" sz="half" idx="10"/>
          </p:nvPr>
        </p:nvSpPr>
        <p:spPr/>
        <p:txBody>
          <a:bodyPr/>
          <a:lstStyle/>
          <a:p>
            <a:fld id="{137194FE-27C0-468D-92DC-1D577B38B605}" type="datetimeFigureOut">
              <a:rPr lang="en-US" smtClean="0"/>
              <a:t>5/8/2024</a:t>
            </a:fld>
            <a:endParaRPr lang="en-US" dirty="0"/>
          </a:p>
        </p:txBody>
      </p:sp>
      <p:sp>
        <p:nvSpPr>
          <p:cNvPr id="6" name="Footer Placeholder 5">
            <a:extLst>
              <a:ext uri="{FF2B5EF4-FFF2-40B4-BE49-F238E27FC236}">
                <a16:creationId xmlns:a16="http://schemas.microsoft.com/office/drawing/2014/main" id="{9828B50D-8629-2EE7-6B3A-3BA2210AE6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9D732F-11BA-39EB-F146-F56A9EA7FDA1}"/>
              </a:ext>
            </a:extLst>
          </p:cNvPr>
          <p:cNvSpPr>
            <a:spLocks noGrp="1"/>
          </p:cNvSpPr>
          <p:nvPr>
            <p:ph type="sldNum" sz="quarter" idx="12"/>
          </p:nvPr>
        </p:nvSpPr>
        <p:spPr/>
        <p:txBody>
          <a:bodyPr/>
          <a:lstStyle/>
          <a:p>
            <a:fld id="{49F16B5A-D945-41E5-AD37-6A4EEB62AB70}" type="slidenum">
              <a:rPr lang="en-US" smtClean="0"/>
              <a:t>‹#›</a:t>
            </a:fld>
            <a:endParaRPr lang="en-US" dirty="0"/>
          </a:p>
        </p:txBody>
      </p:sp>
    </p:spTree>
    <p:extLst>
      <p:ext uri="{BB962C8B-B14F-4D97-AF65-F5344CB8AC3E}">
        <p14:creationId xmlns:p14="http://schemas.microsoft.com/office/powerpoint/2010/main" val="283311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CA50-72FC-61AE-A35F-1524926D8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6A5328-38AA-8EAF-7F92-39B0BABC3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2E9F9D1-0E73-65BD-D46A-AA3493108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B7B59-F5EC-9803-1F20-A41DCEB3534B}"/>
              </a:ext>
            </a:extLst>
          </p:cNvPr>
          <p:cNvSpPr>
            <a:spLocks noGrp="1"/>
          </p:cNvSpPr>
          <p:nvPr>
            <p:ph type="dt" sz="half" idx="10"/>
          </p:nvPr>
        </p:nvSpPr>
        <p:spPr/>
        <p:txBody>
          <a:bodyPr/>
          <a:lstStyle/>
          <a:p>
            <a:fld id="{137194FE-27C0-468D-92DC-1D577B38B605}" type="datetimeFigureOut">
              <a:rPr lang="en-US" smtClean="0"/>
              <a:t>5/8/2024</a:t>
            </a:fld>
            <a:endParaRPr lang="en-US" dirty="0"/>
          </a:p>
        </p:txBody>
      </p:sp>
      <p:sp>
        <p:nvSpPr>
          <p:cNvPr id="6" name="Footer Placeholder 5">
            <a:extLst>
              <a:ext uri="{FF2B5EF4-FFF2-40B4-BE49-F238E27FC236}">
                <a16:creationId xmlns:a16="http://schemas.microsoft.com/office/drawing/2014/main" id="{32457DF2-A99A-AEF5-1684-A97F3A31C9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57208F-42EB-487F-4A32-7F2489F187CA}"/>
              </a:ext>
            </a:extLst>
          </p:cNvPr>
          <p:cNvSpPr>
            <a:spLocks noGrp="1"/>
          </p:cNvSpPr>
          <p:nvPr>
            <p:ph type="sldNum" sz="quarter" idx="12"/>
          </p:nvPr>
        </p:nvSpPr>
        <p:spPr/>
        <p:txBody>
          <a:bodyPr/>
          <a:lstStyle/>
          <a:p>
            <a:fld id="{49F16B5A-D945-41E5-AD37-6A4EEB62AB70}" type="slidenum">
              <a:rPr lang="en-US" smtClean="0"/>
              <a:t>‹#›</a:t>
            </a:fld>
            <a:endParaRPr lang="en-US" dirty="0"/>
          </a:p>
        </p:txBody>
      </p:sp>
    </p:spTree>
    <p:extLst>
      <p:ext uri="{BB962C8B-B14F-4D97-AF65-F5344CB8AC3E}">
        <p14:creationId xmlns:p14="http://schemas.microsoft.com/office/powerpoint/2010/main" val="214159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92F178-0CBB-7A88-CEE0-45A81CF5C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2C2D7D-7B40-7134-24D9-F27CEFA0B0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AB3D43-25B3-E632-BB96-C8B5FBF1E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194FE-27C0-468D-92DC-1D577B38B605}" type="datetimeFigureOut">
              <a:rPr lang="en-US" smtClean="0"/>
              <a:t>5/8/2024</a:t>
            </a:fld>
            <a:endParaRPr lang="en-US" dirty="0"/>
          </a:p>
        </p:txBody>
      </p:sp>
      <p:sp>
        <p:nvSpPr>
          <p:cNvPr id="5" name="Footer Placeholder 4">
            <a:extLst>
              <a:ext uri="{FF2B5EF4-FFF2-40B4-BE49-F238E27FC236}">
                <a16:creationId xmlns:a16="http://schemas.microsoft.com/office/drawing/2014/main" id="{0B70A2B4-C2C7-2A99-43E6-A65A435F15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CA1044C-5C31-385E-251E-889B79E2C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16B5A-D945-41E5-AD37-6A4EEB62AB70}" type="slidenum">
              <a:rPr lang="en-US" smtClean="0"/>
              <a:t>‹#›</a:t>
            </a:fld>
            <a:endParaRPr lang="en-US" dirty="0"/>
          </a:p>
        </p:txBody>
      </p:sp>
    </p:spTree>
    <p:extLst>
      <p:ext uri="{BB962C8B-B14F-4D97-AF65-F5344CB8AC3E}">
        <p14:creationId xmlns:p14="http://schemas.microsoft.com/office/powerpoint/2010/main" val="110744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uild-system.fman.io/qt-designer-downloa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FF2D-E944-1437-E949-6674459F4850}"/>
              </a:ext>
            </a:extLst>
          </p:cNvPr>
          <p:cNvSpPr>
            <a:spLocks noGrp="1"/>
          </p:cNvSpPr>
          <p:nvPr>
            <p:ph type="ctrTitle"/>
          </p:nvPr>
        </p:nvSpPr>
        <p:spPr/>
        <p:txBody>
          <a:bodyPr/>
          <a:lstStyle/>
          <a:p>
            <a:r>
              <a:rPr lang="tr-TR" dirty="0"/>
              <a:t>MYAZ104</a:t>
            </a:r>
            <a:br>
              <a:rPr lang="tr-TR" dirty="0"/>
            </a:br>
            <a:r>
              <a:rPr lang="tr-TR" dirty="0"/>
              <a:t>Programlamaya Giriş – II</a:t>
            </a:r>
            <a:endParaRPr lang="en-US" dirty="0"/>
          </a:p>
        </p:txBody>
      </p:sp>
      <p:sp>
        <p:nvSpPr>
          <p:cNvPr id="3" name="Subtitle 2">
            <a:extLst>
              <a:ext uri="{FF2B5EF4-FFF2-40B4-BE49-F238E27FC236}">
                <a16:creationId xmlns:a16="http://schemas.microsoft.com/office/drawing/2014/main" id="{ED35D1DA-D705-2B31-7B9E-663D6E34D22D}"/>
              </a:ext>
            </a:extLst>
          </p:cNvPr>
          <p:cNvSpPr>
            <a:spLocks noGrp="1"/>
          </p:cNvSpPr>
          <p:nvPr>
            <p:ph type="subTitle" idx="1"/>
          </p:nvPr>
        </p:nvSpPr>
        <p:spPr/>
        <p:txBody>
          <a:bodyPr anchor="ctr">
            <a:normAutofit/>
          </a:bodyPr>
          <a:lstStyle/>
          <a:p>
            <a:r>
              <a:rPr lang="tr-TR" sz="4000" dirty="0"/>
              <a:t>Hafta –</a:t>
            </a:r>
            <a:r>
              <a:rPr lang="en-US" sz="4000" dirty="0"/>
              <a:t> 10</a:t>
            </a:r>
            <a:endParaRPr lang="tr-TR" sz="4000" dirty="0"/>
          </a:p>
        </p:txBody>
      </p:sp>
    </p:spTree>
    <p:extLst>
      <p:ext uri="{BB962C8B-B14F-4D97-AF65-F5344CB8AC3E}">
        <p14:creationId xmlns:p14="http://schemas.microsoft.com/office/powerpoint/2010/main" val="3395562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4FF0-0F00-39EA-4581-7C4D24BC5766}"/>
              </a:ext>
            </a:extLst>
          </p:cNvPr>
          <p:cNvSpPr>
            <a:spLocks noGrp="1"/>
          </p:cNvSpPr>
          <p:nvPr>
            <p:ph type="title"/>
          </p:nvPr>
        </p:nvSpPr>
        <p:spPr/>
        <p:txBody>
          <a:bodyPr/>
          <a:lstStyle/>
          <a:p>
            <a:r>
              <a:rPr lang="en-US" dirty="0"/>
              <a:t>Combo Box</a:t>
            </a:r>
          </a:p>
        </p:txBody>
      </p:sp>
      <p:sp>
        <p:nvSpPr>
          <p:cNvPr id="3" name="Content Placeholder 2">
            <a:extLst>
              <a:ext uri="{FF2B5EF4-FFF2-40B4-BE49-F238E27FC236}">
                <a16:creationId xmlns:a16="http://schemas.microsoft.com/office/drawing/2014/main" id="{D7CEB17E-FC0F-C22A-0B19-A3597A09BFC7}"/>
              </a:ext>
            </a:extLst>
          </p:cNvPr>
          <p:cNvSpPr>
            <a:spLocks noGrp="1"/>
          </p:cNvSpPr>
          <p:nvPr>
            <p:ph idx="1"/>
          </p:nvPr>
        </p:nvSpPr>
        <p:spPr>
          <a:xfrm>
            <a:off x="838199" y="1690687"/>
            <a:ext cx="10515600" cy="4351338"/>
          </a:xfrm>
        </p:spPr>
        <p:txBody>
          <a:bodyPr/>
          <a:lstStyle/>
          <a:p>
            <a:r>
              <a:rPr lang="tr-TR" dirty="0"/>
              <a:t>Seçimli elemanları göstermek için kullanılır.</a:t>
            </a:r>
          </a:p>
          <a:p>
            <a:r>
              <a:rPr lang="tr-TR" dirty="0"/>
              <a:t>QComboBox</a:t>
            </a:r>
          </a:p>
          <a:p>
            <a:pPr lvl="1"/>
            <a:r>
              <a:rPr lang="tr-TR" dirty="0"/>
              <a:t>currentIndex</a:t>
            </a:r>
          </a:p>
          <a:p>
            <a:pPr lvl="2"/>
            <a:r>
              <a:rPr lang="tr-TR" dirty="0"/>
              <a:t>Hangi index bilgisi seçilirse ondan itibaren göstermeye başlar.</a:t>
            </a:r>
          </a:p>
          <a:p>
            <a:pPr lvl="2"/>
            <a:r>
              <a:rPr lang="tr-TR" dirty="0"/>
              <a:t>Index bilgisi -1 olarak girilirse program ilk çalıştığında boş olarak görünür.</a:t>
            </a:r>
          </a:p>
        </p:txBody>
      </p:sp>
      <p:pic>
        <p:nvPicPr>
          <p:cNvPr id="5" name="Picture 4">
            <a:extLst>
              <a:ext uri="{FF2B5EF4-FFF2-40B4-BE49-F238E27FC236}">
                <a16:creationId xmlns:a16="http://schemas.microsoft.com/office/drawing/2014/main" id="{BA3F62D6-CA7A-0452-2AFE-32062D9BA808}"/>
              </a:ext>
            </a:extLst>
          </p:cNvPr>
          <p:cNvPicPr>
            <a:picLocks noChangeAspect="1"/>
          </p:cNvPicPr>
          <p:nvPr/>
        </p:nvPicPr>
        <p:blipFill>
          <a:blip r:embed="rId2"/>
          <a:stretch>
            <a:fillRect/>
          </a:stretch>
        </p:blipFill>
        <p:spPr>
          <a:xfrm>
            <a:off x="3973406" y="867872"/>
            <a:ext cx="1295512" cy="320068"/>
          </a:xfrm>
          <a:prstGeom prst="rect">
            <a:avLst/>
          </a:prstGeom>
        </p:spPr>
      </p:pic>
      <p:pic>
        <p:nvPicPr>
          <p:cNvPr id="7" name="Picture 6">
            <a:extLst>
              <a:ext uri="{FF2B5EF4-FFF2-40B4-BE49-F238E27FC236}">
                <a16:creationId xmlns:a16="http://schemas.microsoft.com/office/drawing/2014/main" id="{5E286323-7481-C405-C365-85865D3459B2}"/>
              </a:ext>
            </a:extLst>
          </p:cNvPr>
          <p:cNvPicPr>
            <a:picLocks noChangeAspect="1"/>
          </p:cNvPicPr>
          <p:nvPr/>
        </p:nvPicPr>
        <p:blipFill>
          <a:blip r:embed="rId3"/>
          <a:stretch>
            <a:fillRect/>
          </a:stretch>
        </p:blipFill>
        <p:spPr>
          <a:xfrm>
            <a:off x="4476609" y="4241069"/>
            <a:ext cx="3238781" cy="1943268"/>
          </a:xfrm>
          <a:prstGeom prst="rect">
            <a:avLst/>
          </a:prstGeom>
        </p:spPr>
      </p:pic>
    </p:spTree>
    <p:extLst>
      <p:ext uri="{BB962C8B-B14F-4D97-AF65-F5344CB8AC3E}">
        <p14:creationId xmlns:p14="http://schemas.microsoft.com/office/powerpoint/2010/main" val="110359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F3B6-E96D-2E11-CF73-88709A8C4DCB}"/>
              </a:ext>
            </a:extLst>
          </p:cNvPr>
          <p:cNvSpPr>
            <a:spLocks noGrp="1"/>
          </p:cNvSpPr>
          <p:nvPr>
            <p:ph type="title"/>
          </p:nvPr>
        </p:nvSpPr>
        <p:spPr/>
        <p:txBody>
          <a:bodyPr/>
          <a:lstStyle/>
          <a:p>
            <a:r>
              <a:rPr lang="en-US" dirty="0"/>
              <a:t>Check Box</a:t>
            </a:r>
          </a:p>
        </p:txBody>
      </p:sp>
      <p:sp>
        <p:nvSpPr>
          <p:cNvPr id="3" name="Content Placeholder 2">
            <a:extLst>
              <a:ext uri="{FF2B5EF4-FFF2-40B4-BE49-F238E27FC236}">
                <a16:creationId xmlns:a16="http://schemas.microsoft.com/office/drawing/2014/main" id="{0961D068-D40B-D2A9-F469-260697165E8E}"/>
              </a:ext>
            </a:extLst>
          </p:cNvPr>
          <p:cNvSpPr>
            <a:spLocks noGrp="1"/>
          </p:cNvSpPr>
          <p:nvPr>
            <p:ph idx="1"/>
          </p:nvPr>
        </p:nvSpPr>
        <p:spPr>
          <a:xfrm>
            <a:off x="838200" y="1573161"/>
            <a:ext cx="10515600" cy="4603802"/>
          </a:xfrm>
        </p:spPr>
        <p:txBody>
          <a:bodyPr>
            <a:normAutofit/>
          </a:bodyPr>
          <a:lstStyle/>
          <a:p>
            <a:pPr>
              <a:lnSpc>
                <a:spcPct val="100000"/>
              </a:lnSpc>
              <a:spcBef>
                <a:spcPts val="0"/>
              </a:spcBef>
              <a:spcAft>
                <a:spcPts val="600"/>
              </a:spcAft>
            </a:pPr>
            <a:r>
              <a:rPr lang="tr-TR" dirty="0"/>
              <a:t>Onay widget'ı olarak adlandırılabilir.</a:t>
            </a:r>
          </a:p>
          <a:p>
            <a:pPr>
              <a:lnSpc>
                <a:spcPct val="100000"/>
              </a:lnSpc>
              <a:spcBef>
                <a:spcPts val="0"/>
              </a:spcBef>
              <a:spcAft>
                <a:spcPts val="600"/>
              </a:spcAft>
            </a:pPr>
            <a:r>
              <a:rPr lang="tr-TR" dirty="0"/>
              <a:t>QAbstractButton</a:t>
            </a:r>
          </a:p>
          <a:p>
            <a:pPr lvl="1">
              <a:lnSpc>
                <a:spcPct val="100000"/>
              </a:lnSpc>
              <a:spcBef>
                <a:spcPts val="0"/>
              </a:spcBef>
              <a:spcAft>
                <a:spcPts val="600"/>
              </a:spcAft>
            </a:pPr>
            <a:r>
              <a:rPr lang="tr-TR" dirty="0"/>
              <a:t>Text: CheckBox üzerinde görülecek metni ifade eder. (Çift tıklanarak da Button üzerinde görülecek metin değiştirilebilir.)</a:t>
            </a:r>
          </a:p>
          <a:p>
            <a:pPr lvl="1">
              <a:lnSpc>
                <a:spcPct val="100000"/>
              </a:lnSpc>
              <a:spcBef>
                <a:spcPts val="0"/>
              </a:spcBef>
              <a:spcAft>
                <a:spcPts val="600"/>
              </a:spcAft>
            </a:pPr>
            <a:r>
              <a:rPr lang="tr-TR" dirty="0"/>
              <a:t>checkable: Onaylabilir olup olmamasını belirlemek için kullanılır.</a:t>
            </a:r>
          </a:p>
          <a:p>
            <a:pPr lvl="1">
              <a:lnSpc>
                <a:spcPct val="100000"/>
              </a:lnSpc>
              <a:spcBef>
                <a:spcPts val="0"/>
              </a:spcBef>
              <a:spcAft>
                <a:spcPts val="600"/>
              </a:spcAft>
            </a:pPr>
            <a:r>
              <a:rPr lang="tr-TR" dirty="0"/>
              <a:t>checked: Program ilk başladığında işaretlenmiş olup olmamasını belirlemek için kullanılır.</a:t>
            </a:r>
          </a:p>
          <a:p>
            <a:pPr>
              <a:lnSpc>
                <a:spcPct val="100000"/>
              </a:lnSpc>
              <a:spcBef>
                <a:spcPts val="0"/>
              </a:spcBef>
              <a:spcAft>
                <a:spcPts val="600"/>
              </a:spcAft>
            </a:pPr>
            <a:r>
              <a:rPr lang="tr-TR" dirty="0"/>
              <a:t>QCheckBox</a:t>
            </a:r>
          </a:p>
          <a:p>
            <a:pPr lvl="1">
              <a:lnSpc>
                <a:spcPct val="100000"/>
              </a:lnSpc>
              <a:spcBef>
                <a:spcPts val="0"/>
              </a:spcBef>
              <a:spcAft>
                <a:spcPts val="600"/>
              </a:spcAft>
            </a:pPr>
            <a:r>
              <a:rPr lang="tr-TR" dirty="0"/>
              <a:t>tristate: Üç özellik arasından birisinin onaylanabilmesi için bu özellik aktif edilebilir. (Hava: seçili </a:t>
            </a:r>
            <a:r>
              <a:rPr lang="tr-TR" dirty="0" err="1"/>
              <a:t>değil:soğuk</a:t>
            </a:r>
            <a:r>
              <a:rPr lang="tr-TR" dirty="0"/>
              <a:t>, düz çizgi şeklinde </a:t>
            </a:r>
            <a:r>
              <a:rPr lang="tr-TR" dirty="0" err="1"/>
              <a:t>seçili:ılık</a:t>
            </a:r>
            <a:r>
              <a:rPr lang="tr-TR" dirty="0"/>
              <a:t>, </a:t>
            </a:r>
            <a:r>
              <a:rPr lang="tr-TR" dirty="0" err="1"/>
              <a:t>seçili:sıcak</a:t>
            </a:r>
            <a:r>
              <a:rPr lang="tr-TR" dirty="0"/>
              <a:t>) </a:t>
            </a:r>
          </a:p>
        </p:txBody>
      </p:sp>
      <p:pic>
        <p:nvPicPr>
          <p:cNvPr id="5" name="Picture 4">
            <a:extLst>
              <a:ext uri="{FF2B5EF4-FFF2-40B4-BE49-F238E27FC236}">
                <a16:creationId xmlns:a16="http://schemas.microsoft.com/office/drawing/2014/main" id="{AFDCDB06-83FC-6FA6-CE80-E0DE5FA4597C}"/>
              </a:ext>
            </a:extLst>
          </p:cNvPr>
          <p:cNvPicPr>
            <a:picLocks noChangeAspect="1"/>
          </p:cNvPicPr>
          <p:nvPr/>
        </p:nvPicPr>
        <p:blipFill>
          <a:blip r:embed="rId2"/>
          <a:stretch>
            <a:fillRect/>
          </a:stretch>
        </p:blipFill>
        <p:spPr>
          <a:xfrm>
            <a:off x="3965810" y="894544"/>
            <a:ext cx="701101" cy="266723"/>
          </a:xfrm>
          <a:prstGeom prst="rect">
            <a:avLst/>
          </a:prstGeom>
        </p:spPr>
      </p:pic>
    </p:spTree>
    <p:extLst>
      <p:ext uri="{BB962C8B-B14F-4D97-AF65-F5344CB8AC3E}">
        <p14:creationId xmlns:p14="http://schemas.microsoft.com/office/powerpoint/2010/main" val="248075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15F3-F39E-473F-28DE-97A4D65EF8E7}"/>
              </a:ext>
            </a:extLst>
          </p:cNvPr>
          <p:cNvSpPr>
            <a:spLocks noGrp="1"/>
          </p:cNvSpPr>
          <p:nvPr>
            <p:ph type="title"/>
          </p:nvPr>
        </p:nvSpPr>
        <p:spPr/>
        <p:txBody>
          <a:bodyPr/>
          <a:lstStyle/>
          <a:p>
            <a:r>
              <a:rPr lang="en-US" dirty="0"/>
              <a:t>Radio Button</a:t>
            </a:r>
          </a:p>
        </p:txBody>
      </p:sp>
      <p:sp>
        <p:nvSpPr>
          <p:cNvPr id="3" name="Content Placeholder 2">
            <a:extLst>
              <a:ext uri="{FF2B5EF4-FFF2-40B4-BE49-F238E27FC236}">
                <a16:creationId xmlns:a16="http://schemas.microsoft.com/office/drawing/2014/main" id="{41563CD5-6909-2253-6804-856E73A4B6FD}"/>
              </a:ext>
            </a:extLst>
          </p:cNvPr>
          <p:cNvSpPr>
            <a:spLocks noGrp="1"/>
          </p:cNvSpPr>
          <p:nvPr>
            <p:ph idx="1"/>
          </p:nvPr>
        </p:nvSpPr>
        <p:spPr/>
        <p:txBody>
          <a:bodyPr/>
          <a:lstStyle/>
          <a:p>
            <a:r>
              <a:rPr lang="en-US" dirty="0"/>
              <a:t>Tek bir seçimin istendiği durumlarda kullanılır. </a:t>
            </a:r>
          </a:p>
          <a:p>
            <a:pPr lvl="1"/>
            <a:r>
              <a:rPr lang="en-US" dirty="0"/>
              <a:t>Anket çalışmalarında olduğu gibi örneği verilebilir.</a:t>
            </a:r>
          </a:p>
        </p:txBody>
      </p:sp>
      <p:pic>
        <p:nvPicPr>
          <p:cNvPr id="5" name="Picture 4">
            <a:extLst>
              <a:ext uri="{FF2B5EF4-FFF2-40B4-BE49-F238E27FC236}">
                <a16:creationId xmlns:a16="http://schemas.microsoft.com/office/drawing/2014/main" id="{1D34928A-9722-95CA-7799-A46CE3686A97}"/>
              </a:ext>
            </a:extLst>
          </p:cNvPr>
          <p:cNvPicPr>
            <a:picLocks noChangeAspect="1"/>
          </p:cNvPicPr>
          <p:nvPr/>
        </p:nvPicPr>
        <p:blipFill>
          <a:blip r:embed="rId2"/>
          <a:stretch>
            <a:fillRect/>
          </a:stretch>
        </p:blipFill>
        <p:spPr>
          <a:xfrm>
            <a:off x="4350494" y="905975"/>
            <a:ext cx="777307" cy="243861"/>
          </a:xfrm>
          <a:prstGeom prst="rect">
            <a:avLst/>
          </a:prstGeom>
        </p:spPr>
      </p:pic>
    </p:spTree>
    <p:extLst>
      <p:ext uri="{BB962C8B-B14F-4D97-AF65-F5344CB8AC3E}">
        <p14:creationId xmlns:p14="http://schemas.microsoft.com/office/powerpoint/2010/main" val="302628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B1DF-8C53-B645-1782-0536A2482864}"/>
              </a:ext>
            </a:extLst>
          </p:cNvPr>
          <p:cNvSpPr>
            <a:spLocks noGrp="1"/>
          </p:cNvSpPr>
          <p:nvPr>
            <p:ph type="title"/>
          </p:nvPr>
        </p:nvSpPr>
        <p:spPr/>
        <p:txBody>
          <a:bodyPr/>
          <a:lstStyle/>
          <a:p>
            <a:r>
              <a:rPr lang="en-US" dirty="0"/>
              <a:t>List Widget</a:t>
            </a:r>
          </a:p>
        </p:txBody>
      </p:sp>
      <p:sp>
        <p:nvSpPr>
          <p:cNvPr id="3" name="Content Placeholder 2">
            <a:extLst>
              <a:ext uri="{FF2B5EF4-FFF2-40B4-BE49-F238E27FC236}">
                <a16:creationId xmlns:a16="http://schemas.microsoft.com/office/drawing/2014/main" id="{647A6A73-9C78-503B-98B7-2D287049DF7A}"/>
              </a:ext>
            </a:extLst>
          </p:cNvPr>
          <p:cNvSpPr>
            <a:spLocks noGrp="1"/>
          </p:cNvSpPr>
          <p:nvPr>
            <p:ph idx="1"/>
          </p:nvPr>
        </p:nvSpPr>
        <p:spPr/>
        <p:txBody>
          <a:bodyPr/>
          <a:lstStyle/>
          <a:p>
            <a:r>
              <a:rPr lang="tr-TR" dirty="0" err="1"/>
              <a:t>ListBox’dır</a:t>
            </a:r>
            <a:r>
              <a:rPr lang="tr-TR" dirty="0"/>
              <a:t>. Yani bir liste kutusudur. Bir liste içindeki elemanları gösterir.</a:t>
            </a:r>
            <a:endParaRPr lang="en-US" dirty="0"/>
          </a:p>
          <a:p>
            <a:r>
              <a:rPr lang="en-US" dirty="0"/>
              <a:t>QListWidget</a:t>
            </a:r>
          </a:p>
          <a:p>
            <a:pPr lvl="1"/>
            <a:r>
              <a:rPr lang="en-US" dirty="0"/>
              <a:t>sortingEnable: İçindeki elemanların alfabetik sıralı olarak sıralanmasını sağlar.</a:t>
            </a:r>
          </a:p>
        </p:txBody>
      </p:sp>
      <p:pic>
        <p:nvPicPr>
          <p:cNvPr id="5" name="Picture 4">
            <a:extLst>
              <a:ext uri="{FF2B5EF4-FFF2-40B4-BE49-F238E27FC236}">
                <a16:creationId xmlns:a16="http://schemas.microsoft.com/office/drawing/2014/main" id="{AE410CC8-9755-7FFC-6AEF-F00829166CD6}"/>
              </a:ext>
            </a:extLst>
          </p:cNvPr>
          <p:cNvPicPr>
            <a:picLocks noChangeAspect="1"/>
          </p:cNvPicPr>
          <p:nvPr/>
        </p:nvPicPr>
        <p:blipFill>
          <a:blip r:embed="rId2"/>
          <a:stretch>
            <a:fillRect/>
          </a:stretch>
        </p:blipFill>
        <p:spPr>
          <a:xfrm>
            <a:off x="4233681" y="258219"/>
            <a:ext cx="1862319" cy="1383045"/>
          </a:xfrm>
          <a:prstGeom prst="rect">
            <a:avLst/>
          </a:prstGeom>
        </p:spPr>
      </p:pic>
      <p:pic>
        <p:nvPicPr>
          <p:cNvPr id="7" name="Picture 6">
            <a:extLst>
              <a:ext uri="{FF2B5EF4-FFF2-40B4-BE49-F238E27FC236}">
                <a16:creationId xmlns:a16="http://schemas.microsoft.com/office/drawing/2014/main" id="{90F75EAC-686C-F9F1-A3A9-C02EEE58A472}"/>
              </a:ext>
            </a:extLst>
          </p:cNvPr>
          <p:cNvPicPr>
            <a:picLocks noChangeAspect="1"/>
          </p:cNvPicPr>
          <p:nvPr/>
        </p:nvPicPr>
        <p:blipFill>
          <a:blip r:embed="rId3"/>
          <a:stretch>
            <a:fillRect/>
          </a:stretch>
        </p:blipFill>
        <p:spPr>
          <a:xfrm>
            <a:off x="4663316" y="3517651"/>
            <a:ext cx="2865368" cy="1966130"/>
          </a:xfrm>
          <a:prstGeom prst="rect">
            <a:avLst/>
          </a:prstGeom>
        </p:spPr>
      </p:pic>
    </p:spTree>
    <p:extLst>
      <p:ext uri="{BB962C8B-B14F-4D97-AF65-F5344CB8AC3E}">
        <p14:creationId xmlns:p14="http://schemas.microsoft.com/office/powerpoint/2010/main" val="215809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BC17-157A-DC2A-9303-EE1B122C7FF6}"/>
              </a:ext>
            </a:extLst>
          </p:cNvPr>
          <p:cNvSpPr>
            <a:spLocks noGrp="1"/>
          </p:cNvSpPr>
          <p:nvPr>
            <p:ph type="title"/>
          </p:nvPr>
        </p:nvSpPr>
        <p:spPr/>
        <p:txBody>
          <a:bodyPr/>
          <a:lstStyle/>
          <a:p>
            <a:r>
              <a:rPr lang="en-US" dirty="0"/>
              <a:t>Spin Box</a:t>
            </a:r>
          </a:p>
        </p:txBody>
      </p:sp>
      <p:sp>
        <p:nvSpPr>
          <p:cNvPr id="3" name="Content Placeholder 2">
            <a:extLst>
              <a:ext uri="{FF2B5EF4-FFF2-40B4-BE49-F238E27FC236}">
                <a16:creationId xmlns:a16="http://schemas.microsoft.com/office/drawing/2014/main" id="{7E150BCD-38AC-A8CF-508A-CCF513130163}"/>
              </a:ext>
            </a:extLst>
          </p:cNvPr>
          <p:cNvSpPr>
            <a:spLocks noGrp="1"/>
          </p:cNvSpPr>
          <p:nvPr>
            <p:ph idx="1"/>
          </p:nvPr>
        </p:nvSpPr>
        <p:spPr/>
        <p:txBody>
          <a:bodyPr/>
          <a:lstStyle/>
          <a:p>
            <a:pPr>
              <a:lnSpc>
                <a:spcPct val="100000"/>
              </a:lnSpc>
              <a:spcBef>
                <a:spcPts val="0"/>
              </a:spcBef>
              <a:spcAft>
                <a:spcPts val="600"/>
              </a:spcAft>
            </a:pPr>
            <a:r>
              <a:rPr lang="en-US" dirty="0"/>
              <a:t>Nümerik değer girmeyi(artırıp/azaltmayı) sağlar.</a:t>
            </a:r>
          </a:p>
          <a:p>
            <a:pPr>
              <a:lnSpc>
                <a:spcPct val="100000"/>
              </a:lnSpc>
              <a:spcBef>
                <a:spcPts val="0"/>
              </a:spcBef>
              <a:spcAft>
                <a:spcPts val="600"/>
              </a:spcAft>
            </a:pPr>
            <a:r>
              <a:rPr lang="en-US" dirty="0"/>
              <a:t>QSpinBox</a:t>
            </a:r>
          </a:p>
          <a:p>
            <a:pPr lvl="1">
              <a:lnSpc>
                <a:spcPct val="100000"/>
              </a:lnSpc>
              <a:spcBef>
                <a:spcPts val="0"/>
              </a:spcBef>
              <a:spcAft>
                <a:spcPts val="600"/>
              </a:spcAft>
            </a:pPr>
            <a:r>
              <a:rPr lang="en-US" dirty="0"/>
              <a:t>Minimum-Maximum değer ayarlanabilir.</a:t>
            </a:r>
          </a:p>
          <a:p>
            <a:pPr lvl="1">
              <a:lnSpc>
                <a:spcPct val="100000"/>
              </a:lnSpc>
              <a:spcBef>
                <a:spcPts val="0"/>
              </a:spcBef>
              <a:spcAft>
                <a:spcPts val="600"/>
              </a:spcAft>
            </a:pPr>
            <a:r>
              <a:rPr lang="en-US" dirty="0"/>
              <a:t>SingleStep: Kaçar </a:t>
            </a:r>
            <a:r>
              <a:rPr lang="tr-TR" dirty="0"/>
              <a:t>kaçar</a:t>
            </a:r>
            <a:r>
              <a:rPr lang="en-US" dirty="0"/>
              <a:t> artıp azalacağı belirtilir.</a:t>
            </a:r>
          </a:p>
          <a:p>
            <a:pPr lvl="1">
              <a:lnSpc>
                <a:spcPct val="100000"/>
              </a:lnSpc>
              <a:spcBef>
                <a:spcPts val="0"/>
              </a:spcBef>
              <a:spcAft>
                <a:spcPts val="600"/>
              </a:spcAft>
            </a:pPr>
            <a:r>
              <a:rPr lang="en-US" dirty="0"/>
              <a:t>Value: İlk görünmesi istenen değerdir.</a:t>
            </a:r>
          </a:p>
          <a:p>
            <a:pPr lvl="1">
              <a:lnSpc>
                <a:spcPct val="100000"/>
              </a:lnSpc>
              <a:spcBef>
                <a:spcPts val="0"/>
              </a:spcBef>
              <a:spcAft>
                <a:spcPts val="600"/>
              </a:spcAft>
            </a:pPr>
            <a:r>
              <a:rPr lang="en-US" dirty="0"/>
              <a:t>Prefix: Gösterimde değerden önce ön ek için kullanılır.</a:t>
            </a:r>
          </a:p>
          <a:p>
            <a:pPr lvl="1">
              <a:lnSpc>
                <a:spcPct val="100000"/>
              </a:lnSpc>
              <a:spcBef>
                <a:spcPts val="0"/>
              </a:spcBef>
              <a:spcAft>
                <a:spcPts val="600"/>
              </a:spcAft>
            </a:pPr>
            <a:r>
              <a:rPr lang="en-US" dirty="0"/>
              <a:t>Suffix: Gösterimde değerden sonra ek için kullanılır.</a:t>
            </a:r>
          </a:p>
        </p:txBody>
      </p:sp>
      <p:pic>
        <p:nvPicPr>
          <p:cNvPr id="5" name="Picture 4">
            <a:extLst>
              <a:ext uri="{FF2B5EF4-FFF2-40B4-BE49-F238E27FC236}">
                <a16:creationId xmlns:a16="http://schemas.microsoft.com/office/drawing/2014/main" id="{37EF0FE8-0EBB-4044-70A7-BB15DB8ABE59}"/>
              </a:ext>
            </a:extLst>
          </p:cNvPr>
          <p:cNvPicPr>
            <a:picLocks noChangeAspect="1"/>
          </p:cNvPicPr>
          <p:nvPr/>
        </p:nvPicPr>
        <p:blipFill>
          <a:blip r:embed="rId2"/>
          <a:stretch>
            <a:fillRect/>
          </a:stretch>
        </p:blipFill>
        <p:spPr>
          <a:xfrm>
            <a:off x="3423811" y="848820"/>
            <a:ext cx="624894" cy="358171"/>
          </a:xfrm>
          <a:prstGeom prst="rect">
            <a:avLst/>
          </a:prstGeom>
        </p:spPr>
      </p:pic>
    </p:spTree>
    <p:extLst>
      <p:ext uri="{BB962C8B-B14F-4D97-AF65-F5344CB8AC3E}">
        <p14:creationId xmlns:p14="http://schemas.microsoft.com/office/powerpoint/2010/main" val="330773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49C8-8682-FBBC-CD0B-990E590E6C8A}"/>
              </a:ext>
            </a:extLst>
          </p:cNvPr>
          <p:cNvSpPr>
            <a:spLocks noGrp="1"/>
          </p:cNvSpPr>
          <p:nvPr>
            <p:ph type="title"/>
          </p:nvPr>
        </p:nvSpPr>
        <p:spPr/>
        <p:txBody>
          <a:bodyPr/>
          <a:lstStyle/>
          <a:p>
            <a:r>
              <a:rPr lang="en-US" dirty="0"/>
              <a:t>Horizontal Slider</a:t>
            </a:r>
          </a:p>
        </p:txBody>
      </p:sp>
      <p:sp>
        <p:nvSpPr>
          <p:cNvPr id="3" name="Content Placeholder 2">
            <a:extLst>
              <a:ext uri="{FF2B5EF4-FFF2-40B4-BE49-F238E27FC236}">
                <a16:creationId xmlns:a16="http://schemas.microsoft.com/office/drawing/2014/main" id="{95DA6CD2-A791-A8DB-3391-208BA820E3D9}"/>
              </a:ext>
            </a:extLst>
          </p:cNvPr>
          <p:cNvSpPr>
            <a:spLocks noGrp="1"/>
          </p:cNvSpPr>
          <p:nvPr>
            <p:ph idx="1"/>
          </p:nvPr>
        </p:nvSpPr>
        <p:spPr/>
        <p:txBody>
          <a:bodyPr/>
          <a:lstStyle/>
          <a:p>
            <a:r>
              <a:rPr lang="en-US" dirty="0"/>
              <a:t>QAbstractSlider</a:t>
            </a:r>
          </a:p>
          <a:p>
            <a:pPr lvl="1"/>
            <a:r>
              <a:rPr lang="en-US" dirty="0"/>
              <a:t>Minimum-Maximum değer ayarlanabilir.</a:t>
            </a:r>
          </a:p>
          <a:p>
            <a:pPr lvl="1"/>
            <a:r>
              <a:rPr lang="en-US" dirty="0"/>
              <a:t>SingleStep: Kaçar kaçar artıp azalacağı belirtilir.</a:t>
            </a:r>
          </a:p>
          <a:p>
            <a:pPr lvl="1"/>
            <a:r>
              <a:rPr lang="en-US" dirty="0"/>
              <a:t>Value: İlk görünmesi istenen değerdir.</a:t>
            </a:r>
          </a:p>
          <a:p>
            <a:pPr lvl="1"/>
            <a:r>
              <a:rPr lang="en-US" dirty="0"/>
              <a:t>PageStep: Horizontal Slider üzerinde herhangi bir yere tıklandığında kaçar her hangi artacağını veya azalacağını gösterir.</a:t>
            </a:r>
          </a:p>
          <a:p>
            <a:pPr lvl="1"/>
            <a:r>
              <a:rPr lang="en-US" dirty="0"/>
              <a:t>Orientation: Varsayılan horizontal'dır. Vertical yapılırsa dik konuma gelir. </a:t>
            </a:r>
          </a:p>
        </p:txBody>
      </p:sp>
      <p:pic>
        <p:nvPicPr>
          <p:cNvPr id="5" name="Picture 4">
            <a:extLst>
              <a:ext uri="{FF2B5EF4-FFF2-40B4-BE49-F238E27FC236}">
                <a16:creationId xmlns:a16="http://schemas.microsoft.com/office/drawing/2014/main" id="{9ADCF79F-9E29-3766-026D-91CEEF41844D}"/>
              </a:ext>
            </a:extLst>
          </p:cNvPr>
          <p:cNvPicPr>
            <a:picLocks noChangeAspect="1"/>
          </p:cNvPicPr>
          <p:nvPr/>
        </p:nvPicPr>
        <p:blipFill>
          <a:blip r:embed="rId2"/>
          <a:stretch>
            <a:fillRect/>
          </a:stretch>
        </p:blipFill>
        <p:spPr>
          <a:xfrm>
            <a:off x="4988951" y="852631"/>
            <a:ext cx="1348857" cy="350550"/>
          </a:xfrm>
          <a:prstGeom prst="rect">
            <a:avLst/>
          </a:prstGeom>
        </p:spPr>
      </p:pic>
    </p:spTree>
    <p:extLst>
      <p:ext uri="{BB962C8B-B14F-4D97-AF65-F5344CB8AC3E}">
        <p14:creationId xmlns:p14="http://schemas.microsoft.com/office/powerpoint/2010/main" val="2220747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4312-B319-6229-0A81-A108AA2DED08}"/>
              </a:ext>
            </a:extLst>
          </p:cNvPr>
          <p:cNvSpPr>
            <a:spLocks noGrp="1"/>
          </p:cNvSpPr>
          <p:nvPr>
            <p:ph type="title"/>
          </p:nvPr>
        </p:nvSpPr>
        <p:spPr/>
        <p:txBody>
          <a:bodyPr/>
          <a:lstStyle/>
          <a:p>
            <a:r>
              <a:rPr lang="en-US" dirty="0"/>
              <a:t>Progress Bar</a:t>
            </a:r>
          </a:p>
        </p:txBody>
      </p:sp>
      <p:sp>
        <p:nvSpPr>
          <p:cNvPr id="3" name="Content Placeholder 2">
            <a:extLst>
              <a:ext uri="{FF2B5EF4-FFF2-40B4-BE49-F238E27FC236}">
                <a16:creationId xmlns:a16="http://schemas.microsoft.com/office/drawing/2014/main" id="{2AA34A1E-4E5C-1B68-4148-4F770451D891}"/>
              </a:ext>
            </a:extLst>
          </p:cNvPr>
          <p:cNvSpPr>
            <a:spLocks noGrp="1"/>
          </p:cNvSpPr>
          <p:nvPr>
            <p:ph idx="1"/>
          </p:nvPr>
        </p:nvSpPr>
        <p:spPr/>
        <p:txBody>
          <a:bodyPr>
            <a:normAutofit/>
          </a:bodyPr>
          <a:lstStyle/>
          <a:p>
            <a:r>
              <a:rPr lang="en-US" dirty="0"/>
              <a:t>QProgressBar</a:t>
            </a:r>
          </a:p>
          <a:p>
            <a:pPr lvl="1"/>
            <a:r>
              <a:rPr lang="en-US" dirty="0"/>
              <a:t>Minimum-Maximum değer ayarlanabilir.</a:t>
            </a:r>
          </a:p>
          <a:p>
            <a:pPr lvl="1"/>
            <a:r>
              <a:rPr lang="en-US" dirty="0"/>
              <a:t>SingleStep: Kaçar Progress artıp azalacağı belirtilir.</a:t>
            </a:r>
          </a:p>
          <a:p>
            <a:pPr lvl="1"/>
            <a:r>
              <a:rPr lang="en-US" dirty="0"/>
              <a:t>Value: İlk görünmesi istenen değerdir.</a:t>
            </a:r>
          </a:p>
          <a:p>
            <a:pPr lvl="1"/>
            <a:r>
              <a:rPr lang="en-US" dirty="0"/>
              <a:t>Orientation: Varsayılan horizontal'dır. Vertical yapılırsa dik konuma gelir. </a:t>
            </a:r>
          </a:p>
          <a:p>
            <a:pPr lvl="1"/>
            <a:r>
              <a:rPr lang="en-US" dirty="0"/>
              <a:t>textVisible: Değer bilgisinin görünüp görünmemesine karar verilir.</a:t>
            </a:r>
          </a:p>
          <a:p>
            <a:pPr lvl="1"/>
            <a:r>
              <a:rPr lang="en-US" dirty="0"/>
              <a:t>format: Değer bilgisinin nasıl bir formatta olacağı belirlenir.</a:t>
            </a:r>
          </a:p>
        </p:txBody>
      </p:sp>
      <p:pic>
        <p:nvPicPr>
          <p:cNvPr id="5" name="Picture 4">
            <a:extLst>
              <a:ext uri="{FF2B5EF4-FFF2-40B4-BE49-F238E27FC236}">
                <a16:creationId xmlns:a16="http://schemas.microsoft.com/office/drawing/2014/main" id="{F53FACE4-C23C-B4AE-C309-E8E599610D41}"/>
              </a:ext>
            </a:extLst>
          </p:cNvPr>
          <p:cNvPicPr>
            <a:picLocks noChangeAspect="1"/>
          </p:cNvPicPr>
          <p:nvPr/>
        </p:nvPicPr>
        <p:blipFill>
          <a:blip r:embed="rId2"/>
          <a:stretch>
            <a:fillRect/>
          </a:stretch>
        </p:blipFill>
        <p:spPr>
          <a:xfrm>
            <a:off x="4174234" y="845010"/>
            <a:ext cx="1188823" cy="365792"/>
          </a:xfrm>
          <a:prstGeom prst="rect">
            <a:avLst/>
          </a:prstGeom>
        </p:spPr>
      </p:pic>
    </p:spTree>
    <p:extLst>
      <p:ext uri="{BB962C8B-B14F-4D97-AF65-F5344CB8AC3E}">
        <p14:creationId xmlns:p14="http://schemas.microsoft.com/office/powerpoint/2010/main" val="78623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AEEF-3791-BB47-8D96-17EB3D1521B4}"/>
              </a:ext>
            </a:extLst>
          </p:cNvPr>
          <p:cNvSpPr>
            <a:spLocks noGrp="1"/>
          </p:cNvSpPr>
          <p:nvPr>
            <p:ph type="title"/>
          </p:nvPr>
        </p:nvSpPr>
        <p:spPr/>
        <p:txBody>
          <a:bodyPr/>
          <a:lstStyle/>
          <a:p>
            <a:r>
              <a:rPr lang="en-US" dirty="0"/>
              <a:t>Signal-Slot Kavramı</a:t>
            </a:r>
          </a:p>
        </p:txBody>
      </p:sp>
      <p:sp>
        <p:nvSpPr>
          <p:cNvPr id="3" name="Content Placeholder 2">
            <a:extLst>
              <a:ext uri="{FF2B5EF4-FFF2-40B4-BE49-F238E27FC236}">
                <a16:creationId xmlns:a16="http://schemas.microsoft.com/office/drawing/2014/main" id="{A36F65DE-77A4-1FB9-B4D5-37517EDC5D65}"/>
              </a:ext>
            </a:extLst>
          </p:cNvPr>
          <p:cNvSpPr>
            <a:spLocks noGrp="1"/>
          </p:cNvSpPr>
          <p:nvPr>
            <p:ph idx="1"/>
          </p:nvPr>
        </p:nvSpPr>
        <p:spPr>
          <a:xfrm>
            <a:off x="838200" y="1825625"/>
            <a:ext cx="10515600" cy="1949962"/>
          </a:xfrm>
        </p:spPr>
        <p:txBody>
          <a:bodyPr/>
          <a:lstStyle/>
          <a:p>
            <a:r>
              <a:rPr lang="en-US" dirty="0"/>
              <a:t>Bir widget üzerinde değişiklik yapıldığında diğer bir widget'ın bu değişiklikten etkilenmesi sağlamak adına bu yapı kullanılır.</a:t>
            </a:r>
          </a:p>
          <a:p>
            <a:r>
              <a:rPr lang="en-US" dirty="0"/>
              <a:t>Signal-Slot modunu aktif etmek için Edit Signal-Slot seçilir. Bu moddan çıkmak için Edit Widgets seçilir. </a:t>
            </a:r>
          </a:p>
        </p:txBody>
      </p:sp>
      <p:pic>
        <p:nvPicPr>
          <p:cNvPr id="5" name="Picture 4">
            <a:extLst>
              <a:ext uri="{FF2B5EF4-FFF2-40B4-BE49-F238E27FC236}">
                <a16:creationId xmlns:a16="http://schemas.microsoft.com/office/drawing/2014/main" id="{2832EAB7-C154-6F72-164D-86E23F1FC1AE}"/>
              </a:ext>
            </a:extLst>
          </p:cNvPr>
          <p:cNvPicPr>
            <a:picLocks noChangeAspect="1"/>
          </p:cNvPicPr>
          <p:nvPr/>
        </p:nvPicPr>
        <p:blipFill>
          <a:blip r:embed="rId2"/>
          <a:stretch>
            <a:fillRect/>
          </a:stretch>
        </p:blipFill>
        <p:spPr>
          <a:xfrm>
            <a:off x="5917944" y="658019"/>
            <a:ext cx="2066925" cy="733425"/>
          </a:xfrm>
          <a:prstGeom prst="rect">
            <a:avLst/>
          </a:prstGeom>
        </p:spPr>
      </p:pic>
      <p:pic>
        <p:nvPicPr>
          <p:cNvPr id="7" name="Picture 6">
            <a:extLst>
              <a:ext uri="{FF2B5EF4-FFF2-40B4-BE49-F238E27FC236}">
                <a16:creationId xmlns:a16="http://schemas.microsoft.com/office/drawing/2014/main" id="{C3C5F661-925B-0471-1DE5-7AF7E5334359}"/>
              </a:ext>
            </a:extLst>
          </p:cNvPr>
          <p:cNvPicPr>
            <a:picLocks noChangeAspect="1"/>
          </p:cNvPicPr>
          <p:nvPr/>
        </p:nvPicPr>
        <p:blipFill>
          <a:blip r:embed="rId3"/>
          <a:stretch>
            <a:fillRect/>
          </a:stretch>
        </p:blipFill>
        <p:spPr>
          <a:xfrm>
            <a:off x="8572960" y="719931"/>
            <a:ext cx="1476375" cy="609600"/>
          </a:xfrm>
          <a:prstGeom prst="rect">
            <a:avLst/>
          </a:prstGeom>
        </p:spPr>
      </p:pic>
      <p:pic>
        <p:nvPicPr>
          <p:cNvPr id="9" name="Picture 8">
            <a:extLst>
              <a:ext uri="{FF2B5EF4-FFF2-40B4-BE49-F238E27FC236}">
                <a16:creationId xmlns:a16="http://schemas.microsoft.com/office/drawing/2014/main" id="{7383DC11-615E-A620-660E-A7430B2A4A70}"/>
              </a:ext>
            </a:extLst>
          </p:cNvPr>
          <p:cNvPicPr>
            <a:picLocks noChangeAspect="1"/>
          </p:cNvPicPr>
          <p:nvPr/>
        </p:nvPicPr>
        <p:blipFill>
          <a:blip r:embed="rId4"/>
          <a:stretch>
            <a:fillRect/>
          </a:stretch>
        </p:blipFill>
        <p:spPr>
          <a:xfrm>
            <a:off x="1392187" y="4001294"/>
            <a:ext cx="2190750" cy="1771650"/>
          </a:xfrm>
          <a:prstGeom prst="rect">
            <a:avLst/>
          </a:prstGeom>
        </p:spPr>
      </p:pic>
      <p:sp>
        <p:nvSpPr>
          <p:cNvPr id="10" name="Content Placeholder 2">
            <a:extLst>
              <a:ext uri="{FF2B5EF4-FFF2-40B4-BE49-F238E27FC236}">
                <a16:creationId xmlns:a16="http://schemas.microsoft.com/office/drawing/2014/main" id="{3C6347BA-A181-6A47-5F66-928D2D54B6C3}"/>
              </a:ext>
            </a:extLst>
          </p:cNvPr>
          <p:cNvSpPr txBox="1">
            <a:spLocks/>
          </p:cNvSpPr>
          <p:nvPr/>
        </p:nvSpPr>
        <p:spPr>
          <a:xfrm>
            <a:off x="3920613" y="3775587"/>
            <a:ext cx="7433187" cy="25957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Signal-Slot modunu aktif iken Horizontal Slider üzerinden Progress Bar'a bir ok çekildiğinde açılan pencerede Horizontal Slider için 'valueChanged' aksiyonu seçilip Progress Bar için 'setValue' aksiyonu seçilirse Horizontal Slider üzerinde yapılan bir değişiklik Progress Bar'ı etkileyecektir.</a:t>
            </a:r>
          </a:p>
        </p:txBody>
      </p:sp>
    </p:spTree>
    <p:extLst>
      <p:ext uri="{BB962C8B-B14F-4D97-AF65-F5344CB8AC3E}">
        <p14:creationId xmlns:p14="http://schemas.microsoft.com/office/powerpoint/2010/main" val="17794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16F56-7A8D-EF4E-2D0C-30D64315E6EC}"/>
              </a:ext>
            </a:extLst>
          </p:cNvPr>
          <p:cNvSpPr>
            <a:spLocks noGrp="1"/>
          </p:cNvSpPr>
          <p:nvPr>
            <p:ph type="title"/>
          </p:nvPr>
        </p:nvSpPr>
        <p:spPr/>
        <p:txBody>
          <a:bodyPr/>
          <a:lstStyle/>
          <a:p>
            <a:r>
              <a:rPr lang="en-US" dirty="0"/>
              <a:t>Tab Widget</a:t>
            </a:r>
          </a:p>
        </p:txBody>
      </p:sp>
      <p:sp>
        <p:nvSpPr>
          <p:cNvPr id="3" name="Content Placeholder 2">
            <a:extLst>
              <a:ext uri="{FF2B5EF4-FFF2-40B4-BE49-F238E27FC236}">
                <a16:creationId xmlns:a16="http://schemas.microsoft.com/office/drawing/2014/main" id="{18550075-8B5B-3282-97F4-3209413AA3C2}"/>
              </a:ext>
            </a:extLst>
          </p:cNvPr>
          <p:cNvSpPr>
            <a:spLocks noGrp="1"/>
          </p:cNvSpPr>
          <p:nvPr>
            <p:ph idx="1"/>
          </p:nvPr>
        </p:nvSpPr>
        <p:spPr/>
        <p:txBody>
          <a:bodyPr>
            <a:normAutofit fontScale="92500"/>
          </a:bodyPr>
          <a:lstStyle/>
          <a:p>
            <a:r>
              <a:rPr lang="en-US" dirty="0"/>
              <a:t>Bir container grup elemanıdır.</a:t>
            </a:r>
          </a:p>
          <a:p>
            <a:r>
              <a:rPr lang="en-US" dirty="0"/>
              <a:t>Aynı form üzerinde farklı alt sayfa görünümlerin yani sekmeler açmak için kullanılır.</a:t>
            </a:r>
          </a:p>
          <a:p>
            <a:r>
              <a:rPr lang="en-US" dirty="0"/>
              <a:t>Herhangi bir tab kısmına sağ tıklayıp "Insert Page" ile yeni sekme eklenir.</a:t>
            </a:r>
          </a:p>
          <a:p>
            <a:r>
              <a:rPr lang="en-US" dirty="0"/>
              <a:t>CurrentTabText kısmında metin değiştirilir.</a:t>
            </a:r>
          </a:p>
          <a:p>
            <a:r>
              <a:rPr lang="en-US" dirty="0"/>
              <a:t>Herhangi bir tab içine farklı widget'lar eklenebilir. Bunlar o tab'ın elemanları olur.</a:t>
            </a:r>
          </a:p>
          <a:p>
            <a:r>
              <a:rPr lang="en-US" dirty="0"/>
              <a:t>QTabWidget</a:t>
            </a:r>
          </a:p>
          <a:p>
            <a:pPr lvl="1"/>
            <a:r>
              <a:rPr lang="en-US" dirty="0"/>
              <a:t>TabPosition ile sekmelerin pozisyonu ayarlanır. (Sağ, Sol, Alt, Üst)</a:t>
            </a:r>
          </a:p>
          <a:p>
            <a:pPr lvl="1"/>
            <a:r>
              <a:rPr lang="en-US" dirty="0"/>
              <a:t>TabShape ile sekmelerin şekli ayarlanır.</a:t>
            </a:r>
          </a:p>
        </p:txBody>
      </p:sp>
      <p:pic>
        <p:nvPicPr>
          <p:cNvPr id="5" name="Picture 4">
            <a:extLst>
              <a:ext uri="{FF2B5EF4-FFF2-40B4-BE49-F238E27FC236}">
                <a16:creationId xmlns:a16="http://schemas.microsoft.com/office/drawing/2014/main" id="{5908D9E3-68E7-DEE2-40BC-F655E38A6931}"/>
              </a:ext>
            </a:extLst>
          </p:cNvPr>
          <p:cNvPicPr>
            <a:picLocks noChangeAspect="1"/>
          </p:cNvPicPr>
          <p:nvPr/>
        </p:nvPicPr>
        <p:blipFill>
          <a:blip r:embed="rId2"/>
          <a:stretch>
            <a:fillRect/>
          </a:stretch>
        </p:blipFill>
        <p:spPr>
          <a:xfrm>
            <a:off x="4313778" y="585907"/>
            <a:ext cx="2895851" cy="883997"/>
          </a:xfrm>
          <a:prstGeom prst="rect">
            <a:avLst/>
          </a:prstGeom>
        </p:spPr>
      </p:pic>
    </p:spTree>
    <p:extLst>
      <p:ext uri="{BB962C8B-B14F-4D97-AF65-F5344CB8AC3E}">
        <p14:creationId xmlns:p14="http://schemas.microsoft.com/office/powerpoint/2010/main" val="196082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5363-0D2D-0AC8-1156-CBE56B080C28}"/>
              </a:ext>
            </a:extLst>
          </p:cNvPr>
          <p:cNvSpPr>
            <a:spLocks noGrp="1"/>
          </p:cNvSpPr>
          <p:nvPr>
            <p:ph type="title"/>
          </p:nvPr>
        </p:nvSpPr>
        <p:spPr/>
        <p:txBody>
          <a:bodyPr/>
          <a:lstStyle/>
          <a:p>
            <a:r>
              <a:rPr lang="en-US" dirty="0"/>
              <a:t>Group Box</a:t>
            </a:r>
          </a:p>
        </p:txBody>
      </p:sp>
      <p:sp>
        <p:nvSpPr>
          <p:cNvPr id="3" name="Content Placeholder 2">
            <a:extLst>
              <a:ext uri="{FF2B5EF4-FFF2-40B4-BE49-F238E27FC236}">
                <a16:creationId xmlns:a16="http://schemas.microsoft.com/office/drawing/2014/main" id="{783E94F3-B123-4802-62A3-E6D8A14ABEF8}"/>
              </a:ext>
            </a:extLst>
          </p:cNvPr>
          <p:cNvSpPr>
            <a:spLocks noGrp="1"/>
          </p:cNvSpPr>
          <p:nvPr>
            <p:ph idx="1"/>
          </p:nvPr>
        </p:nvSpPr>
        <p:spPr/>
        <p:txBody>
          <a:bodyPr/>
          <a:lstStyle/>
          <a:p>
            <a:r>
              <a:rPr lang="en-US" dirty="0"/>
              <a:t>Bir container grup elemanıdır.</a:t>
            </a:r>
          </a:p>
          <a:p>
            <a:r>
              <a:rPr lang="en-US" dirty="0"/>
              <a:t>İçine eklenen elemanları GroupBox nereye hareket ettirilirse o şekilde hareket etmesine imkan sağlar.</a:t>
            </a:r>
          </a:p>
          <a:p>
            <a:r>
              <a:rPr lang="en-US" dirty="0"/>
              <a:t>QGroupBox</a:t>
            </a:r>
          </a:p>
          <a:p>
            <a:pPr lvl="1"/>
            <a:r>
              <a:rPr lang="en-US" dirty="0"/>
              <a:t>Title: Gruba isim vermek için kullanılır.</a:t>
            </a:r>
          </a:p>
        </p:txBody>
      </p:sp>
      <p:pic>
        <p:nvPicPr>
          <p:cNvPr id="5" name="Picture 4">
            <a:extLst>
              <a:ext uri="{FF2B5EF4-FFF2-40B4-BE49-F238E27FC236}">
                <a16:creationId xmlns:a16="http://schemas.microsoft.com/office/drawing/2014/main" id="{823C2078-EF1D-58B1-6106-C076ECC69A03}"/>
              </a:ext>
            </a:extLst>
          </p:cNvPr>
          <p:cNvPicPr>
            <a:picLocks noChangeAspect="1"/>
          </p:cNvPicPr>
          <p:nvPr/>
        </p:nvPicPr>
        <p:blipFill>
          <a:blip r:embed="rId2"/>
          <a:stretch>
            <a:fillRect/>
          </a:stretch>
        </p:blipFill>
        <p:spPr>
          <a:xfrm>
            <a:off x="3870767" y="643062"/>
            <a:ext cx="2225233" cy="769687"/>
          </a:xfrm>
          <a:prstGeom prst="rect">
            <a:avLst/>
          </a:prstGeom>
        </p:spPr>
      </p:pic>
    </p:spTree>
    <p:extLst>
      <p:ext uri="{BB962C8B-B14F-4D97-AF65-F5344CB8AC3E}">
        <p14:creationId xmlns:p14="http://schemas.microsoft.com/office/powerpoint/2010/main" val="424560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D677-422C-19A8-71E5-956C1935400F}"/>
              </a:ext>
            </a:extLst>
          </p:cNvPr>
          <p:cNvSpPr>
            <a:spLocks noGrp="1"/>
          </p:cNvSpPr>
          <p:nvPr>
            <p:ph type="title"/>
          </p:nvPr>
        </p:nvSpPr>
        <p:spPr/>
        <p:txBody>
          <a:bodyPr/>
          <a:lstStyle/>
          <a:p>
            <a:r>
              <a:rPr lang="tr-TR" dirty="0"/>
              <a:t>İçindekiler</a:t>
            </a:r>
          </a:p>
        </p:txBody>
      </p:sp>
      <p:sp>
        <p:nvSpPr>
          <p:cNvPr id="3" name="Content Placeholder 2">
            <a:extLst>
              <a:ext uri="{FF2B5EF4-FFF2-40B4-BE49-F238E27FC236}">
                <a16:creationId xmlns:a16="http://schemas.microsoft.com/office/drawing/2014/main" id="{8349E9C8-797C-EA8E-CF72-F84457DC2B09}"/>
              </a:ext>
            </a:extLst>
          </p:cNvPr>
          <p:cNvSpPr>
            <a:spLocks noGrp="1"/>
          </p:cNvSpPr>
          <p:nvPr>
            <p:ph idx="1"/>
          </p:nvPr>
        </p:nvSpPr>
        <p:spPr>
          <a:xfrm>
            <a:off x="838200" y="1825625"/>
            <a:ext cx="5257800" cy="4351338"/>
          </a:xfrm>
          <a:noFill/>
          <a:ln>
            <a:noFill/>
          </a:ln>
        </p:spPr>
        <p:style>
          <a:lnRef idx="0">
            <a:scrgbClr r="0" g="0" b="0"/>
          </a:lnRef>
          <a:fillRef idx="0">
            <a:scrgbClr r="0" g="0" b="0"/>
          </a:fillRef>
          <a:effectRef idx="0">
            <a:scrgbClr r="0" g="0" b="0"/>
          </a:effectRef>
          <a:fontRef idx="minor">
            <a:schemeClr val="dk1"/>
          </a:fontRef>
        </p:style>
        <p:txBody>
          <a:bodyPr>
            <a:normAutofit fontScale="85000" lnSpcReduction="20000"/>
          </a:bodyPr>
          <a:lstStyle/>
          <a:p>
            <a:r>
              <a:rPr lang="tr-TR" dirty="0"/>
              <a:t>Qt Designer Kurulumu</a:t>
            </a:r>
          </a:p>
          <a:p>
            <a:r>
              <a:rPr lang="tr-TR" dirty="0"/>
              <a:t>Qt Designer Arayüzü</a:t>
            </a:r>
          </a:p>
          <a:p>
            <a:r>
              <a:rPr lang="tr-TR" dirty="0"/>
              <a:t>Push Button</a:t>
            </a:r>
          </a:p>
          <a:p>
            <a:r>
              <a:rPr lang="tr-TR" dirty="0"/>
              <a:t>Label</a:t>
            </a:r>
          </a:p>
          <a:p>
            <a:r>
              <a:rPr lang="tr-TR" dirty="0"/>
              <a:t>Line Edit</a:t>
            </a:r>
          </a:p>
          <a:p>
            <a:r>
              <a:rPr lang="tr-TR" dirty="0"/>
              <a:t>Text Edit</a:t>
            </a:r>
          </a:p>
          <a:p>
            <a:r>
              <a:rPr lang="tr-TR" dirty="0"/>
              <a:t>Combo Box</a:t>
            </a:r>
          </a:p>
          <a:p>
            <a:r>
              <a:rPr lang="tr-TR" dirty="0"/>
              <a:t>Check Box</a:t>
            </a:r>
          </a:p>
          <a:p>
            <a:r>
              <a:rPr lang="tr-TR" dirty="0"/>
              <a:t>Radio Button</a:t>
            </a:r>
          </a:p>
          <a:p>
            <a:r>
              <a:rPr lang="tr-TR" dirty="0"/>
              <a:t>List Widget</a:t>
            </a:r>
            <a:endParaRPr lang="en-US" dirty="0"/>
          </a:p>
          <a:p>
            <a:r>
              <a:rPr lang="tr-TR" dirty="0"/>
              <a:t>Spin Box</a:t>
            </a:r>
          </a:p>
        </p:txBody>
      </p:sp>
      <p:sp>
        <p:nvSpPr>
          <p:cNvPr id="4" name="Content Placeholder 2">
            <a:extLst>
              <a:ext uri="{FF2B5EF4-FFF2-40B4-BE49-F238E27FC236}">
                <a16:creationId xmlns:a16="http://schemas.microsoft.com/office/drawing/2014/main" id="{32348491-B50D-68A9-0D3F-818D8502139A}"/>
              </a:ext>
            </a:extLst>
          </p:cNvPr>
          <p:cNvSpPr txBox="1">
            <a:spLocks/>
          </p:cNvSpPr>
          <p:nvPr/>
        </p:nvSpPr>
        <p:spPr>
          <a:xfrm>
            <a:off x="6096000" y="1825625"/>
            <a:ext cx="5257800" cy="4351338"/>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Horizontal Slider</a:t>
            </a:r>
          </a:p>
          <a:p>
            <a:r>
              <a:rPr lang="tr-TR" dirty="0"/>
              <a:t>Progress Bar</a:t>
            </a:r>
            <a:endParaRPr lang="en-US" dirty="0"/>
          </a:p>
          <a:p>
            <a:r>
              <a:rPr lang="en-US" dirty="0"/>
              <a:t>Signal-Slot Kavramı</a:t>
            </a:r>
            <a:endParaRPr lang="tr-TR" dirty="0"/>
          </a:p>
          <a:p>
            <a:r>
              <a:rPr lang="tr-TR" dirty="0"/>
              <a:t>Tab Widget</a:t>
            </a:r>
          </a:p>
          <a:p>
            <a:r>
              <a:rPr lang="tr-TR" dirty="0"/>
              <a:t>Group Box</a:t>
            </a:r>
          </a:p>
          <a:p>
            <a:r>
              <a:rPr lang="tr-TR" dirty="0"/>
              <a:t>Frame</a:t>
            </a:r>
          </a:p>
          <a:p>
            <a:r>
              <a:rPr lang="tr-TR" dirty="0"/>
              <a:t>Table Widget</a:t>
            </a:r>
          </a:p>
          <a:p>
            <a:r>
              <a:rPr lang="tr-TR" dirty="0"/>
              <a:t>Layout</a:t>
            </a:r>
          </a:p>
          <a:p>
            <a:r>
              <a:rPr lang="tr-TR" dirty="0"/>
              <a:t>Stil Değişimi</a:t>
            </a:r>
          </a:p>
          <a:p>
            <a:r>
              <a:rPr lang="tr-TR" dirty="0"/>
              <a:t>Form Sekmesi</a:t>
            </a:r>
          </a:p>
        </p:txBody>
      </p:sp>
    </p:spTree>
    <p:extLst>
      <p:ext uri="{BB962C8B-B14F-4D97-AF65-F5344CB8AC3E}">
        <p14:creationId xmlns:p14="http://schemas.microsoft.com/office/powerpoint/2010/main" val="65263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D43E-4443-DB13-B57A-D6EF45F0096E}"/>
              </a:ext>
            </a:extLst>
          </p:cNvPr>
          <p:cNvSpPr>
            <a:spLocks noGrp="1"/>
          </p:cNvSpPr>
          <p:nvPr>
            <p:ph type="title"/>
          </p:nvPr>
        </p:nvSpPr>
        <p:spPr/>
        <p:txBody>
          <a:bodyPr/>
          <a:lstStyle/>
          <a:p>
            <a:r>
              <a:rPr lang="en-US" dirty="0"/>
              <a:t>Frame</a:t>
            </a:r>
          </a:p>
        </p:txBody>
      </p:sp>
      <p:sp>
        <p:nvSpPr>
          <p:cNvPr id="3" name="Content Placeholder 2">
            <a:extLst>
              <a:ext uri="{FF2B5EF4-FFF2-40B4-BE49-F238E27FC236}">
                <a16:creationId xmlns:a16="http://schemas.microsoft.com/office/drawing/2014/main" id="{BD865034-0BE4-AC40-DEFE-50BB8685F99B}"/>
              </a:ext>
            </a:extLst>
          </p:cNvPr>
          <p:cNvSpPr>
            <a:spLocks noGrp="1"/>
          </p:cNvSpPr>
          <p:nvPr>
            <p:ph idx="1"/>
          </p:nvPr>
        </p:nvSpPr>
        <p:spPr/>
        <p:txBody>
          <a:bodyPr/>
          <a:lstStyle/>
          <a:p>
            <a:r>
              <a:rPr lang="en-US" dirty="0"/>
              <a:t>Bir container grup elemanıdır.</a:t>
            </a:r>
          </a:p>
          <a:p>
            <a:r>
              <a:rPr lang="en-US" dirty="0"/>
              <a:t>İçine eklenen elemanları Frame nereye hareket ettirilirse o şekilde hareket etmesine imkan sağlar.</a:t>
            </a:r>
          </a:p>
          <a:p>
            <a:r>
              <a:rPr lang="en-US" dirty="0"/>
              <a:t>QFrame</a:t>
            </a:r>
          </a:p>
          <a:p>
            <a:pPr lvl="1"/>
            <a:r>
              <a:rPr lang="en-US" dirty="0"/>
              <a:t>frameShape: Çerçeve şeklini değiştirmek için kullanılır.</a:t>
            </a:r>
          </a:p>
          <a:p>
            <a:pPr lvl="1"/>
            <a:r>
              <a:rPr lang="en-US" dirty="0"/>
              <a:t>frameShadow: Çerçeve gölgelendirmesi için kullanılır.</a:t>
            </a:r>
          </a:p>
        </p:txBody>
      </p:sp>
      <p:pic>
        <p:nvPicPr>
          <p:cNvPr id="5" name="Picture 4">
            <a:extLst>
              <a:ext uri="{FF2B5EF4-FFF2-40B4-BE49-F238E27FC236}">
                <a16:creationId xmlns:a16="http://schemas.microsoft.com/office/drawing/2014/main" id="{05836AF2-23BD-030C-FE3E-C02BDAB2FF9B}"/>
              </a:ext>
            </a:extLst>
          </p:cNvPr>
          <p:cNvPicPr>
            <a:picLocks noChangeAspect="1"/>
          </p:cNvPicPr>
          <p:nvPr/>
        </p:nvPicPr>
        <p:blipFill>
          <a:blip r:embed="rId2"/>
          <a:stretch>
            <a:fillRect/>
          </a:stretch>
        </p:blipFill>
        <p:spPr>
          <a:xfrm>
            <a:off x="3203611" y="543994"/>
            <a:ext cx="2461473" cy="967824"/>
          </a:xfrm>
          <a:prstGeom prst="rect">
            <a:avLst/>
          </a:prstGeom>
        </p:spPr>
      </p:pic>
    </p:spTree>
    <p:extLst>
      <p:ext uri="{BB962C8B-B14F-4D97-AF65-F5344CB8AC3E}">
        <p14:creationId xmlns:p14="http://schemas.microsoft.com/office/powerpoint/2010/main" val="2345425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5B9-B0F2-A390-256E-165429549B1E}"/>
              </a:ext>
            </a:extLst>
          </p:cNvPr>
          <p:cNvSpPr>
            <a:spLocks noGrp="1"/>
          </p:cNvSpPr>
          <p:nvPr>
            <p:ph type="title"/>
          </p:nvPr>
        </p:nvSpPr>
        <p:spPr/>
        <p:txBody>
          <a:bodyPr/>
          <a:lstStyle/>
          <a:p>
            <a:r>
              <a:rPr lang="en-US" dirty="0"/>
              <a:t>Table Widget</a:t>
            </a:r>
          </a:p>
        </p:txBody>
      </p:sp>
      <p:sp>
        <p:nvSpPr>
          <p:cNvPr id="3" name="Content Placeholder 2">
            <a:extLst>
              <a:ext uri="{FF2B5EF4-FFF2-40B4-BE49-F238E27FC236}">
                <a16:creationId xmlns:a16="http://schemas.microsoft.com/office/drawing/2014/main" id="{9D2E87E7-6AC8-78B8-3E29-B029E3AF9123}"/>
              </a:ext>
            </a:extLst>
          </p:cNvPr>
          <p:cNvSpPr>
            <a:spLocks noGrp="1"/>
          </p:cNvSpPr>
          <p:nvPr>
            <p:ph idx="1"/>
          </p:nvPr>
        </p:nvSpPr>
        <p:spPr/>
        <p:txBody>
          <a:bodyPr>
            <a:normAutofit lnSpcReduction="10000"/>
          </a:bodyPr>
          <a:lstStyle/>
          <a:p>
            <a:r>
              <a:rPr lang="en-US" dirty="0"/>
              <a:t>Veritabanında oluşturulan tablolardaki bilgileri-verileri çekip göstermeye imkan veren bir widget'tır.</a:t>
            </a:r>
          </a:p>
          <a:p>
            <a:r>
              <a:rPr lang="en-US" dirty="0"/>
              <a:t>Veritabanındaki tabloya uygun olacak şekilde kaç satır ve kaç sütun olduğu belirtilerek TableWidget oluşturulur.</a:t>
            </a:r>
          </a:p>
          <a:p>
            <a:r>
              <a:rPr lang="en-US" dirty="0"/>
              <a:t>QTableWidget</a:t>
            </a:r>
          </a:p>
          <a:p>
            <a:pPr lvl="1"/>
            <a:r>
              <a:rPr lang="en-US" dirty="0"/>
              <a:t>rowCount: sütun sayısı belirlemek için kullanılır.</a:t>
            </a:r>
          </a:p>
          <a:p>
            <a:pPr lvl="1"/>
            <a:r>
              <a:rPr lang="en-US" dirty="0"/>
              <a:t>columnCount: satır sayısı belirlemek için kullanılır.</a:t>
            </a:r>
          </a:p>
          <a:p>
            <a:r>
              <a:rPr lang="en-US" dirty="0"/>
              <a:t>TableWidget sağ tıklayıp "Edit Items" ile sütun ve </a:t>
            </a:r>
          </a:p>
          <a:p>
            <a:pPr marL="0" indent="0">
              <a:buNone/>
            </a:pPr>
            <a:r>
              <a:rPr lang="en-US" dirty="0"/>
              <a:t>satır isimlendirmesi, "Items" kısmında da manuel </a:t>
            </a:r>
          </a:p>
          <a:p>
            <a:pPr marL="0" indent="0">
              <a:buNone/>
            </a:pPr>
            <a:r>
              <a:rPr lang="en-US" dirty="0"/>
              <a:t>şekilde eleman eklemesi yapılabilir. </a:t>
            </a:r>
          </a:p>
        </p:txBody>
      </p:sp>
      <p:pic>
        <p:nvPicPr>
          <p:cNvPr id="5" name="Picture 4">
            <a:extLst>
              <a:ext uri="{FF2B5EF4-FFF2-40B4-BE49-F238E27FC236}">
                <a16:creationId xmlns:a16="http://schemas.microsoft.com/office/drawing/2014/main" id="{809D3CF5-BFE6-7D04-B2B8-489C3DC93C93}"/>
              </a:ext>
            </a:extLst>
          </p:cNvPr>
          <p:cNvPicPr>
            <a:picLocks noChangeAspect="1"/>
          </p:cNvPicPr>
          <p:nvPr/>
        </p:nvPicPr>
        <p:blipFill>
          <a:blip r:embed="rId2"/>
          <a:stretch>
            <a:fillRect/>
          </a:stretch>
        </p:blipFill>
        <p:spPr>
          <a:xfrm>
            <a:off x="4207994" y="665924"/>
            <a:ext cx="2065199" cy="723963"/>
          </a:xfrm>
          <a:prstGeom prst="rect">
            <a:avLst/>
          </a:prstGeom>
        </p:spPr>
      </p:pic>
      <p:pic>
        <p:nvPicPr>
          <p:cNvPr id="7" name="Picture 6">
            <a:extLst>
              <a:ext uri="{FF2B5EF4-FFF2-40B4-BE49-F238E27FC236}">
                <a16:creationId xmlns:a16="http://schemas.microsoft.com/office/drawing/2014/main" id="{27D4C372-F804-DE8A-901D-00A7435DFE7A}"/>
              </a:ext>
            </a:extLst>
          </p:cNvPr>
          <p:cNvPicPr>
            <a:picLocks noChangeAspect="1"/>
          </p:cNvPicPr>
          <p:nvPr/>
        </p:nvPicPr>
        <p:blipFill>
          <a:blip r:embed="rId3"/>
          <a:stretch>
            <a:fillRect/>
          </a:stretch>
        </p:blipFill>
        <p:spPr>
          <a:xfrm>
            <a:off x="8739893" y="3830684"/>
            <a:ext cx="2872989" cy="1988992"/>
          </a:xfrm>
          <a:prstGeom prst="rect">
            <a:avLst/>
          </a:prstGeom>
        </p:spPr>
      </p:pic>
    </p:spTree>
    <p:extLst>
      <p:ext uri="{BB962C8B-B14F-4D97-AF65-F5344CB8AC3E}">
        <p14:creationId xmlns:p14="http://schemas.microsoft.com/office/powerpoint/2010/main" val="2223601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7A2B-9989-64DD-3B98-FEF327FFCBFD}"/>
              </a:ext>
            </a:extLst>
          </p:cNvPr>
          <p:cNvSpPr>
            <a:spLocks noGrp="1"/>
          </p:cNvSpPr>
          <p:nvPr>
            <p:ph type="title"/>
          </p:nvPr>
        </p:nvSpPr>
        <p:spPr/>
        <p:txBody>
          <a:bodyPr/>
          <a:lstStyle/>
          <a:p>
            <a:r>
              <a:rPr lang="en-US" dirty="0"/>
              <a:t>Layout</a:t>
            </a:r>
          </a:p>
        </p:txBody>
      </p:sp>
      <p:sp>
        <p:nvSpPr>
          <p:cNvPr id="3" name="Content Placeholder 2">
            <a:extLst>
              <a:ext uri="{FF2B5EF4-FFF2-40B4-BE49-F238E27FC236}">
                <a16:creationId xmlns:a16="http://schemas.microsoft.com/office/drawing/2014/main" id="{F27BA3E6-C2D8-3F55-7099-F158BE7A0481}"/>
              </a:ext>
            </a:extLst>
          </p:cNvPr>
          <p:cNvSpPr>
            <a:spLocks noGrp="1"/>
          </p:cNvSpPr>
          <p:nvPr>
            <p:ph idx="1"/>
          </p:nvPr>
        </p:nvSpPr>
        <p:spPr/>
        <p:txBody>
          <a:bodyPr>
            <a:normAutofit/>
          </a:bodyPr>
          <a:lstStyle/>
          <a:p>
            <a:pPr>
              <a:lnSpc>
                <a:spcPct val="100000"/>
              </a:lnSpc>
              <a:spcBef>
                <a:spcPts val="0"/>
              </a:spcBef>
              <a:spcAft>
                <a:spcPts val="600"/>
              </a:spcAft>
            </a:pPr>
            <a:r>
              <a:rPr lang="en-US" dirty="0"/>
              <a:t>Horizontal Layout: </a:t>
            </a:r>
            <a:r>
              <a:rPr lang="tr-TR" dirty="0"/>
              <a:t>Elemanları yatay hizalar.</a:t>
            </a:r>
            <a:endParaRPr lang="en-US" dirty="0"/>
          </a:p>
          <a:p>
            <a:pPr>
              <a:lnSpc>
                <a:spcPct val="100000"/>
              </a:lnSpc>
              <a:spcBef>
                <a:spcPts val="0"/>
              </a:spcBef>
              <a:spcAft>
                <a:spcPts val="600"/>
              </a:spcAft>
            </a:pPr>
            <a:r>
              <a:rPr lang="en-US" dirty="0"/>
              <a:t>Vertical Layout: </a:t>
            </a:r>
            <a:r>
              <a:rPr lang="tr-TR" dirty="0"/>
              <a:t>Elemanları dikey hizalar.</a:t>
            </a:r>
            <a:endParaRPr lang="en-US" dirty="0"/>
          </a:p>
          <a:p>
            <a:pPr>
              <a:lnSpc>
                <a:spcPct val="100000"/>
              </a:lnSpc>
              <a:spcBef>
                <a:spcPts val="0"/>
              </a:spcBef>
              <a:spcAft>
                <a:spcPts val="600"/>
              </a:spcAft>
            </a:pPr>
            <a:r>
              <a:rPr lang="en-US" dirty="0"/>
              <a:t>Form Layout: Sol-üst köşeden hizalı bir şekilde gösterir.</a:t>
            </a:r>
          </a:p>
          <a:p>
            <a:pPr lvl="1">
              <a:lnSpc>
                <a:spcPct val="100000"/>
              </a:lnSpc>
              <a:spcBef>
                <a:spcPts val="0"/>
              </a:spcBef>
              <a:spcAft>
                <a:spcPts val="600"/>
              </a:spcAft>
            </a:pPr>
            <a:r>
              <a:rPr lang="en-US" dirty="0"/>
              <a:t>Form'a bir widget ekleyip sağ tıklayıp sırasıyla Layout ve Layout In a Form Layout seçilirse bundan sonra eklenecek widget'lar için otomatik hizalama yapma imkanı sağlar.</a:t>
            </a:r>
          </a:p>
          <a:p>
            <a:pPr lvl="1">
              <a:lnSpc>
                <a:spcPct val="100000"/>
              </a:lnSpc>
              <a:spcBef>
                <a:spcPts val="0"/>
              </a:spcBef>
              <a:spcAft>
                <a:spcPts val="600"/>
              </a:spcAft>
            </a:pPr>
            <a:r>
              <a:rPr lang="en-US" dirty="0"/>
              <a:t>Form Layout hizalamasında form küçültülüp büyütüldüğünde widget'lar da bu değişimlerden etkilenir. </a:t>
            </a:r>
          </a:p>
        </p:txBody>
      </p:sp>
    </p:spTree>
    <p:extLst>
      <p:ext uri="{BB962C8B-B14F-4D97-AF65-F5344CB8AC3E}">
        <p14:creationId xmlns:p14="http://schemas.microsoft.com/office/powerpoint/2010/main" val="2817940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0E6E-A4A6-5B06-131D-6B817F0782B6}"/>
              </a:ext>
            </a:extLst>
          </p:cNvPr>
          <p:cNvSpPr>
            <a:spLocks noGrp="1"/>
          </p:cNvSpPr>
          <p:nvPr>
            <p:ph type="title"/>
          </p:nvPr>
        </p:nvSpPr>
        <p:spPr/>
        <p:txBody>
          <a:bodyPr/>
          <a:lstStyle/>
          <a:p>
            <a:r>
              <a:rPr lang="en-US" dirty="0"/>
              <a:t>Stil Değişimi</a:t>
            </a:r>
          </a:p>
        </p:txBody>
      </p:sp>
      <p:sp>
        <p:nvSpPr>
          <p:cNvPr id="3" name="Content Placeholder 2">
            <a:extLst>
              <a:ext uri="{FF2B5EF4-FFF2-40B4-BE49-F238E27FC236}">
                <a16:creationId xmlns:a16="http://schemas.microsoft.com/office/drawing/2014/main" id="{43BF0FD6-30A8-CB1C-6DFC-8C45FD3D21A9}"/>
              </a:ext>
            </a:extLst>
          </p:cNvPr>
          <p:cNvSpPr>
            <a:spLocks noGrp="1"/>
          </p:cNvSpPr>
          <p:nvPr>
            <p:ph idx="1"/>
          </p:nvPr>
        </p:nvSpPr>
        <p:spPr/>
        <p:txBody>
          <a:bodyPr/>
          <a:lstStyle/>
          <a:p>
            <a:r>
              <a:rPr lang="en-US" dirty="0"/>
              <a:t>Form'a sağ tıklayıp Change Style Sheet kısmından manuel olarak stil değişikliği yapılabilir.</a:t>
            </a:r>
          </a:p>
          <a:p>
            <a:r>
              <a:rPr lang="en-US" dirty="0"/>
              <a:t>Hazır CSS dosyaları kullanılabilir.</a:t>
            </a:r>
          </a:p>
          <a:p>
            <a:pPr lvl="1"/>
            <a:r>
              <a:rPr lang="en-US" dirty="0"/>
              <a:t>qss uzantılı dosyaların içeriği buraya eklenirse hazır stil değişikliği de yapılmış olur.</a:t>
            </a:r>
          </a:p>
        </p:txBody>
      </p:sp>
    </p:spTree>
    <p:extLst>
      <p:ext uri="{BB962C8B-B14F-4D97-AF65-F5344CB8AC3E}">
        <p14:creationId xmlns:p14="http://schemas.microsoft.com/office/powerpoint/2010/main" val="58387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513-DF2E-48A8-DC25-BD3A5A758533}"/>
              </a:ext>
            </a:extLst>
          </p:cNvPr>
          <p:cNvSpPr>
            <a:spLocks noGrp="1"/>
          </p:cNvSpPr>
          <p:nvPr>
            <p:ph type="title"/>
          </p:nvPr>
        </p:nvSpPr>
        <p:spPr/>
        <p:txBody>
          <a:bodyPr/>
          <a:lstStyle/>
          <a:p>
            <a:r>
              <a:rPr lang="tr-TR" dirty="0" err="1"/>
              <a:t>Qwindow</a:t>
            </a:r>
            <a:r>
              <a:rPr lang="tr-TR" dirty="0"/>
              <a:t>-&gt;</a:t>
            </a:r>
            <a:r>
              <a:rPr lang="tr-TR" dirty="0" err="1"/>
              <a:t>MenuBar</a:t>
            </a:r>
            <a:endParaRPr lang="en-US" dirty="0"/>
          </a:p>
        </p:txBody>
      </p:sp>
      <p:sp>
        <p:nvSpPr>
          <p:cNvPr id="3" name="Content Placeholder 2">
            <a:extLst>
              <a:ext uri="{FF2B5EF4-FFF2-40B4-BE49-F238E27FC236}">
                <a16:creationId xmlns:a16="http://schemas.microsoft.com/office/drawing/2014/main" id="{6DC1709E-74DC-FA8F-DCB1-81F6AD657B75}"/>
              </a:ext>
            </a:extLst>
          </p:cNvPr>
          <p:cNvSpPr>
            <a:spLocks noGrp="1"/>
          </p:cNvSpPr>
          <p:nvPr>
            <p:ph idx="1"/>
          </p:nvPr>
        </p:nvSpPr>
        <p:spPr/>
        <p:txBody>
          <a:bodyPr/>
          <a:lstStyle/>
          <a:p>
            <a:r>
              <a:rPr lang="en-US" dirty="0"/>
              <a:t>Type Here kısmına enterlayıp isimlendirme yapılır ve alt sekmeler eklenebilir.</a:t>
            </a:r>
          </a:p>
          <a:p>
            <a:r>
              <a:rPr lang="en-US" dirty="0"/>
              <a:t>Onlar da aynı şekilde isimlendirilir ve alt sekmeler eklenebilir.</a:t>
            </a:r>
          </a:p>
          <a:p>
            <a:r>
              <a:rPr lang="en-US" dirty="0"/>
              <a:t>Add Seperator kısmında ise sekme gruplandırma yapılabilir.</a:t>
            </a:r>
          </a:p>
        </p:txBody>
      </p:sp>
      <p:pic>
        <p:nvPicPr>
          <p:cNvPr id="5" name="Picture 4">
            <a:extLst>
              <a:ext uri="{FF2B5EF4-FFF2-40B4-BE49-F238E27FC236}">
                <a16:creationId xmlns:a16="http://schemas.microsoft.com/office/drawing/2014/main" id="{D219B0C6-4A32-7A6C-58F5-E3C41B592A3F}"/>
              </a:ext>
            </a:extLst>
          </p:cNvPr>
          <p:cNvPicPr>
            <a:picLocks noChangeAspect="1"/>
          </p:cNvPicPr>
          <p:nvPr/>
        </p:nvPicPr>
        <p:blipFill>
          <a:blip r:embed="rId2"/>
          <a:stretch>
            <a:fillRect/>
          </a:stretch>
        </p:blipFill>
        <p:spPr>
          <a:xfrm>
            <a:off x="3800475" y="4453065"/>
            <a:ext cx="4591050" cy="1133475"/>
          </a:xfrm>
          <a:prstGeom prst="rect">
            <a:avLst/>
          </a:prstGeom>
        </p:spPr>
      </p:pic>
    </p:spTree>
    <p:extLst>
      <p:ext uri="{BB962C8B-B14F-4D97-AF65-F5344CB8AC3E}">
        <p14:creationId xmlns:p14="http://schemas.microsoft.com/office/powerpoint/2010/main" val="348529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513-DF2E-48A8-DC25-BD3A5A758533}"/>
              </a:ext>
            </a:extLst>
          </p:cNvPr>
          <p:cNvSpPr>
            <a:spLocks noGrp="1"/>
          </p:cNvSpPr>
          <p:nvPr>
            <p:ph type="title"/>
          </p:nvPr>
        </p:nvSpPr>
        <p:spPr/>
        <p:txBody>
          <a:bodyPr/>
          <a:lstStyle/>
          <a:p>
            <a:r>
              <a:rPr lang="tr-TR" dirty="0"/>
              <a:t>Örnek Uygulama ve Kodlama</a:t>
            </a:r>
            <a:endParaRPr lang="en-US" dirty="0"/>
          </a:p>
        </p:txBody>
      </p:sp>
      <p:sp>
        <p:nvSpPr>
          <p:cNvPr id="3" name="Content Placeholder 2">
            <a:extLst>
              <a:ext uri="{FF2B5EF4-FFF2-40B4-BE49-F238E27FC236}">
                <a16:creationId xmlns:a16="http://schemas.microsoft.com/office/drawing/2014/main" id="{6DC1709E-74DC-FA8F-DCB1-81F6AD657B75}"/>
              </a:ext>
            </a:extLst>
          </p:cNvPr>
          <p:cNvSpPr>
            <a:spLocks noGrp="1"/>
          </p:cNvSpPr>
          <p:nvPr>
            <p:ph idx="1"/>
          </p:nvPr>
        </p:nvSpPr>
        <p:spPr/>
        <p:txBody>
          <a:bodyPr/>
          <a:lstStyle/>
          <a:p>
            <a:r>
              <a:rPr lang="tr-TR" dirty="0" err="1"/>
              <a:t>QtDesigner</a:t>
            </a:r>
            <a:r>
              <a:rPr lang="tr-TR" dirty="0"/>
              <a:t> ile aşağıdaki formu tasarlayın </a:t>
            </a:r>
            <a:r>
              <a:rPr lang="tr-TR" b="1" dirty="0">
                <a:solidFill>
                  <a:srgbClr val="0070C0"/>
                </a:solidFill>
              </a:rPr>
              <a:t>app1.ui </a:t>
            </a:r>
            <a:r>
              <a:rPr lang="tr-TR" dirty="0"/>
              <a:t>ismiyle kaydedin.</a:t>
            </a:r>
            <a:endParaRPr lang="en-US" dirty="0"/>
          </a:p>
        </p:txBody>
      </p:sp>
      <p:pic>
        <p:nvPicPr>
          <p:cNvPr id="6" name="Resim 5">
            <a:extLst>
              <a:ext uri="{FF2B5EF4-FFF2-40B4-BE49-F238E27FC236}">
                <a16:creationId xmlns:a16="http://schemas.microsoft.com/office/drawing/2014/main" id="{FFCBA33B-4A1A-E168-020C-B4754FEA3585}"/>
              </a:ext>
            </a:extLst>
          </p:cNvPr>
          <p:cNvPicPr>
            <a:picLocks noChangeAspect="1"/>
          </p:cNvPicPr>
          <p:nvPr/>
        </p:nvPicPr>
        <p:blipFill rotWithShape="1">
          <a:blip r:embed="rId2"/>
          <a:srcRect l="49113" t="29964" r="27903" b="32473"/>
          <a:stretch/>
        </p:blipFill>
        <p:spPr>
          <a:xfrm>
            <a:off x="4375353" y="2379407"/>
            <a:ext cx="3647769" cy="3353388"/>
          </a:xfrm>
          <a:prstGeom prst="rect">
            <a:avLst/>
          </a:prstGeom>
        </p:spPr>
      </p:pic>
    </p:spTree>
    <p:extLst>
      <p:ext uri="{BB962C8B-B14F-4D97-AF65-F5344CB8AC3E}">
        <p14:creationId xmlns:p14="http://schemas.microsoft.com/office/powerpoint/2010/main" val="3972560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513-DF2E-48A8-DC25-BD3A5A758533}"/>
              </a:ext>
            </a:extLst>
          </p:cNvPr>
          <p:cNvSpPr>
            <a:spLocks noGrp="1"/>
          </p:cNvSpPr>
          <p:nvPr>
            <p:ph type="title"/>
          </p:nvPr>
        </p:nvSpPr>
        <p:spPr/>
        <p:txBody>
          <a:bodyPr/>
          <a:lstStyle/>
          <a:p>
            <a:r>
              <a:rPr lang="tr-TR" dirty="0"/>
              <a:t>Örnek Uygulama ve Kodlama</a:t>
            </a:r>
            <a:endParaRPr lang="en-US" dirty="0"/>
          </a:p>
        </p:txBody>
      </p:sp>
      <p:sp>
        <p:nvSpPr>
          <p:cNvPr id="3" name="Content Placeholder 2">
            <a:extLst>
              <a:ext uri="{FF2B5EF4-FFF2-40B4-BE49-F238E27FC236}">
                <a16:creationId xmlns:a16="http://schemas.microsoft.com/office/drawing/2014/main" id="{6DC1709E-74DC-FA8F-DCB1-81F6AD657B75}"/>
              </a:ext>
            </a:extLst>
          </p:cNvPr>
          <p:cNvSpPr>
            <a:spLocks noGrp="1"/>
          </p:cNvSpPr>
          <p:nvPr>
            <p:ph idx="1"/>
          </p:nvPr>
        </p:nvSpPr>
        <p:spPr/>
        <p:txBody>
          <a:bodyPr/>
          <a:lstStyle/>
          <a:p>
            <a:r>
              <a:rPr lang="tr-TR" b="1" dirty="0"/>
              <a:t>app1.ui dosyasını app1ui.py dosyasına çevirmek için aşağıdaki kodları kullanın.</a:t>
            </a:r>
            <a:endParaRPr lang="en-US" dirty="0"/>
          </a:p>
        </p:txBody>
      </p:sp>
      <p:sp>
        <p:nvSpPr>
          <p:cNvPr id="5" name="Metin kutusu 4">
            <a:extLst>
              <a:ext uri="{FF2B5EF4-FFF2-40B4-BE49-F238E27FC236}">
                <a16:creationId xmlns:a16="http://schemas.microsoft.com/office/drawing/2014/main" id="{CD07BA6F-7D65-08FF-6894-C339B146D301}"/>
              </a:ext>
            </a:extLst>
          </p:cNvPr>
          <p:cNvSpPr txBox="1"/>
          <p:nvPr/>
        </p:nvSpPr>
        <p:spPr>
          <a:xfrm>
            <a:off x="1720644" y="2998442"/>
            <a:ext cx="7895303" cy="1569660"/>
          </a:xfrm>
          <a:prstGeom prst="rect">
            <a:avLst/>
          </a:prstGeom>
          <a:noFill/>
        </p:spPr>
        <p:txBody>
          <a:bodyPr wrap="square">
            <a:spAutoFit/>
          </a:bodyPr>
          <a:lstStyle/>
          <a:p>
            <a:r>
              <a:rPr lang="tr-TR" sz="2400" dirty="0" err="1"/>
              <a:t>from</a:t>
            </a:r>
            <a:r>
              <a:rPr lang="tr-TR" sz="2400" dirty="0"/>
              <a:t> PyQt5 </a:t>
            </a:r>
            <a:r>
              <a:rPr lang="tr-TR" sz="2400" dirty="0" err="1"/>
              <a:t>import</a:t>
            </a:r>
            <a:r>
              <a:rPr lang="tr-TR" sz="2400" dirty="0"/>
              <a:t> </a:t>
            </a:r>
            <a:r>
              <a:rPr lang="tr-TR" sz="2400" dirty="0" err="1"/>
              <a:t>uic</a:t>
            </a:r>
            <a:endParaRPr lang="tr-TR" sz="2400" dirty="0"/>
          </a:p>
          <a:p>
            <a:endParaRPr lang="tr-TR" sz="2400" dirty="0"/>
          </a:p>
          <a:p>
            <a:r>
              <a:rPr lang="tr-TR" sz="2400" dirty="0" err="1"/>
              <a:t>with</a:t>
            </a:r>
            <a:r>
              <a:rPr lang="tr-TR" sz="2400" dirty="0"/>
              <a:t> </a:t>
            </a:r>
            <a:r>
              <a:rPr lang="tr-TR" sz="2400" dirty="0" err="1"/>
              <a:t>open</a:t>
            </a:r>
            <a:r>
              <a:rPr lang="tr-TR" sz="2400" dirty="0"/>
              <a:t>("app1ui.py",'w', </a:t>
            </a:r>
            <a:r>
              <a:rPr lang="tr-TR" sz="2400" dirty="0" err="1"/>
              <a:t>encoding</a:t>
            </a:r>
            <a:r>
              <a:rPr lang="tr-TR" sz="2400" dirty="0"/>
              <a:t>="utf-8") as </a:t>
            </a:r>
            <a:r>
              <a:rPr lang="tr-TR" sz="2400" dirty="0" err="1"/>
              <a:t>fout</a:t>
            </a:r>
            <a:r>
              <a:rPr lang="tr-TR" sz="2400" dirty="0"/>
              <a:t>:</a:t>
            </a:r>
          </a:p>
          <a:p>
            <a:r>
              <a:rPr lang="tr-TR" sz="2400" dirty="0"/>
              <a:t>    </a:t>
            </a:r>
            <a:r>
              <a:rPr lang="tr-TR" sz="2400" dirty="0" err="1"/>
              <a:t>uic.compileUi</a:t>
            </a:r>
            <a:r>
              <a:rPr lang="tr-TR" sz="2400" dirty="0"/>
              <a:t>("app1.ui", </a:t>
            </a:r>
            <a:r>
              <a:rPr lang="tr-TR" sz="2400" dirty="0" err="1"/>
              <a:t>fout</a:t>
            </a:r>
            <a:r>
              <a:rPr lang="tr-TR" sz="2400" dirty="0"/>
              <a:t>)</a:t>
            </a:r>
          </a:p>
        </p:txBody>
      </p:sp>
    </p:spTree>
    <p:extLst>
      <p:ext uri="{BB962C8B-B14F-4D97-AF65-F5344CB8AC3E}">
        <p14:creationId xmlns:p14="http://schemas.microsoft.com/office/powerpoint/2010/main" val="3265284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513-DF2E-48A8-DC25-BD3A5A758533}"/>
              </a:ext>
            </a:extLst>
          </p:cNvPr>
          <p:cNvSpPr>
            <a:spLocks noGrp="1"/>
          </p:cNvSpPr>
          <p:nvPr>
            <p:ph type="title"/>
          </p:nvPr>
        </p:nvSpPr>
        <p:spPr/>
        <p:txBody>
          <a:bodyPr/>
          <a:lstStyle/>
          <a:p>
            <a:r>
              <a:rPr lang="tr-TR" dirty="0"/>
              <a:t>Örnek Uygulama ve Kodlama</a:t>
            </a:r>
            <a:endParaRPr lang="en-US" dirty="0"/>
          </a:p>
        </p:txBody>
      </p:sp>
      <p:sp>
        <p:nvSpPr>
          <p:cNvPr id="3" name="Content Placeholder 2">
            <a:extLst>
              <a:ext uri="{FF2B5EF4-FFF2-40B4-BE49-F238E27FC236}">
                <a16:creationId xmlns:a16="http://schemas.microsoft.com/office/drawing/2014/main" id="{6DC1709E-74DC-FA8F-DCB1-81F6AD657B75}"/>
              </a:ext>
            </a:extLst>
          </p:cNvPr>
          <p:cNvSpPr>
            <a:spLocks noGrp="1"/>
          </p:cNvSpPr>
          <p:nvPr>
            <p:ph idx="1"/>
          </p:nvPr>
        </p:nvSpPr>
        <p:spPr/>
        <p:txBody>
          <a:bodyPr/>
          <a:lstStyle/>
          <a:p>
            <a:endParaRPr lang="en-US" dirty="0"/>
          </a:p>
        </p:txBody>
      </p:sp>
      <p:pic>
        <p:nvPicPr>
          <p:cNvPr id="6" name="Resim 5">
            <a:extLst>
              <a:ext uri="{FF2B5EF4-FFF2-40B4-BE49-F238E27FC236}">
                <a16:creationId xmlns:a16="http://schemas.microsoft.com/office/drawing/2014/main" id="{FDA4DE94-61FC-AF4C-D4CE-B99A494A5C0B}"/>
              </a:ext>
            </a:extLst>
          </p:cNvPr>
          <p:cNvPicPr>
            <a:picLocks noChangeAspect="1"/>
          </p:cNvPicPr>
          <p:nvPr/>
        </p:nvPicPr>
        <p:blipFill rotWithShape="1">
          <a:blip r:embed="rId2"/>
          <a:srcRect l="49194" t="14481" r="25242" b="23870"/>
          <a:stretch/>
        </p:blipFill>
        <p:spPr>
          <a:xfrm>
            <a:off x="533399" y="1308860"/>
            <a:ext cx="3969775" cy="5384868"/>
          </a:xfrm>
          <a:prstGeom prst="rect">
            <a:avLst/>
          </a:prstGeom>
        </p:spPr>
      </p:pic>
      <p:pic>
        <p:nvPicPr>
          <p:cNvPr id="10" name="Resim 9">
            <a:extLst>
              <a:ext uri="{FF2B5EF4-FFF2-40B4-BE49-F238E27FC236}">
                <a16:creationId xmlns:a16="http://schemas.microsoft.com/office/drawing/2014/main" id="{AFD8DBE9-4F71-DF15-6068-A298978DA18C}"/>
              </a:ext>
            </a:extLst>
          </p:cNvPr>
          <p:cNvPicPr>
            <a:picLocks noChangeAspect="1"/>
          </p:cNvPicPr>
          <p:nvPr/>
        </p:nvPicPr>
        <p:blipFill>
          <a:blip r:embed="rId3"/>
          <a:stretch>
            <a:fillRect/>
          </a:stretch>
        </p:blipFill>
        <p:spPr>
          <a:xfrm>
            <a:off x="5363358" y="1509713"/>
            <a:ext cx="5511879" cy="4983162"/>
          </a:xfrm>
          <a:prstGeom prst="rect">
            <a:avLst/>
          </a:prstGeom>
        </p:spPr>
      </p:pic>
    </p:spTree>
    <p:extLst>
      <p:ext uri="{BB962C8B-B14F-4D97-AF65-F5344CB8AC3E}">
        <p14:creationId xmlns:p14="http://schemas.microsoft.com/office/powerpoint/2010/main" val="1725036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513-DF2E-48A8-DC25-BD3A5A758533}"/>
              </a:ext>
            </a:extLst>
          </p:cNvPr>
          <p:cNvSpPr>
            <a:spLocks noGrp="1"/>
          </p:cNvSpPr>
          <p:nvPr>
            <p:ph type="title"/>
          </p:nvPr>
        </p:nvSpPr>
        <p:spPr/>
        <p:txBody>
          <a:bodyPr/>
          <a:lstStyle/>
          <a:p>
            <a:r>
              <a:rPr lang="tr-TR" dirty="0"/>
              <a:t>Örnek Uygulama ve Kodlama</a:t>
            </a:r>
            <a:endParaRPr lang="en-US" dirty="0"/>
          </a:p>
        </p:txBody>
      </p:sp>
      <p:sp>
        <p:nvSpPr>
          <p:cNvPr id="3" name="Content Placeholder 2">
            <a:extLst>
              <a:ext uri="{FF2B5EF4-FFF2-40B4-BE49-F238E27FC236}">
                <a16:creationId xmlns:a16="http://schemas.microsoft.com/office/drawing/2014/main" id="{6DC1709E-74DC-FA8F-DCB1-81F6AD657B75}"/>
              </a:ext>
            </a:extLst>
          </p:cNvPr>
          <p:cNvSpPr>
            <a:spLocks noGrp="1"/>
          </p:cNvSpPr>
          <p:nvPr>
            <p:ph idx="1"/>
          </p:nvPr>
        </p:nvSpPr>
        <p:spPr/>
        <p:txBody>
          <a:bodyPr/>
          <a:lstStyle/>
          <a:p>
            <a:r>
              <a:rPr lang="tr-TR" dirty="0"/>
              <a:t>app1.py dosyası oluşturun ve aşağıdaki kütüphaneleri </a:t>
            </a:r>
            <a:r>
              <a:rPr lang="tr-TR" dirty="0" err="1"/>
              <a:t>import</a:t>
            </a:r>
            <a:r>
              <a:rPr lang="tr-TR" dirty="0"/>
              <a:t> edin.</a:t>
            </a:r>
          </a:p>
          <a:p>
            <a:r>
              <a:rPr lang="tr-TR" dirty="0"/>
              <a:t>App1ui.py dosyasında görsel nesnelere ait </a:t>
            </a:r>
            <a:r>
              <a:rPr lang="tr-TR" dirty="0" err="1"/>
              <a:t>class</a:t>
            </a:r>
            <a:r>
              <a:rPr lang="tr-TR" dirty="0"/>
              <a:t> vardır.</a:t>
            </a:r>
          </a:p>
          <a:p>
            <a:endParaRPr lang="en-US" dirty="0"/>
          </a:p>
        </p:txBody>
      </p:sp>
      <p:sp>
        <p:nvSpPr>
          <p:cNvPr id="5" name="Metin kutusu 4">
            <a:extLst>
              <a:ext uri="{FF2B5EF4-FFF2-40B4-BE49-F238E27FC236}">
                <a16:creationId xmlns:a16="http://schemas.microsoft.com/office/drawing/2014/main" id="{84A5A66D-8577-6A75-CD71-483B6BCD3543}"/>
              </a:ext>
            </a:extLst>
          </p:cNvPr>
          <p:cNvSpPr txBox="1"/>
          <p:nvPr/>
        </p:nvSpPr>
        <p:spPr>
          <a:xfrm>
            <a:off x="2556387" y="3193026"/>
            <a:ext cx="6096000" cy="1384995"/>
          </a:xfrm>
          <a:prstGeom prst="rect">
            <a:avLst/>
          </a:prstGeom>
          <a:noFill/>
        </p:spPr>
        <p:txBody>
          <a:bodyPr wrap="square">
            <a:spAutoFit/>
          </a:bodyPr>
          <a:lstStyle/>
          <a:p>
            <a:r>
              <a:rPr lang="tr-TR" sz="2800" dirty="0" err="1"/>
              <a:t>from</a:t>
            </a:r>
            <a:r>
              <a:rPr lang="tr-TR" sz="2800" dirty="0"/>
              <a:t> app1ui </a:t>
            </a:r>
            <a:r>
              <a:rPr lang="tr-TR" sz="2800" dirty="0" err="1"/>
              <a:t>import</a:t>
            </a:r>
            <a:r>
              <a:rPr lang="tr-TR" sz="2800" dirty="0"/>
              <a:t> *</a:t>
            </a:r>
          </a:p>
          <a:p>
            <a:r>
              <a:rPr lang="tr-TR" sz="2800" dirty="0" err="1"/>
              <a:t>from</a:t>
            </a:r>
            <a:r>
              <a:rPr lang="tr-TR" sz="2800" dirty="0"/>
              <a:t> PyQt5.QtWidgets </a:t>
            </a:r>
            <a:r>
              <a:rPr lang="tr-TR" sz="2800" dirty="0" err="1"/>
              <a:t>import</a:t>
            </a:r>
            <a:r>
              <a:rPr lang="tr-TR" sz="2800" dirty="0"/>
              <a:t> *</a:t>
            </a:r>
          </a:p>
          <a:p>
            <a:r>
              <a:rPr lang="tr-TR" sz="2800" dirty="0" err="1"/>
              <a:t>import</a:t>
            </a:r>
            <a:r>
              <a:rPr lang="tr-TR" sz="2800" dirty="0"/>
              <a:t> </a:t>
            </a:r>
            <a:r>
              <a:rPr lang="tr-TR" sz="2800" dirty="0" err="1"/>
              <a:t>sys</a:t>
            </a:r>
            <a:endParaRPr lang="tr-TR" sz="2800" dirty="0"/>
          </a:p>
        </p:txBody>
      </p:sp>
    </p:spTree>
    <p:extLst>
      <p:ext uri="{BB962C8B-B14F-4D97-AF65-F5344CB8AC3E}">
        <p14:creationId xmlns:p14="http://schemas.microsoft.com/office/powerpoint/2010/main" val="204103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513-DF2E-48A8-DC25-BD3A5A758533}"/>
              </a:ext>
            </a:extLst>
          </p:cNvPr>
          <p:cNvSpPr>
            <a:spLocks noGrp="1"/>
          </p:cNvSpPr>
          <p:nvPr>
            <p:ph type="title"/>
          </p:nvPr>
        </p:nvSpPr>
        <p:spPr/>
        <p:txBody>
          <a:bodyPr/>
          <a:lstStyle/>
          <a:p>
            <a:r>
              <a:rPr lang="tr-TR" dirty="0"/>
              <a:t>Örnek Uygulama ve Kodlama</a:t>
            </a:r>
            <a:endParaRPr lang="en-US" dirty="0"/>
          </a:p>
        </p:txBody>
      </p:sp>
      <p:sp>
        <p:nvSpPr>
          <p:cNvPr id="3" name="Content Placeholder 2">
            <a:extLst>
              <a:ext uri="{FF2B5EF4-FFF2-40B4-BE49-F238E27FC236}">
                <a16:creationId xmlns:a16="http://schemas.microsoft.com/office/drawing/2014/main" id="{6DC1709E-74DC-FA8F-DCB1-81F6AD657B75}"/>
              </a:ext>
            </a:extLst>
          </p:cNvPr>
          <p:cNvSpPr>
            <a:spLocks noGrp="1"/>
          </p:cNvSpPr>
          <p:nvPr>
            <p:ph idx="1"/>
          </p:nvPr>
        </p:nvSpPr>
        <p:spPr>
          <a:xfrm>
            <a:off x="838200" y="1363710"/>
            <a:ext cx="10515600" cy="4351338"/>
          </a:xfrm>
        </p:spPr>
        <p:txBody>
          <a:bodyPr/>
          <a:lstStyle/>
          <a:p>
            <a:r>
              <a:rPr lang="tr-TR" sz="2400" dirty="0"/>
              <a:t>app1_Page isimli bir </a:t>
            </a:r>
            <a:r>
              <a:rPr lang="tr-TR" sz="2400" dirty="0" err="1"/>
              <a:t>class</a:t>
            </a:r>
            <a:r>
              <a:rPr lang="tr-TR" sz="2400" dirty="0"/>
              <a:t> </a:t>
            </a:r>
            <a:r>
              <a:rPr lang="tr-TR" sz="2400" dirty="0" err="1"/>
              <a:t>QMainWindow</a:t>
            </a:r>
            <a:r>
              <a:rPr lang="tr-TR" sz="2400" dirty="0"/>
              <a:t> </a:t>
            </a:r>
            <a:r>
              <a:rPr lang="tr-TR" sz="2400" dirty="0" err="1"/>
              <a:t>class’ından</a:t>
            </a:r>
            <a:r>
              <a:rPr lang="tr-TR" sz="2400" dirty="0"/>
              <a:t> kalıtım yoluyla türetiliyor.</a:t>
            </a:r>
          </a:p>
          <a:p>
            <a:r>
              <a:rPr lang="tr-TR" sz="2400" dirty="0">
                <a:solidFill>
                  <a:srgbClr val="0070C0"/>
                </a:solidFill>
              </a:rPr>
              <a:t>self.app1Window=</a:t>
            </a:r>
            <a:r>
              <a:rPr lang="tr-TR" sz="2400" dirty="0" err="1">
                <a:solidFill>
                  <a:srgbClr val="0070C0"/>
                </a:solidFill>
              </a:rPr>
              <a:t>Ui_Dialog</a:t>
            </a:r>
            <a:r>
              <a:rPr lang="tr-TR" sz="2400" dirty="0">
                <a:solidFill>
                  <a:srgbClr val="0070C0"/>
                </a:solidFill>
              </a:rPr>
              <a:t>() </a:t>
            </a:r>
            <a:r>
              <a:rPr lang="tr-TR" sz="2400" dirty="0"/>
              <a:t>ile app1ui.py içindeki görsel nesneleri barındıran </a:t>
            </a:r>
            <a:r>
              <a:rPr lang="tr-TR" sz="2400" dirty="0" err="1"/>
              <a:t>class’dan</a:t>
            </a:r>
            <a:r>
              <a:rPr lang="tr-TR" sz="2400" dirty="0"/>
              <a:t> nesne oluşturuluyor. Bu nesne vasıtasıyla artık nesnelere erişilebilir.</a:t>
            </a:r>
          </a:p>
          <a:p>
            <a:r>
              <a:rPr lang="tr-TR" sz="2400" dirty="0">
                <a:solidFill>
                  <a:srgbClr val="0070C0"/>
                </a:solidFill>
              </a:rPr>
              <a:t>self.app1Window.setupUi(self) </a:t>
            </a:r>
            <a:r>
              <a:rPr lang="tr-TR" sz="2400" dirty="0"/>
              <a:t>satırında nesne ayarları app1_Page için yapılıyor ve artık bu </a:t>
            </a:r>
            <a:r>
              <a:rPr lang="tr-TR" sz="2400" dirty="0" err="1"/>
              <a:t>class</a:t>
            </a:r>
            <a:r>
              <a:rPr lang="tr-TR" sz="2400" dirty="0"/>
              <a:t> içinde erişilebilir hale geliyor.</a:t>
            </a:r>
          </a:p>
          <a:p>
            <a:r>
              <a:rPr lang="tr-TR" sz="2400" dirty="0" err="1"/>
              <a:t>Signal</a:t>
            </a:r>
            <a:r>
              <a:rPr lang="tr-TR" sz="2400" dirty="0"/>
              <a:t> Slot yöntemi ile nesne </a:t>
            </a:r>
            <a:r>
              <a:rPr lang="tr-TR" sz="2400" dirty="0" err="1"/>
              <a:t>events’ları</a:t>
            </a:r>
            <a:r>
              <a:rPr lang="tr-TR" sz="2400" dirty="0"/>
              <a:t> fonksiyonlara bağlanıyor.</a:t>
            </a:r>
          </a:p>
          <a:p>
            <a:endParaRPr lang="en-US" dirty="0"/>
          </a:p>
        </p:txBody>
      </p:sp>
      <p:sp>
        <p:nvSpPr>
          <p:cNvPr id="6" name="Metin kutusu 5">
            <a:extLst>
              <a:ext uri="{FF2B5EF4-FFF2-40B4-BE49-F238E27FC236}">
                <a16:creationId xmlns:a16="http://schemas.microsoft.com/office/drawing/2014/main" id="{F49106EC-10F2-B3D9-86AC-735D727E27F4}"/>
              </a:ext>
            </a:extLst>
          </p:cNvPr>
          <p:cNvSpPr txBox="1"/>
          <p:nvPr/>
        </p:nvSpPr>
        <p:spPr>
          <a:xfrm>
            <a:off x="589936" y="3938330"/>
            <a:ext cx="11395587" cy="2554545"/>
          </a:xfrm>
          <a:prstGeom prst="rect">
            <a:avLst/>
          </a:prstGeom>
          <a:noFill/>
        </p:spPr>
        <p:txBody>
          <a:bodyPr wrap="square">
            <a:spAutoFit/>
          </a:bodyPr>
          <a:lstStyle/>
          <a:p>
            <a:r>
              <a:rPr lang="tr-TR" sz="2000" dirty="0" err="1">
                <a:solidFill>
                  <a:srgbClr val="0070C0"/>
                </a:solidFill>
              </a:rPr>
              <a:t>class</a:t>
            </a:r>
            <a:r>
              <a:rPr lang="tr-TR" sz="2000" dirty="0">
                <a:solidFill>
                  <a:srgbClr val="0070C0"/>
                </a:solidFill>
              </a:rPr>
              <a:t> app1_Page</a:t>
            </a:r>
            <a:r>
              <a:rPr lang="tr-TR" sz="2000" dirty="0"/>
              <a:t>(</a:t>
            </a:r>
            <a:r>
              <a:rPr lang="tr-TR" sz="2000" dirty="0" err="1"/>
              <a:t>QMainWindow</a:t>
            </a:r>
            <a:r>
              <a:rPr lang="tr-TR" sz="2000" dirty="0"/>
              <a:t>):</a:t>
            </a:r>
          </a:p>
          <a:p>
            <a:r>
              <a:rPr lang="tr-TR" sz="2000" dirty="0"/>
              <a:t>    def __</a:t>
            </a:r>
            <a:r>
              <a:rPr lang="tr-TR" sz="2000" dirty="0" err="1"/>
              <a:t>init</a:t>
            </a:r>
            <a:r>
              <a:rPr lang="tr-TR" sz="2000" dirty="0"/>
              <a:t>__(self):</a:t>
            </a:r>
          </a:p>
          <a:p>
            <a:r>
              <a:rPr lang="tr-TR" sz="2000" dirty="0"/>
              <a:t>        </a:t>
            </a:r>
            <a:r>
              <a:rPr lang="tr-TR" sz="2000" dirty="0" err="1">
                <a:solidFill>
                  <a:srgbClr val="002060"/>
                </a:solidFill>
              </a:rPr>
              <a:t>super</a:t>
            </a:r>
            <a:r>
              <a:rPr lang="tr-TR" sz="2000" dirty="0">
                <a:solidFill>
                  <a:srgbClr val="002060"/>
                </a:solidFill>
              </a:rPr>
              <a:t>().__</a:t>
            </a:r>
            <a:r>
              <a:rPr lang="tr-TR" sz="2000" dirty="0" err="1">
                <a:solidFill>
                  <a:srgbClr val="002060"/>
                </a:solidFill>
              </a:rPr>
              <a:t>init</a:t>
            </a:r>
            <a:r>
              <a:rPr lang="tr-TR" sz="2000" dirty="0">
                <a:solidFill>
                  <a:srgbClr val="002060"/>
                </a:solidFill>
              </a:rPr>
              <a:t>__()</a:t>
            </a:r>
            <a:r>
              <a:rPr lang="tr-TR" sz="2000" dirty="0"/>
              <a:t> #üst </a:t>
            </a:r>
            <a:r>
              <a:rPr lang="tr-TR" sz="2000" dirty="0" err="1"/>
              <a:t>class’ın</a:t>
            </a:r>
            <a:r>
              <a:rPr lang="tr-TR" sz="2000" dirty="0"/>
              <a:t> kurucu metodu </a:t>
            </a:r>
            <a:r>
              <a:rPr lang="tr-TR" sz="2000" dirty="0" err="1"/>
              <a:t>çalışıtırılıyor</a:t>
            </a:r>
            <a:endParaRPr lang="tr-TR" sz="2000" dirty="0"/>
          </a:p>
          <a:p>
            <a:r>
              <a:rPr lang="tr-TR" sz="2000" dirty="0"/>
              <a:t>        </a:t>
            </a:r>
            <a:r>
              <a:rPr lang="tr-TR" sz="2000" dirty="0">
                <a:solidFill>
                  <a:srgbClr val="0070C0"/>
                </a:solidFill>
              </a:rPr>
              <a:t>self.app1Window=</a:t>
            </a:r>
            <a:r>
              <a:rPr lang="tr-TR" sz="2000" dirty="0" err="1">
                <a:solidFill>
                  <a:srgbClr val="0070C0"/>
                </a:solidFill>
              </a:rPr>
              <a:t>Ui_Dialog</a:t>
            </a:r>
            <a:r>
              <a:rPr lang="tr-TR" sz="2000" dirty="0">
                <a:solidFill>
                  <a:srgbClr val="0070C0"/>
                </a:solidFill>
              </a:rPr>
              <a:t>(</a:t>
            </a:r>
            <a:r>
              <a:rPr lang="tr-TR" sz="2000" dirty="0"/>
              <a:t>) #appui.py içindeki </a:t>
            </a:r>
            <a:r>
              <a:rPr lang="tr-TR" sz="2000" dirty="0" err="1"/>
              <a:t>Ui_Dialog</a:t>
            </a:r>
            <a:r>
              <a:rPr lang="tr-TR" sz="2000" dirty="0"/>
              <a:t>() </a:t>
            </a:r>
            <a:r>
              <a:rPr lang="tr-TR" sz="2000" dirty="0" err="1"/>
              <a:t>clasından</a:t>
            </a:r>
            <a:r>
              <a:rPr lang="tr-TR" sz="2000" dirty="0"/>
              <a:t> nesne oluşturuluyor</a:t>
            </a:r>
          </a:p>
          <a:p>
            <a:r>
              <a:rPr lang="tr-TR" sz="2000" dirty="0"/>
              <a:t>        </a:t>
            </a:r>
            <a:r>
              <a:rPr lang="tr-TR" sz="2000" dirty="0">
                <a:solidFill>
                  <a:srgbClr val="0070C0"/>
                </a:solidFill>
              </a:rPr>
              <a:t>self.app1Window.setupUi(self) </a:t>
            </a:r>
            <a:r>
              <a:rPr lang="tr-TR" sz="2000" dirty="0"/>
              <a:t>#Ui_Dialog() </a:t>
            </a:r>
            <a:r>
              <a:rPr lang="tr-TR" sz="2000" dirty="0" err="1"/>
              <a:t>classı</a:t>
            </a:r>
            <a:r>
              <a:rPr lang="tr-TR" sz="2000" dirty="0"/>
              <a:t> içindeki </a:t>
            </a:r>
            <a:r>
              <a:rPr lang="tr-TR" sz="2000" dirty="0" err="1"/>
              <a:t>setupUi</a:t>
            </a:r>
            <a:r>
              <a:rPr lang="tr-TR" sz="2000" dirty="0"/>
              <a:t> metodu ile nesne kurulumu yapılıyor</a:t>
            </a:r>
          </a:p>
          <a:p>
            <a:r>
              <a:rPr lang="tr-TR" sz="2000" dirty="0"/>
              <a:t>        #signal slot</a:t>
            </a:r>
          </a:p>
          <a:p>
            <a:r>
              <a:rPr lang="tr-TR" sz="2000" dirty="0"/>
              <a:t>        </a:t>
            </a:r>
            <a:r>
              <a:rPr lang="tr-TR" sz="2000" dirty="0">
                <a:solidFill>
                  <a:srgbClr val="00B050"/>
                </a:solidFill>
              </a:rPr>
              <a:t>self.app1Window.btnGoster.clicked.connect(</a:t>
            </a:r>
            <a:r>
              <a:rPr lang="tr-TR" sz="2000" dirty="0" err="1">
                <a:solidFill>
                  <a:srgbClr val="00B050"/>
                </a:solidFill>
              </a:rPr>
              <a:t>self.GOSTER</a:t>
            </a:r>
            <a:r>
              <a:rPr lang="tr-TR" sz="2000" dirty="0">
                <a:solidFill>
                  <a:srgbClr val="00B050"/>
                </a:solidFill>
              </a:rPr>
              <a:t>) </a:t>
            </a:r>
            <a:r>
              <a:rPr lang="tr-TR" sz="2000" dirty="0"/>
              <a:t>#butona tıklayınca çalışır</a:t>
            </a:r>
          </a:p>
          <a:p>
            <a:r>
              <a:rPr lang="tr-TR" sz="2000" dirty="0"/>
              <a:t>        </a:t>
            </a:r>
            <a:r>
              <a:rPr lang="tr-TR" sz="2000" dirty="0" err="1">
                <a:solidFill>
                  <a:srgbClr val="00B050"/>
                </a:solidFill>
              </a:rPr>
              <a:t>self.DOLDUR</a:t>
            </a:r>
            <a:r>
              <a:rPr lang="tr-TR" sz="2000" dirty="0">
                <a:solidFill>
                  <a:srgbClr val="00B050"/>
                </a:solidFill>
              </a:rPr>
              <a:t>() </a:t>
            </a:r>
            <a:r>
              <a:rPr lang="tr-TR" sz="2000" dirty="0"/>
              <a:t>#Nesne oluşturulduğunda otomatik çalışır</a:t>
            </a:r>
          </a:p>
        </p:txBody>
      </p:sp>
    </p:spTree>
    <p:extLst>
      <p:ext uri="{BB962C8B-B14F-4D97-AF65-F5344CB8AC3E}">
        <p14:creationId xmlns:p14="http://schemas.microsoft.com/office/powerpoint/2010/main" val="407675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AD6E-4F73-066A-A01B-83E4E581ABC7}"/>
              </a:ext>
            </a:extLst>
          </p:cNvPr>
          <p:cNvSpPr>
            <a:spLocks noGrp="1"/>
          </p:cNvSpPr>
          <p:nvPr>
            <p:ph type="title"/>
          </p:nvPr>
        </p:nvSpPr>
        <p:spPr/>
        <p:txBody>
          <a:bodyPr/>
          <a:lstStyle/>
          <a:p>
            <a:r>
              <a:rPr lang="tr-TR" dirty="0"/>
              <a:t>Qt Designer Kurulumu</a:t>
            </a:r>
          </a:p>
        </p:txBody>
      </p:sp>
      <p:sp>
        <p:nvSpPr>
          <p:cNvPr id="3" name="Content Placeholder 2">
            <a:extLst>
              <a:ext uri="{FF2B5EF4-FFF2-40B4-BE49-F238E27FC236}">
                <a16:creationId xmlns:a16="http://schemas.microsoft.com/office/drawing/2014/main" id="{3CB82EF2-D4B7-7BC0-D720-44C40E0D4D26}"/>
              </a:ext>
            </a:extLst>
          </p:cNvPr>
          <p:cNvSpPr>
            <a:spLocks noGrp="1"/>
          </p:cNvSpPr>
          <p:nvPr>
            <p:ph idx="1"/>
          </p:nvPr>
        </p:nvSpPr>
        <p:spPr>
          <a:xfrm>
            <a:off x="838199" y="1825625"/>
            <a:ext cx="2780071" cy="4351338"/>
          </a:xfrm>
        </p:spPr>
        <p:txBody>
          <a:bodyPr/>
          <a:lstStyle/>
          <a:p>
            <a:r>
              <a:rPr lang="en-US" dirty="0">
                <a:hlinkClick r:id="rId2"/>
              </a:rPr>
              <a:t>Qt Designer</a:t>
            </a:r>
            <a:endParaRPr lang="en-US" dirty="0"/>
          </a:p>
          <a:p>
            <a:pPr marL="0" indent="0">
              <a:buNone/>
            </a:pPr>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A15E2E30-09A7-2778-2D53-0D31B3F94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870" y="1586369"/>
            <a:ext cx="7840169" cy="4829849"/>
          </a:xfrm>
          <a:prstGeom prst="rect">
            <a:avLst/>
          </a:prstGeom>
        </p:spPr>
      </p:pic>
    </p:spTree>
    <p:extLst>
      <p:ext uri="{BB962C8B-B14F-4D97-AF65-F5344CB8AC3E}">
        <p14:creationId xmlns:p14="http://schemas.microsoft.com/office/powerpoint/2010/main" val="4291356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513-DF2E-48A8-DC25-BD3A5A758533}"/>
              </a:ext>
            </a:extLst>
          </p:cNvPr>
          <p:cNvSpPr>
            <a:spLocks noGrp="1"/>
          </p:cNvSpPr>
          <p:nvPr>
            <p:ph type="title"/>
          </p:nvPr>
        </p:nvSpPr>
        <p:spPr/>
        <p:txBody>
          <a:bodyPr/>
          <a:lstStyle/>
          <a:p>
            <a:r>
              <a:rPr lang="tr-TR" dirty="0"/>
              <a:t>Örnek Uygulama ve Kodlama</a:t>
            </a:r>
            <a:endParaRPr lang="en-US" dirty="0"/>
          </a:p>
        </p:txBody>
      </p:sp>
      <p:sp>
        <p:nvSpPr>
          <p:cNvPr id="5" name="Metin kutusu 4">
            <a:extLst>
              <a:ext uri="{FF2B5EF4-FFF2-40B4-BE49-F238E27FC236}">
                <a16:creationId xmlns:a16="http://schemas.microsoft.com/office/drawing/2014/main" id="{2CF487F7-25AA-5D0C-FD09-77C325FAD215}"/>
              </a:ext>
            </a:extLst>
          </p:cNvPr>
          <p:cNvSpPr txBox="1"/>
          <p:nvPr/>
        </p:nvSpPr>
        <p:spPr>
          <a:xfrm>
            <a:off x="1317523" y="1558459"/>
            <a:ext cx="9183329" cy="2585323"/>
          </a:xfrm>
          <a:prstGeom prst="rect">
            <a:avLst/>
          </a:prstGeom>
          <a:noFill/>
        </p:spPr>
        <p:txBody>
          <a:bodyPr wrap="square">
            <a:spAutoFit/>
          </a:bodyPr>
          <a:lstStyle/>
          <a:p>
            <a:r>
              <a:rPr lang="tr-TR" dirty="0"/>
              <a:t>def GOSTER(self):</a:t>
            </a:r>
          </a:p>
          <a:p>
            <a:r>
              <a:rPr lang="tr-TR" dirty="0"/>
              <a:t>        </a:t>
            </a:r>
            <a:r>
              <a:rPr lang="tr-TR" dirty="0" err="1"/>
              <a:t>print</a:t>
            </a:r>
            <a:r>
              <a:rPr lang="tr-TR" dirty="0"/>
              <a:t>("Tıklandı")</a:t>
            </a:r>
          </a:p>
          <a:p>
            <a:r>
              <a:rPr lang="tr-TR" dirty="0"/>
              <a:t>        self.app1Window.label1.setText(</a:t>
            </a:r>
            <a:r>
              <a:rPr lang="tr-TR" dirty="0" err="1"/>
              <a:t>str</a:t>
            </a:r>
            <a:r>
              <a:rPr lang="tr-TR" dirty="0"/>
              <a:t>(self.app1Window.comboBox.currentData())+"-&gt;"+</a:t>
            </a:r>
          </a:p>
          <a:p>
            <a:r>
              <a:rPr lang="tr-TR" dirty="0"/>
              <a:t>self.app1Window.comboBox.currentText())</a:t>
            </a:r>
          </a:p>
          <a:p>
            <a:r>
              <a:rPr lang="tr-TR" dirty="0"/>
              <a:t>    </a:t>
            </a:r>
          </a:p>
          <a:p>
            <a:r>
              <a:rPr lang="tr-TR" dirty="0"/>
              <a:t>    def DOLDUR(self):</a:t>
            </a:r>
          </a:p>
          <a:p>
            <a:r>
              <a:rPr lang="tr-TR" dirty="0"/>
              <a:t>        self.app1Window.comboBox.insertItem(1,"Samsun",55)</a:t>
            </a:r>
          </a:p>
          <a:p>
            <a:r>
              <a:rPr lang="tr-TR" dirty="0"/>
              <a:t>        self.app1Window.comboBox.insertItem(2,"Ankara",6)</a:t>
            </a:r>
          </a:p>
          <a:p>
            <a:r>
              <a:rPr lang="tr-TR" dirty="0"/>
              <a:t>        self.app1Window.comboBox.insertItem(3,"Ordu",52)</a:t>
            </a:r>
          </a:p>
        </p:txBody>
      </p:sp>
    </p:spTree>
    <p:extLst>
      <p:ext uri="{BB962C8B-B14F-4D97-AF65-F5344CB8AC3E}">
        <p14:creationId xmlns:p14="http://schemas.microsoft.com/office/powerpoint/2010/main" val="4150360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513-DF2E-48A8-DC25-BD3A5A758533}"/>
              </a:ext>
            </a:extLst>
          </p:cNvPr>
          <p:cNvSpPr>
            <a:spLocks noGrp="1"/>
          </p:cNvSpPr>
          <p:nvPr>
            <p:ph type="title"/>
          </p:nvPr>
        </p:nvSpPr>
        <p:spPr/>
        <p:txBody>
          <a:bodyPr/>
          <a:lstStyle/>
          <a:p>
            <a:r>
              <a:rPr lang="tr-TR" dirty="0"/>
              <a:t>Örnek Uygulama ve Kodlama</a:t>
            </a:r>
            <a:endParaRPr lang="en-US" dirty="0"/>
          </a:p>
        </p:txBody>
      </p:sp>
      <p:sp>
        <p:nvSpPr>
          <p:cNvPr id="3" name="Content Placeholder 2">
            <a:extLst>
              <a:ext uri="{FF2B5EF4-FFF2-40B4-BE49-F238E27FC236}">
                <a16:creationId xmlns:a16="http://schemas.microsoft.com/office/drawing/2014/main" id="{6DC1709E-74DC-FA8F-DCB1-81F6AD657B75}"/>
              </a:ext>
            </a:extLst>
          </p:cNvPr>
          <p:cNvSpPr>
            <a:spLocks noGrp="1"/>
          </p:cNvSpPr>
          <p:nvPr>
            <p:ph idx="1"/>
          </p:nvPr>
        </p:nvSpPr>
        <p:spPr>
          <a:xfrm>
            <a:off x="838200" y="1363710"/>
            <a:ext cx="10515600" cy="4351338"/>
          </a:xfrm>
        </p:spPr>
        <p:txBody>
          <a:bodyPr/>
          <a:lstStyle/>
          <a:p>
            <a:r>
              <a:rPr lang="tr-TR" dirty="0" err="1">
                <a:solidFill>
                  <a:srgbClr val="0070C0"/>
                </a:solidFill>
              </a:rPr>
              <a:t>if</a:t>
            </a:r>
            <a:r>
              <a:rPr lang="tr-TR" dirty="0">
                <a:solidFill>
                  <a:srgbClr val="0070C0"/>
                </a:solidFill>
              </a:rPr>
              <a:t> __name__=="__main__": </a:t>
            </a:r>
            <a:r>
              <a:rPr lang="tr-TR" dirty="0"/>
              <a:t>Uygulama bu dosyadan (app1.py) çalıştırılıyorsa </a:t>
            </a:r>
            <a:r>
              <a:rPr lang="tr-TR" dirty="0" err="1"/>
              <a:t>if’e</a:t>
            </a:r>
            <a:r>
              <a:rPr lang="tr-TR" dirty="0"/>
              <a:t> bağlı komutlar çalışacaktır. Başka dosyadan </a:t>
            </a:r>
            <a:r>
              <a:rPr lang="tr-TR" dirty="0" err="1"/>
              <a:t>import</a:t>
            </a:r>
            <a:r>
              <a:rPr lang="tr-TR" dirty="0"/>
              <a:t> edilerek kullanıldığında çalışmayacak.</a:t>
            </a:r>
          </a:p>
          <a:p>
            <a:r>
              <a:rPr lang="tr-TR" dirty="0" err="1">
                <a:solidFill>
                  <a:srgbClr val="0070C0"/>
                </a:solidFill>
              </a:rPr>
              <a:t>app</a:t>
            </a:r>
            <a:r>
              <a:rPr lang="tr-TR" dirty="0">
                <a:solidFill>
                  <a:srgbClr val="0070C0"/>
                </a:solidFill>
              </a:rPr>
              <a:t>=</a:t>
            </a:r>
            <a:r>
              <a:rPr lang="tr-TR" dirty="0" err="1">
                <a:solidFill>
                  <a:srgbClr val="0070C0"/>
                </a:solidFill>
              </a:rPr>
              <a:t>QApplication</a:t>
            </a:r>
            <a:r>
              <a:rPr lang="tr-TR" dirty="0">
                <a:solidFill>
                  <a:srgbClr val="0070C0"/>
                </a:solidFill>
              </a:rPr>
              <a:t>(</a:t>
            </a:r>
            <a:r>
              <a:rPr lang="tr-TR" dirty="0" err="1">
                <a:solidFill>
                  <a:srgbClr val="0070C0"/>
                </a:solidFill>
              </a:rPr>
              <a:t>sys.argv</a:t>
            </a:r>
            <a:r>
              <a:rPr lang="tr-TR" dirty="0">
                <a:solidFill>
                  <a:srgbClr val="0070C0"/>
                </a:solidFill>
              </a:rPr>
              <a:t>) </a:t>
            </a:r>
            <a:r>
              <a:rPr lang="tr-TR" dirty="0"/>
              <a:t>bir </a:t>
            </a:r>
            <a:r>
              <a:rPr lang="tr-TR" dirty="0" err="1"/>
              <a:t>qt</a:t>
            </a:r>
            <a:r>
              <a:rPr lang="tr-TR" dirty="0"/>
              <a:t> uygulaması oluştur.</a:t>
            </a:r>
          </a:p>
          <a:p>
            <a:r>
              <a:rPr lang="tr-TR" dirty="0"/>
              <a:t>app1_Page </a:t>
            </a:r>
            <a:r>
              <a:rPr lang="tr-TR" dirty="0" err="1"/>
              <a:t>clas’ından</a:t>
            </a:r>
            <a:r>
              <a:rPr lang="tr-TR" dirty="0"/>
              <a:t> örnek oluştur ve </a:t>
            </a:r>
            <a:r>
              <a:rPr lang="tr-TR" dirty="0" err="1"/>
              <a:t>show</a:t>
            </a:r>
            <a:r>
              <a:rPr lang="tr-TR" dirty="0"/>
              <a:t> metoduyla göster.</a:t>
            </a:r>
            <a:endParaRPr lang="en-US" dirty="0"/>
          </a:p>
        </p:txBody>
      </p:sp>
      <p:sp>
        <p:nvSpPr>
          <p:cNvPr id="6" name="Metin kutusu 5">
            <a:extLst>
              <a:ext uri="{FF2B5EF4-FFF2-40B4-BE49-F238E27FC236}">
                <a16:creationId xmlns:a16="http://schemas.microsoft.com/office/drawing/2014/main" id="{331398A7-0D72-CEDC-DA78-82C2E1B8A2BB}"/>
              </a:ext>
            </a:extLst>
          </p:cNvPr>
          <p:cNvSpPr txBox="1"/>
          <p:nvPr/>
        </p:nvSpPr>
        <p:spPr>
          <a:xfrm>
            <a:off x="481781" y="3900467"/>
            <a:ext cx="11631561" cy="1938992"/>
          </a:xfrm>
          <a:prstGeom prst="rect">
            <a:avLst/>
          </a:prstGeom>
          <a:noFill/>
        </p:spPr>
        <p:txBody>
          <a:bodyPr wrap="square">
            <a:spAutoFit/>
          </a:bodyPr>
          <a:lstStyle/>
          <a:p>
            <a:r>
              <a:rPr lang="tr-TR" sz="2400" dirty="0" err="1">
                <a:solidFill>
                  <a:srgbClr val="002060"/>
                </a:solidFill>
              </a:rPr>
              <a:t>if</a:t>
            </a:r>
            <a:r>
              <a:rPr lang="tr-TR" sz="2400" dirty="0">
                <a:solidFill>
                  <a:srgbClr val="002060"/>
                </a:solidFill>
              </a:rPr>
              <a:t> __name__=="__main__":</a:t>
            </a:r>
          </a:p>
          <a:p>
            <a:r>
              <a:rPr lang="tr-TR" sz="2400" dirty="0"/>
              <a:t>    </a:t>
            </a:r>
            <a:r>
              <a:rPr lang="tr-TR" sz="2400" dirty="0" err="1">
                <a:solidFill>
                  <a:srgbClr val="002060"/>
                </a:solidFill>
              </a:rPr>
              <a:t>app</a:t>
            </a:r>
            <a:r>
              <a:rPr lang="tr-TR" sz="2400" dirty="0">
                <a:solidFill>
                  <a:srgbClr val="002060"/>
                </a:solidFill>
              </a:rPr>
              <a:t>=</a:t>
            </a:r>
            <a:r>
              <a:rPr lang="tr-TR" sz="2400" dirty="0" err="1">
                <a:solidFill>
                  <a:srgbClr val="002060"/>
                </a:solidFill>
              </a:rPr>
              <a:t>QApplication</a:t>
            </a:r>
            <a:r>
              <a:rPr lang="tr-TR" sz="2400" dirty="0">
                <a:solidFill>
                  <a:srgbClr val="002060"/>
                </a:solidFill>
              </a:rPr>
              <a:t>(</a:t>
            </a:r>
            <a:r>
              <a:rPr lang="tr-TR" sz="2400" dirty="0" err="1">
                <a:solidFill>
                  <a:srgbClr val="002060"/>
                </a:solidFill>
              </a:rPr>
              <a:t>sys.argv</a:t>
            </a:r>
            <a:r>
              <a:rPr lang="tr-TR" sz="2400" dirty="0">
                <a:solidFill>
                  <a:srgbClr val="002060"/>
                </a:solidFill>
              </a:rPr>
              <a:t>) </a:t>
            </a:r>
            <a:r>
              <a:rPr lang="tr-TR" sz="2400" dirty="0"/>
              <a:t>##application oluşturuluyor</a:t>
            </a:r>
          </a:p>
          <a:p>
            <a:r>
              <a:rPr lang="tr-TR" sz="2400" dirty="0"/>
              <a:t>    </a:t>
            </a:r>
            <a:r>
              <a:rPr lang="tr-TR" sz="2400" dirty="0">
                <a:solidFill>
                  <a:srgbClr val="002060"/>
                </a:solidFill>
              </a:rPr>
              <a:t>pencere=app1_Page()  </a:t>
            </a:r>
            <a:r>
              <a:rPr lang="tr-TR" sz="2400" dirty="0"/>
              <a:t>#app1.py dosyasındaki </a:t>
            </a:r>
            <a:r>
              <a:rPr lang="tr-TR" sz="2400" dirty="0">
                <a:solidFill>
                  <a:srgbClr val="002060"/>
                </a:solidFill>
              </a:rPr>
              <a:t>app1_Page</a:t>
            </a:r>
            <a:r>
              <a:rPr lang="tr-TR" sz="2400" dirty="0"/>
              <a:t> </a:t>
            </a:r>
            <a:r>
              <a:rPr lang="tr-TR" sz="2400" dirty="0" err="1"/>
              <a:t>clasından</a:t>
            </a:r>
            <a:r>
              <a:rPr lang="tr-TR" sz="2400" dirty="0"/>
              <a:t> örnek oluşturuluyor</a:t>
            </a:r>
          </a:p>
          <a:p>
            <a:r>
              <a:rPr lang="tr-TR" sz="2400" dirty="0"/>
              <a:t>    </a:t>
            </a:r>
            <a:r>
              <a:rPr lang="tr-TR" sz="2400" dirty="0" err="1">
                <a:solidFill>
                  <a:srgbClr val="002060"/>
                </a:solidFill>
              </a:rPr>
              <a:t>pencere.show</a:t>
            </a:r>
            <a:r>
              <a:rPr lang="tr-TR" sz="2400" dirty="0">
                <a:solidFill>
                  <a:srgbClr val="002060"/>
                </a:solidFill>
              </a:rPr>
              <a:t>() </a:t>
            </a:r>
          </a:p>
          <a:p>
            <a:r>
              <a:rPr lang="tr-TR" sz="2400" dirty="0"/>
              <a:t>    </a:t>
            </a:r>
            <a:r>
              <a:rPr lang="tr-TR" sz="2400" dirty="0" err="1">
                <a:solidFill>
                  <a:srgbClr val="002060"/>
                </a:solidFill>
              </a:rPr>
              <a:t>sys.exit</a:t>
            </a:r>
            <a:r>
              <a:rPr lang="tr-TR" sz="2400" dirty="0">
                <a:solidFill>
                  <a:srgbClr val="002060"/>
                </a:solidFill>
              </a:rPr>
              <a:t>(</a:t>
            </a:r>
            <a:r>
              <a:rPr lang="tr-TR" sz="2400" dirty="0" err="1">
                <a:solidFill>
                  <a:srgbClr val="002060"/>
                </a:solidFill>
              </a:rPr>
              <a:t>app.exec</a:t>
            </a:r>
            <a:r>
              <a:rPr lang="tr-TR" sz="2400" dirty="0">
                <a:solidFill>
                  <a:srgbClr val="002060"/>
                </a:solidFill>
              </a:rPr>
              <a:t>_()) </a:t>
            </a:r>
            <a:r>
              <a:rPr lang="tr-TR" sz="2400" dirty="0"/>
              <a:t>#pencereden çıkarken uygulama ile ilgili tüm işlemler sonlandırılıyor</a:t>
            </a:r>
          </a:p>
        </p:txBody>
      </p:sp>
    </p:spTree>
    <p:extLst>
      <p:ext uri="{BB962C8B-B14F-4D97-AF65-F5344CB8AC3E}">
        <p14:creationId xmlns:p14="http://schemas.microsoft.com/office/powerpoint/2010/main" val="2132447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513-DF2E-48A8-DC25-BD3A5A758533}"/>
              </a:ext>
            </a:extLst>
          </p:cNvPr>
          <p:cNvSpPr>
            <a:spLocks noGrp="1"/>
          </p:cNvSpPr>
          <p:nvPr>
            <p:ph type="title"/>
          </p:nvPr>
        </p:nvSpPr>
        <p:spPr/>
        <p:txBody>
          <a:bodyPr/>
          <a:lstStyle/>
          <a:p>
            <a:r>
              <a:rPr lang="tr-TR" dirty="0"/>
              <a:t>Örnek Uygulama ve Kodlama</a:t>
            </a:r>
            <a:endParaRPr lang="en-US" dirty="0"/>
          </a:p>
        </p:txBody>
      </p:sp>
      <p:pic>
        <p:nvPicPr>
          <p:cNvPr id="5" name="Resim 4">
            <a:extLst>
              <a:ext uri="{FF2B5EF4-FFF2-40B4-BE49-F238E27FC236}">
                <a16:creationId xmlns:a16="http://schemas.microsoft.com/office/drawing/2014/main" id="{B253C450-4A28-48F1-DE46-46B5A9DF4258}"/>
              </a:ext>
            </a:extLst>
          </p:cNvPr>
          <p:cNvPicPr>
            <a:picLocks noChangeAspect="1"/>
          </p:cNvPicPr>
          <p:nvPr/>
        </p:nvPicPr>
        <p:blipFill>
          <a:blip r:embed="rId2"/>
          <a:stretch>
            <a:fillRect/>
          </a:stretch>
        </p:blipFill>
        <p:spPr>
          <a:xfrm>
            <a:off x="934301" y="1690688"/>
            <a:ext cx="9812119" cy="3972479"/>
          </a:xfrm>
          <a:prstGeom prst="rect">
            <a:avLst/>
          </a:prstGeom>
        </p:spPr>
      </p:pic>
    </p:spTree>
    <p:extLst>
      <p:ext uri="{BB962C8B-B14F-4D97-AF65-F5344CB8AC3E}">
        <p14:creationId xmlns:p14="http://schemas.microsoft.com/office/powerpoint/2010/main" val="273555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4662-A641-97AC-5FF0-55DAFA0C3EAB}"/>
              </a:ext>
            </a:extLst>
          </p:cNvPr>
          <p:cNvSpPr>
            <a:spLocks noGrp="1"/>
          </p:cNvSpPr>
          <p:nvPr>
            <p:ph type="title"/>
          </p:nvPr>
        </p:nvSpPr>
        <p:spPr/>
        <p:txBody>
          <a:bodyPr/>
          <a:lstStyle/>
          <a:p>
            <a:r>
              <a:rPr lang="tr-TR" dirty="0"/>
              <a:t>Qt Designer Arayüzü</a:t>
            </a:r>
          </a:p>
        </p:txBody>
      </p:sp>
      <p:sp>
        <p:nvSpPr>
          <p:cNvPr id="3" name="Content Placeholder 2">
            <a:extLst>
              <a:ext uri="{FF2B5EF4-FFF2-40B4-BE49-F238E27FC236}">
                <a16:creationId xmlns:a16="http://schemas.microsoft.com/office/drawing/2014/main" id="{DF1653D7-7416-8C2B-8F21-EA4D58BAB2F3}"/>
              </a:ext>
            </a:extLst>
          </p:cNvPr>
          <p:cNvSpPr>
            <a:spLocks noGrp="1"/>
          </p:cNvSpPr>
          <p:nvPr>
            <p:ph idx="1"/>
          </p:nvPr>
        </p:nvSpPr>
        <p:spPr>
          <a:xfrm>
            <a:off x="228602" y="1841962"/>
            <a:ext cx="2445774" cy="897910"/>
          </a:xfrm>
        </p:spPr>
        <p:txBody>
          <a:bodyPr>
            <a:normAutofit fontScale="85000" lnSpcReduction="20000"/>
          </a:bodyPr>
          <a:lstStyle/>
          <a:p>
            <a:r>
              <a:rPr lang="tr-TR" dirty="0"/>
              <a:t>Widget Box: Kullanılabilecek bileşenleri içerir.</a:t>
            </a:r>
          </a:p>
        </p:txBody>
      </p:sp>
      <p:sp>
        <p:nvSpPr>
          <p:cNvPr id="5" name="Content Placeholder 2">
            <a:extLst>
              <a:ext uri="{FF2B5EF4-FFF2-40B4-BE49-F238E27FC236}">
                <a16:creationId xmlns:a16="http://schemas.microsoft.com/office/drawing/2014/main" id="{83ED85D4-77A2-A829-479B-F62347FF031B}"/>
              </a:ext>
            </a:extLst>
          </p:cNvPr>
          <p:cNvSpPr txBox="1">
            <a:spLocks/>
          </p:cNvSpPr>
          <p:nvPr/>
        </p:nvSpPr>
        <p:spPr>
          <a:xfrm>
            <a:off x="7796981" y="2979174"/>
            <a:ext cx="4166416" cy="34314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Property Editor: Form ve forma eklenen bileşenlere ait özellikleri gösterir ve bunlar üzerinden değişiklik yapmaya imkan verir.</a:t>
            </a:r>
          </a:p>
          <a:p>
            <a:pPr lvl="1"/>
            <a:r>
              <a:rPr lang="tr-TR" dirty="0"/>
              <a:t>QMainWindow: Yalnızca Mainwindow nesnesine ait özellikleri gösterir.</a:t>
            </a:r>
          </a:p>
          <a:p>
            <a:pPr lvl="1"/>
            <a:r>
              <a:rPr lang="tr-TR" dirty="0"/>
              <a:t>QWidget: Tüm widget'lara ait ortak özellikleri gösterir.</a:t>
            </a:r>
          </a:p>
          <a:p>
            <a:pPr lvl="1"/>
            <a:r>
              <a:rPr lang="tr-TR" dirty="0"/>
              <a:t>QObject: Widget'ın nesne olarak ismini gösterir.</a:t>
            </a:r>
          </a:p>
        </p:txBody>
      </p:sp>
      <p:sp>
        <p:nvSpPr>
          <p:cNvPr id="6" name="Content Placeholder 2">
            <a:extLst>
              <a:ext uri="{FF2B5EF4-FFF2-40B4-BE49-F238E27FC236}">
                <a16:creationId xmlns:a16="http://schemas.microsoft.com/office/drawing/2014/main" id="{1245DF3A-61B8-0FA9-2CFD-5532E8E3C6DD}"/>
              </a:ext>
            </a:extLst>
          </p:cNvPr>
          <p:cNvSpPr txBox="1">
            <a:spLocks/>
          </p:cNvSpPr>
          <p:nvPr/>
        </p:nvSpPr>
        <p:spPr>
          <a:xfrm>
            <a:off x="7492181" y="668594"/>
            <a:ext cx="4318816" cy="132556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Object Inspector: Kullanılan nesneleri listeler ve nesneyi buradan seçme imkanı verir. Seçilen nesneye ait özellikler </a:t>
            </a:r>
            <a:r>
              <a:rPr lang="tr-TR" dirty="0" err="1"/>
              <a:t>property</a:t>
            </a:r>
            <a:r>
              <a:rPr lang="tr-TR" dirty="0"/>
              <a:t> </a:t>
            </a:r>
            <a:r>
              <a:rPr lang="tr-TR" dirty="0" err="1"/>
              <a:t>Editor’den</a:t>
            </a:r>
            <a:r>
              <a:rPr lang="tr-TR" dirty="0"/>
              <a:t> değiştirilebilir.</a:t>
            </a:r>
          </a:p>
        </p:txBody>
      </p:sp>
      <p:pic>
        <p:nvPicPr>
          <p:cNvPr id="14" name="Picture 13">
            <a:extLst>
              <a:ext uri="{FF2B5EF4-FFF2-40B4-BE49-F238E27FC236}">
                <a16:creationId xmlns:a16="http://schemas.microsoft.com/office/drawing/2014/main" id="{A9DCF641-E953-9877-4CE3-DB99B498FAD3}"/>
              </a:ext>
            </a:extLst>
          </p:cNvPr>
          <p:cNvPicPr>
            <a:picLocks noChangeAspect="1"/>
          </p:cNvPicPr>
          <p:nvPr/>
        </p:nvPicPr>
        <p:blipFill>
          <a:blip r:embed="rId2"/>
          <a:stretch>
            <a:fillRect/>
          </a:stretch>
        </p:blipFill>
        <p:spPr>
          <a:xfrm>
            <a:off x="1364045" y="2891146"/>
            <a:ext cx="6061950" cy="3741844"/>
          </a:xfrm>
          <a:prstGeom prst="rect">
            <a:avLst/>
          </a:prstGeom>
        </p:spPr>
      </p:pic>
      <p:sp>
        <p:nvSpPr>
          <p:cNvPr id="15" name="Oval 14">
            <a:extLst>
              <a:ext uri="{FF2B5EF4-FFF2-40B4-BE49-F238E27FC236}">
                <a16:creationId xmlns:a16="http://schemas.microsoft.com/office/drawing/2014/main" id="{9207ECCA-91F0-595C-AAD6-C861E46F72E1}"/>
              </a:ext>
            </a:extLst>
          </p:cNvPr>
          <p:cNvSpPr/>
          <p:nvPr/>
        </p:nvSpPr>
        <p:spPr>
          <a:xfrm>
            <a:off x="1278194" y="3313471"/>
            <a:ext cx="983225" cy="20647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28682C56-81BF-CE81-6357-FB30FFB784D0}"/>
              </a:ext>
            </a:extLst>
          </p:cNvPr>
          <p:cNvCxnSpPr>
            <a:cxnSpLocks/>
            <a:stCxn id="15" idx="0"/>
            <a:endCxn id="3" idx="2"/>
          </p:cNvCxnSpPr>
          <p:nvPr/>
        </p:nvCxnSpPr>
        <p:spPr>
          <a:xfrm flipH="1" flipV="1">
            <a:off x="1451489" y="2739872"/>
            <a:ext cx="318318" cy="57359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22" name="Oval 21">
            <a:extLst>
              <a:ext uri="{FF2B5EF4-FFF2-40B4-BE49-F238E27FC236}">
                <a16:creationId xmlns:a16="http://schemas.microsoft.com/office/drawing/2014/main" id="{8EEFD2AC-0B39-BF5D-6BA9-96D50BF0D67C}"/>
              </a:ext>
            </a:extLst>
          </p:cNvPr>
          <p:cNvSpPr/>
          <p:nvPr/>
        </p:nvSpPr>
        <p:spPr>
          <a:xfrm>
            <a:off x="5260258" y="3318822"/>
            <a:ext cx="983225" cy="20647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Oval 22">
            <a:extLst>
              <a:ext uri="{FF2B5EF4-FFF2-40B4-BE49-F238E27FC236}">
                <a16:creationId xmlns:a16="http://schemas.microsoft.com/office/drawing/2014/main" id="{AB018E1E-E4AF-EDB5-67F8-8141FC21166D}"/>
              </a:ext>
            </a:extLst>
          </p:cNvPr>
          <p:cNvSpPr/>
          <p:nvPr/>
        </p:nvSpPr>
        <p:spPr>
          <a:xfrm>
            <a:off x="5250425" y="4166971"/>
            <a:ext cx="983225" cy="20647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30A5EAB5-D1C2-A251-F155-F4352C4C33D7}"/>
              </a:ext>
            </a:extLst>
          </p:cNvPr>
          <p:cNvCxnSpPr>
            <a:cxnSpLocks/>
            <a:stCxn id="22" idx="0"/>
            <a:endCxn id="6" idx="1"/>
          </p:cNvCxnSpPr>
          <p:nvPr/>
        </p:nvCxnSpPr>
        <p:spPr>
          <a:xfrm flipV="1">
            <a:off x="5751871" y="1331376"/>
            <a:ext cx="1740310" cy="1987446"/>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6571CFC0-A983-43B8-862D-3FE9E30DFB96}"/>
              </a:ext>
            </a:extLst>
          </p:cNvPr>
          <p:cNvCxnSpPr>
            <a:cxnSpLocks/>
            <a:stCxn id="23" idx="6"/>
          </p:cNvCxnSpPr>
          <p:nvPr/>
        </p:nvCxnSpPr>
        <p:spPr>
          <a:xfrm flipV="1">
            <a:off x="6233650" y="3429000"/>
            <a:ext cx="1629517" cy="84121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BD34E35B-D23C-5152-A56C-485F6A257111}"/>
              </a:ext>
            </a:extLst>
          </p:cNvPr>
          <p:cNvSpPr/>
          <p:nvPr/>
        </p:nvSpPr>
        <p:spPr>
          <a:xfrm>
            <a:off x="5333999" y="4765077"/>
            <a:ext cx="983225" cy="46938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B32BADFC-AEEE-C2C9-CFD7-57EEE5FC0EB9}"/>
              </a:ext>
            </a:extLst>
          </p:cNvPr>
          <p:cNvCxnSpPr>
            <a:cxnSpLocks/>
            <a:stCxn id="30" idx="6"/>
            <a:endCxn id="5" idx="1"/>
          </p:cNvCxnSpPr>
          <p:nvPr/>
        </p:nvCxnSpPr>
        <p:spPr>
          <a:xfrm flipV="1">
            <a:off x="6317224" y="4694903"/>
            <a:ext cx="1479757" cy="304866"/>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3737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D794-93E9-1D0F-9BF6-55DEF1407F1B}"/>
              </a:ext>
            </a:extLst>
          </p:cNvPr>
          <p:cNvSpPr>
            <a:spLocks noGrp="1"/>
          </p:cNvSpPr>
          <p:nvPr>
            <p:ph type="title"/>
          </p:nvPr>
        </p:nvSpPr>
        <p:spPr>
          <a:xfrm>
            <a:off x="838200" y="365125"/>
            <a:ext cx="10515600" cy="912415"/>
          </a:xfrm>
        </p:spPr>
        <p:txBody>
          <a:bodyPr/>
          <a:lstStyle/>
          <a:p>
            <a:r>
              <a:rPr lang="tr-TR" dirty="0"/>
              <a:t>Push Button</a:t>
            </a:r>
            <a:r>
              <a:rPr lang="en-US" dirty="0"/>
              <a:t> </a:t>
            </a:r>
          </a:p>
        </p:txBody>
      </p:sp>
      <p:sp>
        <p:nvSpPr>
          <p:cNvPr id="3" name="Content Placeholder 2">
            <a:extLst>
              <a:ext uri="{FF2B5EF4-FFF2-40B4-BE49-F238E27FC236}">
                <a16:creationId xmlns:a16="http://schemas.microsoft.com/office/drawing/2014/main" id="{FFDF83F4-E22D-FE17-D30D-A01F1B649FDA}"/>
              </a:ext>
            </a:extLst>
          </p:cNvPr>
          <p:cNvSpPr>
            <a:spLocks noGrp="1"/>
          </p:cNvSpPr>
          <p:nvPr>
            <p:ph idx="1"/>
          </p:nvPr>
        </p:nvSpPr>
        <p:spPr>
          <a:xfrm>
            <a:off x="285135" y="1111048"/>
            <a:ext cx="11720052" cy="5678128"/>
          </a:xfrm>
        </p:spPr>
        <p:txBody>
          <a:bodyPr>
            <a:normAutofit fontScale="77500" lnSpcReduction="20000"/>
          </a:bodyPr>
          <a:lstStyle/>
          <a:p>
            <a:pPr>
              <a:lnSpc>
                <a:spcPct val="120000"/>
              </a:lnSpc>
              <a:spcBef>
                <a:spcPts val="0"/>
              </a:spcBef>
              <a:spcAft>
                <a:spcPts val="600"/>
              </a:spcAft>
            </a:pPr>
            <a:r>
              <a:rPr lang="tr-TR" dirty="0"/>
              <a:t>QAbstractButton</a:t>
            </a:r>
          </a:p>
          <a:p>
            <a:pPr lvl="1">
              <a:lnSpc>
                <a:spcPct val="120000"/>
              </a:lnSpc>
              <a:spcBef>
                <a:spcPts val="0"/>
              </a:spcBef>
              <a:spcAft>
                <a:spcPts val="600"/>
              </a:spcAft>
            </a:pPr>
            <a:r>
              <a:rPr lang="tr-TR" dirty="0"/>
              <a:t>Text: Button üzerinde görülecek metni ifade eder. (Çift tıklanarak da Button üzerinde görülecek metin değiştirilebilir.)</a:t>
            </a:r>
          </a:p>
          <a:p>
            <a:pPr>
              <a:lnSpc>
                <a:spcPct val="120000"/>
              </a:lnSpc>
              <a:spcBef>
                <a:spcPts val="0"/>
              </a:spcBef>
              <a:spcAft>
                <a:spcPts val="600"/>
              </a:spcAft>
            </a:pPr>
            <a:r>
              <a:rPr lang="tr-TR" dirty="0"/>
              <a:t>Object Inspector</a:t>
            </a:r>
          </a:p>
          <a:p>
            <a:pPr lvl="1">
              <a:lnSpc>
                <a:spcPct val="120000"/>
              </a:lnSpc>
              <a:spcBef>
                <a:spcPts val="0"/>
              </a:spcBef>
              <a:spcAft>
                <a:spcPts val="600"/>
              </a:spcAft>
            </a:pPr>
            <a:r>
              <a:rPr lang="tr-TR" dirty="0"/>
              <a:t>Burada seçilen Button'un kodlamada kullanılmak üzere isminin değiştirilebildiği yerdir.</a:t>
            </a:r>
          </a:p>
          <a:p>
            <a:pPr lvl="1">
              <a:lnSpc>
                <a:spcPct val="120000"/>
              </a:lnSpc>
              <a:spcBef>
                <a:spcPts val="0"/>
              </a:spcBef>
              <a:spcAft>
                <a:spcPts val="600"/>
              </a:spcAft>
            </a:pPr>
            <a:r>
              <a:rPr lang="tr-TR" dirty="0"/>
              <a:t>İsimlendirme yapılırken tutarlı ve ipucu veren kısaltmalar yapmakta fayda vardır. </a:t>
            </a:r>
          </a:p>
          <a:p>
            <a:pPr lvl="1">
              <a:lnSpc>
                <a:spcPct val="120000"/>
              </a:lnSpc>
              <a:spcBef>
                <a:spcPts val="0"/>
              </a:spcBef>
              <a:spcAft>
                <a:spcPts val="600"/>
              </a:spcAft>
            </a:pPr>
            <a:r>
              <a:rPr lang="tr-TR" dirty="0"/>
              <a:t>Tasarım tamamlandıktan sonra .ui uzantılı bir dosya ortaya çıkacaktır. Sonrasında .py uzantılı bir dosyaya dönüştürülecek. Burada isimlendirme düzgün yapılmazsa bazı sorunlar ile karşılaşılabilir. Bu sebeple isimlendirme önemlidir.</a:t>
            </a:r>
          </a:p>
          <a:p>
            <a:pPr>
              <a:lnSpc>
                <a:spcPct val="120000"/>
              </a:lnSpc>
              <a:spcBef>
                <a:spcPts val="0"/>
              </a:spcBef>
              <a:spcAft>
                <a:spcPts val="600"/>
              </a:spcAft>
            </a:pPr>
            <a:r>
              <a:rPr lang="tr-TR" dirty="0"/>
              <a:t>Filter: Burada istenilen özellikler filtrelenebilir.</a:t>
            </a:r>
          </a:p>
          <a:p>
            <a:pPr lvl="1">
              <a:lnSpc>
                <a:spcPct val="120000"/>
              </a:lnSpc>
              <a:spcBef>
                <a:spcPts val="0"/>
              </a:spcBef>
              <a:spcAft>
                <a:spcPts val="600"/>
              </a:spcAft>
            </a:pPr>
            <a:r>
              <a:rPr lang="tr-TR" dirty="0"/>
              <a:t>Font: Yazı tipi, boyutu vb. özellikleri ayarlamak için kullanılır.</a:t>
            </a:r>
          </a:p>
          <a:p>
            <a:pPr lvl="1">
              <a:lnSpc>
                <a:spcPct val="120000"/>
              </a:lnSpc>
              <a:spcBef>
                <a:spcPts val="0"/>
              </a:spcBef>
              <a:spcAft>
                <a:spcPts val="600"/>
              </a:spcAft>
            </a:pPr>
            <a:r>
              <a:rPr lang="tr-TR" dirty="0"/>
              <a:t>Enabled: Butonun aktif olup olmayacağını belirlerken kullanılır.</a:t>
            </a:r>
          </a:p>
          <a:p>
            <a:pPr lvl="1">
              <a:lnSpc>
                <a:spcPct val="120000"/>
              </a:lnSpc>
              <a:spcBef>
                <a:spcPts val="0"/>
              </a:spcBef>
              <a:spcAft>
                <a:spcPts val="600"/>
              </a:spcAft>
            </a:pPr>
            <a:r>
              <a:rPr lang="tr-TR" dirty="0"/>
              <a:t>toolTip: Butonun üzerine geldiğinde yapacağı işlem ile ilgili bir ipucu yazmak için kullanılır.</a:t>
            </a:r>
          </a:p>
          <a:p>
            <a:pPr marL="0" indent="0">
              <a:lnSpc>
                <a:spcPct val="120000"/>
              </a:lnSpc>
              <a:spcBef>
                <a:spcPts val="0"/>
              </a:spcBef>
              <a:spcAft>
                <a:spcPts val="600"/>
              </a:spcAft>
              <a:buNone/>
            </a:pPr>
            <a:endParaRPr lang="tr-TR" dirty="0"/>
          </a:p>
          <a:p>
            <a:pPr marL="0" indent="0">
              <a:lnSpc>
                <a:spcPct val="120000"/>
              </a:lnSpc>
              <a:spcBef>
                <a:spcPts val="0"/>
              </a:spcBef>
              <a:spcAft>
                <a:spcPts val="600"/>
              </a:spcAft>
              <a:buNone/>
            </a:pPr>
            <a:r>
              <a:rPr lang="tr-TR" dirty="0"/>
              <a:t>Program Çalıştırma: CTRL + R kombinasyonu ile program çalıştırılır. </a:t>
            </a:r>
          </a:p>
        </p:txBody>
      </p:sp>
      <p:pic>
        <p:nvPicPr>
          <p:cNvPr id="5" name="Picture 4">
            <a:extLst>
              <a:ext uri="{FF2B5EF4-FFF2-40B4-BE49-F238E27FC236}">
                <a16:creationId xmlns:a16="http://schemas.microsoft.com/office/drawing/2014/main" id="{32A6243B-D8EF-6645-E81E-80DBF33B4C95}"/>
              </a:ext>
            </a:extLst>
          </p:cNvPr>
          <p:cNvPicPr>
            <a:picLocks noChangeAspect="1"/>
          </p:cNvPicPr>
          <p:nvPr/>
        </p:nvPicPr>
        <p:blipFill>
          <a:blip r:embed="rId2"/>
          <a:stretch>
            <a:fillRect/>
          </a:stretch>
        </p:blipFill>
        <p:spPr>
          <a:xfrm>
            <a:off x="3967931" y="571697"/>
            <a:ext cx="1560216" cy="499269"/>
          </a:xfrm>
          <a:prstGeom prst="rect">
            <a:avLst/>
          </a:prstGeom>
        </p:spPr>
      </p:pic>
    </p:spTree>
    <p:extLst>
      <p:ext uri="{BB962C8B-B14F-4D97-AF65-F5344CB8AC3E}">
        <p14:creationId xmlns:p14="http://schemas.microsoft.com/office/powerpoint/2010/main" val="78204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AC09-052F-FAC0-29FD-241C9538D33B}"/>
              </a:ext>
            </a:extLst>
          </p:cNvPr>
          <p:cNvSpPr>
            <a:spLocks noGrp="1"/>
          </p:cNvSpPr>
          <p:nvPr>
            <p:ph type="title"/>
          </p:nvPr>
        </p:nvSpPr>
        <p:spPr/>
        <p:txBody>
          <a:bodyPr/>
          <a:lstStyle/>
          <a:p>
            <a:r>
              <a:rPr lang="tr-TR" dirty="0"/>
              <a:t>Label</a:t>
            </a:r>
            <a:endParaRPr lang="en-US" dirty="0"/>
          </a:p>
        </p:txBody>
      </p:sp>
      <p:sp>
        <p:nvSpPr>
          <p:cNvPr id="3" name="Content Placeholder 2">
            <a:extLst>
              <a:ext uri="{FF2B5EF4-FFF2-40B4-BE49-F238E27FC236}">
                <a16:creationId xmlns:a16="http://schemas.microsoft.com/office/drawing/2014/main" id="{1B6C4D49-0A8C-ED24-9CCE-F1C7C6D7A6AA}"/>
              </a:ext>
            </a:extLst>
          </p:cNvPr>
          <p:cNvSpPr>
            <a:spLocks noGrp="1"/>
          </p:cNvSpPr>
          <p:nvPr>
            <p:ph idx="1"/>
          </p:nvPr>
        </p:nvSpPr>
        <p:spPr/>
        <p:txBody>
          <a:bodyPr/>
          <a:lstStyle/>
          <a:p>
            <a:r>
              <a:rPr lang="tr-TR" dirty="0"/>
              <a:t>Form içinde sabit yazılar oluşturmayı sağlayan widget'tır.</a:t>
            </a:r>
          </a:p>
          <a:p>
            <a:r>
              <a:rPr lang="tr-TR" dirty="0"/>
              <a:t>QLabel</a:t>
            </a:r>
          </a:p>
          <a:p>
            <a:pPr lvl="1"/>
            <a:r>
              <a:rPr lang="tr-TR" dirty="0"/>
              <a:t>Text: Label üzerinde görülecek metni ifade eder. (Çift tıklanarak da Label üzerinde görülecek metin değiştirilebilir.)</a:t>
            </a:r>
          </a:p>
          <a:p>
            <a:r>
              <a:rPr lang="tr-TR" dirty="0"/>
              <a:t>Object Inspector</a:t>
            </a:r>
          </a:p>
          <a:p>
            <a:pPr lvl="1"/>
            <a:r>
              <a:rPr lang="tr-TR" dirty="0"/>
              <a:t>Burada seçilen Label'ın kodlamada kullanılmak üzere isminin değiştirilebildiği yerdir.</a:t>
            </a:r>
          </a:p>
        </p:txBody>
      </p:sp>
      <p:pic>
        <p:nvPicPr>
          <p:cNvPr id="5" name="Picture 4">
            <a:extLst>
              <a:ext uri="{FF2B5EF4-FFF2-40B4-BE49-F238E27FC236}">
                <a16:creationId xmlns:a16="http://schemas.microsoft.com/office/drawing/2014/main" id="{76293C01-3877-9F40-C676-4019FAD63B57}"/>
              </a:ext>
            </a:extLst>
          </p:cNvPr>
          <p:cNvPicPr>
            <a:picLocks noChangeAspect="1"/>
          </p:cNvPicPr>
          <p:nvPr/>
        </p:nvPicPr>
        <p:blipFill>
          <a:blip r:embed="rId2"/>
          <a:stretch>
            <a:fillRect/>
          </a:stretch>
        </p:blipFill>
        <p:spPr>
          <a:xfrm>
            <a:off x="2817710" y="894556"/>
            <a:ext cx="657225" cy="266700"/>
          </a:xfrm>
          <a:prstGeom prst="rect">
            <a:avLst/>
          </a:prstGeom>
        </p:spPr>
      </p:pic>
    </p:spTree>
    <p:extLst>
      <p:ext uri="{BB962C8B-B14F-4D97-AF65-F5344CB8AC3E}">
        <p14:creationId xmlns:p14="http://schemas.microsoft.com/office/powerpoint/2010/main" val="328062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7056-31B7-3BEF-59D9-73BCDD7A9CB1}"/>
              </a:ext>
            </a:extLst>
          </p:cNvPr>
          <p:cNvSpPr>
            <a:spLocks noGrp="1"/>
          </p:cNvSpPr>
          <p:nvPr>
            <p:ph type="title"/>
          </p:nvPr>
        </p:nvSpPr>
        <p:spPr>
          <a:xfrm>
            <a:off x="838200" y="18255"/>
            <a:ext cx="10515600" cy="1325563"/>
          </a:xfrm>
        </p:spPr>
        <p:txBody>
          <a:bodyPr/>
          <a:lstStyle/>
          <a:p>
            <a:r>
              <a:rPr lang="tr-TR" dirty="0"/>
              <a:t>Line Edit</a:t>
            </a:r>
            <a:endParaRPr lang="en-US" dirty="0"/>
          </a:p>
        </p:txBody>
      </p:sp>
      <p:sp>
        <p:nvSpPr>
          <p:cNvPr id="3" name="Content Placeholder 2">
            <a:extLst>
              <a:ext uri="{FF2B5EF4-FFF2-40B4-BE49-F238E27FC236}">
                <a16:creationId xmlns:a16="http://schemas.microsoft.com/office/drawing/2014/main" id="{CB7E6BF4-1399-BE6F-DF68-FFB8F4D8B6D5}"/>
              </a:ext>
            </a:extLst>
          </p:cNvPr>
          <p:cNvSpPr>
            <a:spLocks noGrp="1"/>
          </p:cNvSpPr>
          <p:nvPr>
            <p:ph idx="1"/>
          </p:nvPr>
        </p:nvSpPr>
        <p:spPr>
          <a:xfrm>
            <a:off x="157316" y="963563"/>
            <a:ext cx="11887200" cy="5807358"/>
          </a:xfrm>
        </p:spPr>
        <p:txBody>
          <a:bodyPr>
            <a:normAutofit/>
          </a:bodyPr>
          <a:lstStyle/>
          <a:p>
            <a:pPr>
              <a:lnSpc>
                <a:spcPct val="120000"/>
              </a:lnSpc>
              <a:spcBef>
                <a:spcPts val="0"/>
              </a:spcBef>
              <a:spcAft>
                <a:spcPts val="600"/>
              </a:spcAft>
            </a:pPr>
            <a:r>
              <a:rPr lang="tr-TR" dirty="0"/>
              <a:t>İçerisine metin yazmayı sağlayan widget'tır.</a:t>
            </a:r>
          </a:p>
          <a:p>
            <a:pPr>
              <a:lnSpc>
                <a:spcPct val="120000"/>
              </a:lnSpc>
              <a:spcBef>
                <a:spcPts val="0"/>
              </a:spcBef>
              <a:spcAft>
                <a:spcPts val="600"/>
              </a:spcAft>
            </a:pPr>
            <a:r>
              <a:rPr lang="tr-TR" dirty="0"/>
              <a:t>QLineEdit</a:t>
            </a:r>
          </a:p>
          <a:p>
            <a:pPr lvl="1">
              <a:lnSpc>
                <a:spcPct val="120000"/>
              </a:lnSpc>
              <a:spcBef>
                <a:spcPts val="0"/>
              </a:spcBef>
              <a:spcAft>
                <a:spcPts val="600"/>
              </a:spcAft>
            </a:pPr>
            <a:r>
              <a:rPr lang="tr-TR" dirty="0"/>
              <a:t>Text: LineEdit üzerinde görülecek metni ifade eder.</a:t>
            </a:r>
          </a:p>
          <a:p>
            <a:pPr lvl="1">
              <a:lnSpc>
                <a:spcPct val="120000"/>
              </a:lnSpc>
              <a:spcBef>
                <a:spcPts val="0"/>
              </a:spcBef>
              <a:spcAft>
                <a:spcPts val="600"/>
              </a:spcAft>
            </a:pPr>
            <a:r>
              <a:rPr lang="tr-TR" dirty="0"/>
              <a:t>MaxLength: LineEdit'te kaç karakter olacağını ifade eder. Varsayılan değer 32767'dir.</a:t>
            </a:r>
          </a:p>
          <a:p>
            <a:pPr lvl="2">
              <a:lnSpc>
                <a:spcPct val="120000"/>
              </a:lnSpc>
              <a:spcBef>
                <a:spcPts val="0"/>
              </a:spcBef>
              <a:spcAft>
                <a:spcPts val="600"/>
              </a:spcAft>
            </a:pPr>
            <a:r>
              <a:rPr lang="tr-TR" dirty="0"/>
              <a:t>Örneğin TC Kimlik No gibi 11 hane ile kısıtlı bilgiler için MaxLength özelliği 11 olarak ayarlanabilir. </a:t>
            </a:r>
          </a:p>
          <a:p>
            <a:pPr lvl="1">
              <a:lnSpc>
                <a:spcPct val="120000"/>
              </a:lnSpc>
              <a:spcBef>
                <a:spcPts val="0"/>
              </a:spcBef>
              <a:spcAft>
                <a:spcPts val="600"/>
              </a:spcAft>
            </a:pPr>
            <a:r>
              <a:rPr lang="tr-TR" dirty="0"/>
              <a:t>Frame: Çerçeve olup olmamasını belirlemek için bu özellik kullanılır.</a:t>
            </a:r>
          </a:p>
          <a:p>
            <a:pPr lvl="1">
              <a:lnSpc>
                <a:spcPct val="120000"/>
              </a:lnSpc>
              <a:spcBef>
                <a:spcPts val="0"/>
              </a:spcBef>
              <a:spcAft>
                <a:spcPts val="600"/>
              </a:spcAft>
            </a:pPr>
            <a:r>
              <a:rPr lang="tr-TR" dirty="0"/>
              <a:t>echoMod: Şifre alanı ise bu özellik Password olarak seçilebilir.</a:t>
            </a:r>
          </a:p>
          <a:p>
            <a:pPr lvl="1">
              <a:lnSpc>
                <a:spcPct val="120000"/>
              </a:lnSpc>
              <a:spcBef>
                <a:spcPts val="0"/>
              </a:spcBef>
              <a:spcAft>
                <a:spcPts val="600"/>
              </a:spcAft>
            </a:pPr>
            <a:r>
              <a:rPr lang="tr-TR" dirty="0"/>
              <a:t>readOnly: LineEdit'e yazılan metne müdahale edilememesi için bu özellik aktif edilir. </a:t>
            </a:r>
          </a:p>
          <a:p>
            <a:pPr lvl="1">
              <a:lnSpc>
                <a:spcPct val="120000"/>
              </a:lnSpc>
              <a:spcBef>
                <a:spcPts val="0"/>
              </a:spcBef>
              <a:spcAft>
                <a:spcPts val="600"/>
              </a:spcAft>
            </a:pPr>
            <a:r>
              <a:rPr lang="tr-TR" dirty="0"/>
              <a:t>clearButtonEnable: Aktif edildiğinde LineEdit'in en sonuna tüm alanı temizlemek üzere bir çarpı ikonu gelir ve bu şekilde LineEdit temizlenir.</a:t>
            </a:r>
          </a:p>
        </p:txBody>
      </p:sp>
      <p:pic>
        <p:nvPicPr>
          <p:cNvPr id="5" name="Picture 4">
            <a:extLst>
              <a:ext uri="{FF2B5EF4-FFF2-40B4-BE49-F238E27FC236}">
                <a16:creationId xmlns:a16="http://schemas.microsoft.com/office/drawing/2014/main" id="{88BF814B-2C53-478E-38CF-66961991625C}"/>
              </a:ext>
            </a:extLst>
          </p:cNvPr>
          <p:cNvPicPr>
            <a:picLocks noChangeAspect="1"/>
          </p:cNvPicPr>
          <p:nvPr/>
        </p:nvPicPr>
        <p:blipFill>
          <a:blip r:embed="rId2"/>
          <a:stretch>
            <a:fillRect/>
          </a:stretch>
        </p:blipFill>
        <p:spPr>
          <a:xfrm>
            <a:off x="3309741" y="540054"/>
            <a:ext cx="990686" cy="281964"/>
          </a:xfrm>
          <a:prstGeom prst="rect">
            <a:avLst/>
          </a:prstGeom>
        </p:spPr>
      </p:pic>
    </p:spTree>
    <p:extLst>
      <p:ext uri="{BB962C8B-B14F-4D97-AF65-F5344CB8AC3E}">
        <p14:creationId xmlns:p14="http://schemas.microsoft.com/office/powerpoint/2010/main" val="3534125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7056-31B7-3BEF-59D9-73BCDD7A9CB1}"/>
              </a:ext>
            </a:extLst>
          </p:cNvPr>
          <p:cNvSpPr>
            <a:spLocks noGrp="1"/>
          </p:cNvSpPr>
          <p:nvPr>
            <p:ph type="title"/>
          </p:nvPr>
        </p:nvSpPr>
        <p:spPr>
          <a:xfrm>
            <a:off x="838200" y="18255"/>
            <a:ext cx="10515600" cy="1325563"/>
          </a:xfrm>
        </p:spPr>
        <p:txBody>
          <a:bodyPr/>
          <a:lstStyle/>
          <a:p>
            <a:r>
              <a:rPr lang="tr-TR" dirty="0"/>
              <a:t>Line Edit</a:t>
            </a:r>
            <a:endParaRPr lang="en-US" dirty="0"/>
          </a:p>
        </p:txBody>
      </p:sp>
      <p:sp>
        <p:nvSpPr>
          <p:cNvPr id="3" name="Content Placeholder 2">
            <a:extLst>
              <a:ext uri="{FF2B5EF4-FFF2-40B4-BE49-F238E27FC236}">
                <a16:creationId xmlns:a16="http://schemas.microsoft.com/office/drawing/2014/main" id="{CB7E6BF4-1399-BE6F-DF68-FFB8F4D8B6D5}"/>
              </a:ext>
            </a:extLst>
          </p:cNvPr>
          <p:cNvSpPr>
            <a:spLocks noGrp="1"/>
          </p:cNvSpPr>
          <p:nvPr>
            <p:ph idx="1"/>
          </p:nvPr>
        </p:nvSpPr>
        <p:spPr>
          <a:xfrm>
            <a:off x="157316" y="963563"/>
            <a:ext cx="11887200" cy="5807358"/>
          </a:xfrm>
        </p:spPr>
        <p:txBody>
          <a:bodyPr>
            <a:normAutofit/>
          </a:bodyPr>
          <a:lstStyle/>
          <a:p>
            <a:pPr lvl="1">
              <a:lnSpc>
                <a:spcPct val="120000"/>
              </a:lnSpc>
              <a:spcBef>
                <a:spcPts val="0"/>
              </a:spcBef>
              <a:spcAft>
                <a:spcPts val="600"/>
              </a:spcAft>
            </a:pPr>
            <a:r>
              <a:rPr lang="tr-TR" dirty="0" err="1"/>
              <a:t>placeHolderText</a:t>
            </a:r>
            <a:r>
              <a:rPr lang="tr-TR" dirty="0"/>
              <a:t>: İpucu vermek üzere LineEdit'te görülecek bir metni yazmak için kullanılır.</a:t>
            </a:r>
          </a:p>
          <a:p>
            <a:pPr lvl="2">
              <a:lnSpc>
                <a:spcPct val="120000"/>
              </a:lnSpc>
              <a:spcBef>
                <a:spcPts val="0"/>
              </a:spcBef>
              <a:spcAft>
                <a:spcPts val="600"/>
              </a:spcAft>
            </a:pPr>
            <a:r>
              <a:rPr lang="tr-TR" dirty="0"/>
              <a:t>Örneğin: '5 haneli şifre giriniz' gibi bir ipucu göstermek için placeHolderText özelliği kullanılabilir. </a:t>
            </a:r>
          </a:p>
          <a:p>
            <a:pPr lvl="1">
              <a:lnSpc>
                <a:spcPct val="120000"/>
              </a:lnSpc>
              <a:spcBef>
                <a:spcPts val="0"/>
              </a:spcBef>
              <a:spcAft>
                <a:spcPts val="600"/>
              </a:spcAft>
            </a:pPr>
            <a:r>
              <a:rPr lang="tr-TR" dirty="0"/>
              <a:t>inputMask: Oluşturulan maskeyle kullanıcının formatlı bir şekilde bilgi girmesine imkan sağlar.</a:t>
            </a:r>
          </a:p>
          <a:p>
            <a:pPr lvl="2">
              <a:lnSpc>
                <a:spcPct val="120000"/>
              </a:lnSpc>
              <a:spcBef>
                <a:spcPts val="0"/>
              </a:spcBef>
              <a:spcAft>
                <a:spcPts val="600"/>
              </a:spcAft>
            </a:pPr>
            <a:r>
              <a:rPr lang="tr-TR" dirty="0"/>
              <a:t>Örneğin: Telefon numarası girilebilmesi için (999) 999 99 99 şeklinde bir maske oluşturulabilir.</a:t>
            </a:r>
          </a:p>
          <a:p>
            <a:pPr lvl="2">
              <a:lnSpc>
                <a:spcPct val="120000"/>
              </a:lnSpc>
              <a:spcBef>
                <a:spcPts val="0"/>
              </a:spcBef>
              <a:spcAft>
                <a:spcPts val="600"/>
              </a:spcAft>
            </a:pPr>
            <a:r>
              <a:rPr lang="tr-TR" dirty="0"/>
              <a:t>9: Yalnızca sayısal değerler ile maske yapmak için kullanılır.</a:t>
            </a:r>
          </a:p>
          <a:p>
            <a:pPr lvl="2">
              <a:lnSpc>
                <a:spcPct val="120000"/>
              </a:lnSpc>
              <a:spcBef>
                <a:spcPts val="0"/>
              </a:spcBef>
              <a:spcAft>
                <a:spcPts val="600"/>
              </a:spcAft>
            </a:pPr>
            <a:r>
              <a:rPr lang="tr-TR" dirty="0"/>
              <a:t>A: Yalnızca harf değerler ile maske yapmak için kullanılır.</a:t>
            </a:r>
          </a:p>
          <a:p>
            <a:pPr lvl="2">
              <a:lnSpc>
                <a:spcPct val="120000"/>
              </a:lnSpc>
              <a:spcBef>
                <a:spcPts val="0"/>
              </a:spcBef>
              <a:spcAft>
                <a:spcPts val="600"/>
              </a:spcAft>
            </a:pPr>
            <a:r>
              <a:rPr lang="tr-TR" dirty="0"/>
              <a:t>N: Hem sayısal hem de harf değerler ile maske yapmak için kullanılır.</a:t>
            </a:r>
          </a:p>
          <a:p>
            <a:pPr lvl="2">
              <a:lnSpc>
                <a:spcPct val="120000"/>
              </a:lnSpc>
              <a:spcBef>
                <a:spcPts val="0"/>
              </a:spcBef>
              <a:spcAft>
                <a:spcPts val="600"/>
              </a:spcAft>
            </a:pPr>
            <a:r>
              <a:rPr lang="tr-TR" dirty="0"/>
              <a:t>X: Diğer karakterler için maske yapmak için kullanılır. </a:t>
            </a:r>
          </a:p>
          <a:p>
            <a:pPr marL="0" lvl="2" indent="0">
              <a:lnSpc>
                <a:spcPct val="120000"/>
              </a:lnSpc>
              <a:spcBef>
                <a:spcPts val="0"/>
              </a:spcBef>
              <a:spcAft>
                <a:spcPts val="600"/>
              </a:spcAft>
              <a:buNone/>
            </a:pPr>
            <a:r>
              <a:rPr lang="tr-TR" dirty="0"/>
              <a:t>Kod yazarak aşağıdaki gibi tanımlanabilir:</a:t>
            </a:r>
          </a:p>
          <a:p>
            <a:pPr marL="0" lvl="2" indent="0">
              <a:lnSpc>
                <a:spcPct val="120000"/>
              </a:lnSpc>
              <a:spcBef>
                <a:spcPts val="0"/>
              </a:spcBef>
              <a:spcAft>
                <a:spcPts val="600"/>
              </a:spcAft>
              <a:buNone/>
            </a:pPr>
            <a:r>
              <a:rPr lang="tr-TR" dirty="0"/>
              <a:t>	</a:t>
            </a:r>
            <a:r>
              <a:rPr lang="tr-TR" dirty="0" err="1">
                <a:solidFill>
                  <a:srgbClr val="0070C0"/>
                </a:solidFill>
              </a:rPr>
              <a:t>self.ui.letc.setInputMask</a:t>
            </a:r>
            <a:r>
              <a:rPr lang="tr-TR" dirty="0">
                <a:solidFill>
                  <a:srgbClr val="0070C0"/>
                </a:solidFill>
              </a:rPr>
              <a:t>("99999999999");</a:t>
            </a:r>
          </a:p>
        </p:txBody>
      </p:sp>
      <p:pic>
        <p:nvPicPr>
          <p:cNvPr id="5" name="Picture 4">
            <a:extLst>
              <a:ext uri="{FF2B5EF4-FFF2-40B4-BE49-F238E27FC236}">
                <a16:creationId xmlns:a16="http://schemas.microsoft.com/office/drawing/2014/main" id="{88BF814B-2C53-478E-38CF-66961991625C}"/>
              </a:ext>
            </a:extLst>
          </p:cNvPr>
          <p:cNvPicPr>
            <a:picLocks noChangeAspect="1"/>
          </p:cNvPicPr>
          <p:nvPr/>
        </p:nvPicPr>
        <p:blipFill>
          <a:blip r:embed="rId2"/>
          <a:stretch>
            <a:fillRect/>
          </a:stretch>
        </p:blipFill>
        <p:spPr>
          <a:xfrm>
            <a:off x="3309741" y="540054"/>
            <a:ext cx="990686" cy="281964"/>
          </a:xfrm>
          <a:prstGeom prst="rect">
            <a:avLst/>
          </a:prstGeom>
        </p:spPr>
      </p:pic>
    </p:spTree>
    <p:extLst>
      <p:ext uri="{BB962C8B-B14F-4D97-AF65-F5344CB8AC3E}">
        <p14:creationId xmlns:p14="http://schemas.microsoft.com/office/powerpoint/2010/main" val="18372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6326-BBF2-CEE6-467C-FE2F88B72636}"/>
              </a:ext>
            </a:extLst>
          </p:cNvPr>
          <p:cNvSpPr>
            <a:spLocks noGrp="1"/>
          </p:cNvSpPr>
          <p:nvPr>
            <p:ph type="title"/>
          </p:nvPr>
        </p:nvSpPr>
        <p:spPr/>
        <p:txBody>
          <a:bodyPr/>
          <a:lstStyle/>
          <a:p>
            <a:r>
              <a:rPr lang="en-US" dirty="0"/>
              <a:t>Text Edit</a:t>
            </a:r>
          </a:p>
        </p:txBody>
      </p:sp>
      <p:sp>
        <p:nvSpPr>
          <p:cNvPr id="3" name="Content Placeholder 2">
            <a:extLst>
              <a:ext uri="{FF2B5EF4-FFF2-40B4-BE49-F238E27FC236}">
                <a16:creationId xmlns:a16="http://schemas.microsoft.com/office/drawing/2014/main" id="{3A014E1E-9453-5C50-7A2A-3182FB15B997}"/>
              </a:ext>
            </a:extLst>
          </p:cNvPr>
          <p:cNvSpPr>
            <a:spLocks noGrp="1"/>
          </p:cNvSpPr>
          <p:nvPr>
            <p:ph idx="1"/>
          </p:nvPr>
        </p:nvSpPr>
        <p:spPr>
          <a:xfrm>
            <a:off x="838200" y="1690176"/>
            <a:ext cx="10515600" cy="4250251"/>
          </a:xfrm>
        </p:spPr>
        <p:txBody>
          <a:bodyPr/>
          <a:lstStyle/>
          <a:p>
            <a:pPr>
              <a:lnSpc>
                <a:spcPct val="100000"/>
              </a:lnSpc>
              <a:spcBef>
                <a:spcPts val="0"/>
              </a:spcBef>
              <a:spcAft>
                <a:spcPts val="600"/>
              </a:spcAft>
            </a:pPr>
            <a:r>
              <a:rPr lang="tr-TR" dirty="0"/>
              <a:t>Uzun metinleri yazmak için tercih edilir. (Adres bilgisi örnek verilebilir.) </a:t>
            </a:r>
          </a:p>
          <a:p>
            <a:pPr lvl="1">
              <a:lnSpc>
                <a:spcPct val="100000"/>
              </a:lnSpc>
              <a:spcBef>
                <a:spcPts val="0"/>
              </a:spcBef>
              <a:spcAft>
                <a:spcPts val="600"/>
              </a:spcAft>
            </a:pPr>
            <a:r>
              <a:rPr lang="tr-TR" dirty="0"/>
              <a:t>FrameShape: Çerçevenin şeklini belirlemek için kullanılır.</a:t>
            </a:r>
          </a:p>
          <a:p>
            <a:pPr lvl="1">
              <a:lnSpc>
                <a:spcPct val="100000"/>
              </a:lnSpc>
              <a:spcBef>
                <a:spcPts val="0"/>
              </a:spcBef>
              <a:spcAft>
                <a:spcPts val="600"/>
              </a:spcAft>
            </a:pPr>
            <a:r>
              <a:rPr lang="tr-TR" dirty="0"/>
              <a:t>FrameShadow: Çerçeveye gölge eklemek için kullanılır. </a:t>
            </a:r>
          </a:p>
          <a:p>
            <a:pPr lvl="1">
              <a:lnSpc>
                <a:spcPct val="100000"/>
              </a:lnSpc>
              <a:spcBef>
                <a:spcPts val="0"/>
              </a:spcBef>
              <a:spcAft>
                <a:spcPts val="600"/>
              </a:spcAft>
            </a:pPr>
            <a:r>
              <a:rPr lang="tr-TR" dirty="0"/>
              <a:t>lineWrapMode: Sözcük kaydırma özelliği için kullanılır.</a:t>
            </a:r>
          </a:p>
          <a:p>
            <a:pPr lvl="1">
              <a:lnSpc>
                <a:spcPct val="100000"/>
              </a:lnSpc>
              <a:spcBef>
                <a:spcPts val="0"/>
              </a:spcBef>
              <a:spcAft>
                <a:spcPts val="600"/>
              </a:spcAft>
            </a:pPr>
            <a:r>
              <a:rPr lang="tr-TR" dirty="0"/>
              <a:t>readOnly: TextEdit'e yazılan metne müdahale edilememesi için bu özellik aktif edilir. </a:t>
            </a:r>
          </a:p>
          <a:p>
            <a:pPr lvl="1">
              <a:lnSpc>
                <a:spcPct val="100000"/>
              </a:lnSpc>
              <a:spcBef>
                <a:spcPts val="0"/>
              </a:spcBef>
              <a:spcAft>
                <a:spcPts val="600"/>
              </a:spcAft>
            </a:pPr>
            <a:r>
              <a:rPr lang="tr-TR" dirty="0"/>
              <a:t>placeHolderText: İpucu vermek üzere TextEdit'te görülecek bir metni yazmak için kullanılır.</a:t>
            </a:r>
          </a:p>
        </p:txBody>
      </p:sp>
      <p:pic>
        <p:nvPicPr>
          <p:cNvPr id="5" name="Picture 4">
            <a:extLst>
              <a:ext uri="{FF2B5EF4-FFF2-40B4-BE49-F238E27FC236}">
                <a16:creationId xmlns:a16="http://schemas.microsoft.com/office/drawing/2014/main" id="{CE4E766E-3BB4-BDF8-F019-B44E96D14991}"/>
              </a:ext>
            </a:extLst>
          </p:cNvPr>
          <p:cNvPicPr>
            <a:picLocks noChangeAspect="1"/>
          </p:cNvPicPr>
          <p:nvPr/>
        </p:nvPicPr>
        <p:blipFill>
          <a:blip r:embed="rId2"/>
          <a:stretch>
            <a:fillRect/>
          </a:stretch>
        </p:blipFill>
        <p:spPr>
          <a:xfrm>
            <a:off x="4006953" y="601149"/>
            <a:ext cx="2118544" cy="853514"/>
          </a:xfrm>
          <a:prstGeom prst="rect">
            <a:avLst/>
          </a:prstGeom>
        </p:spPr>
      </p:pic>
    </p:spTree>
    <p:extLst>
      <p:ext uri="{BB962C8B-B14F-4D97-AF65-F5344CB8AC3E}">
        <p14:creationId xmlns:p14="http://schemas.microsoft.com/office/powerpoint/2010/main" val="3784925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1814</Words>
  <Application>Microsoft Office PowerPoint</Application>
  <PresentationFormat>Geniş ekran</PresentationFormat>
  <Paragraphs>219</Paragraphs>
  <Slides>32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32</vt:i4>
      </vt:variant>
    </vt:vector>
  </HeadingPairs>
  <TitlesOfParts>
    <vt:vector size="36" baseType="lpstr">
      <vt:lpstr>Arial</vt:lpstr>
      <vt:lpstr>Calibri</vt:lpstr>
      <vt:lpstr>Calibri Light</vt:lpstr>
      <vt:lpstr>Office Theme</vt:lpstr>
      <vt:lpstr>MYAZ104 Programlamaya Giriş – II</vt:lpstr>
      <vt:lpstr>İçindekiler</vt:lpstr>
      <vt:lpstr>Qt Designer Kurulumu</vt:lpstr>
      <vt:lpstr>Qt Designer Arayüzü</vt:lpstr>
      <vt:lpstr>Push Button </vt:lpstr>
      <vt:lpstr>Label</vt:lpstr>
      <vt:lpstr>Line Edit</vt:lpstr>
      <vt:lpstr>Line Edit</vt:lpstr>
      <vt:lpstr>Text Edit</vt:lpstr>
      <vt:lpstr>Combo Box</vt:lpstr>
      <vt:lpstr>Check Box</vt:lpstr>
      <vt:lpstr>Radio Button</vt:lpstr>
      <vt:lpstr>List Widget</vt:lpstr>
      <vt:lpstr>Spin Box</vt:lpstr>
      <vt:lpstr>Horizontal Slider</vt:lpstr>
      <vt:lpstr>Progress Bar</vt:lpstr>
      <vt:lpstr>Signal-Slot Kavramı</vt:lpstr>
      <vt:lpstr>Tab Widget</vt:lpstr>
      <vt:lpstr>Group Box</vt:lpstr>
      <vt:lpstr>Frame</vt:lpstr>
      <vt:lpstr>Table Widget</vt:lpstr>
      <vt:lpstr>Layout</vt:lpstr>
      <vt:lpstr>Stil Değişimi</vt:lpstr>
      <vt:lpstr>Qwindow-&gt;MenuBar</vt:lpstr>
      <vt:lpstr>Örnek Uygulama ve Kodlama</vt:lpstr>
      <vt:lpstr>Örnek Uygulama ve Kodlama</vt:lpstr>
      <vt:lpstr>Örnek Uygulama ve Kodlama</vt:lpstr>
      <vt:lpstr>Örnek Uygulama ve Kodlama</vt:lpstr>
      <vt:lpstr>Örnek Uygulama ve Kodlama</vt:lpstr>
      <vt:lpstr>Örnek Uygulama ve Kodlama</vt:lpstr>
      <vt:lpstr>Örnek Uygulama ve Kodlama</vt:lpstr>
      <vt:lpstr>Örnek Uygulama ve Kodlama</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MYAZ104 Programlamaya Giriş – II</dc:title>
  <dc:creator>Bekir Kosif</dc:creator>
  <cp:lastModifiedBy>Abdulkadir Karacı</cp:lastModifiedBy>
  <cp:revision>62</cp:revision>
  <dcterms:created xsi:type="dcterms:W3CDTF">2023-05-10T07:18:42Z</dcterms:created>
  <dcterms:modified xsi:type="dcterms:W3CDTF">2024-05-08T10:16:15Z</dcterms:modified>
</cp:coreProperties>
</file>