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9" r:id="rId14"/>
    <p:sldId id="270" r:id="rId15"/>
    <p:sldId id="271" r:id="rId16"/>
    <p:sldId id="26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2DFE8-F89B-9DFE-89C9-AC3C4955E5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50CA288-5459-CA0E-9528-B3F162915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9D85D8D-8DBF-8105-0AAC-AF9D892A1EFD}"/>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D4679D5C-A2D8-651C-B9D3-962ABAE36D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EF82FFA-8952-86DA-5EC2-3AD85016DBD5}"/>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65224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A83FE1-6139-D2F2-6482-02CE972584D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DAAD415-75E5-9FC3-256F-B8CB3F61D7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FB3F7D4-654C-6F23-8B54-5246A1101C7E}"/>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85C048B7-CA69-F4C1-9329-7684653804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F3EF84-C990-C13D-7213-CF46EA4D3659}"/>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93666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74F89BD-A399-7B5B-862C-C50A519697B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0723D22-8894-8A6D-BE5D-57275ABFB1E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041DD89-A477-1151-3F2D-47A0DE96097B}"/>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A00A820E-7F57-DD43-27FD-FDF4CDDCC5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B9A9E8-F3A8-24B6-EB90-82A991025326}"/>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631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EB97F1-D2E4-6F1E-796F-92D0F1B405F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046D191-E730-DB4E-18C3-C5D64499158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84BD821-4A5F-19CD-F4FF-96F235F76FBA}"/>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6FBD8EF2-3C98-AAE4-1AA3-7005E09405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A1D94E-9008-48B3-EAD6-FD9FE2D3CA96}"/>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35680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839CFC-F5E3-F47A-3F50-78E4C5E2B43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276AC6A-0948-7D72-56BC-24D72D1BE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9688AA1-955E-94F9-3D4D-D1A61EAD0401}"/>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F9F7460E-A304-9F42-411E-65140BF4F8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6E497AC-06A0-85AC-FB6B-3FF1C9D38D07}"/>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46925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D1B13C-B706-4A0E-B5B6-8B6AF455203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06BBF40-D710-401F-EE3B-F24B689A0E8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7FCCAF1-0F59-AC3B-4DBB-AB49B284DCF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CF3F528-4148-B846-DAEF-AB67960951CA}"/>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6" name="Alt Bilgi Yer Tutucusu 5">
            <a:extLst>
              <a:ext uri="{FF2B5EF4-FFF2-40B4-BE49-F238E27FC236}">
                <a16:creationId xmlns:a16="http://schemas.microsoft.com/office/drawing/2014/main" id="{4FA9CB13-A49E-100A-B20B-8524600A94C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FC9FA6A-5564-12AF-FE97-31B95B6EC3FA}"/>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217252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07363-88C7-64AC-075D-2713FE6B97C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4236FB9-3E51-0FF0-D111-405D99713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158F1C0-4120-DF2B-5716-B817672E387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BB22FBF-1412-EF90-9479-955054F07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1497280-C48C-0BCD-9AA9-60F427D4CAC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AA9E4B2-1371-6E8A-5F62-97C9CBCFDD6E}"/>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8" name="Alt Bilgi Yer Tutucusu 7">
            <a:extLst>
              <a:ext uri="{FF2B5EF4-FFF2-40B4-BE49-F238E27FC236}">
                <a16:creationId xmlns:a16="http://schemas.microsoft.com/office/drawing/2014/main" id="{3D5EF926-A87D-04AE-E911-F49D1CF5D8F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81F52B-73EC-B8A7-6923-FFDF0F1EDB3D}"/>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36767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4E139D-EE0E-AA50-8D75-3403EB4FC1F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93FC5B7-F376-7FB9-0833-BE5077E2E86B}"/>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4" name="Alt Bilgi Yer Tutucusu 3">
            <a:extLst>
              <a:ext uri="{FF2B5EF4-FFF2-40B4-BE49-F238E27FC236}">
                <a16:creationId xmlns:a16="http://schemas.microsoft.com/office/drawing/2014/main" id="{B8B36FE3-E312-E3FD-FA69-32393B65B5C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C8BFF94-E112-A68B-E90D-9BC5A01A2B6A}"/>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269319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B63B483-620A-425A-A1F6-905444DB839D}"/>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3" name="Alt Bilgi Yer Tutucusu 2">
            <a:extLst>
              <a:ext uri="{FF2B5EF4-FFF2-40B4-BE49-F238E27FC236}">
                <a16:creationId xmlns:a16="http://schemas.microsoft.com/office/drawing/2014/main" id="{6156EBB1-AD8B-AB32-E41D-E46D0EB0095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E9B07E2-81D1-56DE-1353-4A369F7B3BFE}"/>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71524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678282-843A-2C37-5903-90ABBF793A5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80F769B-A424-B676-9B76-A4CD5138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863490-4C25-118F-901F-965A5D634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3EC34A5-FD33-746E-5757-0C3E24DE0498}"/>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6" name="Alt Bilgi Yer Tutucusu 5">
            <a:extLst>
              <a:ext uri="{FF2B5EF4-FFF2-40B4-BE49-F238E27FC236}">
                <a16:creationId xmlns:a16="http://schemas.microsoft.com/office/drawing/2014/main" id="{0B19359E-C165-F18C-4B6F-0286C384140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59E064-BA96-6A97-B225-BA37665C5545}"/>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89837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DB10E-EA60-619B-A773-BB379639C5B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D24E2CD-5935-7CEA-E62D-9FE7F36EE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B8A5290-EB25-FA70-F13E-917E0902F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274AF3-9135-5E50-424A-9EA83B01B720}"/>
              </a:ext>
            </a:extLst>
          </p:cNvPr>
          <p:cNvSpPr>
            <a:spLocks noGrp="1"/>
          </p:cNvSpPr>
          <p:nvPr>
            <p:ph type="dt" sz="half" idx="10"/>
          </p:nvPr>
        </p:nvSpPr>
        <p:spPr/>
        <p:txBody>
          <a:bodyPr/>
          <a:lstStyle/>
          <a:p>
            <a:fld id="{B96A0148-957C-4DB3-847F-63AB6B3DC5C3}" type="datetimeFigureOut">
              <a:rPr lang="tr-TR" smtClean="0"/>
              <a:t>7.05.2024</a:t>
            </a:fld>
            <a:endParaRPr lang="tr-TR"/>
          </a:p>
        </p:txBody>
      </p:sp>
      <p:sp>
        <p:nvSpPr>
          <p:cNvPr id="6" name="Alt Bilgi Yer Tutucusu 5">
            <a:extLst>
              <a:ext uri="{FF2B5EF4-FFF2-40B4-BE49-F238E27FC236}">
                <a16:creationId xmlns:a16="http://schemas.microsoft.com/office/drawing/2014/main" id="{54ED7768-907A-EA5F-ED4B-D3C3C3688A0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FE6DBC9-A2A0-2778-9011-E9EF5BE4B063}"/>
              </a:ext>
            </a:extLst>
          </p:cNvPr>
          <p:cNvSpPr>
            <a:spLocks noGrp="1"/>
          </p:cNvSpPr>
          <p:nvPr>
            <p:ph type="sldNum" sz="quarter" idx="12"/>
          </p:nvPr>
        </p:nvSpPr>
        <p:spPr/>
        <p:txBody>
          <a:bodyPr/>
          <a:lstStyle/>
          <a:p>
            <a:fld id="{80D9378E-8D6C-4F68-B84E-0FC55ADD4F42}" type="slidenum">
              <a:rPr lang="tr-TR" smtClean="0"/>
              <a:t>‹#›</a:t>
            </a:fld>
            <a:endParaRPr lang="tr-TR"/>
          </a:p>
        </p:txBody>
      </p:sp>
    </p:spTree>
    <p:extLst>
      <p:ext uri="{BB962C8B-B14F-4D97-AF65-F5344CB8AC3E}">
        <p14:creationId xmlns:p14="http://schemas.microsoft.com/office/powerpoint/2010/main" val="198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E417919-EB8D-D22E-A732-DD43FFA18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2FD906E-05AF-D822-E232-42B5E3322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9792F9-4AB1-0913-7770-D81E2986C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A0148-957C-4DB3-847F-63AB6B3DC5C3}" type="datetimeFigureOut">
              <a:rPr lang="tr-TR" smtClean="0"/>
              <a:t>7.05.2024</a:t>
            </a:fld>
            <a:endParaRPr lang="tr-TR"/>
          </a:p>
        </p:txBody>
      </p:sp>
      <p:sp>
        <p:nvSpPr>
          <p:cNvPr id="5" name="Alt Bilgi Yer Tutucusu 4">
            <a:extLst>
              <a:ext uri="{FF2B5EF4-FFF2-40B4-BE49-F238E27FC236}">
                <a16:creationId xmlns:a16="http://schemas.microsoft.com/office/drawing/2014/main" id="{B3AE7DA4-4A99-C263-1994-77EC91AD1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7CAAA51-01DD-4C71-7B27-EB1F7650A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9378E-8D6C-4F68-B84E-0FC55ADD4F42}" type="slidenum">
              <a:rPr lang="tr-TR" smtClean="0"/>
              <a:t>‹#›</a:t>
            </a:fld>
            <a:endParaRPr lang="tr-TR"/>
          </a:p>
        </p:txBody>
      </p:sp>
    </p:spTree>
    <p:extLst>
      <p:ext uri="{BB962C8B-B14F-4D97-AF65-F5344CB8AC3E}">
        <p14:creationId xmlns:p14="http://schemas.microsoft.com/office/powerpoint/2010/main" val="288043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sqlitebrowser.org/DB.Browser.for.SQLite-3.12.2-win64.ms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39331F-C48D-CD76-3098-37EABCF957FD}"/>
              </a:ext>
            </a:extLst>
          </p:cNvPr>
          <p:cNvSpPr>
            <a:spLocks noGrp="1"/>
          </p:cNvSpPr>
          <p:nvPr>
            <p:ph type="ctrTitle"/>
          </p:nvPr>
        </p:nvSpPr>
        <p:spPr/>
        <p:txBody>
          <a:bodyPr/>
          <a:lstStyle/>
          <a:p>
            <a:r>
              <a:rPr lang="tr-TR" dirty="0"/>
              <a:t>MYAZ104</a:t>
            </a:r>
            <a:br>
              <a:rPr lang="tr-TR" dirty="0"/>
            </a:br>
            <a:r>
              <a:rPr lang="tr-TR" dirty="0"/>
              <a:t>Programlamaya Giriş – II</a:t>
            </a:r>
          </a:p>
        </p:txBody>
      </p:sp>
      <p:sp>
        <p:nvSpPr>
          <p:cNvPr id="3" name="Alt Başlık 2">
            <a:extLst>
              <a:ext uri="{FF2B5EF4-FFF2-40B4-BE49-F238E27FC236}">
                <a16:creationId xmlns:a16="http://schemas.microsoft.com/office/drawing/2014/main" id="{2F10B9E4-D386-C31E-6B2E-6DC1EF3F7AAB}"/>
              </a:ext>
            </a:extLst>
          </p:cNvPr>
          <p:cNvSpPr>
            <a:spLocks noGrp="1"/>
          </p:cNvSpPr>
          <p:nvPr>
            <p:ph type="subTitle" idx="1"/>
          </p:nvPr>
        </p:nvSpPr>
        <p:spPr/>
        <p:txBody>
          <a:bodyPr anchor="ctr">
            <a:normAutofit/>
          </a:bodyPr>
          <a:lstStyle/>
          <a:p>
            <a:r>
              <a:rPr lang="tr-TR" sz="4000" dirty="0"/>
              <a:t>Hafta –</a:t>
            </a:r>
            <a:r>
              <a:rPr lang="en-US" sz="4000" dirty="0"/>
              <a:t> 1</a:t>
            </a:r>
            <a:r>
              <a:rPr lang="tr-TR" sz="4000" dirty="0"/>
              <a:t>1</a:t>
            </a:r>
          </a:p>
        </p:txBody>
      </p:sp>
    </p:spTree>
    <p:extLst>
      <p:ext uri="{BB962C8B-B14F-4D97-AF65-F5344CB8AC3E}">
        <p14:creationId xmlns:p14="http://schemas.microsoft.com/office/powerpoint/2010/main" val="22083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9D8FD-F39F-7130-99FA-EDD41F9C7FA7}"/>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CREATE</a:t>
            </a:r>
            <a:endParaRPr lang="tr-TR" dirty="0"/>
          </a:p>
        </p:txBody>
      </p:sp>
      <p:sp>
        <p:nvSpPr>
          <p:cNvPr id="3" name="İçerik Yer Tutucusu 2">
            <a:extLst>
              <a:ext uri="{FF2B5EF4-FFF2-40B4-BE49-F238E27FC236}">
                <a16:creationId xmlns:a16="http://schemas.microsoft.com/office/drawing/2014/main" id="{DF911F04-FD30-C750-7D87-2F9E9C6A4FA7}"/>
              </a:ext>
            </a:extLst>
          </p:cNvPr>
          <p:cNvSpPr>
            <a:spLocks noGrp="1"/>
          </p:cNvSpPr>
          <p:nvPr>
            <p:ph idx="1"/>
          </p:nvPr>
        </p:nvSpPr>
        <p:spPr/>
        <p:txBody>
          <a:bodyPr>
            <a:normAutofit/>
          </a:bodyPr>
          <a:lstStyle/>
          <a:p>
            <a:r>
              <a:rPr lang="tr-TR" dirty="0"/>
              <a:t>Veri tabanı üzerinde tablo oluşturmak için </a:t>
            </a:r>
            <a:r>
              <a:rPr lang="tr-TR" b="1" dirty="0">
                <a:latin typeface="Courier New" panose="02070309020205020404" pitchFamily="49" charset="0"/>
                <a:cs typeface="Courier New" panose="02070309020205020404" pitchFamily="49" charset="0"/>
              </a:rPr>
              <a:t>CREATE </a:t>
            </a:r>
            <a:r>
              <a:rPr lang="tr-TR" dirty="0"/>
              <a:t>deyimi kullanılır.</a:t>
            </a:r>
          </a:p>
          <a:p>
            <a:pPr marL="0" indent="0">
              <a:buNone/>
            </a:pPr>
            <a:endParaRPr lang="tr-TR" dirty="0"/>
          </a:p>
          <a:p>
            <a:pPr marL="0" indent="0">
              <a:buNone/>
            </a:pPr>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Ogrenci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"ID"	INTEGER NOT NULL UNIQUE,</a:t>
            </a:r>
          </a:p>
          <a:p>
            <a:pPr marL="0" indent="0">
              <a:buNone/>
            </a:pPr>
            <a:r>
              <a:rPr lang="en-US" dirty="0">
                <a:latin typeface="Courier New" panose="02070309020205020404" pitchFamily="49" charset="0"/>
                <a:cs typeface="Courier New" panose="02070309020205020404" pitchFamily="49" charset="0"/>
              </a:rPr>
              <a:t>	"Name"	TEXT,</a:t>
            </a:r>
          </a:p>
          <a:p>
            <a:pPr marL="0" indent="0">
              <a:buNone/>
            </a:pPr>
            <a:r>
              <a:rPr lang="en-US" dirty="0">
                <a:latin typeface="Courier New" panose="02070309020205020404" pitchFamily="49" charset="0"/>
                <a:cs typeface="Courier New" panose="02070309020205020404" pitchFamily="49" charset="0"/>
              </a:rPr>
              <a:t>	"Surname"	TEXT,</a:t>
            </a:r>
          </a:p>
          <a:p>
            <a:pPr marL="0" indent="0">
              <a:buNone/>
            </a:pPr>
            <a:r>
              <a:rPr lang="en-US" dirty="0">
                <a:latin typeface="Courier New" panose="02070309020205020404" pitchFamily="49" charset="0"/>
                <a:cs typeface="Courier New" panose="02070309020205020404" pitchFamily="49" charset="0"/>
              </a:rPr>
              <a:t>	PRIMARY KEY("ID" AUTOINCREMENT)</a:t>
            </a:r>
          </a:p>
          <a:p>
            <a:pPr marL="0" indent="0">
              <a:buNone/>
            </a:pPr>
            <a:r>
              <a:rPr lang="en-US" dirty="0">
                <a:latin typeface="Courier New" panose="02070309020205020404" pitchFamily="49" charset="0"/>
                <a:cs typeface="Courier New" panose="02070309020205020404" pitchFamily="49" charset="0"/>
              </a:rPr>
              <a:t>);</a:t>
            </a:r>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83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C08799-CD75-5984-C663-26A94246467D}"/>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ALTER</a:t>
            </a:r>
            <a:endParaRPr lang="tr-TR" dirty="0"/>
          </a:p>
        </p:txBody>
      </p:sp>
      <p:sp>
        <p:nvSpPr>
          <p:cNvPr id="3" name="İçerik Yer Tutucusu 2">
            <a:extLst>
              <a:ext uri="{FF2B5EF4-FFF2-40B4-BE49-F238E27FC236}">
                <a16:creationId xmlns:a16="http://schemas.microsoft.com/office/drawing/2014/main" id="{577E73C1-6FCA-F478-7308-6407EB81D385}"/>
              </a:ext>
            </a:extLst>
          </p:cNvPr>
          <p:cNvSpPr>
            <a:spLocks noGrp="1"/>
          </p:cNvSpPr>
          <p:nvPr>
            <p:ph idx="1"/>
          </p:nvPr>
        </p:nvSpPr>
        <p:spPr/>
        <p:txBody>
          <a:bodyPr>
            <a:normAutofit lnSpcReduction="10000"/>
          </a:bodyPr>
          <a:lstStyle/>
          <a:p>
            <a:r>
              <a:rPr lang="tr-TR" dirty="0">
                <a:cs typeface="Times New Roman" panose="02020603050405020304" pitchFamily="18" charset="0"/>
              </a:rPr>
              <a:t>Mevcut tabloya yeni bir alan eklemek için </a:t>
            </a:r>
            <a:r>
              <a:rPr lang="tr-TR" b="1" dirty="0">
                <a:latin typeface="Courier New" panose="02070309020205020404" pitchFamily="49" charset="0"/>
                <a:cs typeface="Courier New" panose="02070309020205020404" pitchFamily="49" charset="0"/>
              </a:rPr>
              <a:t>ALTER</a:t>
            </a:r>
            <a:r>
              <a:rPr lang="tr-TR" b="1" dirty="0">
                <a:cs typeface="Times New Roman" panose="02020603050405020304" pitchFamily="18" charset="0"/>
              </a:rPr>
              <a:t> </a:t>
            </a:r>
            <a:r>
              <a:rPr lang="tr-TR" dirty="0"/>
              <a:t>deyimi</a:t>
            </a:r>
            <a:r>
              <a:rPr lang="tr-TR" dirty="0">
                <a:cs typeface="Times New Roman" panose="02020603050405020304" pitchFamily="18" charset="0"/>
              </a:rPr>
              <a:t> kullanılır. Komutun kullanımı:</a:t>
            </a:r>
          </a:p>
          <a:p>
            <a:pPr marL="914400" lvl="3" indent="0">
              <a:spcBef>
                <a:spcPts val="1000"/>
              </a:spcBef>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Ogrenci</a:t>
            </a:r>
            <a:r>
              <a:rPr lang="en-US" dirty="0">
                <a:latin typeface="Courier New" panose="02070309020205020404" pitchFamily="49" charset="0"/>
                <a:cs typeface="Courier New" panose="02070309020205020404" pitchFamily="49" charset="0"/>
              </a:rPr>
              <a:t> </a:t>
            </a:r>
          </a:p>
          <a:p>
            <a:pPr marL="914400" lvl="3" indent="0">
              <a:spcBef>
                <a:spcPts val="1000"/>
              </a:spcBef>
              <a:buNone/>
            </a:pPr>
            <a:r>
              <a:rPr lang="en-US" dirty="0">
                <a:latin typeface="Courier New" panose="02070309020205020404" pitchFamily="49" charset="0"/>
                <a:cs typeface="Courier New" panose="02070309020205020404" pitchFamily="49" charset="0"/>
              </a:rPr>
              <a:t>ADD COLUMN Address TEXT;</a:t>
            </a:r>
            <a:endParaRPr lang="tr-TR" dirty="0">
              <a:latin typeface="Courier New" panose="02070309020205020404" pitchFamily="49" charset="0"/>
              <a:cs typeface="Courier New" panose="02070309020205020404" pitchFamily="49" charset="0"/>
            </a:endParaRPr>
          </a:p>
          <a:p>
            <a:r>
              <a:rPr lang="tr-TR" dirty="0"/>
              <a:t>Mevcut tabloyu yeniden adlandırmak için </a:t>
            </a:r>
            <a:r>
              <a:rPr lang="tr-TR" b="1" dirty="0">
                <a:latin typeface="Courier New" panose="02070309020205020404" pitchFamily="49" charset="0"/>
                <a:cs typeface="Courier New" panose="02070309020205020404" pitchFamily="49" charset="0"/>
              </a:rPr>
              <a:t>ALTER</a:t>
            </a:r>
            <a:r>
              <a:rPr lang="tr-TR" b="1" dirty="0">
                <a:cs typeface="Times New Roman" panose="02020603050405020304" pitchFamily="18" charset="0"/>
              </a:rPr>
              <a:t> </a:t>
            </a:r>
            <a:r>
              <a:rPr lang="tr-TR" dirty="0"/>
              <a:t>deyimi</a:t>
            </a:r>
            <a:r>
              <a:rPr lang="tr-TR" dirty="0">
                <a:cs typeface="Times New Roman" panose="02020603050405020304" pitchFamily="18" charset="0"/>
              </a:rPr>
              <a:t> kullanılır.</a:t>
            </a:r>
          </a:p>
          <a:p>
            <a:pPr marL="914400" lvl="2"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Ogrenci</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RENAME TO Student;</a:t>
            </a:r>
            <a:endParaRPr lang="tr-TR" dirty="0">
              <a:latin typeface="Courier New" panose="02070309020205020404" pitchFamily="49" charset="0"/>
              <a:cs typeface="Courier New" panose="02070309020205020404" pitchFamily="49" charset="0"/>
            </a:endParaRPr>
          </a:p>
          <a:p>
            <a:r>
              <a:rPr lang="tr-TR" dirty="0"/>
              <a:t>Mevcut tabloda bir sütunu yeniden adlandırmak için </a:t>
            </a:r>
            <a:r>
              <a:rPr lang="tr-TR" b="1" dirty="0">
                <a:latin typeface="Courier New" panose="02070309020205020404" pitchFamily="49" charset="0"/>
                <a:cs typeface="Courier New" panose="02070309020205020404" pitchFamily="49" charset="0"/>
              </a:rPr>
              <a:t>ALTER</a:t>
            </a:r>
            <a:r>
              <a:rPr lang="tr-TR" dirty="0"/>
              <a:t> deyimi kullanılır.</a:t>
            </a:r>
          </a:p>
          <a:p>
            <a:pPr marL="914400" lvl="2" indent="0">
              <a:buNone/>
            </a:pPr>
            <a:r>
              <a:rPr lang="en-US" dirty="0">
                <a:latin typeface="Courier New" panose="02070309020205020404" pitchFamily="49" charset="0"/>
                <a:cs typeface="Courier New" panose="02070309020205020404" pitchFamily="49" charset="0"/>
              </a:rPr>
              <a:t>ALTER TABLE Student</a:t>
            </a:r>
          </a:p>
          <a:p>
            <a:pPr marL="914400" lvl="2" indent="0">
              <a:buNone/>
            </a:pPr>
            <a:r>
              <a:rPr lang="en-US" dirty="0">
                <a:latin typeface="Courier New" panose="02070309020205020404" pitchFamily="49" charset="0"/>
                <a:cs typeface="Courier New" panose="02070309020205020404" pitchFamily="49" charset="0"/>
              </a:rPr>
              <a:t>RENAME COLUMN location TO Location;</a:t>
            </a:r>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427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42EEB8-F3AA-82CE-033A-ACC4B085B72C}"/>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DROP</a:t>
            </a:r>
            <a:endParaRPr lang="tr-TR" dirty="0"/>
          </a:p>
        </p:txBody>
      </p:sp>
      <p:sp>
        <p:nvSpPr>
          <p:cNvPr id="3" name="İçerik Yer Tutucusu 2">
            <a:extLst>
              <a:ext uri="{FF2B5EF4-FFF2-40B4-BE49-F238E27FC236}">
                <a16:creationId xmlns:a16="http://schemas.microsoft.com/office/drawing/2014/main" id="{984BA261-3D52-89DE-755F-CF9B540038A8}"/>
              </a:ext>
            </a:extLst>
          </p:cNvPr>
          <p:cNvSpPr>
            <a:spLocks noGrp="1"/>
          </p:cNvSpPr>
          <p:nvPr>
            <p:ph idx="1"/>
          </p:nvPr>
        </p:nvSpPr>
        <p:spPr/>
        <p:txBody>
          <a:bodyPr/>
          <a:lstStyle/>
          <a:p>
            <a:r>
              <a:rPr lang="tr-TR" dirty="0">
                <a:cs typeface="Times New Roman" panose="02020603050405020304" pitchFamily="18" charset="0"/>
              </a:rPr>
              <a:t>Mevcut tabloda var olan bir alanı kaldırmak için </a:t>
            </a:r>
            <a:r>
              <a:rPr lang="tr-TR" b="1" dirty="0">
                <a:latin typeface="Courier New" panose="02070309020205020404" pitchFamily="49" charset="0"/>
                <a:cs typeface="Courier New" panose="02070309020205020404" pitchFamily="49" charset="0"/>
              </a:rPr>
              <a:t>DROP </a:t>
            </a:r>
            <a:r>
              <a:rPr lang="tr-TR" dirty="0"/>
              <a:t>deyimi</a:t>
            </a:r>
            <a:r>
              <a:rPr lang="tr-TR" dirty="0">
                <a:cs typeface="Times New Roman" panose="02020603050405020304" pitchFamily="18" charset="0"/>
              </a:rPr>
              <a:t> kullanılır.</a:t>
            </a:r>
          </a:p>
          <a:p>
            <a:pPr marL="914400" lvl="2" indent="0">
              <a:buNone/>
            </a:pPr>
            <a:r>
              <a:rPr lang="tr-TR" dirty="0">
                <a:latin typeface="Courier New" panose="02070309020205020404" pitchFamily="49" charset="0"/>
                <a:cs typeface="Courier New" panose="02070309020205020404" pitchFamily="49" charset="0"/>
              </a:rPr>
              <a:t>ALTER TABLE </a:t>
            </a:r>
            <a:r>
              <a:rPr lang="tr-TR" dirty="0" err="1">
                <a:latin typeface="Courier New" panose="02070309020205020404" pitchFamily="49" charset="0"/>
                <a:cs typeface="Courier New" panose="02070309020205020404" pitchFamily="49" charset="0"/>
              </a:rPr>
              <a:t>Student</a:t>
            </a:r>
            <a:endParaRPr lang="tr-TR" dirty="0">
              <a:latin typeface="Courier New" panose="02070309020205020404" pitchFamily="49" charset="0"/>
              <a:cs typeface="Courier New" panose="02070309020205020404" pitchFamily="49" charset="0"/>
            </a:endParaRPr>
          </a:p>
          <a:p>
            <a:pPr marL="914400" lvl="2" indent="0">
              <a:buNone/>
            </a:pPr>
            <a:r>
              <a:rPr lang="tr-TR" dirty="0">
                <a:latin typeface="Courier New" panose="02070309020205020404" pitchFamily="49" charset="0"/>
                <a:cs typeface="Courier New" panose="02070309020205020404" pitchFamily="49" charset="0"/>
              </a:rPr>
              <a:t>DROP COLUMN </a:t>
            </a:r>
            <a:r>
              <a:rPr lang="tr-TR" dirty="0" err="1">
                <a:latin typeface="Courier New" panose="02070309020205020404" pitchFamily="49" charset="0"/>
                <a:cs typeface="Courier New" panose="02070309020205020404" pitchFamily="49" charset="0"/>
              </a:rPr>
              <a:t>Location</a:t>
            </a:r>
            <a:r>
              <a:rPr lang="tr-T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302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7F89B-6D3B-2593-3AA4-07300F12ABD1}"/>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INSERT</a:t>
            </a:r>
            <a:endParaRPr lang="tr-TR" dirty="0"/>
          </a:p>
        </p:txBody>
      </p:sp>
      <p:sp>
        <p:nvSpPr>
          <p:cNvPr id="3" name="İçerik Yer Tutucusu 2">
            <a:extLst>
              <a:ext uri="{FF2B5EF4-FFF2-40B4-BE49-F238E27FC236}">
                <a16:creationId xmlns:a16="http://schemas.microsoft.com/office/drawing/2014/main" id="{FDDE2BF6-5AA7-A414-AAE0-E29C006262AF}"/>
              </a:ext>
            </a:extLst>
          </p:cNvPr>
          <p:cNvSpPr>
            <a:spLocks noGrp="1"/>
          </p:cNvSpPr>
          <p:nvPr>
            <p:ph idx="1"/>
          </p:nvPr>
        </p:nvSpPr>
        <p:spPr/>
        <p:txBody>
          <a:bodyPr/>
          <a:lstStyle/>
          <a:p>
            <a:r>
              <a:rPr lang="tr-TR" dirty="0">
                <a:cs typeface="Times New Roman" panose="02020603050405020304" pitchFamily="18" charset="0"/>
              </a:rPr>
              <a:t>Veri tabanına kayıt eklemek için </a:t>
            </a:r>
            <a:r>
              <a:rPr lang="tr-TR" b="1" dirty="0">
                <a:latin typeface="Courier New" panose="02070309020205020404" pitchFamily="49" charset="0"/>
                <a:cs typeface="Courier New" panose="02070309020205020404" pitchFamily="49" charset="0"/>
              </a:rPr>
              <a:t>INSERT</a:t>
            </a:r>
            <a:r>
              <a:rPr lang="tr-TR" dirty="0">
                <a:cs typeface="Times New Roman" panose="02020603050405020304" pitchFamily="18" charset="0"/>
              </a:rPr>
              <a:t> </a:t>
            </a:r>
            <a:r>
              <a:rPr lang="tr-TR" b="1" dirty="0">
                <a:latin typeface="Courier New" panose="02070309020205020404" pitchFamily="49" charset="0"/>
                <a:cs typeface="Courier New" panose="02070309020205020404" pitchFamily="49" charset="0"/>
              </a:rPr>
              <a:t>INTO</a:t>
            </a:r>
            <a:r>
              <a:rPr lang="tr-TR" dirty="0">
                <a:cs typeface="Times New Roman" panose="02020603050405020304" pitchFamily="18" charset="0"/>
              </a:rPr>
              <a:t> </a:t>
            </a:r>
            <a:r>
              <a:rPr lang="tr-TR" dirty="0"/>
              <a:t>deyimi kullanılır.</a:t>
            </a:r>
          </a:p>
          <a:p>
            <a:pPr marL="914400" lvl="2" indent="0">
              <a:buNone/>
            </a:pPr>
            <a:r>
              <a:rPr lang="en-US" dirty="0">
                <a:latin typeface="Courier New" panose="02070309020205020404" pitchFamily="49" charset="0"/>
                <a:cs typeface="Courier New" panose="02070309020205020404" pitchFamily="49" charset="0"/>
              </a:rPr>
              <a:t>INSERT INTO Student(Name, Surname, Address, Department)</a:t>
            </a:r>
          </a:p>
          <a:p>
            <a:pPr marL="914400" lvl="2" indent="0">
              <a:buNone/>
            </a:pPr>
            <a:r>
              <a:rPr lang="en-US" dirty="0">
                <a:latin typeface="Courier New" panose="02070309020205020404" pitchFamily="49" charset="0"/>
                <a:cs typeface="Courier New" panose="02070309020205020404" pitchFamily="49" charset="0"/>
              </a:rPr>
              <a:t>VALUES('</a:t>
            </a:r>
            <a:r>
              <a:rPr lang="en-US" dirty="0" err="1">
                <a:latin typeface="Courier New" panose="02070309020205020404" pitchFamily="49" charset="0"/>
                <a:cs typeface="Courier New" panose="02070309020205020404" pitchFamily="49" charset="0"/>
              </a:rPr>
              <a:t>John','Doe','Samsun','Software</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tr-TR" dirty="0"/>
          </a:p>
        </p:txBody>
      </p:sp>
    </p:spTree>
    <p:extLst>
      <p:ext uri="{BB962C8B-B14F-4D97-AF65-F5344CB8AC3E}">
        <p14:creationId xmlns:p14="http://schemas.microsoft.com/office/powerpoint/2010/main" val="292165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516CBB-5339-86CA-CD45-45A07EC41ED6}"/>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UPDATE</a:t>
            </a:r>
            <a:endParaRPr lang="tr-TR" dirty="0"/>
          </a:p>
        </p:txBody>
      </p:sp>
      <p:sp>
        <p:nvSpPr>
          <p:cNvPr id="3" name="İçerik Yer Tutucusu 2">
            <a:extLst>
              <a:ext uri="{FF2B5EF4-FFF2-40B4-BE49-F238E27FC236}">
                <a16:creationId xmlns:a16="http://schemas.microsoft.com/office/drawing/2014/main" id="{D24E0EC1-CECE-8944-7895-A623860BC349}"/>
              </a:ext>
            </a:extLst>
          </p:cNvPr>
          <p:cNvSpPr>
            <a:spLocks noGrp="1"/>
          </p:cNvSpPr>
          <p:nvPr>
            <p:ph idx="1"/>
          </p:nvPr>
        </p:nvSpPr>
        <p:spPr/>
        <p:txBody>
          <a:bodyPr>
            <a:normAutofit/>
          </a:bodyPr>
          <a:lstStyle/>
          <a:p>
            <a:r>
              <a:rPr lang="tr-TR" sz="2800" dirty="0">
                <a:cs typeface="Times New Roman" panose="02020603050405020304" pitchFamily="18" charset="0"/>
              </a:rPr>
              <a:t>Veri tabanında bulunan verileri değiştirmek (güncellemek) için </a:t>
            </a:r>
            <a:r>
              <a:rPr lang="tr-TR" b="1" dirty="0">
                <a:latin typeface="Courier New" panose="02070309020205020404" pitchFamily="49" charset="0"/>
                <a:cs typeface="Courier New" panose="02070309020205020404" pitchFamily="49" charset="0"/>
              </a:rPr>
              <a:t>UPDATE</a:t>
            </a:r>
            <a:r>
              <a:rPr lang="tr-TR" sz="2800" dirty="0">
                <a:cs typeface="Times New Roman" panose="02020603050405020304" pitchFamily="18" charset="0"/>
              </a:rPr>
              <a:t> deyimi kullanılır.</a:t>
            </a:r>
          </a:p>
          <a:p>
            <a:pPr marL="914400" lvl="2" indent="0">
              <a:buNone/>
            </a:pPr>
            <a:r>
              <a:rPr lang="en-US" dirty="0">
                <a:latin typeface="Courier New" panose="02070309020205020404" pitchFamily="49" charset="0"/>
                <a:cs typeface="Courier New" panose="02070309020205020404" pitchFamily="49" charset="0"/>
              </a:rPr>
              <a:t>UPDATE Student</a:t>
            </a:r>
          </a:p>
          <a:p>
            <a:pPr marL="914400" lvl="2" indent="0">
              <a:buNone/>
            </a:pPr>
            <a:r>
              <a:rPr lang="en-US" dirty="0">
                <a:latin typeface="Courier New" panose="02070309020205020404" pitchFamily="49" charset="0"/>
                <a:cs typeface="Courier New" panose="02070309020205020404" pitchFamily="49" charset="0"/>
              </a:rPr>
              <a:t>SET Course = '</a:t>
            </a:r>
            <a:r>
              <a:rPr lang="en-US" dirty="0" err="1">
                <a:latin typeface="Courier New" panose="02070309020205020404" pitchFamily="49" charset="0"/>
                <a:cs typeface="Courier New" panose="02070309020205020404" pitchFamily="49" charset="0"/>
              </a:rPr>
              <a:t>Maths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WHERE Name = 'John' and Department = 'Software’;</a:t>
            </a:r>
            <a:endParaRPr lang="tr-TR" dirty="0">
              <a:latin typeface="Courier New" panose="02070309020205020404" pitchFamily="49" charset="0"/>
              <a:cs typeface="Courier New" panose="02070309020205020404" pitchFamily="49" charset="0"/>
            </a:endParaRPr>
          </a:p>
          <a:p>
            <a:r>
              <a:rPr lang="tr-TR" dirty="0">
                <a:cs typeface="Times New Roman" panose="02020603050405020304" pitchFamily="18" charset="0"/>
              </a:rPr>
              <a:t>Birden fazla sütun da güncellenebilir.</a:t>
            </a:r>
          </a:p>
          <a:p>
            <a:pPr marL="914400" lvl="2" indent="0">
              <a:buNone/>
            </a:pPr>
            <a:r>
              <a:rPr lang="en-US" dirty="0">
                <a:latin typeface="Courier New" panose="02070309020205020404" pitchFamily="49" charset="0"/>
                <a:cs typeface="Courier New" panose="02070309020205020404" pitchFamily="49" charset="0"/>
              </a:rPr>
              <a:t>UPDATE Student</a:t>
            </a:r>
          </a:p>
          <a:p>
            <a:pPr marL="914400" lvl="2" indent="0">
              <a:buNone/>
            </a:pPr>
            <a:r>
              <a:rPr lang="en-US" dirty="0">
                <a:latin typeface="Courier New" panose="02070309020205020404" pitchFamily="49" charset="0"/>
                <a:cs typeface="Courier New" panose="02070309020205020404" pitchFamily="49" charset="0"/>
              </a:rPr>
              <a:t>SET Course = '</a:t>
            </a:r>
            <a:r>
              <a:rPr lang="en-US" dirty="0" err="1">
                <a:latin typeface="Courier New" panose="02070309020205020404" pitchFamily="49" charset="0"/>
                <a:cs typeface="Courier New" panose="02070309020205020404" pitchFamily="49" charset="0"/>
              </a:rPr>
              <a:t>Maths</a:t>
            </a:r>
            <a:r>
              <a:rPr lang="en-US" dirty="0">
                <a:latin typeface="Courier New" panose="02070309020205020404" pitchFamily="49" charset="0"/>
                <a:cs typeface="Courier New" panose="02070309020205020404" pitchFamily="49" charset="0"/>
              </a:rPr>
              <a:t>’,</a:t>
            </a:r>
          </a:p>
          <a:p>
            <a:pPr marL="914400" lvl="2" indent="0">
              <a:buNone/>
            </a:pPr>
            <a:r>
              <a:rPr lang="tr-TR"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Department = 'Mechanical'</a:t>
            </a:r>
          </a:p>
          <a:p>
            <a:pPr marL="914400" lvl="2" indent="0">
              <a:buNone/>
            </a:pPr>
            <a:r>
              <a:rPr lang="en-US" dirty="0">
                <a:latin typeface="Courier New" panose="02070309020205020404" pitchFamily="49" charset="0"/>
                <a:cs typeface="Courier New" panose="02070309020205020404" pitchFamily="49" charset="0"/>
              </a:rPr>
              <a:t>WHERE Name = 'John';</a:t>
            </a:r>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156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02A612-C1F6-0573-FBFC-ADD3BB950E1C}"/>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DELETE</a:t>
            </a:r>
            <a:endParaRPr lang="tr-TR" dirty="0"/>
          </a:p>
        </p:txBody>
      </p:sp>
      <p:sp>
        <p:nvSpPr>
          <p:cNvPr id="3" name="İçerik Yer Tutucusu 2">
            <a:extLst>
              <a:ext uri="{FF2B5EF4-FFF2-40B4-BE49-F238E27FC236}">
                <a16:creationId xmlns:a16="http://schemas.microsoft.com/office/drawing/2014/main" id="{8DBB4BB7-1A52-DB46-CDB6-1133AEBAF0EA}"/>
              </a:ext>
            </a:extLst>
          </p:cNvPr>
          <p:cNvSpPr>
            <a:spLocks noGrp="1"/>
          </p:cNvSpPr>
          <p:nvPr>
            <p:ph idx="1"/>
          </p:nvPr>
        </p:nvSpPr>
        <p:spPr/>
        <p:txBody>
          <a:bodyPr/>
          <a:lstStyle/>
          <a:p>
            <a:r>
              <a:rPr lang="tr-TR" sz="2800" dirty="0">
                <a:cs typeface="Times New Roman" panose="02020603050405020304" pitchFamily="18" charset="0"/>
              </a:rPr>
              <a:t>Veri tabanında bulunan bir tablodaki istenilen kayıtları silmek için </a:t>
            </a:r>
            <a:r>
              <a:rPr lang="tr-TR" b="1" dirty="0">
                <a:latin typeface="Courier New" panose="02070309020205020404" pitchFamily="49" charset="0"/>
                <a:cs typeface="Courier New" panose="02070309020205020404" pitchFamily="49" charset="0"/>
              </a:rPr>
              <a:t>DELETE </a:t>
            </a:r>
            <a:r>
              <a:rPr lang="tr-TR" sz="2800" dirty="0">
                <a:cs typeface="Times New Roman" panose="02020603050405020304" pitchFamily="18" charset="0"/>
              </a:rPr>
              <a:t>deyimi kullanılır.</a:t>
            </a:r>
          </a:p>
          <a:p>
            <a:pPr marL="914400" lvl="2" indent="0">
              <a:buNone/>
            </a:pPr>
            <a:r>
              <a:rPr lang="en-US" dirty="0">
                <a:latin typeface="Courier New" panose="02070309020205020404" pitchFamily="49" charset="0"/>
                <a:cs typeface="Courier New" panose="02070309020205020404" pitchFamily="49" charset="0"/>
              </a:rPr>
              <a:t>DELETE FROM Student</a:t>
            </a:r>
          </a:p>
          <a:p>
            <a:pPr marL="914400" lvl="2" indent="0">
              <a:buNone/>
            </a:pPr>
            <a:r>
              <a:rPr lang="en-US" dirty="0">
                <a:latin typeface="Courier New" panose="02070309020205020404" pitchFamily="49" charset="0"/>
                <a:cs typeface="Courier New" panose="02070309020205020404" pitchFamily="49" charset="0"/>
              </a:rPr>
              <a:t>WHERE Name = 'Ali’;</a:t>
            </a:r>
            <a:endParaRPr lang="tr-TR" dirty="0">
              <a:latin typeface="Courier New" panose="02070309020205020404" pitchFamily="49" charset="0"/>
              <a:cs typeface="Courier New" panose="02070309020205020404" pitchFamily="49" charset="0"/>
            </a:endParaRPr>
          </a:p>
          <a:p>
            <a:r>
              <a:rPr lang="tr-TR" dirty="0"/>
              <a:t>Mevcut tablodaki tüm kayıtları silmek için </a:t>
            </a:r>
            <a:r>
              <a:rPr lang="tr-TR" b="1" dirty="0">
                <a:latin typeface="Courier New" panose="02070309020205020404" pitchFamily="49" charset="0"/>
                <a:cs typeface="Courier New" panose="02070309020205020404" pitchFamily="49" charset="0"/>
              </a:rPr>
              <a:t>DELETE </a:t>
            </a:r>
            <a:r>
              <a:rPr lang="tr-TR" dirty="0"/>
              <a:t>deyimi aşağıdaki gibi kullanılır.</a:t>
            </a:r>
          </a:p>
          <a:p>
            <a:pPr marL="914400" lvl="2" indent="0">
              <a:buNone/>
            </a:pPr>
            <a:r>
              <a:rPr lang="en-US" dirty="0">
                <a:latin typeface="Courier New" panose="02070309020205020404" pitchFamily="49" charset="0"/>
                <a:cs typeface="Courier New" panose="02070309020205020404" pitchFamily="49" charset="0"/>
              </a:rPr>
              <a:t>DELETE FROM Student</a:t>
            </a:r>
            <a:r>
              <a:rPr lang="tr-TR"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tr-TR" dirty="0"/>
          </a:p>
        </p:txBody>
      </p:sp>
    </p:spTree>
    <p:extLst>
      <p:ext uri="{BB962C8B-B14F-4D97-AF65-F5344CB8AC3E}">
        <p14:creationId xmlns:p14="http://schemas.microsoft.com/office/powerpoint/2010/main" val="271088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301625-4BA0-3081-11BB-DBD01B08988A}"/>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SELECT</a:t>
            </a:r>
            <a:endParaRPr lang="tr-TR" dirty="0"/>
          </a:p>
        </p:txBody>
      </p:sp>
      <p:sp>
        <p:nvSpPr>
          <p:cNvPr id="3" name="İçerik Yer Tutucusu 2">
            <a:extLst>
              <a:ext uri="{FF2B5EF4-FFF2-40B4-BE49-F238E27FC236}">
                <a16:creationId xmlns:a16="http://schemas.microsoft.com/office/drawing/2014/main" id="{7785F647-48ED-7486-1D4E-19C930200EA1}"/>
              </a:ext>
            </a:extLst>
          </p:cNvPr>
          <p:cNvSpPr>
            <a:spLocks noGrp="1"/>
          </p:cNvSpPr>
          <p:nvPr>
            <p:ph idx="1"/>
          </p:nvPr>
        </p:nvSpPr>
        <p:spPr/>
        <p:txBody>
          <a:bodyPr/>
          <a:lstStyle/>
          <a:p>
            <a:r>
              <a:rPr lang="tr-TR" sz="2400" b="1" dirty="0">
                <a:latin typeface="Courier New" panose="02070309020205020404" pitchFamily="49" charset="0"/>
                <a:cs typeface="Courier New" panose="02070309020205020404" pitchFamily="49" charset="0"/>
              </a:rPr>
              <a:t>SELECT</a:t>
            </a:r>
            <a:r>
              <a:rPr lang="tr-TR" sz="2400" dirty="0">
                <a:cs typeface="Times New Roman" panose="02020603050405020304" pitchFamily="18" charset="0"/>
              </a:rPr>
              <a:t> deyimi bir veri tabanından kayıt seçmek için kullanılır. </a:t>
            </a:r>
          </a:p>
          <a:p>
            <a:pPr marL="0" indent="0">
              <a:buNone/>
            </a:pPr>
            <a:endParaRPr lang="tr-TR" dirty="0">
              <a:cs typeface="Times New Roman" panose="02020603050405020304" pitchFamily="18" charset="0"/>
            </a:endParaRPr>
          </a:p>
          <a:p>
            <a:pPr marL="2286000" lvl="5" indent="0" fontAlgn="base">
              <a:buNone/>
            </a:pPr>
            <a:r>
              <a:rPr lang="tr-TR" sz="2200" b="1" dirty="0">
                <a:latin typeface="Courier New" panose="02070309020205020404" pitchFamily="49" charset="0"/>
                <a:cs typeface="Courier New" panose="02070309020205020404" pitchFamily="49" charset="0"/>
              </a:rPr>
              <a:t>SELECT</a:t>
            </a:r>
            <a:r>
              <a:rPr lang="tr-TR" sz="2200" dirty="0">
                <a:latin typeface="Courier New" panose="02070309020205020404" pitchFamily="49" charset="0"/>
                <a:cs typeface="Courier New" panose="02070309020205020404" pitchFamily="49" charset="0"/>
              </a:rPr>
              <a:t> </a:t>
            </a:r>
            <a:r>
              <a:rPr lang="tr-TR" sz="2200" dirty="0" err="1">
                <a:latin typeface="Courier New" panose="02070309020205020404" pitchFamily="49" charset="0"/>
                <a:cs typeface="Courier New" panose="02070309020205020404" pitchFamily="49" charset="0"/>
              </a:rPr>
              <a:t>kolon_adı</a:t>
            </a:r>
            <a:r>
              <a:rPr lang="tr-TR" sz="2200" dirty="0">
                <a:latin typeface="Courier New" panose="02070309020205020404" pitchFamily="49" charset="0"/>
                <a:cs typeface="Courier New" panose="02070309020205020404" pitchFamily="49" charset="0"/>
              </a:rPr>
              <a:t>(</a:t>
            </a:r>
            <a:r>
              <a:rPr lang="tr-TR" sz="2200" dirty="0" err="1">
                <a:latin typeface="Courier New" panose="02070309020205020404" pitchFamily="49" charset="0"/>
                <a:cs typeface="Courier New" panose="02070309020205020404" pitchFamily="49" charset="0"/>
              </a:rPr>
              <a:t>ları</a:t>
            </a:r>
            <a:r>
              <a:rPr lang="tr-TR" sz="2200" dirty="0">
                <a:latin typeface="Courier New" panose="02070309020205020404" pitchFamily="49" charset="0"/>
                <a:cs typeface="Courier New" panose="02070309020205020404" pitchFamily="49" charset="0"/>
              </a:rPr>
              <a:t>) </a:t>
            </a:r>
            <a:r>
              <a:rPr lang="tr-TR" sz="2200" b="1" dirty="0">
                <a:latin typeface="Courier New" panose="02070309020205020404" pitchFamily="49" charset="0"/>
                <a:cs typeface="Courier New" panose="02070309020205020404" pitchFamily="49" charset="0"/>
              </a:rPr>
              <a:t>FROM</a:t>
            </a:r>
            <a:r>
              <a:rPr lang="tr-TR" sz="2200" dirty="0">
                <a:latin typeface="Courier New" panose="02070309020205020404" pitchFamily="49" charset="0"/>
                <a:cs typeface="Courier New" panose="02070309020205020404" pitchFamily="49" charset="0"/>
              </a:rPr>
              <a:t> </a:t>
            </a:r>
            <a:r>
              <a:rPr lang="tr-TR" sz="2200" dirty="0" err="1">
                <a:latin typeface="Courier New" panose="02070309020205020404" pitchFamily="49" charset="0"/>
                <a:cs typeface="Courier New" panose="02070309020205020404" pitchFamily="49" charset="0"/>
              </a:rPr>
              <a:t>tablo_adı</a:t>
            </a:r>
            <a:r>
              <a:rPr lang="tr-TR" sz="2200" dirty="0">
                <a:latin typeface="Courier New" panose="02070309020205020404" pitchFamily="49" charset="0"/>
                <a:cs typeface="Courier New" panose="02070309020205020404" pitchFamily="49" charset="0"/>
              </a:rPr>
              <a:t> </a:t>
            </a:r>
          </a:p>
          <a:p>
            <a:pPr marL="2286000" lvl="5" indent="0" fontAlgn="base">
              <a:buNone/>
            </a:pPr>
            <a:endParaRPr lang="tr-TR" sz="2200" dirty="0">
              <a:latin typeface="Courier New" panose="02070309020205020404" pitchFamily="49" charset="0"/>
              <a:cs typeface="Courier New" panose="02070309020205020404" pitchFamily="49" charset="0"/>
            </a:endParaRPr>
          </a:p>
          <a:p>
            <a:pPr marL="2286000" lvl="5" indent="0" fontAlgn="base">
              <a:buNone/>
            </a:pPr>
            <a:r>
              <a:rPr lang="tr-TR" sz="2200" dirty="0">
                <a:latin typeface="Courier New" panose="02070309020205020404" pitchFamily="49" charset="0"/>
                <a:cs typeface="Courier New" panose="02070309020205020404" pitchFamily="49" charset="0"/>
              </a:rPr>
              <a:t>		</a:t>
            </a:r>
            <a:r>
              <a:rPr lang="tr-TR" sz="2400" dirty="0">
                <a:cs typeface="Times New Roman" panose="02020603050405020304" pitchFamily="18" charset="0"/>
              </a:rPr>
              <a:t>veya</a:t>
            </a:r>
            <a:r>
              <a:rPr lang="tr-TR" sz="2200" b="1" dirty="0">
                <a:latin typeface="Courier New" panose="02070309020205020404" pitchFamily="49" charset="0"/>
                <a:cs typeface="Courier New" panose="02070309020205020404" pitchFamily="49" charset="0"/>
              </a:rPr>
              <a:t> </a:t>
            </a:r>
          </a:p>
          <a:p>
            <a:pPr marL="2286000" lvl="5" indent="0" fontAlgn="base">
              <a:buNone/>
            </a:pPr>
            <a:endParaRPr lang="tr-TR" sz="2200" b="1" dirty="0">
              <a:latin typeface="Courier New" panose="02070309020205020404" pitchFamily="49" charset="0"/>
              <a:cs typeface="Courier New" panose="02070309020205020404" pitchFamily="49" charset="0"/>
            </a:endParaRPr>
          </a:p>
          <a:p>
            <a:pPr marL="2286000" lvl="5" indent="0" fontAlgn="base">
              <a:buNone/>
            </a:pPr>
            <a:r>
              <a:rPr lang="tr-TR" sz="2200" b="1" dirty="0">
                <a:latin typeface="Courier New" panose="02070309020205020404" pitchFamily="49" charset="0"/>
                <a:cs typeface="Courier New" panose="02070309020205020404" pitchFamily="49" charset="0"/>
              </a:rPr>
              <a:t>SELECT</a:t>
            </a:r>
            <a:r>
              <a:rPr lang="tr-TR" sz="2200" dirty="0">
                <a:latin typeface="Courier New" panose="02070309020205020404" pitchFamily="49" charset="0"/>
                <a:cs typeface="Courier New" panose="02070309020205020404" pitchFamily="49" charset="0"/>
              </a:rPr>
              <a:t> * </a:t>
            </a:r>
            <a:r>
              <a:rPr lang="tr-TR" sz="2200" b="1" dirty="0">
                <a:latin typeface="Courier New" panose="02070309020205020404" pitchFamily="49" charset="0"/>
                <a:cs typeface="Courier New" panose="02070309020205020404" pitchFamily="49" charset="0"/>
              </a:rPr>
              <a:t>FROM</a:t>
            </a:r>
            <a:r>
              <a:rPr lang="tr-TR" sz="2200" dirty="0">
                <a:latin typeface="Courier New" panose="02070309020205020404" pitchFamily="49" charset="0"/>
                <a:cs typeface="Courier New" panose="02070309020205020404" pitchFamily="49" charset="0"/>
              </a:rPr>
              <a:t> </a:t>
            </a:r>
            <a:r>
              <a:rPr lang="tr-TR" sz="2200" dirty="0" err="1">
                <a:latin typeface="Courier New" panose="02070309020205020404" pitchFamily="49" charset="0"/>
                <a:cs typeface="Courier New" panose="02070309020205020404" pitchFamily="49" charset="0"/>
              </a:rPr>
              <a:t>tablo_adı</a:t>
            </a:r>
            <a:endParaRPr lang="tr-TR" sz="2200" dirty="0">
              <a:latin typeface="Courier New" panose="02070309020205020404" pitchFamily="49" charset="0"/>
              <a:cs typeface="Courier New" panose="02070309020205020404" pitchFamily="49" charset="0"/>
            </a:endParaRPr>
          </a:p>
          <a:p>
            <a:pPr marL="457200" lvl="1" indent="0" fontAlgn="base">
              <a:buNone/>
            </a:pPr>
            <a:endParaRPr lang="tr-TR" sz="3200" dirty="0">
              <a:cs typeface="Times New Roman" panose="02020603050405020304" pitchFamily="18" charset="0"/>
            </a:endParaRPr>
          </a:p>
          <a:p>
            <a:r>
              <a:rPr lang="tr-TR" sz="2400" dirty="0">
                <a:cs typeface="Times New Roman" panose="02020603050405020304" pitchFamily="18" charset="0"/>
              </a:rPr>
              <a:t>Bu sorgulardan dönen kayıtlar bir tablo olarak karşımıza gelir.</a:t>
            </a:r>
          </a:p>
          <a:p>
            <a:endParaRPr lang="tr-TR" dirty="0"/>
          </a:p>
        </p:txBody>
      </p:sp>
    </p:spTree>
    <p:extLst>
      <p:ext uri="{BB962C8B-B14F-4D97-AF65-F5344CB8AC3E}">
        <p14:creationId xmlns:p14="http://schemas.microsoft.com/office/powerpoint/2010/main" val="413975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38D25-8066-94F6-48A1-EAF73AEFBBA6}"/>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SELECT</a:t>
            </a:r>
            <a:endParaRPr lang="tr-TR" dirty="0"/>
          </a:p>
        </p:txBody>
      </p:sp>
      <p:sp>
        <p:nvSpPr>
          <p:cNvPr id="3" name="İçerik Yer Tutucusu 2">
            <a:extLst>
              <a:ext uri="{FF2B5EF4-FFF2-40B4-BE49-F238E27FC236}">
                <a16:creationId xmlns:a16="http://schemas.microsoft.com/office/drawing/2014/main" id="{539A13A8-A145-753A-C8D2-CD16F4EDA19A}"/>
              </a:ext>
            </a:extLst>
          </p:cNvPr>
          <p:cNvSpPr>
            <a:spLocks noGrp="1"/>
          </p:cNvSpPr>
          <p:nvPr>
            <p:ph idx="1"/>
          </p:nvPr>
        </p:nvSpPr>
        <p:spPr/>
        <p:txBody>
          <a:bodyPr/>
          <a:lstStyle/>
          <a:p>
            <a:r>
              <a:rPr lang="tr-TR" sz="2800" dirty="0">
                <a:cs typeface="Times New Roman" panose="02020603050405020304" pitchFamily="18" charset="0"/>
              </a:rPr>
              <a:t>Eğer bütün alanlar (kolonları) seçilmek isteniyorsa, yıldız karakteri(</a:t>
            </a:r>
            <a:r>
              <a:rPr lang="tr-TR" sz="2800" b="1" dirty="0">
                <a:cs typeface="Times New Roman" panose="02020603050405020304" pitchFamily="18" charset="0"/>
              </a:rPr>
              <a:t>*</a:t>
            </a:r>
            <a:r>
              <a:rPr lang="tr-TR" sz="2800" dirty="0">
                <a:cs typeface="Times New Roman" panose="02020603050405020304" pitchFamily="18" charset="0"/>
              </a:rPr>
              <a:t>) kullanılır.</a:t>
            </a:r>
          </a:p>
          <a:p>
            <a:pPr marL="914400" lvl="2" indent="0">
              <a:buNone/>
            </a:pPr>
            <a:r>
              <a:rPr lang="tr-TR" b="1" dirty="0">
                <a:latin typeface="Courier New" panose="02070309020205020404" pitchFamily="49" charset="0"/>
                <a:cs typeface="Courier New" panose="02070309020205020404" pitchFamily="49" charset="0"/>
              </a:rPr>
              <a:t>SELECT</a:t>
            </a:r>
            <a:r>
              <a:rPr lang="tr-TR" dirty="0">
                <a:latin typeface="Courier New" panose="02070309020205020404" pitchFamily="49" charset="0"/>
                <a:cs typeface="Courier New" panose="02070309020205020404" pitchFamily="49" charset="0"/>
              </a:rPr>
              <a:t> * </a:t>
            </a:r>
            <a:r>
              <a:rPr lang="tr-TR" b="1" dirty="0">
                <a:latin typeface="Courier New" panose="02070309020205020404" pitchFamily="49" charset="0"/>
                <a:cs typeface="Courier New" panose="02070309020205020404" pitchFamily="49" charset="0"/>
              </a:rPr>
              <a:t>FROM</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Student</a:t>
            </a:r>
            <a:endParaRPr lang="tr-TR" dirty="0">
              <a:latin typeface="Courier New" panose="02070309020205020404" pitchFamily="49" charset="0"/>
              <a:cs typeface="Courier New" panose="02070309020205020404" pitchFamily="49" charset="0"/>
            </a:endParaRPr>
          </a:p>
          <a:p>
            <a:r>
              <a:rPr lang="tr-TR" dirty="0">
                <a:cs typeface="Times New Roman" panose="02020603050405020304" pitchFamily="18" charset="0"/>
              </a:rPr>
              <a:t>Mevcut tablodan belirli alanları seçmek için aşağıdaki gibi bir sorgu yazılır.</a:t>
            </a:r>
          </a:p>
          <a:p>
            <a:pPr marL="914400" lvl="2" indent="0">
              <a:buNone/>
            </a:pPr>
            <a:r>
              <a:rPr lang="tr-TR" b="1" dirty="0">
                <a:latin typeface="Courier New" panose="02070309020205020404" pitchFamily="49" charset="0"/>
                <a:cs typeface="Courier New" panose="02070309020205020404" pitchFamily="49" charset="0"/>
              </a:rPr>
              <a:t>SELECT </a:t>
            </a:r>
            <a:r>
              <a:rPr lang="tr-TR" dirty="0">
                <a:latin typeface="Courier New" panose="02070309020205020404" pitchFamily="49" charset="0"/>
                <a:cs typeface="Courier New" panose="02070309020205020404" pitchFamily="49" charset="0"/>
              </a:rPr>
              <a:t>Name, </a:t>
            </a:r>
            <a:r>
              <a:rPr lang="tr-TR" dirty="0" err="1">
                <a:latin typeface="Courier New" panose="02070309020205020404" pitchFamily="49" charset="0"/>
                <a:cs typeface="Courier New" panose="02070309020205020404" pitchFamily="49" charset="0"/>
              </a:rPr>
              <a:t>Surname</a:t>
            </a:r>
            <a:r>
              <a:rPr lang="tr-TR" dirty="0">
                <a:latin typeface="Courier New" panose="02070309020205020404" pitchFamily="49" charset="0"/>
                <a:cs typeface="Courier New" panose="02070309020205020404" pitchFamily="49" charset="0"/>
              </a:rPr>
              <a:t> </a:t>
            </a:r>
            <a:r>
              <a:rPr lang="tr-TR" b="1" dirty="0">
                <a:latin typeface="Courier New" panose="02070309020205020404" pitchFamily="49" charset="0"/>
                <a:cs typeface="Courier New" panose="02070309020205020404" pitchFamily="49" charset="0"/>
              </a:rPr>
              <a:t>FROM </a:t>
            </a:r>
            <a:r>
              <a:rPr lang="tr-TR" dirty="0" err="1">
                <a:latin typeface="Courier New" panose="02070309020205020404" pitchFamily="49" charset="0"/>
                <a:cs typeface="Courier New" panose="02070309020205020404" pitchFamily="49" charset="0"/>
              </a:rPr>
              <a:t>Student</a:t>
            </a:r>
            <a:endParaRPr lang="tr-TR" dirty="0">
              <a:latin typeface="Courier New" panose="02070309020205020404" pitchFamily="49" charset="0"/>
              <a:cs typeface="Courier New" panose="02070309020205020404" pitchFamily="49" charset="0"/>
            </a:endParaRPr>
          </a:p>
          <a:p>
            <a:r>
              <a:rPr lang="tr-TR" dirty="0">
                <a:cs typeface="Times New Roman" panose="02020603050405020304" pitchFamily="18" charset="0"/>
              </a:rPr>
              <a:t>Yalnızca belli kriterlere uygun kayıtların getirilmesi isteniyorsa, sorguya </a:t>
            </a:r>
            <a:r>
              <a:rPr lang="tr-TR" sz="2000" b="1" dirty="0">
                <a:latin typeface="Courier New" panose="02070309020205020404" pitchFamily="49" charset="0"/>
                <a:cs typeface="Courier New" panose="02070309020205020404" pitchFamily="49" charset="0"/>
              </a:rPr>
              <a:t>WHERE</a:t>
            </a:r>
            <a:r>
              <a:rPr lang="tr-TR" dirty="0">
                <a:cs typeface="Times New Roman" panose="02020603050405020304" pitchFamily="18" charset="0"/>
              </a:rPr>
              <a:t> anahtar sözcüğü ile başlayan ve gerekli koşulları içeren bir yan cümle eklenir.</a:t>
            </a:r>
          </a:p>
          <a:p>
            <a:pPr marL="914400" lvl="2" indent="0">
              <a:buNone/>
            </a:pPr>
            <a:r>
              <a:rPr lang="tr-TR" b="1" dirty="0">
                <a:latin typeface="Courier New" panose="02070309020205020404" pitchFamily="49" charset="0"/>
                <a:cs typeface="Courier New" panose="02070309020205020404" pitchFamily="49" charset="0"/>
              </a:rPr>
              <a:t>SELECT </a:t>
            </a:r>
            <a:r>
              <a:rPr lang="tr-TR" dirty="0">
                <a:latin typeface="Courier New" panose="02070309020205020404" pitchFamily="49" charset="0"/>
                <a:cs typeface="Courier New" panose="02070309020205020404" pitchFamily="49" charset="0"/>
              </a:rPr>
              <a:t>*</a:t>
            </a:r>
            <a:r>
              <a:rPr lang="tr-TR" b="1" dirty="0">
                <a:latin typeface="Courier New" panose="02070309020205020404" pitchFamily="49" charset="0"/>
                <a:cs typeface="Courier New" panose="02070309020205020404" pitchFamily="49" charset="0"/>
              </a:rPr>
              <a:t> FROM </a:t>
            </a:r>
            <a:r>
              <a:rPr lang="tr-TR" dirty="0" err="1">
                <a:latin typeface="Courier New" panose="02070309020205020404" pitchFamily="49" charset="0"/>
                <a:cs typeface="Courier New" panose="02070309020205020404" pitchFamily="49" charset="0"/>
              </a:rPr>
              <a:t>Student</a:t>
            </a:r>
            <a:r>
              <a:rPr lang="tr-TR" b="1" dirty="0">
                <a:latin typeface="Courier New" panose="02070309020205020404" pitchFamily="49" charset="0"/>
                <a:cs typeface="Courier New" panose="02070309020205020404" pitchFamily="49" charset="0"/>
              </a:rPr>
              <a:t> WHERE </a:t>
            </a:r>
            <a:r>
              <a:rPr lang="tr-TR" dirty="0" err="1">
                <a:latin typeface="Courier New" panose="02070309020205020404" pitchFamily="49" charset="0"/>
                <a:cs typeface="Courier New" panose="02070309020205020404" pitchFamily="49" charset="0"/>
              </a:rPr>
              <a:t>Address</a:t>
            </a:r>
            <a:r>
              <a:rPr lang="tr-TR" dirty="0">
                <a:latin typeface="Courier New" panose="02070309020205020404" pitchFamily="49" charset="0"/>
                <a:cs typeface="Courier New" panose="02070309020205020404" pitchFamily="49" charset="0"/>
              </a:rPr>
              <a:t> = ‘Ankara’</a:t>
            </a:r>
          </a:p>
          <a:p>
            <a:endParaRPr lang="tr-TR" dirty="0">
              <a:cs typeface="Times New Roman" panose="02020603050405020304" pitchFamily="18" charset="0"/>
            </a:endParaRPr>
          </a:p>
          <a:p>
            <a:endParaRPr lang="tr-TR" dirty="0">
              <a:cs typeface="Times New Roman" panose="02020603050405020304" pitchFamily="18" charset="0"/>
            </a:endParaRPr>
          </a:p>
          <a:p>
            <a:pPr marL="0" indent="0">
              <a:buNone/>
            </a:pPr>
            <a:endParaRPr lang="tr-TR" sz="2800" dirty="0">
              <a:cs typeface="Times New Roman" panose="02020603050405020304" pitchFamily="18" charset="0"/>
            </a:endParaRPr>
          </a:p>
          <a:p>
            <a:endParaRPr lang="tr-TR" sz="2800" dirty="0">
              <a:cs typeface="Times New Roman" panose="02020603050405020304" pitchFamily="18" charset="0"/>
            </a:endParaRPr>
          </a:p>
          <a:p>
            <a:endParaRPr lang="tr-TR" dirty="0"/>
          </a:p>
        </p:txBody>
      </p:sp>
    </p:spTree>
    <p:extLst>
      <p:ext uri="{BB962C8B-B14F-4D97-AF65-F5344CB8AC3E}">
        <p14:creationId xmlns:p14="http://schemas.microsoft.com/office/powerpoint/2010/main" val="390940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SELECT</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r>
              <a:rPr lang="tr-TR" sz="2400" b="1" dirty="0">
                <a:effectLst/>
                <a:latin typeface="Courier New" panose="02070309020205020404" pitchFamily="49" charset="0"/>
                <a:ea typeface="Times New Roman" panose="02020603050405020304" pitchFamily="18" charset="0"/>
                <a:cs typeface="Courier New" panose="02070309020205020404" pitchFamily="49" charset="0"/>
              </a:rPr>
              <a:t>WHERE</a:t>
            </a:r>
            <a:r>
              <a:rPr lang="tr-TR" sz="2400" b="1" dirty="0">
                <a:solidFill>
                  <a:srgbClr val="000000"/>
                </a:solidFill>
                <a:effectLst/>
                <a:ea typeface="Times New Roman" panose="02020603050405020304" pitchFamily="18" charset="0"/>
                <a:cs typeface="Times New Roman" panose="02020603050405020304" pitchFamily="18" charset="0"/>
              </a:rPr>
              <a:t> Yan Cümlesinde Kullanılan İşleçler </a:t>
            </a:r>
          </a:p>
          <a:p>
            <a:pPr marL="457200" lvl="1" indent="0">
              <a:buNone/>
            </a:pP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SELECT</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 </a:t>
            </a: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FROM</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2000" dirty="0" err="1">
                <a:effectLst/>
                <a:latin typeface="Courier New" panose="02070309020205020404" pitchFamily="49" charset="0"/>
                <a:ea typeface="Times New Roman" panose="02020603050405020304" pitchFamily="18" charset="0"/>
                <a:cs typeface="Courier New" panose="02070309020205020404" pitchFamily="49" charset="0"/>
              </a:rPr>
              <a:t>Student</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WHERE</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2000" dirty="0" err="1">
                <a:effectLst/>
                <a:latin typeface="Courier New" panose="02070309020205020404" pitchFamily="49" charset="0"/>
                <a:ea typeface="Times New Roman" panose="02020603050405020304" pitchFamily="18" charset="0"/>
                <a:cs typeface="Courier New" panose="02070309020205020404" pitchFamily="49" charset="0"/>
              </a:rPr>
              <a:t>Birthdate</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&gt; 1987</a:t>
            </a:r>
          </a:p>
          <a:p>
            <a:pPr marL="457200" lvl="1" indent="0">
              <a:buNone/>
            </a:pP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SELECT</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 </a:t>
            </a: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FROM</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2000" dirty="0" err="1">
                <a:effectLst/>
                <a:latin typeface="Courier New" panose="02070309020205020404" pitchFamily="49" charset="0"/>
                <a:ea typeface="Times New Roman" panose="02020603050405020304" pitchFamily="18" charset="0"/>
                <a:cs typeface="Courier New" panose="02070309020205020404" pitchFamily="49" charset="0"/>
              </a:rPr>
              <a:t>Student</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2000" b="1" dirty="0">
                <a:effectLst/>
                <a:latin typeface="Courier New" panose="02070309020205020404" pitchFamily="49" charset="0"/>
                <a:ea typeface="Times New Roman" panose="02020603050405020304" pitchFamily="18" charset="0"/>
                <a:cs typeface="Courier New" panose="02070309020205020404" pitchFamily="49" charset="0"/>
              </a:rPr>
              <a:t>WHERE</a:t>
            </a:r>
            <a:r>
              <a:rPr lang="tr-TR" sz="2000" dirty="0">
                <a:effectLst/>
                <a:latin typeface="Courier New" panose="02070309020205020404" pitchFamily="49" charset="0"/>
                <a:ea typeface="Times New Roman" panose="02020603050405020304" pitchFamily="18" charset="0"/>
                <a:cs typeface="Courier New" panose="02070309020205020404" pitchFamily="49" charset="0"/>
              </a:rPr>
              <a:t> Mark &lt; 90</a:t>
            </a:r>
            <a:endParaRPr lang="tr-TR" sz="2000" b="1" dirty="0">
              <a:effectLst/>
              <a:ea typeface="Times New Roman" panose="02020603050405020304" pitchFamily="18" charset="0"/>
            </a:endParaRPr>
          </a:p>
          <a:p>
            <a:r>
              <a:rPr lang="tr-TR" sz="2400" b="1" dirty="0">
                <a:effectLst/>
                <a:ea typeface="Times New Roman" panose="02020603050405020304" pitchFamily="18" charset="0"/>
              </a:rPr>
              <a:t>AND - OR İşleçleri</a:t>
            </a:r>
          </a:p>
          <a:p>
            <a:pPr lvl="1" fontAlgn="base">
              <a:lnSpc>
                <a:spcPts val="2140"/>
              </a:lnSpc>
              <a:spcAft>
                <a:spcPts val="800"/>
              </a:spcAft>
            </a:pPr>
            <a:r>
              <a:rPr lang="tr-TR" sz="2000" dirty="0">
                <a:solidFill>
                  <a:srgbClr val="000000"/>
                </a:solidFill>
                <a:effectLst/>
                <a:ea typeface="Times New Roman" panose="02020603050405020304" pitchFamily="18" charset="0"/>
                <a:cs typeface="Times New Roman" panose="02020603050405020304" pitchFamily="18" charset="0"/>
              </a:rPr>
              <a:t>Birden fazla koşul tanımlamak istenildiğinde 2 temel işleci (operatörü) çalışalım.</a:t>
            </a:r>
            <a:endParaRPr lang="tr-TR" sz="2000" dirty="0">
              <a:ea typeface="Calibri" panose="020F0502020204030204" pitchFamily="34" charset="0"/>
              <a:cs typeface="Times New Roman" panose="02020603050405020304" pitchFamily="18" charset="0"/>
            </a:endParaRPr>
          </a:p>
          <a:p>
            <a:pPr lvl="2" fontAlgn="base">
              <a:lnSpc>
                <a:spcPts val="2140"/>
              </a:lnSpc>
              <a:spcAft>
                <a:spcPts val="800"/>
              </a:spcAft>
            </a:pPr>
            <a:r>
              <a:rPr lang="tr-TR" sz="1800" dirty="0">
                <a:solidFill>
                  <a:srgbClr val="000000"/>
                </a:solidFill>
                <a:effectLst/>
                <a:ea typeface="Times New Roman" panose="02020603050405020304" pitchFamily="18" charset="0"/>
                <a:cs typeface="Times New Roman" panose="02020603050405020304" pitchFamily="18" charset="0"/>
              </a:rPr>
              <a:t>AND işlecinin bir kaydı getirmesi için</a:t>
            </a:r>
            <a:r>
              <a:rPr lang="tr-TR" sz="1800" b="1" dirty="0">
                <a:solidFill>
                  <a:srgbClr val="000000"/>
                </a:solidFill>
                <a:effectLst/>
                <a:ea typeface="Times New Roman" panose="02020603050405020304" pitchFamily="18" charset="0"/>
                <a:cs typeface="Times New Roman" panose="02020603050405020304" pitchFamily="18" charset="0"/>
              </a:rPr>
              <a:t> her iki koşulun da</a:t>
            </a:r>
            <a:r>
              <a:rPr lang="tr-TR" sz="1800" dirty="0">
                <a:solidFill>
                  <a:srgbClr val="000000"/>
                </a:solidFill>
                <a:effectLst/>
                <a:ea typeface="Times New Roman" panose="02020603050405020304" pitchFamily="18" charset="0"/>
                <a:cs typeface="Times New Roman" panose="02020603050405020304" pitchFamily="18" charset="0"/>
              </a:rPr>
              <a:t> doğru olması gerekir.</a:t>
            </a:r>
            <a:endParaRPr lang="tr-TR" sz="1800" dirty="0">
              <a:solidFill>
                <a:srgbClr val="000000"/>
              </a:solidFill>
              <a:ea typeface="Calibri" panose="020F0502020204030204" pitchFamily="34" charset="0"/>
              <a:cs typeface="Times New Roman" panose="02020603050405020304" pitchFamily="18" charset="0"/>
            </a:endParaRPr>
          </a:p>
          <a:p>
            <a:pPr lvl="2" fontAlgn="base">
              <a:lnSpc>
                <a:spcPts val="2140"/>
              </a:lnSpc>
              <a:spcAft>
                <a:spcPts val="800"/>
              </a:spcAft>
            </a:pPr>
            <a:r>
              <a:rPr lang="tr-TR" sz="1800" dirty="0">
                <a:solidFill>
                  <a:srgbClr val="000000"/>
                </a:solidFill>
                <a:effectLst/>
                <a:ea typeface="Times New Roman" panose="02020603050405020304" pitchFamily="18" charset="0"/>
                <a:cs typeface="Times New Roman" panose="02020603050405020304" pitchFamily="18" charset="0"/>
              </a:rPr>
              <a:t>OR işlecinin bir kaydı getirmesi için iki koşuldan </a:t>
            </a:r>
            <a:r>
              <a:rPr lang="tr-TR" sz="1800" b="1" dirty="0">
                <a:solidFill>
                  <a:srgbClr val="000000"/>
                </a:solidFill>
                <a:effectLst/>
                <a:ea typeface="Times New Roman" panose="02020603050405020304" pitchFamily="18" charset="0"/>
                <a:cs typeface="Times New Roman" panose="02020603050405020304" pitchFamily="18" charset="0"/>
              </a:rPr>
              <a:t>en az birinin</a:t>
            </a:r>
            <a:r>
              <a:rPr lang="tr-TR" sz="1800" dirty="0">
                <a:solidFill>
                  <a:srgbClr val="000000"/>
                </a:solidFill>
                <a:effectLst/>
                <a:ea typeface="Times New Roman" panose="02020603050405020304" pitchFamily="18" charset="0"/>
                <a:cs typeface="Times New Roman" panose="02020603050405020304" pitchFamily="18" charset="0"/>
              </a:rPr>
              <a:t> doğru olması yeterlidir.</a:t>
            </a:r>
            <a:endParaRPr lang="tr-TR" sz="1800" dirty="0">
              <a:solidFill>
                <a:srgbClr val="000000"/>
              </a:solidFill>
              <a:effectLst/>
              <a:ea typeface="Calibri" panose="020F0502020204030204" pitchFamily="34" charset="0"/>
              <a:cs typeface="Times New Roman" panose="02020603050405020304" pitchFamily="18" charset="0"/>
            </a:endParaRPr>
          </a:p>
          <a:p>
            <a:pPr marL="457200" lvl="1" indent="0">
              <a:buNone/>
            </a:pP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SELECT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FROM</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dirty="0" err="1">
                <a:effectLst/>
                <a:latin typeface="Courier New" panose="02070309020205020404" pitchFamily="49" charset="0"/>
                <a:ea typeface="Times New Roman" panose="02020603050405020304" pitchFamily="18" charset="0"/>
                <a:cs typeface="Courier New" panose="02070309020205020404" pitchFamily="49" charset="0"/>
              </a:rPr>
              <a:t>Student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WHERE</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Name = ‘Deniz’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AND</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dirty="0" err="1">
                <a:effectLst/>
                <a:latin typeface="Courier New" panose="02070309020205020404" pitchFamily="49" charset="0"/>
                <a:ea typeface="Times New Roman" panose="02020603050405020304" pitchFamily="18" charset="0"/>
                <a:cs typeface="Courier New" panose="02070309020205020404" pitchFamily="49" charset="0"/>
              </a:rPr>
              <a:t>Department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 ‘Software’</a:t>
            </a:r>
          </a:p>
          <a:p>
            <a:pPr marL="457200" lvl="1" indent="0">
              <a:buNone/>
            </a:pP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SELECT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FROM</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dirty="0" err="1">
                <a:effectLst/>
                <a:latin typeface="Courier New" panose="02070309020205020404" pitchFamily="49" charset="0"/>
                <a:ea typeface="Times New Roman" panose="02020603050405020304" pitchFamily="18" charset="0"/>
                <a:cs typeface="Courier New" panose="02070309020205020404" pitchFamily="49" charset="0"/>
              </a:rPr>
              <a:t>Student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WHERE</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Name = ‘Deniz’ </a:t>
            </a:r>
            <a:r>
              <a:rPr lang="tr-TR" sz="1800" b="1" dirty="0">
                <a:effectLst/>
                <a:latin typeface="Courier New" panose="02070309020205020404" pitchFamily="49" charset="0"/>
                <a:ea typeface="Times New Roman" panose="02020603050405020304" pitchFamily="18" charset="0"/>
                <a:cs typeface="Courier New" panose="02070309020205020404" pitchFamily="49" charset="0"/>
              </a:rPr>
              <a:t>OR</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a:t>
            </a:r>
            <a:r>
              <a:rPr lang="tr-TR" sz="1800" dirty="0" err="1">
                <a:effectLst/>
                <a:latin typeface="Courier New" panose="02070309020205020404" pitchFamily="49" charset="0"/>
                <a:ea typeface="Times New Roman" panose="02020603050405020304" pitchFamily="18" charset="0"/>
                <a:cs typeface="Courier New" panose="02070309020205020404" pitchFamily="49" charset="0"/>
              </a:rPr>
              <a:t>Department</a:t>
            </a:r>
            <a:r>
              <a:rPr lang="tr-TR" sz="1800" dirty="0">
                <a:effectLst/>
                <a:latin typeface="Courier New" panose="02070309020205020404" pitchFamily="49" charset="0"/>
                <a:ea typeface="Times New Roman" panose="02020603050405020304" pitchFamily="18" charset="0"/>
                <a:cs typeface="Courier New" panose="02070309020205020404" pitchFamily="49" charset="0"/>
              </a:rPr>
              <a:t> = ‘Software’</a:t>
            </a:r>
            <a:endParaRPr lang="tr-TR" sz="1800" dirty="0">
              <a:latin typeface="Courier New" panose="02070309020205020404" pitchFamily="49" charset="0"/>
              <a:cs typeface="Courier New" panose="02070309020205020404" pitchFamily="49" charset="0"/>
            </a:endParaRPr>
          </a:p>
          <a:p>
            <a:endParaRPr lang="tr-TR" sz="2400" b="1" dirty="0"/>
          </a:p>
        </p:txBody>
      </p:sp>
    </p:spTree>
    <p:extLst>
      <p:ext uri="{BB962C8B-B14F-4D97-AF65-F5344CB8AC3E}">
        <p14:creationId xmlns:p14="http://schemas.microsoft.com/office/powerpoint/2010/main" val="340594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r>
              <a:rPr lang="tr-TR" sz="2400" u="sng" dirty="0">
                <a:solidFill>
                  <a:srgbClr val="0563C1"/>
                </a:solidFill>
                <a:hlinkClick r:id="rId2">
                  <a:extLst>
                    <a:ext uri="{A12FA001-AC4F-418D-AE19-62706E023703}">
                      <ahyp:hlinkClr xmlns:ahyp="http://schemas.microsoft.com/office/drawing/2018/hyperlinkcolor" val="tx"/>
                    </a:ext>
                  </a:extLst>
                </a:hlinkClick>
              </a:rPr>
              <a:t>Aşağıdaki adresten </a:t>
            </a:r>
            <a:r>
              <a:rPr lang="tr-TR" sz="2400" u="sng" dirty="0" err="1">
                <a:solidFill>
                  <a:srgbClr val="0563C1"/>
                </a:solidFill>
                <a:hlinkClick r:id="rId2">
                  <a:extLst>
                    <a:ext uri="{A12FA001-AC4F-418D-AE19-62706E023703}">
                      <ahyp:hlinkClr xmlns:ahyp="http://schemas.microsoft.com/office/drawing/2018/hyperlinkcolor" val="tx"/>
                    </a:ext>
                  </a:extLst>
                </a:hlinkClick>
              </a:rPr>
              <a:t>sqlite’ı</a:t>
            </a:r>
            <a:r>
              <a:rPr lang="tr-TR" sz="2400" u="sng" dirty="0">
                <a:solidFill>
                  <a:srgbClr val="0563C1"/>
                </a:solidFill>
                <a:hlinkClick r:id="rId2">
                  <a:extLst>
                    <a:ext uri="{A12FA001-AC4F-418D-AE19-62706E023703}">
                      <ahyp:hlinkClr xmlns:ahyp="http://schemas.microsoft.com/office/drawing/2018/hyperlinkcolor" val="tx"/>
                    </a:ext>
                  </a:extLst>
                </a:hlinkClick>
              </a:rPr>
              <a:t> indirebilirsiniz.</a:t>
            </a:r>
            <a:endParaRPr lang="tr-TR" sz="2400" u="sng" dirty="0">
              <a:hlinkClick r:id="rId2">
                <a:extLst>
                  <a:ext uri="{A12FA001-AC4F-418D-AE19-62706E023703}">
                    <ahyp:hlinkClr xmlns:ahyp="http://schemas.microsoft.com/office/drawing/2018/hyperlinkcolor" val="tx"/>
                  </a:ext>
                </a:extLst>
              </a:hlinkClick>
            </a:endParaRPr>
          </a:p>
          <a:p>
            <a:r>
              <a:rPr lang="tr-TR" sz="2400" b="1" dirty="0">
                <a:solidFill>
                  <a:srgbClr val="0563C1"/>
                </a:solidFill>
                <a:hlinkClick r:id="rId2">
                  <a:extLst>
                    <a:ext uri="{A12FA001-AC4F-418D-AE19-62706E023703}">
                      <ahyp:hlinkClr xmlns:ahyp="http://schemas.microsoft.com/office/drawing/2018/hyperlinkcolor" val="tx"/>
                    </a:ext>
                  </a:extLst>
                </a:hlinkClick>
              </a:rPr>
              <a:t>https://sqlitebrowser.org/dl/</a:t>
            </a:r>
            <a:endParaRPr lang="tr-TR" sz="2400" b="1" dirty="0"/>
          </a:p>
          <a:p>
            <a:endParaRPr lang="tr-TR" sz="2400" b="1" dirty="0"/>
          </a:p>
        </p:txBody>
      </p:sp>
      <p:pic>
        <p:nvPicPr>
          <p:cNvPr id="5" name="Resim 4">
            <a:extLst>
              <a:ext uri="{FF2B5EF4-FFF2-40B4-BE49-F238E27FC236}">
                <a16:creationId xmlns:a16="http://schemas.microsoft.com/office/drawing/2014/main" id="{93F63BAB-164B-D95E-4327-792D48FE4031}"/>
              </a:ext>
            </a:extLst>
          </p:cNvPr>
          <p:cNvPicPr>
            <a:picLocks noChangeAspect="1"/>
          </p:cNvPicPr>
          <p:nvPr/>
        </p:nvPicPr>
        <p:blipFill>
          <a:blip r:embed="rId3"/>
          <a:stretch>
            <a:fillRect/>
          </a:stretch>
        </p:blipFill>
        <p:spPr>
          <a:xfrm>
            <a:off x="2527025" y="2558619"/>
            <a:ext cx="6946335" cy="3055601"/>
          </a:xfrm>
          <a:prstGeom prst="rect">
            <a:avLst/>
          </a:prstGeom>
        </p:spPr>
      </p:pic>
    </p:spTree>
    <p:extLst>
      <p:ext uri="{BB962C8B-B14F-4D97-AF65-F5344CB8AC3E}">
        <p14:creationId xmlns:p14="http://schemas.microsoft.com/office/powerpoint/2010/main" val="87753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0BBC7-7584-8DFB-51FF-6480E5E46E45}"/>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C6F6D8AB-044F-9C87-A5A7-5429FC98D5AF}"/>
              </a:ext>
            </a:extLst>
          </p:cNvPr>
          <p:cNvSpPr>
            <a:spLocks noGrp="1"/>
          </p:cNvSpPr>
          <p:nvPr>
            <p:ph idx="1"/>
          </p:nvPr>
        </p:nvSpPr>
        <p:spPr/>
        <p:txBody>
          <a:bodyPr/>
          <a:lstStyle/>
          <a:p>
            <a:r>
              <a:rPr lang="tr-TR" dirty="0"/>
              <a:t>Veri Tabanı</a:t>
            </a:r>
          </a:p>
          <a:p>
            <a:r>
              <a:rPr lang="tr-TR" dirty="0"/>
              <a:t>Veri Tabanı Yönetim Sistemleri</a:t>
            </a:r>
          </a:p>
          <a:p>
            <a:r>
              <a:rPr lang="tr-TR" dirty="0"/>
              <a:t>Veri Tabanı Kavramları</a:t>
            </a:r>
          </a:p>
          <a:p>
            <a:r>
              <a:rPr lang="tr-TR" dirty="0"/>
              <a:t>SQL – Yapısal Sorgulama Dili</a:t>
            </a:r>
          </a:p>
          <a:p>
            <a:r>
              <a:rPr lang="tr-TR" dirty="0"/>
              <a:t>SQL Deyimleri</a:t>
            </a:r>
          </a:p>
          <a:p>
            <a:r>
              <a:rPr lang="tr-TR" dirty="0">
                <a:hlinkClick r:id="rId2"/>
              </a:rPr>
              <a:t>DB Browser </a:t>
            </a:r>
            <a:r>
              <a:rPr lang="tr-TR" dirty="0" err="1">
                <a:hlinkClick r:id="rId2"/>
              </a:rPr>
              <a:t>for</a:t>
            </a:r>
            <a:r>
              <a:rPr lang="tr-TR" dirty="0">
                <a:hlinkClick r:id="rId2"/>
              </a:rPr>
              <a:t> </a:t>
            </a:r>
            <a:r>
              <a:rPr lang="tr-TR" dirty="0" err="1">
                <a:hlinkClick r:id="rId2"/>
              </a:rPr>
              <a:t>SQLite</a:t>
            </a:r>
            <a:endParaRPr lang="tr-TR" dirty="0"/>
          </a:p>
          <a:p>
            <a:endParaRPr lang="tr-TR" dirty="0"/>
          </a:p>
        </p:txBody>
      </p:sp>
    </p:spTree>
    <p:extLst>
      <p:ext uri="{BB962C8B-B14F-4D97-AF65-F5344CB8AC3E}">
        <p14:creationId xmlns:p14="http://schemas.microsoft.com/office/powerpoint/2010/main" val="353475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r>
              <a:rPr lang="tr-TR" sz="2400" u="sng" dirty="0">
                <a:solidFill>
                  <a:srgbClr val="0563C1"/>
                </a:solidFill>
                <a:hlinkClick r:id="rId2">
                  <a:extLst>
                    <a:ext uri="{A12FA001-AC4F-418D-AE19-62706E023703}">
                      <ahyp:hlinkClr xmlns:ahyp="http://schemas.microsoft.com/office/drawing/2018/hyperlinkcolor" val="tx"/>
                    </a:ext>
                  </a:extLst>
                </a:hlinkClick>
              </a:rPr>
              <a:t>Aşağıdaki adresten </a:t>
            </a:r>
            <a:r>
              <a:rPr lang="tr-TR" sz="2400" u="sng" dirty="0" err="1">
                <a:solidFill>
                  <a:srgbClr val="0563C1"/>
                </a:solidFill>
                <a:hlinkClick r:id="rId2">
                  <a:extLst>
                    <a:ext uri="{A12FA001-AC4F-418D-AE19-62706E023703}">
                      <ahyp:hlinkClr xmlns:ahyp="http://schemas.microsoft.com/office/drawing/2018/hyperlinkcolor" val="tx"/>
                    </a:ext>
                  </a:extLst>
                </a:hlinkClick>
              </a:rPr>
              <a:t>sqlite’ı</a:t>
            </a:r>
            <a:r>
              <a:rPr lang="tr-TR" sz="2400" u="sng" dirty="0">
                <a:solidFill>
                  <a:srgbClr val="0563C1"/>
                </a:solidFill>
                <a:hlinkClick r:id="rId2">
                  <a:extLst>
                    <a:ext uri="{A12FA001-AC4F-418D-AE19-62706E023703}">
                      <ahyp:hlinkClr xmlns:ahyp="http://schemas.microsoft.com/office/drawing/2018/hyperlinkcolor" val="tx"/>
                    </a:ext>
                  </a:extLst>
                </a:hlinkClick>
              </a:rPr>
              <a:t> indirebilirsiniz.</a:t>
            </a:r>
            <a:endParaRPr lang="tr-TR" sz="2400" u="sng" dirty="0">
              <a:hlinkClick r:id="rId2">
                <a:extLst>
                  <a:ext uri="{A12FA001-AC4F-418D-AE19-62706E023703}">
                    <ahyp:hlinkClr xmlns:ahyp="http://schemas.microsoft.com/office/drawing/2018/hyperlinkcolor" val="tx"/>
                  </a:ext>
                </a:extLst>
              </a:hlinkClick>
            </a:endParaRPr>
          </a:p>
          <a:p>
            <a:r>
              <a:rPr lang="tr-TR" sz="2400" b="1" dirty="0">
                <a:solidFill>
                  <a:srgbClr val="0563C1"/>
                </a:solidFill>
                <a:hlinkClick r:id="rId2">
                  <a:extLst>
                    <a:ext uri="{A12FA001-AC4F-418D-AE19-62706E023703}">
                      <ahyp:hlinkClr xmlns:ahyp="http://schemas.microsoft.com/office/drawing/2018/hyperlinkcolor" val="tx"/>
                    </a:ext>
                  </a:extLst>
                </a:hlinkClick>
              </a:rPr>
              <a:t>https://sqlitebrowser.org/dl/</a:t>
            </a:r>
            <a:endParaRPr lang="tr-TR" sz="2400" b="1" dirty="0"/>
          </a:p>
          <a:p>
            <a:endParaRPr lang="tr-TR" sz="2400" b="1" dirty="0"/>
          </a:p>
        </p:txBody>
      </p:sp>
      <p:pic>
        <p:nvPicPr>
          <p:cNvPr id="5" name="Resim 4">
            <a:extLst>
              <a:ext uri="{FF2B5EF4-FFF2-40B4-BE49-F238E27FC236}">
                <a16:creationId xmlns:a16="http://schemas.microsoft.com/office/drawing/2014/main" id="{93F63BAB-164B-D95E-4327-792D48FE4031}"/>
              </a:ext>
            </a:extLst>
          </p:cNvPr>
          <p:cNvPicPr>
            <a:picLocks noChangeAspect="1"/>
          </p:cNvPicPr>
          <p:nvPr/>
        </p:nvPicPr>
        <p:blipFill>
          <a:blip r:embed="rId3"/>
          <a:stretch>
            <a:fillRect/>
          </a:stretch>
        </p:blipFill>
        <p:spPr>
          <a:xfrm>
            <a:off x="2527025" y="2558619"/>
            <a:ext cx="6946335" cy="3055601"/>
          </a:xfrm>
          <a:prstGeom prst="rect">
            <a:avLst/>
          </a:prstGeom>
        </p:spPr>
      </p:pic>
    </p:spTree>
    <p:extLst>
      <p:ext uri="{BB962C8B-B14F-4D97-AF65-F5344CB8AC3E}">
        <p14:creationId xmlns:p14="http://schemas.microsoft.com/office/powerpoint/2010/main" val="386339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8" name="Resim 7">
            <a:extLst>
              <a:ext uri="{FF2B5EF4-FFF2-40B4-BE49-F238E27FC236}">
                <a16:creationId xmlns:a16="http://schemas.microsoft.com/office/drawing/2014/main" id="{FA8FB2DB-C672-1BFD-881D-99405BCAA641}"/>
              </a:ext>
            </a:extLst>
          </p:cNvPr>
          <p:cNvPicPr>
            <a:picLocks noChangeAspect="1"/>
          </p:cNvPicPr>
          <p:nvPr/>
        </p:nvPicPr>
        <p:blipFill>
          <a:blip r:embed="rId2"/>
          <a:stretch>
            <a:fillRect/>
          </a:stretch>
        </p:blipFill>
        <p:spPr>
          <a:xfrm>
            <a:off x="1958196" y="1381531"/>
            <a:ext cx="7264462" cy="5183071"/>
          </a:xfrm>
          <a:prstGeom prst="rect">
            <a:avLst/>
          </a:prstGeom>
        </p:spPr>
      </p:pic>
    </p:spTree>
    <p:extLst>
      <p:ext uri="{BB962C8B-B14F-4D97-AF65-F5344CB8AC3E}">
        <p14:creationId xmlns:p14="http://schemas.microsoft.com/office/powerpoint/2010/main" val="205731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5" name="Resim 4">
            <a:extLst>
              <a:ext uri="{FF2B5EF4-FFF2-40B4-BE49-F238E27FC236}">
                <a16:creationId xmlns:a16="http://schemas.microsoft.com/office/drawing/2014/main" id="{26EDC404-0678-0CA2-B16F-5D7ADFFC0532}"/>
              </a:ext>
            </a:extLst>
          </p:cNvPr>
          <p:cNvPicPr>
            <a:picLocks noChangeAspect="1"/>
          </p:cNvPicPr>
          <p:nvPr/>
        </p:nvPicPr>
        <p:blipFill>
          <a:blip r:embed="rId2"/>
          <a:stretch>
            <a:fillRect/>
          </a:stretch>
        </p:blipFill>
        <p:spPr>
          <a:xfrm>
            <a:off x="2922846" y="1690688"/>
            <a:ext cx="5178934" cy="3647586"/>
          </a:xfrm>
          <a:prstGeom prst="rect">
            <a:avLst/>
          </a:prstGeom>
        </p:spPr>
      </p:pic>
    </p:spTree>
    <p:extLst>
      <p:ext uri="{BB962C8B-B14F-4D97-AF65-F5344CB8AC3E}">
        <p14:creationId xmlns:p14="http://schemas.microsoft.com/office/powerpoint/2010/main" val="21361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6" name="Resim 5">
            <a:extLst>
              <a:ext uri="{FF2B5EF4-FFF2-40B4-BE49-F238E27FC236}">
                <a16:creationId xmlns:a16="http://schemas.microsoft.com/office/drawing/2014/main" id="{6639C5A3-1336-6997-AE11-FDFF87E3C362}"/>
              </a:ext>
            </a:extLst>
          </p:cNvPr>
          <p:cNvPicPr>
            <a:picLocks noChangeAspect="1"/>
          </p:cNvPicPr>
          <p:nvPr/>
        </p:nvPicPr>
        <p:blipFill>
          <a:blip r:embed="rId2"/>
          <a:stretch>
            <a:fillRect/>
          </a:stretch>
        </p:blipFill>
        <p:spPr>
          <a:xfrm>
            <a:off x="1750141" y="1560154"/>
            <a:ext cx="8100762" cy="4343776"/>
          </a:xfrm>
          <a:prstGeom prst="rect">
            <a:avLst/>
          </a:prstGeom>
        </p:spPr>
      </p:pic>
    </p:spTree>
    <p:extLst>
      <p:ext uri="{BB962C8B-B14F-4D97-AF65-F5344CB8AC3E}">
        <p14:creationId xmlns:p14="http://schemas.microsoft.com/office/powerpoint/2010/main" val="378060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5" name="Resim 4">
            <a:extLst>
              <a:ext uri="{FF2B5EF4-FFF2-40B4-BE49-F238E27FC236}">
                <a16:creationId xmlns:a16="http://schemas.microsoft.com/office/drawing/2014/main" id="{DAAF8BB8-A5A0-7177-825D-01E2BDDB8770}"/>
              </a:ext>
            </a:extLst>
          </p:cNvPr>
          <p:cNvPicPr>
            <a:picLocks noChangeAspect="1"/>
          </p:cNvPicPr>
          <p:nvPr/>
        </p:nvPicPr>
        <p:blipFill>
          <a:blip r:embed="rId2"/>
          <a:stretch>
            <a:fillRect/>
          </a:stretch>
        </p:blipFill>
        <p:spPr>
          <a:xfrm>
            <a:off x="5653501" y="1746801"/>
            <a:ext cx="6233700" cy="4313294"/>
          </a:xfrm>
          <a:prstGeom prst="rect">
            <a:avLst/>
          </a:prstGeom>
        </p:spPr>
      </p:pic>
      <p:pic>
        <p:nvPicPr>
          <p:cNvPr id="10" name="Resim 9">
            <a:extLst>
              <a:ext uri="{FF2B5EF4-FFF2-40B4-BE49-F238E27FC236}">
                <a16:creationId xmlns:a16="http://schemas.microsoft.com/office/drawing/2014/main" id="{E5E580A6-7616-71B8-A41C-466C74645DDA}"/>
              </a:ext>
            </a:extLst>
          </p:cNvPr>
          <p:cNvPicPr>
            <a:picLocks noChangeAspect="1"/>
          </p:cNvPicPr>
          <p:nvPr/>
        </p:nvPicPr>
        <p:blipFill>
          <a:blip r:embed="rId3"/>
          <a:stretch>
            <a:fillRect/>
          </a:stretch>
        </p:blipFill>
        <p:spPr>
          <a:xfrm>
            <a:off x="0" y="2042888"/>
            <a:ext cx="5353133" cy="3482841"/>
          </a:xfrm>
          <a:prstGeom prst="rect">
            <a:avLst/>
          </a:prstGeom>
        </p:spPr>
      </p:pic>
    </p:spTree>
    <p:extLst>
      <p:ext uri="{BB962C8B-B14F-4D97-AF65-F5344CB8AC3E}">
        <p14:creationId xmlns:p14="http://schemas.microsoft.com/office/powerpoint/2010/main" val="367752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6" name="Resim 5">
            <a:extLst>
              <a:ext uri="{FF2B5EF4-FFF2-40B4-BE49-F238E27FC236}">
                <a16:creationId xmlns:a16="http://schemas.microsoft.com/office/drawing/2014/main" id="{01329474-E49E-0711-E353-F5AA9B05B93D}"/>
              </a:ext>
            </a:extLst>
          </p:cNvPr>
          <p:cNvPicPr>
            <a:picLocks noChangeAspect="1"/>
          </p:cNvPicPr>
          <p:nvPr/>
        </p:nvPicPr>
        <p:blipFill>
          <a:blip r:embed="rId2"/>
          <a:stretch>
            <a:fillRect/>
          </a:stretch>
        </p:blipFill>
        <p:spPr>
          <a:xfrm>
            <a:off x="2964042" y="1310790"/>
            <a:ext cx="5677325" cy="5182085"/>
          </a:xfrm>
          <a:prstGeom prst="rect">
            <a:avLst/>
          </a:prstGeom>
        </p:spPr>
      </p:pic>
    </p:spTree>
    <p:extLst>
      <p:ext uri="{BB962C8B-B14F-4D97-AF65-F5344CB8AC3E}">
        <p14:creationId xmlns:p14="http://schemas.microsoft.com/office/powerpoint/2010/main" val="307347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6" name="Resim 5">
            <a:extLst>
              <a:ext uri="{FF2B5EF4-FFF2-40B4-BE49-F238E27FC236}">
                <a16:creationId xmlns:a16="http://schemas.microsoft.com/office/drawing/2014/main" id="{01329474-E49E-0711-E353-F5AA9B05B93D}"/>
              </a:ext>
            </a:extLst>
          </p:cNvPr>
          <p:cNvPicPr>
            <a:picLocks noChangeAspect="1"/>
          </p:cNvPicPr>
          <p:nvPr/>
        </p:nvPicPr>
        <p:blipFill>
          <a:blip r:embed="rId2"/>
          <a:stretch>
            <a:fillRect/>
          </a:stretch>
        </p:blipFill>
        <p:spPr>
          <a:xfrm>
            <a:off x="2964042" y="1310790"/>
            <a:ext cx="5677325" cy="5182085"/>
          </a:xfrm>
          <a:prstGeom prst="rect">
            <a:avLst/>
          </a:prstGeom>
        </p:spPr>
      </p:pic>
    </p:spTree>
    <p:extLst>
      <p:ext uri="{BB962C8B-B14F-4D97-AF65-F5344CB8AC3E}">
        <p14:creationId xmlns:p14="http://schemas.microsoft.com/office/powerpoint/2010/main" val="110731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VERİTABANI OLUŞTURMA</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5" name="Resim 4">
            <a:extLst>
              <a:ext uri="{FF2B5EF4-FFF2-40B4-BE49-F238E27FC236}">
                <a16:creationId xmlns:a16="http://schemas.microsoft.com/office/drawing/2014/main" id="{C8353CE4-31AE-3B68-DB80-1E4E03A5EBA0}"/>
              </a:ext>
            </a:extLst>
          </p:cNvPr>
          <p:cNvPicPr>
            <a:picLocks noChangeAspect="1"/>
          </p:cNvPicPr>
          <p:nvPr/>
        </p:nvPicPr>
        <p:blipFill>
          <a:blip r:embed="rId2"/>
          <a:stretch>
            <a:fillRect/>
          </a:stretch>
        </p:blipFill>
        <p:spPr>
          <a:xfrm>
            <a:off x="3014189" y="1393987"/>
            <a:ext cx="5966977" cy="5464013"/>
          </a:xfrm>
          <a:prstGeom prst="rect">
            <a:avLst/>
          </a:prstGeom>
        </p:spPr>
      </p:pic>
    </p:spTree>
    <p:extLst>
      <p:ext uri="{BB962C8B-B14F-4D97-AF65-F5344CB8AC3E}">
        <p14:creationId xmlns:p14="http://schemas.microsoft.com/office/powerpoint/2010/main" val="2386199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BDAE8-2CD0-486B-F90D-E4E864ABB589}"/>
              </a:ext>
            </a:extLst>
          </p:cNvPr>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SQLITE Tabloya Kayıt Ekleme</a:t>
            </a:r>
            <a:endParaRPr lang="tr-TR" dirty="0"/>
          </a:p>
        </p:txBody>
      </p:sp>
      <p:sp>
        <p:nvSpPr>
          <p:cNvPr id="3" name="İçerik Yer Tutucusu 2">
            <a:extLst>
              <a:ext uri="{FF2B5EF4-FFF2-40B4-BE49-F238E27FC236}">
                <a16:creationId xmlns:a16="http://schemas.microsoft.com/office/drawing/2014/main" id="{F3A0F8E7-A842-A623-8FB2-8BB2FBE9D5E8}"/>
              </a:ext>
            </a:extLst>
          </p:cNvPr>
          <p:cNvSpPr>
            <a:spLocks noGrp="1"/>
          </p:cNvSpPr>
          <p:nvPr>
            <p:ph idx="1"/>
          </p:nvPr>
        </p:nvSpPr>
        <p:spPr>
          <a:xfrm>
            <a:off x="540775" y="1560154"/>
            <a:ext cx="11346426" cy="4351338"/>
          </a:xfrm>
        </p:spPr>
        <p:txBody>
          <a:bodyPr/>
          <a:lstStyle/>
          <a:p>
            <a:endParaRPr lang="tr-TR" sz="2400" b="1" dirty="0"/>
          </a:p>
        </p:txBody>
      </p:sp>
      <p:pic>
        <p:nvPicPr>
          <p:cNvPr id="6" name="Resim 5">
            <a:extLst>
              <a:ext uri="{FF2B5EF4-FFF2-40B4-BE49-F238E27FC236}">
                <a16:creationId xmlns:a16="http://schemas.microsoft.com/office/drawing/2014/main" id="{F489FAB1-F04E-3FDA-0100-FA7DEDE7FA95}"/>
              </a:ext>
            </a:extLst>
          </p:cNvPr>
          <p:cNvPicPr>
            <a:picLocks noChangeAspect="1"/>
          </p:cNvPicPr>
          <p:nvPr/>
        </p:nvPicPr>
        <p:blipFill>
          <a:blip r:embed="rId2"/>
          <a:stretch>
            <a:fillRect/>
          </a:stretch>
        </p:blipFill>
        <p:spPr>
          <a:xfrm>
            <a:off x="1492816" y="1529657"/>
            <a:ext cx="8773749" cy="4963218"/>
          </a:xfrm>
          <a:prstGeom prst="rect">
            <a:avLst/>
          </a:prstGeom>
        </p:spPr>
      </p:pic>
    </p:spTree>
    <p:extLst>
      <p:ext uri="{BB962C8B-B14F-4D97-AF65-F5344CB8AC3E}">
        <p14:creationId xmlns:p14="http://schemas.microsoft.com/office/powerpoint/2010/main" val="411357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671BF4-CE19-FBB6-7FF8-D5A7309C94B9}"/>
              </a:ext>
            </a:extLst>
          </p:cNvPr>
          <p:cNvSpPr>
            <a:spLocks noGrp="1"/>
          </p:cNvSpPr>
          <p:nvPr>
            <p:ph type="title"/>
          </p:nvPr>
        </p:nvSpPr>
        <p:spPr/>
        <p:txBody>
          <a:bodyPr/>
          <a:lstStyle/>
          <a:p>
            <a:r>
              <a:rPr lang="tr-TR" dirty="0"/>
              <a:t>Veri Tabanı</a:t>
            </a:r>
          </a:p>
        </p:txBody>
      </p:sp>
      <p:sp>
        <p:nvSpPr>
          <p:cNvPr id="3" name="İçerik Yer Tutucusu 2">
            <a:extLst>
              <a:ext uri="{FF2B5EF4-FFF2-40B4-BE49-F238E27FC236}">
                <a16:creationId xmlns:a16="http://schemas.microsoft.com/office/drawing/2014/main" id="{38BB8956-138A-3512-17AC-074C67A88DC6}"/>
              </a:ext>
            </a:extLst>
          </p:cNvPr>
          <p:cNvSpPr>
            <a:spLocks noGrp="1"/>
          </p:cNvSpPr>
          <p:nvPr>
            <p:ph idx="1"/>
          </p:nvPr>
        </p:nvSpPr>
        <p:spPr>
          <a:xfrm>
            <a:off x="503903" y="1451999"/>
            <a:ext cx="11275142" cy="4673498"/>
          </a:xfrm>
        </p:spPr>
        <p:txBody>
          <a:bodyPr>
            <a:normAutofit fontScale="92500" lnSpcReduction="20000"/>
          </a:bodyPr>
          <a:lstStyle/>
          <a:p>
            <a:pPr algn="just">
              <a:lnSpc>
                <a:spcPct val="110000"/>
              </a:lnSpc>
              <a:spcBef>
                <a:spcPts val="0"/>
              </a:spcBef>
              <a:spcAft>
                <a:spcPts val="1200"/>
              </a:spcAft>
            </a:pPr>
            <a:r>
              <a:rPr lang="tr-TR" dirty="0"/>
              <a:t>Bir kurum veya kuruluşun birçok uygulamasında kullanılan, gereksiz yinelemelerden arınmış olarak, düzenli biçimlerde bilgisayar diskinde saklanan birbiriyle ilişkili veriler topluluğudur. </a:t>
            </a:r>
          </a:p>
          <a:p>
            <a:pPr algn="just">
              <a:lnSpc>
                <a:spcPct val="110000"/>
              </a:lnSpc>
              <a:spcBef>
                <a:spcPts val="0"/>
              </a:spcBef>
              <a:spcAft>
                <a:spcPts val="1200"/>
              </a:spcAft>
            </a:pPr>
            <a:r>
              <a:rPr lang="tr-TR" dirty="0"/>
              <a:t>Günümüzde basit müşteri bilgilerinin tutulmasından büyük kapsamlı şirket verilerin tutulmasına kadar veri depolaması gereken alanların tamamında veri tabanları kullanılmaktadır. </a:t>
            </a:r>
          </a:p>
          <a:p>
            <a:pPr lvl="1" algn="just">
              <a:lnSpc>
                <a:spcPct val="110000"/>
              </a:lnSpc>
              <a:spcBef>
                <a:spcPts val="0"/>
              </a:spcBef>
              <a:spcAft>
                <a:spcPts val="1200"/>
              </a:spcAft>
            </a:pPr>
            <a:r>
              <a:rPr lang="tr-TR" dirty="0"/>
              <a:t>Örneğin; müşteri bilgilerinin, ödemelerin, taksitlerin, stokların, öğrenci bilgilerini tutmak için veri tabanları kullanılmaktadır.</a:t>
            </a:r>
          </a:p>
          <a:p>
            <a:pPr algn="just">
              <a:lnSpc>
                <a:spcPct val="110000"/>
              </a:lnSpc>
              <a:spcBef>
                <a:spcPts val="0"/>
              </a:spcBef>
              <a:spcAft>
                <a:spcPts val="1200"/>
              </a:spcAft>
            </a:pPr>
            <a:r>
              <a:rPr lang="tr-TR" dirty="0"/>
              <a:t>Veri tabanları kullanıldığı alana göre farklı veriler barındırabilir. </a:t>
            </a:r>
          </a:p>
          <a:p>
            <a:pPr lvl="1" algn="just">
              <a:lnSpc>
                <a:spcPct val="110000"/>
              </a:lnSpc>
              <a:spcBef>
                <a:spcPts val="0"/>
              </a:spcBef>
              <a:spcAft>
                <a:spcPts val="1200"/>
              </a:spcAft>
            </a:pPr>
            <a:r>
              <a:rPr lang="tr-TR" dirty="0"/>
              <a:t>Ticari amaçlı bir firmada tutulan veriler muhasebe, satış, fatura ve irsaliye ile ilgili, okula ait tutulan veriler öğrenci, not ve devamsızlık verileri olacaktır.</a:t>
            </a:r>
          </a:p>
        </p:txBody>
      </p:sp>
    </p:spTree>
    <p:extLst>
      <p:ext uri="{BB962C8B-B14F-4D97-AF65-F5344CB8AC3E}">
        <p14:creationId xmlns:p14="http://schemas.microsoft.com/office/powerpoint/2010/main" val="278633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E5939E-305A-92C7-1105-5CBAB4A6928F}"/>
              </a:ext>
            </a:extLst>
          </p:cNvPr>
          <p:cNvSpPr>
            <a:spLocks noGrp="1"/>
          </p:cNvSpPr>
          <p:nvPr>
            <p:ph type="title"/>
          </p:nvPr>
        </p:nvSpPr>
        <p:spPr/>
        <p:txBody>
          <a:bodyPr/>
          <a:lstStyle/>
          <a:p>
            <a:r>
              <a:rPr lang="tr-TR" dirty="0"/>
              <a:t>Neden Veri Tabanı Gereklidir?</a:t>
            </a:r>
          </a:p>
        </p:txBody>
      </p:sp>
      <p:sp>
        <p:nvSpPr>
          <p:cNvPr id="3" name="İçerik Yer Tutucusu 2">
            <a:extLst>
              <a:ext uri="{FF2B5EF4-FFF2-40B4-BE49-F238E27FC236}">
                <a16:creationId xmlns:a16="http://schemas.microsoft.com/office/drawing/2014/main" id="{9EE898E6-C2C2-B17C-4BE4-9907170AD448}"/>
              </a:ext>
            </a:extLst>
          </p:cNvPr>
          <p:cNvSpPr>
            <a:spLocks noGrp="1"/>
          </p:cNvSpPr>
          <p:nvPr>
            <p:ph idx="1"/>
          </p:nvPr>
        </p:nvSpPr>
        <p:spPr/>
        <p:txBody>
          <a:bodyPr/>
          <a:lstStyle/>
          <a:p>
            <a:r>
              <a:rPr lang="tr-TR" dirty="0"/>
              <a:t>Gereksiz veri tekrarını önler.</a:t>
            </a:r>
          </a:p>
          <a:p>
            <a:r>
              <a:rPr lang="tr-TR" dirty="0"/>
              <a:t>Veri güvenliği sağlar.</a:t>
            </a:r>
          </a:p>
          <a:p>
            <a:r>
              <a:rPr lang="tr-TR" dirty="0"/>
              <a:t>Çoklu kullanıcı erişimini sağlar.</a:t>
            </a:r>
          </a:p>
          <a:p>
            <a:r>
              <a:rPr lang="tr-TR" dirty="0"/>
              <a:t>Aynı andaki erişimlerde tutarsızlıkları önler.</a:t>
            </a:r>
          </a:p>
        </p:txBody>
      </p:sp>
    </p:spTree>
    <p:extLst>
      <p:ext uri="{BB962C8B-B14F-4D97-AF65-F5344CB8AC3E}">
        <p14:creationId xmlns:p14="http://schemas.microsoft.com/office/powerpoint/2010/main" val="308556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C3F3AD-981B-E4E3-7D6A-D0F02132460C}"/>
              </a:ext>
            </a:extLst>
          </p:cNvPr>
          <p:cNvSpPr>
            <a:spLocks noGrp="1"/>
          </p:cNvSpPr>
          <p:nvPr>
            <p:ph type="title"/>
          </p:nvPr>
        </p:nvSpPr>
        <p:spPr/>
        <p:txBody>
          <a:bodyPr/>
          <a:lstStyle/>
          <a:p>
            <a:r>
              <a:rPr lang="tr-TR" dirty="0"/>
              <a:t>Veri Tabanı Yönetim Sistemleri – VTYS </a:t>
            </a:r>
          </a:p>
        </p:txBody>
      </p:sp>
      <p:sp>
        <p:nvSpPr>
          <p:cNvPr id="3" name="İçerik Yer Tutucusu 2">
            <a:extLst>
              <a:ext uri="{FF2B5EF4-FFF2-40B4-BE49-F238E27FC236}">
                <a16:creationId xmlns:a16="http://schemas.microsoft.com/office/drawing/2014/main" id="{F5C09883-C800-5425-2F72-D9292F771B83}"/>
              </a:ext>
            </a:extLst>
          </p:cNvPr>
          <p:cNvSpPr>
            <a:spLocks noGrp="1"/>
          </p:cNvSpPr>
          <p:nvPr>
            <p:ph idx="1"/>
          </p:nvPr>
        </p:nvSpPr>
        <p:spPr>
          <a:xfrm>
            <a:off x="403123" y="1825625"/>
            <a:ext cx="11788877" cy="4351338"/>
          </a:xfrm>
        </p:spPr>
        <p:txBody>
          <a:bodyPr>
            <a:normAutofit fontScale="92500" lnSpcReduction="20000"/>
          </a:bodyPr>
          <a:lstStyle/>
          <a:p>
            <a:pPr algn="just">
              <a:lnSpc>
                <a:spcPct val="110000"/>
              </a:lnSpc>
              <a:spcBef>
                <a:spcPts val="0"/>
              </a:spcBef>
              <a:spcAft>
                <a:spcPts val="600"/>
              </a:spcAft>
            </a:pPr>
            <a:r>
              <a:rPr lang="tr-TR" dirty="0"/>
              <a:t>Yeni bir veri tabanı oluşturmak, veri tabanı düzenlemek, geliştirmek ve bakımını yapmak gibi çeşitli karmaşık işlemlerin gerçekleştirildiği birden fazla programdan oluşmuş bir yazılım sistemidir. </a:t>
            </a:r>
          </a:p>
          <a:p>
            <a:pPr algn="just">
              <a:lnSpc>
                <a:spcPct val="110000"/>
              </a:lnSpc>
              <a:spcBef>
                <a:spcPts val="0"/>
              </a:spcBef>
              <a:spcAft>
                <a:spcPts val="600"/>
              </a:spcAft>
            </a:pPr>
            <a:r>
              <a:rPr lang="tr-TR" dirty="0"/>
              <a:t>Veri tabanı yönetim sistemi, kullanıcı ile veri tabanı arasında bir arabirim oluşturmaktadır ve veri tabanına her türlü erişimi sağlar. </a:t>
            </a:r>
          </a:p>
          <a:p>
            <a:pPr lvl="1" algn="just">
              <a:lnSpc>
                <a:spcPct val="110000"/>
              </a:lnSpc>
              <a:spcBef>
                <a:spcPts val="0"/>
              </a:spcBef>
              <a:spcAft>
                <a:spcPts val="600"/>
              </a:spcAft>
            </a:pPr>
            <a:r>
              <a:rPr lang="tr-TR" dirty="0"/>
              <a:t>Oracle Database</a:t>
            </a:r>
          </a:p>
          <a:p>
            <a:pPr lvl="1" algn="just">
              <a:lnSpc>
                <a:spcPct val="110000"/>
              </a:lnSpc>
              <a:spcBef>
                <a:spcPts val="0"/>
              </a:spcBef>
              <a:spcAft>
                <a:spcPts val="600"/>
              </a:spcAft>
            </a:pPr>
            <a:r>
              <a:rPr lang="tr-TR" dirty="0"/>
              <a:t>Microsoft Access</a:t>
            </a:r>
          </a:p>
          <a:p>
            <a:pPr lvl="1" algn="just">
              <a:lnSpc>
                <a:spcPct val="110000"/>
              </a:lnSpc>
              <a:spcBef>
                <a:spcPts val="0"/>
              </a:spcBef>
              <a:spcAft>
                <a:spcPts val="600"/>
              </a:spcAft>
            </a:pPr>
            <a:r>
              <a:rPr lang="tr-TR" dirty="0"/>
              <a:t>IBM DB/2</a:t>
            </a:r>
          </a:p>
          <a:p>
            <a:pPr lvl="1" algn="just">
              <a:lnSpc>
                <a:spcPct val="110000"/>
              </a:lnSpc>
              <a:spcBef>
                <a:spcPts val="0"/>
              </a:spcBef>
              <a:spcAft>
                <a:spcPts val="600"/>
              </a:spcAft>
            </a:pPr>
            <a:r>
              <a:rPr lang="tr-TR" dirty="0"/>
              <a:t>Microsoft SQL Server</a:t>
            </a:r>
          </a:p>
          <a:p>
            <a:pPr lvl="1" algn="just">
              <a:lnSpc>
                <a:spcPct val="110000"/>
              </a:lnSpc>
              <a:spcBef>
                <a:spcPts val="0"/>
              </a:spcBef>
              <a:spcAft>
                <a:spcPts val="600"/>
              </a:spcAft>
            </a:pPr>
            <a:r>
              <a:rPr lang="tr-TR" dirty="0" err="1"/>
              <a:t>PostgreSQL</a:t>
            </a:r>
            <a:endParaRPr lang="tr-TR" dirty="0"/>
          </a:p>
          <a:p>
            <a:pPr lvl="1" algn="just">
              <a:lnSpc>
                <a:spcPct val="110000"/>
              </a:lnSpc>
              <a:spcBef>
                <a:spcPts val="0"/>
              </a:spcBef>
              <a:spcAft>
                <a:spcPts val="600"/>
              </a:spcAft>
            </a:pPr>
            <a:r>
              <a:rPr lang="tr-TR" dirty="0"/>
              <a:t>MySQL</a:t>
            </a:r>
          </a:p>
        </p:txBody>
      </p:sp>
    </p:spTree>
    <p:extLst>
      <p:ext uri="{BB962C8B-B14F-4D97-AF65-F5344CB8AC3E}">
        <p14:creationId xmlns:p14="http://schemas.microsoft.com/office/powerpoint/2010/main" val="287394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EC95EE-C432-1542-F98E-5F48DEFADF5E}"/>
              </a:ext>
            </a:extLst>
          </p:cNvPr>
          <p:cNvSpPr>
            <a:spLocks noGrp="1"/>
          </p:cNvSpPr>
          <p:nvPr>
            <p:ph type="title"/>
          </p:nvPr>
        </p:nvSpPr>
        <p:spPr/>
        <p:txBody>
          <a:bodyPr/>
          <a:lstStyle/>
          <a:p>
            <a:r>
              <a:rPr lang="tr-TR" dirty="0" err="1"/>
              <a:t>VTYS’nin</a:t>
            </a:r>
            <a:r>
              <a:rPr lang="tr-TR" dirty="0"/>
              <a:t> Sağladığı Yararlar</a:t>
            </a:r>
          </a:p>
        </p:txBody>
      </p:sp>
      <p:sp>
        <p:nvSpPr>
          <p:cNvPr id="3" name="İçerik Yer Tutucusu 2">
            <a:extLst>
              <a:ext uri="{FF2B5EF4-FFF2-40B4-BE49-F238E27FC236}">
                <a16:creationId xmlns:a16="http://schemas.microsoft.com/office/drawing/2014/main" id="{7115EBBC-ACF6-8B83-D87C-63611550164D}"/>
              </a:ext>
            </a:extLst>
          </p:cNvPr>
          <p:cNvSpPr>
            <a:spLocks noGrp="1"/>
          </p:cNvSpPr>
          <p:nvPr>
            <p:ph idx="1"/>
          </p:nvPr>
        </p:nvSpPr>
        <p:spPr/>
        <p:txBody>
          <a:bodyPr/>
          <a:lstStyle/>
          <a:p>
            <a:r>
              <a:rPr lang="tr-TR" dirty="0"/>
              <a:t>Veri tekrarının önlenmesi – Data </a:t>
            </a:r>
            <a:r>
              <a:rPr lang="tr-TR" dirty="0" err="1"/>
              <a:t>Redundancy</a:t>
            </a:r>
            <a:endParaRPr lang="tr-TR" dirty="0"/>
          </a:p>
          <a:p>
            <a:r>
              <a:rPr lang="tr-TR" dirty="0"/>
              <a:t>Veri tutarlılığının sağlanması – Data </a:t>
            </a:r>
            <a:r>
              <a:rPr lang="tr-TR" dirty="0" err="1"/>
              <a:t>Consistency</a:t>
            </a:r>
            <a:endParaRPr lang="tr-TR" dirty="0"/>
          </a:p>
          <a:p>
            <a:r>
              <a:rPr lang="tr-TR" dirty="0"/>
              <a:t>Veri paylaşımının sağlanması – Data </a:t>
            </a:r>
            <a:r>
              <a:rPr lang="tr-TR" dirty="0" err="1"/>
              <a:t>Concurrency</a:t>
            </a:r>
            <a:endParaRPr lang="tr-TR" dirty="0"/>
          </a:p>
          <a:p>
            <a:r>
              <a:rPr lang="tr-TR" dirty="0"/>
              <a:t>Veri bütünlüğünün sağlanması – Data </a:t>
            </a:r>
            <a:r>
              <a:rPr lang="tr-TR" dirty="0" err="1"/>
              <a:t>Integrity</a:t>
            </a:r>
            <a:endParaRPr lang="tr-TR" dirty="0"/>
          </a:p>
          <a:p>
            <a:r>
              <a:rPr lang="tr-TR" dirty="0"/>
              <a:t>Veri güvenliğinin sağlanması – Data Security</a:t>
            </a:r>
          </a:p>
          <a:p>
            <a:r>
              <a:rPr lang="tr-TR" dirty="0"/>
              <a:t>Veri bağımsızlığının sağlanması – Data </a:t>
            </a:r>
            <a:r>
              <a:rPr lang="tr-TR" dirty="0" err="1"/>
              <a:t>Independence</a:t>
            </a:r>
            <a:endParaRPr lang="tr-TR" dirty="0"/>
          </a:p>
        </p:txBody>
      </p:sp>
    </p:spTree>
    <p:extLst>
      <p:ext uri="{BB962C8B-B14F-4D97-AF65-F5344CB8AC3E}">
        <p14:creationId xmlns:p14="http://schemas.microsoft.com/office/powerpoint/2010/main" val="345177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868B53-222B-81D7-3E7E-6D26E8B84522}"/>
              </a:ext>
            </a:extLst>
          </p:cNvPr>
          <p:cNvSpPr>
            <a:spLocks noGrp="1"/>
          </p:cNvSpPr>
          <p:nvPr>
            <p:ph type="title"/>
          </p:nvPr>
        </p:nvSpPr>
        <p:spPr>
          <a:xfrm>
            <a:off x="838200" y="125507"/>
            <a:ext cx="10515600" cy="717176"/>
          </a:xfrm>
        </p:spPr>
        <p:txBody>
          <a:bodyPr/>
          <a:lstStyle/>
          <a:p>
            <a:r>
              <a:rPr lang="tr-TR" dirty="0"/>
              <a:t>Veri Tabanı Kavramları</a:t>
            </a:r>
          </a:p>
        </p:txBody>
      </p:sp>
      <p:graphicFrame>
        <p:nvGraphicFramePr>
          <p:cNvPr id="4" name="Tablo 4">
            <a:extLst>
              <a:ext uri="{FF2B5EF4-FFF2-40B4-BE49-F238E27FC236}">
                <a16:creationId xmlns:a16="http://schemas.microsoft.com/office/drawing/2014/main" id="{8EB4E77F-027B-F30A-4D57-A97E2348ED3B}"/>
              </a:ext>
            </a:extLst>
          </p:cNvPr>
          <p:cNvGraphicFramePr>
            <a:graphicFrameLocks noGrp="1"/>
          </p:cNvGraphicFramePr>
          <p:nvPr>
            <p:ph idx="1"/>
            <p:extLst>
              <p:ext uri="{D42A27DB-BD31-4B8C-83A1-F6EECF244321}">
                <p14:modId xmlns:p14="http://schemas.microsoft.com/office/powerpoint/2010/main" val="1139630656"/>
              </p:ext>
            </p:extLst>
          </p:nvPr>
        </p:nvGraphicFramePr>
        <p:xfrm>
          <a:off x="838200" y="1009837"/>
          <a:ext cx="10609729" cy="5552440"/>
        </p:xfrm>
        <a:graphic>
          <a:graphicData uri="http://schemas.openxmlformats.org/drawingml/2006/table">
            <a:tbl>
              <a:tblPr firstRow="1" bandRow="1">
                <a:tableStyleId>{5C22544A-7EE6-4342-B048-85BDC9FD1C3A}</a:tableStyleId>
              </a:tblPr>
              <a:tblGrid>
                <a:gridCol w="1979390">
                  <a:extLst>
                    <a:ext uri="{9D8B030D-6E8A-4147-A177-3AD203B41FA5}">
                      <a16:colId xmlns:a16="http://schemas.microsoft.com/office/drawing/2014/main" val="592209332"/>
                    </a:ext>
                  </a:extLst>
                </a:gridCol>
                <a:gridCol w="8630339">
                  <a:extLst>
                    <a:ext uri="{9D8B030D-6E8A-4147-A177-3AD203B41FA5}">
                      <a16:colId xmlns:a16="http://schemas.microsoft.com/office/drawing/2014/main" val="491878038"/>
                    </a:ext>
                  </a:extLst>
                </a:gridCol>
              </a:tblGrid>
              <a:tr h="370840">
                <a:tc>
                  <a:txBody>
                    <a:bodyPr/>
                    <a:lstStyle/>
                    <a:p>
                      <a:pPr algn="just"/>
                      <a:r>
                        <a:rPr lang="tr-TR" sz="1500" dirty="0"/>
                        <a:t>Kavram</a:t>
                      </a:r>
                    </a:p>
                  </a:txBody>
                  <a:tcPr/>
                </a:tc>
                <a:tc>
                  <a:txBody>
                    <a:bodyPr/>
                    <a:lstStyle/>
                    <a:p>
                      <a:pPr algn="just"/>
                      <a:r>
                        <a:rPr lang="tr-TR" sz="1500" dirty="0"/>
                        <a:t>Açıklama</a:t>
                      </a:r>
                    </a:p>
                  </a:txBody>
                  <a:tcPr/>
                </a:tc>
                <a:extLst>
                  <a:ext uri="{0D108BD9-81ED-4DB2-BD59-A6C34878D82A}">
                    <a16:rowId xmlns:a16="http://schemas.microsoft.com/office/drawing/2014/main" val="3198775302"/>
                  </a:ext>
                </a:extLst>
              </a:tr>
              <a:tr h="370840">
                <a:tc>
                  <a:txBody>
                    <a:bodyPr/>
                    <a:lstStyle/>
                    <a:p>
                      <a:pPr algn="just"/>
                      <a:r>
                        <a:rPr lang="tr-TR" sz="1500" dirty="0"/>
                        <a:t>Tablo</a:t>
                      </a:r>
                    </a:p>
                  </a:txBody>
                  <a:tcPr/>
                </a:tc>
                <a:tc>
                  <a:txBody>
                    <a:bodyPr/>
                    <a:lstStyle/>
                    <a:p>
                      <a:pPr algn="just"/>
                      <a:r>
                        <a:rPr lang="tr-TR" sz="1500" dirty="0"/>
                        <a:t>Veri tabanı içinde tutulacak verileri taşımak için kullanılır. Tablo satır ve sütunlardan oluşan verilerin depolandığı veri tabanı elemanıdır. Bir veri tabanı içerisinde birden çok tablo kullanılabilir. Oluşturulan tablolar arasında çeşitli ilişkiler bulunabilir.</a:t>
                      </a:r>
                    </a:p>
                  </a:txBody>
                  <a:tcPr/>
                </a:tc>
                <a:extLst>
                  <a:ext uri="{0D108BD9-81ED-4DB2-BD59-A6C34878D82A}">
                    <a16:rowId xmlns:a16="http://schemas.microsoft.com/office/drawing/2014/main" val="3811557194"/>
                  </a:ext>
                </a:extLst>
              </a:tr>
              <a:tr h="370840">
                <a:tc>
                  <a:txBody>
                    <a:bodyPr/>
                    <a:lstStyle/>
                    <a:p>
                      <a:pPr algn="just"/>
                      <a:r>
                        <a:rPr lang="tr-TR" sz="1500" dirty="0"/>
                        <a:t>Satır ve Sütun</a:t>
                      </a:r>
                    </a:p>
                  </a:txBody>
                  <a:tcPr/>
                </a:tc>
                <a:tc>
                  <a:txBody>
                    <a:bodyPr/>
                    <a:lstStyle/>
                    <a:p>
                      <a:pPr algn="just"/>
                      <a:r>
                        <a:rPr lang="tr-TR" sz="1500" dirty="0"/>
                        <a:t>Sütun, tablo içerisinde tutulan her bir veri türüne verilen isimdir. Satır tablo içerisinde sütuna ait veri grubudur. </a:t>
                      </a:r>
                    </a:p>
                  </a:txBody>
                  <a:tcPr/>
                </a:tc>
                <a:extLst>
                  <a:ext uri="{0D108BD9-81ED-4DB2-BD59-A6C34878D82A}">
                    <a16:rowId xmlns:a16="http://schemas.microsoft.com/office/drawing/2014/main" val="4152825078"/>
                  </a:ext>
                </a:extLst>
              </a:tr>
              <a:tr h="370840">
                <a:tc>
                  <a:txBody>
                    <a:bodyPr/>
                    <a:lstStyle/>
                    <a:p>
                      <a:pPr algn="just"/>
                      <a:r>
                        <a:rPr lang="tr-TR" sz="1500" dirty="0"/>
                        <a:t>Veri Tipleri</a:t>
                      </a:r>
                    </a:p>
                  </a:txBody>
                  <a:tcPr/>
                </a:tc>
                <a:tc>
                  <a:txBody>
                    <a:bodyPr/>
                    <a:lstStyle/>
                    <a:p>
                      <a:pPr algn="just"/>
                      <a:r>
                        <a:rPr lang="tr-TR" sz="1500" dirty="0"/>
                        <a:t>Veri tabanında tutulacak veriye göre değişiklik gösterebilir. </a:t>
                      </a:r>
                    </a:p>
                  </a:txBody>
                  <a:tcPr/>
                </a:tc>
                <a:extLst>
                  <a:ext uri="{0D108BD9-81ED-4DB2-BD59-A6C34878D82A}">
                    <a16:rowId xmlns:a16="http://schemas.microsoft.com/office/drawing/2014/main" val="2260861314"/>
                  </a:ext>
                </a:extLst>
              </a:tr>
              <a:tr h="370840">
                <a:tc>
                  <a:txBody>
                    <a:bodyPr/>
                    <a:lstStyle/>
                    <a:p>
                      <a:pPr algn="just"/>
                      <a:r>
                        <a:rPr lang="tr-TR" sz="1500" dirty="0"/>
                        <a:t>Anahtar Kullanımı</a:t>
                      </a:r>
                    </a:p>
                  </a:txBody>
                  <a:tcPr/>
                </a:tc>
                <a:tc>
                  <a:txBody>
                    <a:bodyPr/>
                    <a:lstStyle/>
                    <a:p>
                      <a:pPr algn="just"/>
                      <a:r>
                        <a:rPr lang="tr-TR" sz="1500" dirty="0"/>
                        <a:t>Tablolarda bulunan kayıtları birbirinden ayırt etmek için kullanılır.</a:t>
                      </a:r>
                    </a:p>
                  </a:txBody>
                  <a:tcPr/>
                </a:tc>
                <a:extLst>
                  <a:ext uri="{0D108BD9-81ED-4DB2-BD59-A6C34878D82A}">
                    <a16:rowId xmlns:a16="http://schemas.microsoft.com/office/drawing/2014/main" val="514588442"/>
                  </a:ext>
                </a:extLst>
              </a:tr>
              <a:tr h="370840">
                <a:tc>
                  <a:txBody>
                    <a:bodyPr/>
                    <a:lstStyle/>
                    <a:p>
                      <a:pPr algn="just"/>
                      <a:r>
                        <a:rPr lang="tr-TR" sz="1500" dirty="0" err="1"/>
                        <a:t>Primary</a:t>
                      </a:r>
                      <a:r>
                        <a:rPr lang="tr-TR" sz="1500" dirty="0"/>
                        <a:t> </a:t>
                      </a:r>
                      <a:r>
                        <a:rPr lang="tr-TR" sz="1500" dirty="0" err="1"/>
                        <a:t>Key</a:t>
                      </a:r>
                      <a:endParaRPr lang="tr-TR" sz="1500" dirty="0"/>
                    </a:p>
                  </a:txBody>
                  <a:tcPr/>
                </a:tc>
                <a:tc>
                  <a:txBody>
                    <a:bodyPr/>
                    <a:lstStyle/>
                    <a:p>
                      <a:pPr algn="just"/>
                      <a:r>
                        <a:rPr lang="tr-TR" sz="1500" dirty="0"/>
                        <a:t>Tabloda tutulan verilerden benzersiz yani aynı değeri iki kez içermeyecek olan sütun birincil anahtardır. Birincil anahtar olan değerler NULL değer alamazlar.</a:t>
                      </a:r>
                    </a:p>
                  </a:txBody>
                  <a:tcPr/>
                </a:tc>
                <a:extLst>
                  <a:ext uri="{0D108BD9-81ED-4DB2-BD59-A6C34878D82A}">
                    <a16:rowId xmlns:a16="http://schemas.microsoft.com/office/drawing/2014/main" val="3582078629"/>
                  </a:ext>
                </a:extLst>
              </a:tr>
              <a:tr h="370840">
                <a:tc>
                  <a:txBody>
                    <a:bodyPr/>
                    <a:lstStyle/>
                    <a:p>
                      <a:pPr algn="just"/>
                      <a:r>
                        <a:rPr lang="tr-TR" sz="1500" dirty="0" err="1"/>
                        <a:t>Foreign</a:t>
                      </a:r>
                      <a:r>
                        <a:rPr lang="tr-TR" sz="1500" dirty="0"/>
                        <a:t> </a:t>
                      </a:r>
                      <a:r>
                        <a:rPr lang="tr-TR" sz="1500" dirty="0" err="1"/>
                        <a:t>Key</a:t>
                      </a:r>
                      <a:endParaRPr lang="tr-TR" sz="1500" dirty="0"/>
                    </a:p>
                  </a:txBody>
                  <a:tcPr/>
                </a:tc>
                <a:tc>
                  <a:txBody>
                    <a:bodyPr/>
                    <a:lstStyle/>
                    <a:p>
                      <a:pPr algn="just"/>
                      <a:r>
                        <a:rPr lang="tr-TR" sz="1500" dirty="0"/>
                        <a:t>Yabancı anahtar bir sütun veya birden fazla sütunun birleşiminden oluşabilir. Birincil anahtar veya tekil anahtarda olduğu gibi sütunu yabancı anahtar olarak belirleme söz konusu değildir.</a:t>
                      </a:r>
                    </a:p>
                  </a:txBody>
                  <a:tcPr/>
                </a:tc>
                <a:extLst>
                  <a:ext uri="{0D108BD9-81ED-4DB2-BD59-A6C34878D82A}">
                    <a16:rowId xmlns:a16="http://schemas.microsoft.com/office/drawing/2014/main" val="765237182"/>
                  </a:ext>
                </a:extLst>
              </a:tr>
              <a:tr h="370840">
                <a:tc>
                  <a:txBody>
                    <a:bodyPr/>
                    <a:lstStyle/>
                    <a:p>
                      <a:pPr algn="just"/>
                      <a:r>
                        <a:rPr lang="tr-TR" sz="1500" dirty="0" err="1"/>
                        <a:t>Unique</a:t>
                      </a:r>
                      <a:r>
                        <a:rPr lang="tr-TR" sz="1500" dirty="0"/>
                        <a:t> </a:t>
                      </a:r>
                      <a:r>
                        <a:rPr lang="tr-TR" sz="1500" dirty="0" err="1"/>
                        <a:t>Key</a:t>
                      </a:r>
                      <a:endParaRPr lang="tr-TR" sz="1500" dirty="0"/>
                    </a:p>
                  </a:txBody>
                  <a:tcPr/>
                </a:tc>
                <a:tc>
                  <a:txBody>
                    <a:bodyPr/>
                    <a:lstStyle/>
                    <a:p>
                      <a:pPr algn="just"/>
                      <a:r>
                        <a:rPr lang="tr-TR" sz="1500" dirty="0"/>
                        <a:t>Tekil anahtar olarak tanımlanan sütunlar birincil anahtar da olduğu gibi bir değer yalnız bir kez girilebilir yani benzersizdir. Birincil anahtardan farklı olarak NULL değer alabilirler.</a:t>
                      </a:r>
                    </a:p>
                  </a:txBody>
                  <a:tcPr/>
                </a:tc>
                <a:extLst>
                  <a:ext uri="{0D108BD9-81ED-4DB2-BD59-A6C34878D82A}">
                    <a16:rowId xmlns:a16="http://schemas.microsoft.com/office/drawing/2014/main" val="4248795183"/>
                  </a:ext>
                </a:extLst>
              </a:tr>
              <a:tr h="370840">
                <a:tc>
                  <a:txBody>
                    <a:bodyPr/>
                    <a:lstStyle/>
                    <a:p>
                      <a:pPr algn="just"/>
                      <a:r>
                        <a:rPr lang="tr-TR" sz="1500" dirty="0"/>
                        <a:t>İlişkilendirme</a:t>
                      </a:r>
                    </a:p>
                  </a:txBody>
                  <a:tcPr/>
                </a:tc>
                <a:tc>
                  <a:txBody>
                    <a:bodyPr/>
                    <a:lstStyle/>
                    <a:p>
                      <a:pPr algn="just"/>
                      <a:r>
                        <a:rPr lang="tr-TR" sz="1500" dirty="0"/>
                        <a:t>Tek sorgu ile birden fazla tablodan bilgi alma işlemine denir. İlişkilendirme ayrıca veri tutarlılığı sağlamak için de kullanılabilir.</a:t>
                      </a:r>
                    </a:p>
                  </a:txBody>
                  <a:tcPr/>
                </a:tc>
                <a:extLst>
                  <a:ext uri="{0D108BD9-81ED-4DB2-BD59-A6C34878D82A}">
                    <a16:rowId xmlns:a16="http://schemas.microsoft.com/office/drawing/2014/main" val="182722930"/>
                  </a:ext>
                </a:extLst>
              </a:tr>
              <a:tr h="370840">
                <a:tc>
                  <a:txBody>
                    <a:bodyPr/>
                    <a:lstStyle/>
                    <a:p>
                      <a:pPr algn="just"/>
                      <a:r>
                        <a:rPr lang="tr-TR" sz="1500" dirty="0"/>
                        <a:t>Geçerlilik Kuralı</a:t>
                      </a:r>
                    </a:p>
                  </a:txBody>
                  <a:tcPr/>
                </a:tc>
                <a:tc>
                  <a:txBody>
                    <a:bodyPr/>
                    <a:lstStyle/>
                    <a:p>
                      <a:pPr algn="just"/>
                      <a:r>
                        <a:rPr lang="tr-TR" sz="1500" dirty="0"/>
                        <a:t>Herhangi bir sütun içerisine girilebilecek verileri sınırlamak için kullanılır. Geçerlilik kuralında belirtilenden farklı veri girişine izin vermeyecektir. Belirlenecek kurallar ile veri tabanına yanlış bilgi girişi engellenmiş olur.</a:t>
                      </a:r>
                    </a:p>
                  </a:txBody>
                  <a:tcPr/>
                </a:tc>
                <a:extLst>
                  <a:ext uri="{0D108BD9-81ED-4DB2-BD59-A6C34878D82A}">
                    <a16:rowId xmlns:a16="http://schemas.microsoft.com/office/drawing/2014/main" val="1639087478"/>
                  </a:ext>
                </a:extLst>
              </a:tr>
              <a:tr h="370840">
                <a:tc>
                  <a:txBody>
                    <a:bodyPr/>
                    <a:lstStyle/>
                    <a:p>
                      <a:pPr algn="just"/>
                      <a:r>
                        <a:rPr lang="tr-TR" sz="1500" dirty="0" err="1"/>
                        <a:t>Null</a:t>
                      </a:r>
                      <a:r>
                        <a:rPr lang="tr-TR" sz="1500" dirty="0"/>
                        <a:t> Değeri</a:t>
                      </a:r>
                    </a:p>
                  </a:txBody>
                  <a:tcPr/>
                </a:tc>
                <a:tc>
                  <a:txBody>
                    <a:bodyPr/>
                    <a:lstStyle/>
                    <a:p>
                      <a:pPr algn="just"/>
                      <a:r>
                        <a:rPr lang="tr-TR" sz="1500" dirty="0" err="1"/>
                        <a:t>Null</a:t>
                      </a:r>
                      <a:r>
                        <a:rPr lang="tr-TR" sz="1500" dirty="0"/>
                        <a:t> değeri, tablo içerisinde bir sütuna hiçbir değer girilmediği durumlarda oluşur.</a:t>
                      </a:r>
                    </a:p>
                  </a:txBody>
                  <a:tcPr/>
                </a:tc>
                <a:extLst>
                  <a:ext uri="{0D108BD9-81ED-4DB2-BD59-A6C34878D82A}">
                    <a16:rowId xmlns:a16="http://schemas.microsoft.com/office/drawing/2014/main" val="1066617976"/>
                  </a:ext>
                </a:extLst>
              </a:tr>
            </a:tbl>
          </a:graphicData>
        </a:graphic>
      </p:graphicFrame>
    </p:spTree>
    <p:extLst>
      <p:ext uri="{BB962C8B-B14F-4D97-AF65-F5344CB8AC3E}">
        <p14:creationId xmlns:p14="http://schemas.microsoft.com/office/powerpoint/2010/main" val="10639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C6B894-0367-7DDE-7A11-0A351D31C30C}"/>
              </a:ext>
            </a:extLst>
          </p:cNvPr>
          <p:cNvSpPr>
            <a:spLocks noGrp="1"/>
          </p:cNvSpPr>
          <p:nvPr>
            <p:ph type="title"/>
          </p:nvPr>
        </p:nvSpPr>
        <p:spPr/>
        <p:txBody>
          <a:bodyPr/>
          <a:lstStyle/>
          <a:p>
            <a:r>
              <a:rPr lang="tr-TR" dirty="0"/>
              <a:t>SQL – Yapısal Sorgulama Dili</a:t>
            </a:r>
          </a:p>
        </p:txBody>
      </p:sp>
      <p:sp>
        <p:nvSpPr>
          <p:cNvPr id="3" name="İçerik Yer Tutucusu 2">
            <a:extLst>
              <a:ext uri="{FF2B5EF4-FFF2-40B4-BE49-F238E27FC236}">
                <a16:creationId xmlns:a16="http://schemas.microsoft.com/office/drawing/2014/main" id="{6A1A56EA-364B-040C-08E3-485BC87522BA}"/>
              </a:ext>
            </a:extLst>
          </p:cNvPr>
          <p:cNvSpPr>
            <a:spLocks noGrp="1"/>
          </p:cNvSpPr>
          <p:nvPr>
            <p:ph idx="1"/>
          </p:nvPr>
        </p:nvSpPr>
        <p:spPr>
          <a:xfrm>
            <a:off x="422787" y="1825625"/>
            <a:ext cx="11611897" cy="4351338"/>
          </a:xfrm>
        </p:spPr>
        <p:txBody>
          <a:bodyPr>
            <a:normAutofit fontScale="77500" lnSpcReduction="20000"/>
          </a:bodyPr>
          <a:lstStyle/>
          <a:p>
            <a:pPr algn="just">
              <a:lnSpc>
                <a:spcPct val="110000"/>
              </a:lnSpc>
              <a:spcBef>
                <a:spcPts val="600"/>
              </a:spcBef>
              <a:spcAft>
                <a:spcPts val="1200"/>
              </a:spcAft>
            </a:pPr>
            <a:r>
              <a:rPr lang="tr-TR" dirty="0"/>
              <a:t>SQL: </a:t>
            </a:r>
            <a:r>
              <a:rPr lang="tr-TR" dirty="0" err="1"/>
              <a:t>Structured</a:t>
            </a:r>
            <a:r>
              <a:rPr lang="tr-TR" dirty="0"/>
              <a:t> Query Language</a:t>
            </a:r>
          </a:p>
          <a:p>
            <a:pPr algn="just">
              <a:lnSpc>
                <a:spcPct val="110000"/>
              </a:lnSpc>
              <a:spcBef>
                <a:spcPts val="600"/>
              </a:spcBef>
              <a:spcAft>
                <a:spcPts val="1200"/>
              </a:spcAft>
            </a:pPr>
            <a:r>
              <a:rPr lang="tr-TR" dirty="0"/>
              <a:t>İlişkisel veri tabanlarında çok geniş bir kullanım alanına sahiptir. </a:t>
            </a:r>
          </a:p>
          <a:p>
            <a:pPr algn="just">
              <a:lnSpc>
                <a:spcPct val="110000"/>
              </a:lnSpc>
              <a:spcBef>
                <a:spcPts val="600"/>
              </a:spcBef>
              <a:spcAft>
                <a:spcPts val="1200"/>
              </a:spcAft>
            </a:pPr>
            <a:r>
              <a:rPr lang="tr-TR" dirty="0"/>
              <a:t>SQL, ile kullanıcılar veri tabanı sistemleri ile iletişim kurmaktadır. </a:t>
            </a:r>
          </a:p>
          <a:p>
            <a:pPr algn="just">
              <a:lnSpc>
                <a:spcPct val="110000"/>
              </a:lnSpc>
              <a:spcBef>
                <a:spcPts val="600"/>
              </a:spcBef>
              <a:spcAft>
                <a:spcPts val="1200"/>
              </a:spcAft>
            </a:pPr>
            <a:r>
              <a:rPr lang="tr-TR" dirty="0"/>
              <a:t>Veri tabanı sistemlerinin hemen hemen tamamı bu dili kullandığı için bir standart haline gelmiştir.</a:t>
            </a:r>
          </a:p>
          <a:p>
            <a:pPr algn="just">
              <a:lnSpc>
                <a:spcPct val="110000"/>
              </a:lnSpc>
              <a:spcBef>
                <a:spcPts val="600"/>
              </a:spcBef>
              <a:spcAft>
                <a:spcPts val="1200"/>
              </a:spcAft>
            </a:pPr>
            <a:r>
              <a:rPr lang="tr-TR" dirty="0"/>
              <a:t>SQL bir programlama dili değildir. SQL, komutları kullanarak veri tabanına kayıt ekleme kayıt silme kayıt değiştirme tablo oluşturma ve kayıt listeleme gibi birçok işlem gerçekleştirilir.</a:t>
            </a:r>
          </a:p>
          <a:p>
            <a:pPr algn="just">
              <a:lnSpc>
                <a:spcPct val="110000"/>
              </a:lnSpc>
              <a:spcBef>
                <a:spcPts val="600"/>
              </a:spcBef>
              <a:spcAft>
                <a:spcPts val="1200"/>
              </a:spcAft>
            </a:pPr>
            <a:r>
              <a:rPr lang="tr-TR" dirty="0"/>
              <a:t>SQL ilişkisel veri tabanı yönetim sistemlerinin tamamında kullanılmaktadır. Günümüzde kullanılan programlama dillerinin neredeyse tamamı SQL komutlarını desteklemektedir.</a:t>
            </a:r>
          </a:p>
        </p:txBody>
      </p:sp>
    </p:spTree>
    <p:extLst>
      <p:ext uri="{BB962C8B-B14F-4D97-AF65-F5344CB8AC3E}">
        <p14:creationId xmlns:p14="http://schemas.microsoft.com/office/powerpoint/2010/main" val="25628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DD126B-BD2B-E405-29F6-A4F4E495CCBB}"/>
              </a:ext>
            </a:extLst>
          </p:cNvPr>
          <p:cNvSpPr>
            <a:spLocks noGrp="1"/>
          </p:cNvSpPr>
          <p:nvPr>
            <p:ph type="title"/>
          </p:nvPr>
        </p:nvSpPr>
        <p:spPr/>
        <p:txBody>
          <a:bodyPr/>
          <a:lstStyle/>
          <a:p>
            <a:r>
              <a:rPr lang="tr-TR" dirty="0"/>
              <a:t>SQL Deyimleri</a:t>
            </a:r>
          </a:p>
        </p:txBody>
      </p:sp>
      <p:sp>
        <p:nvSpPr>
          <p:cNvPr id="3" name="İçerik Yer Tutucusu 2">
            <a:extLst>
              <a:ext uri="{FF2B5EF4-FFF2-40B4-BE49-F238E27FC236}">
                <a16:creationId xmlns:a16="http://schemas.microsoft.com/office/drawing/2014/main" id="{3561097E-3B31-6547-34A7-D6A029FD564D}"/>
              </a:ext>
            </a:extLst>
          </p:cNvPr>
          <p:cNvSpPr>
            <a:spLocks noGrp="1"/>
          </p:cNvSpPr>
          <p:nvPr>
            <p:ph idx="1"/>
          </p:nvPr>
        </p:nvSpPr>
        <p:spPr>
          <a:xfrm>
            <a:off x="334297" y="1825625"/>
            <a:ext cx="11720051" cy="4351338"/>
          </a:xfrm>
        </p:spPr>
        <p:txBody>
          <a:bodyPr>
            <a:normAutofit fontScale="92500" lnSpcReduction="20000"/>
          </a:bodyPr>
          <a:lstStyle/>
          <a:p>
            <a:pPr>
              <a:lnSpc>
                <a:spcPct val="100000"/>
              </a:lnSpc>
              <a:spcBef>
                <a:spcPts val="0"/>
              </a:spcBef>
              <a:spcAft>
                <a:spcPts val="1200"/>
              </a:spcAft>
            </a:pPr>
            <a:r>
              <a:rPr lang="tr-TR" dirty="0"/>
              <a:t>SQL deyimleri işlevlerine göre şu şekilde kategorize edilebilir:</a:t>
            </a:r>
          </a:p>
          <a:p>
            <a:pPr>
              <a:lnSpc>
                <a:spcPct val="100000"/>
              </a:lnSpc>
              <a:spcBef>
                <a:spcPts val="0"/>
              </a:spcBef>
              <a:spcAft>
                <a:spcPts val="1200"/>
              </a:spcAft>
            </a:pPr>
            <a:r>
              <a:rPr lang="tr-TR" dirty="0"/>
              <a:t>DDL(Data Definition Language): Veri tabanı ve veri tabanı üzerinde nesneler oluşturmak için kullanılır.</a:t>
            </a:r>
          </a:p>
          <a:p>
            <a:pPr lvl="1">
              <a:lnSpc>
                <a:spcPct val="100000"/>
              </a:lnSpc>
              <a:spcBef>
                <a:spcPts val="0"/>
              </a:spcBef>
              <a:spcAft>
                <a:spcPts val="1200"/>
              </a:spcAft>
            </a:pPr>
            <a:r>
              <a:rPr lang="tr-TR" b="1" dirty="0">
                <a:latin typeface="Courier New" panose="02070309020205020404" pitchFamily="49" charset="0"/>
                <a:cs typeface="Courier New" panose="02070309020205020404" pitchFamily="49" charset="0"/>
              </a:rPr>
              <a:t>CREATE, ALTER, DROP</a:t>
            </a:r>
          </a:p>
          <a:p>
            <a:pPr>
              <a:lnSpc>
                <a:spcPct val="100000"/>
              </a:lnSpc>
              <a:spcBef>
                <a:spcPts val="0"/>
              </a:spcBef>
              <a:spcAft>
                <a:spcPts val="1200"/>
              </a:spcAft>
            </a:pPr>
            <a:r>
              <a:rPr lang="tr-TR" dirty="0"/>
              <a:t>DML(Data </a:t>
            </a:r>
            <a:r>
              <a:rPr lang="tr-TR" dirty="0" err="1"/>
              <a:t>Manupulation</a:t>
            </a:r>
            <a:r>
              <a:rPr lang="tr-TR" dirty="0"/>
              <a:t> Language): </a:t>
            </a:r>
            <a:r>
              <a:rPr lang="tr-TR" sz="2800" dirty="0"/>
              <a:t>Veri tabanı içindeki verileri elde etmek ve değiştirmek için kullanılır.</a:t>
            </a:r>
          </a:p>
          <a:p>
            <a:pPr lvl="1">
              <a:lnSpc>
                <a:spcPct val="100000"/>
              </a:lnSpc>
              <a:spcBef>
                <a:spcPts val="0"/>
              </a:spcBef>
              <a:spcAft>
                <a:spcPts val="1200"/>
              </a:spcAft>
            </a:pPr>
            <a:r>
              <a:rPr lang="tr-TR" b="1" dirty="0">
                <a:latin typeface="Courier New" panose="02070309020205020404" pitchFamily="49" charset="0"/>
                <a:cs typeface="Courier New" panose="02070309020205020404" pitchFamily="49" charset="0"/>
              </a:rPr>
              <a:t>SELECT, INSERT, UPDATE, DELETE</a:t>
            </a:r>
          </a:p>
          <a:p>
            <a:pPr>
              <a:lnSpc>
                <a:spcPct val="100000"/>
              </a:lnSpc>
              <a:spcBef>
                <a:spcPts val="0"/>
              </a:spcBef>
              <a:spcAft>
                <a:spcPts val="1200"/>
              </a:spcAft>
            </a:pPr>
            <a:r>
              <a:rPr lang="tr-TR" dirty="0"/>
              <a:t>DCL(Data Control Language): </a:t>
            </a:r>
            <a:r>
              <a:rPr lang="tr-TR" sz="2800" dirty="0"/>
              <a:t>Veri tabanındaki kullanıcı hakların, yetkilerini düzenlemek için kullanılan deyimlerdir.</a:t>
            </a:r>
          </a:p>
          <a:p>
            <a:pPr lvl="1">
              <a:lnSpc>
                <a:spcPct val="100000"/>
              </a:lnSpc>
              <a:spcBef>
                <a:spcPts val="0"/>
              </a:spcBef>
              <a:spcAft>
                <a:spcPts val="1200"/>
              </a:spcAft>
            </a:pPr>
            <a:r>
              <a:rPr lang="tr-TR" b="1" dirty="0">
                <a:latin typeface="Courier New" panose="02070309020205020404" pitchFamily="49" charset="0"/>
                <a:cs typeface="Courier New" panose="02070309020205020404" pitchFamily="49" charset="0"/>
              </a:rPr>
              <a:t>GRANT, DENY, REVOKE</a:t>
            </a:r>
          </a:p>
        </p:txBody>
      </p:sp>
    </p:spTree>
    <p:extLst>
      <p:ext uri="{BB962C8B-B14F-4D97-AF65-F5344CB8AC3E}">
        <p14:creationId xmlns:p14="http://schemas.microsoft.com/office/powerpoint/2010/main" val="116462143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1194</Words>
  <Application>Microsoft Office PowerPoint</Application>
  <PresentationFormat>Geniş ekran</PresentationFormat>
  <Paragraphs>162</Paragraphs>
  <Slides>28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Calibri</vt:lpstr>
      <vt:lpstr>Calibri Light</vt:lpstr>
      <vt:lpstr>Courier New</vt:lpstr>
      <vt:lpstr>Times New Roman</vt:lpstr>
      <vt:lpstr>Office Teması</vt:lpstr>
      <vt:lpstr>MYAZ104 Programlamaya Giriş – II</vt:lpstr>
      <vt:lpstr>İçindekiler</vt:lpstr>
      <vt:lpstr>Veri Tabanı</vt:lpstr>
      <vt:lpstr>Neden Veri Tabanı Gereklidir?</vt:lpstr>
      <vt:lpstr>Veri Tabanı Yönetim Sistemleri – VTYS </vt:lpstr>
      <vt:lpstr>VTYS’nin Sağladığı Yararlar</vt:lpstr>
      <vt:lpstr>Veri Tabanı Kavramları</vt:lpstr>
      <vt:lpstr>SQL – Yapısal Sorgulama Dili</vt:lpstr>
      <vt:lpstr>SQL Deyimleri</vt:lpstr>
      <vt:lpstr>CREATE</vt:lpstr>
      <vt:lpstr>ALTER</vt:lpstr>
      <vt:lpstr>DROP</vt:lpstr>
      <vt:lpstr>INSERT</vt:lpstr>
      <vt:lpstr>UPDATE</vt:lpstr>
      <vt:lpstr>DELETE</vt:lpstr>
      <vt:lpstr>SELECT</vt:lpstr>
      <vt:lpstr>SELECT</vt:lpstr>
      <vt:lpstr>SELECT</vt:lpstr>
      <vt:lpstr>SQLITE VERİTABANI OLUŞTURMA</vt:lpstr>
      <vt:lpstr>SQLITE VERİTABANI OLUŞTURMA</vt:lpstr>
      <vt:lpstr>SQLITE VERİTABANI OLUŞTURMA</vt:lpstr>
      <vt:lpstr>SQLITE VERİTABANI OLUŞTURMA</vt:lpstr>
      <vt:lpstr>SQLITE VERİTABANI OLUŞTURMA</vt:lpstr>
      <vt:lpstr>SQLITE VERİTABANI OLUŞTURMA</vt:lpstr>
      <vt:lpstr>SQLITE VERİTABANI OLUŞTURMA</vt:lpstr>
      <vt:lpstr>SQLITE VERİTABANI OLUŞTURMA</vt:lpstr>
      <vt:lpstr>SQLITE VERİTABANI OLUŞTURMA</vt:lpstr>
      <vt:lpstr>SQLITE Tabloya Kayıt Ekleme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MYAZ104 Programlamaya Giriş – II</dc:title>
  <dc:creator>İlker GÜR</dc:creator>
  <cp:lastModifiedBy>Abdulkadir Karacı</cp:lastModifiedBy>
  <cp:revision>92</cp:revision>
  <dcterms:created xsi:type="dcterms:W3CDTF">2023-05-15T05:43:00Z</dcterms:created>
  <dcterms:modified xsi:type="dcterms:W3CDTF">2024-05-07T14:08:54Z</dcterms:modified>
</cp:coreProperties>
</file>