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ED10B7-62B8-4299-9F52-12519F3184A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976461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D10B7-62B8-4299-9F52-12519F3184A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2888625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D10B7-62B8-4299-9F52-12519F3184A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2974786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ED10B7-62B8-4299-9F52-12519F3184A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125193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ED10B7-62B8-4299-9F52-12519F3184A9}"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55783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ED10B7-62B8-4299-9F52-12519F3184A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1636116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ED10B7-62B8-4299-9F52-12519F3184A9}"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77054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ED10B7-62B8-4299-9F52-12519F3184A9}"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798660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ED10B7-62B8-4299-9F52-12519F3184A9}"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48762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ED10B7-62B8-4299-9F52-12519F3184A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4149460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ED10B7-62B8-4299-9F52-12519F3184A9}"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6096FA-BC26-4DB8-80EC-5C75126CE2F0}" type="slidenum">
              <a:rPr lang="en-US" smtClean="0"/>
              <a:t>‹#›</a:t>
            </a:fld>
            <a:endParaRPr lang="en-US"/>
          </a:p>
        </p:txBody>
      </p:sp>
    </p:spTree>
    <p:extLst>
      <p:ext uri="{BB962C8B-B14F-4D97-AF65-F5344CB8AC3E}">
        <p14:creationId xmlns:p14="http://schemas.microsoft.com/office/powerpoint/2010/main" val="3792267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D10B7-62B8-4299-9F52-12519F3184A9}" type="datetimeFigureOut">
              <a:rPr lang="en-US" smtClean="0"/>
              <a:t>2/21/2025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6096FA-BC26-4DB8-80EC-5C75126CE2F0}" type="slidenum">
              <a:rPr lang="en-US" smtClean="0"/>
              <a:t>‹#›</a:t>
            </a:fld>
            <a:endParaRPr lang="en-US"/>
          </a:p>
        </p:txBody>
      </p:sp>
    </p:spTree>
    <p:extLst>
      <p:ext uri="{BB962C8B-B14F-4D97-AF65-F5344CB8AC3E}">
        <p14:creationId xmlns:p14="http://schemas.microsoft.com/office/powerpoint/2010/main" val="612680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BF826-3705-4864-A4C6-05C593375ADB}"/>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AF9BA2A6-363E-4E02-800F-6B1AB9A977FA}"/>
              </a:ext>
            </a:extLst>
          </p:cNvPr>
          <p:cNvSpPr>
            <a:spLocks noGrp="1"/>
          </p:cNvSpPr>
          <p:nvPr>
            <p:ph idx="1"/>
          </p:nvPr>
        </p:nvSpPr>
        <p:spPr/>
        <p:txBody>
          <a:bodyPr>
            <a:normAutofit/>
          </a:bodyPr>
          <a:lstStyle/>
          <a:p>
            <a:pPr algn="just"/>
            <a:r>
              <a:rPr lang="en-GB" dirty="0"/>
              <a:t>We shall now see how simulation can be used to compare alternative ordering policies for an inventory system.</a:t>
            </a:r>
          </a:p>
          <a:p>
            <a:pPr algn="just"/>
            <a:r>
              <a:rPr lang="en-US" dirty="0"/>
              <a:t>Problem Statement:</a:t>
            </a:r>
          </a:p>
          <a:p>
            <a:pPr lvl="1" algn="just"/>
            <a:r>
              <a:rPr lang="en-GB" dirty="0"/>
              <a:t>A company that sells a single product which is important enough to its customers would like to decide how many items it should have in inventory for each of the next n months (n is a fixed input parameter).</a:t>
            </a:r>
          </a:p>
          <a:p>
            <a:pPr lvl="1" algn="just"/>
            <a:r>
              <a:rPr lang="en-GB" dirty="0"/>
              <a:t>The times between demands are IID exponential random variables with a mean of 0.1 month.</a:t>
            </a:r>
            <a:endParaRPr lang="en-US" dirty="0"/>
          </a:p>
        </p:txBody>
      </p:sp>
    </p:spTree>
    <p:extLst>
      <p:ext uri="{BB962C8B-B14F-4D97-AF65-F5344CB8AC3E}">
        <p14:creationId xmlns:p14="http://schemas.microsoft.com/office/powerpoint/2010/main" val="4211643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6BC021D7-5439-4E43-BA73-57B52892CF7E}"/>
              </a:ext>
            </a:extLst>
          </p:cNvPr>
          <p:cNvSpPr>
            <a:spLocks noGrp="1"/>
          </p:cNvSpPr>
          <p:nvPr>
            <p:ph idx="1"/>
          </p:nvPr>
        </p:nvSpPr>
        <p:spPr>
          <a:xfrm>
            <a:off x="1981200" y="1600200"/>
            <a:ext cx="8229600" cy="4800600"/>
          </a:xfrm>
        </p:spPr>
        <p:txBody>
          <a:bodyPr>
            <a:normAutofit fontScale="92500"/>
          </a:bodyPr>
          <a:lstStyle/>
          <a:p>
            <a:pPr algn="just"/>
            <a:r>
              <a:rPr lang="en-GB" dirty="0"/>
              <a:t>Now, since I</a:t>
            </a:r>
            <a:r>
              <a:rPr lang="en-GB" baseline="30000" dirty="0"/>
              <a:t>+</a:t>
            </a:r>
            <a:r>
              <a:rPr lang="en-GB" dirty="0"/>
              <a:t>(t) is the number of items held in inventory at time t, the time-average (per month) number of items held in inventory for the n-month period is:</a:t>
            </a:r>
          </a:p>
          <a:p>
            <a:pPr algn="just"/>
            <a:endParaRPr lang="en-GB" dirty="0"/>
          </a:p>
          <a:p>
            <a:pPr algn="just"/>
            <a:endParaRPr lang="en-GB" dirty="0"/>
          </a:p>
          <a:p>
            <a:pPr algn="just"/>
            <a:endParaRPr lang="en-GB" dirty="0"/>
          </a:p>
          <a:p>
            <a:pPr algn="just"/>
            <a:endParaRPr lang="en-GB" dirty="0"/>
          </a:p>
          <a:p>
            <a:pPr algn="just"/>
            <a:endParaRPr lang="en-GB" dirty="0"/>
          </a:p>
          <a:p>
            <a:pPr algn="just"/>
            <a:r>
              <a:rPr lang="en-GB" dirty="0"/>
              <a:t>which is akin to the definition of the time-average number of customers in queue given previously. Thus, the average holding cost per month is </a:t>
            </a:r>
            <a:r>
              <a:rPr lang="en-GB" dirty="0" err="1"/>
              <a:t>hI</a:t>
            </a:r>
            <a:r>
              <a:rPr lang="en-GB" dirty="0"/>
              <a:t>̄</a:t>
            </a:r>
            <a:r>
              <a:rPr lang="en-GB" baseline="30000" dirty="0"/>
              <a:t>+</a:t>
            </a:r>
            <a:r>
              <a:rPr lang="en-GB" dirty="0"/>
              <a:t>.</a:t>
            </a:r>
          </a:p>
        </p:txBody>
      </p:sp>
      <p:pic>
        <p:nvPicPr>
          <p:cNvPr id="5" name="Picture 4">
            <a:extLst>
              <a:ext uri="{FF2B5EF4-FFF2-40B4-BE49-F238E27FC236}">
                <a16:creationId xmlns:a16="http://schemas.microsoft.com/office/drawing/2014/main" id="{A8416BB6-91E6-4A72-B01F-A2E9F09CCB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2819400"/>
            <a:ext cx="4191000" cy="2149474"/>
          </a:xfrm>
          <a:prstGeom prst="rect">
            <a:avLst/>
          </a:prstGeom>
        </p:spPr>
      </p:pic>
    </p:spTree>
    <p:extLst>
      <p:ext uri="{BB962C8B-B14F-4D97-AF65-F5344CB8AC3E}">
        <p14:creationId xmlns:p14="http://schemas.microsoft.com/office/powerpoint/2010/main" val="2022605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6BC021D7-5439-4E43-BA73-57B52892CF7E}"/>
              </a:ext>
            </a:extLst>
          </p:cNvPr>
          <p:cNvSpPr>
            <a:spLocks noGrp="1"/>
          </p:cNvSpPr>
          <p:nvPr>
            <p:ph idx="1"/>
          </p:nvPr>
        </p:nvSpPr>
        <p:spPr>
          <a:xfrm>
            <a:off x="1981200" y="1600200"/>
            <a:ext cx="8229600" cy="4800600"/>
          </a:xfrm>
        </p:spPr>
        <p:txBody>
          <a:bodyPr>
            <a:normAutofit lnSpcReduction="10000"/>
          </a:bodyPr>
          <a:lstStyle/>
          <a:p>
            <a:pPr algn="just"/>
            <a:r>
              <a:rPr lang="en-GB" dirty="0"/>
              <a:t>Similarly, suppose that the company incurs a backlog cost of π = $5 per item per month in backlog; this accounts for the cost of extra record keeping when a backlog exists, as well as loss of customers’ goodwill. The time-average number of items in backlog is:</a:t>
            </a:r>
          </a:p>
          <a:p>
            <a:pPr algn="just"/>
            <a:endParaRPr lang="en-GB" dirty="0"/>
          </a:p>
          <a:p>
            <a:pPr algn="just"/>
            <a:endParaRPr lang="en-GB" dirty="0"/>
          </a:p>
          <a:p>
            <a:pPr algn="just"/>
            <a:endParaRPr lang="en-GB" dirty="0"/>
          </a:p>
          <a:p>
            <a:pPr algn="just"/>
            <a:endParaRPr lang="en-GB" dirty="0"/>
          </a:p>
          <a:p>
            <a:pPr algn="just"/>
            <a:endParaRPr lang="en-GB" dirty="0"/>
          </a:p>
          <a:p>
            <a:pPr algn="just"/>
            <a:r>
              <a:rPr lang="en-GB" dirty="0"/>
              <a:t>so the average backlog cost per month is πĪ</a:t>
            </a:r>
            <a:r>
              <a:rPr lang="en-GB" baseline="30000" dirty="0"/>
              <a:t>-</a:t>
            </a:r>
            <a:r>
              <a:rPr lang="en-GB" dirty="0"/>
              <a:t>.</a:t>
            </a:r>
          </a:p>
        </p:txBody>
      </p:sp>
      <p:pic>
        <p:nvPicPr>
          <p:cNvPr id="6" name="Picture 5">
            <a:extLst>
              <a:ext uri="{FF2B5EF4-FFF2-40B4-BE49-F238E27FC236}">
                <a16:creationId xmlns:a16="http://schemas.microsoft.com/office/drawing/2014/main" id="{CD664C2F-3F31-4E96-B54E-82CA23159D4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91000" y="3733800"/>
            <a:ext cx="3429000" cy="1676400"/>
          </a:xfrm>
          <a:prstGeom prst="rect">
            <a:avLst/>
          </a:prstGeom>
        </p:spPr>
      </p:pic>
    </p:spTree>
    <p:extLst>
      <p:ext uri="{BB962C8B-B14F-4D97-AF65-F5344CB8AC3E}">
        <p14:creationId xmlns:p14="http://schemas.microsoft.com/office/powerpoint/2010/main" val="80881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3605-261D-4EDD-90F1-7A5475C58C8B}"/>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FA9BAB17-5ED6-49E4-BBD3-4A53992FBC77}"/>
              </a:ext>
            </a:extLst>
          </p:cNvPr>
          <p:cNvSpPr>
            <a:spLocks noGrp="1"/>
          </p:cNvSpPr>
          <p:nvPr>
            <p:ph idx="1"/>
          </p:nvPr>
        </p:nvSpPr>
        <p:spPr>
          <a:xfrm>
            <a:off x="1981200" y="1600201"/>
            <a:ext cx="8229600" cy="4571999"/>
          </a:xfrm>
        </p:spPr>
        <p:txBody>
          <a:bodyPr>
            <a:normAutofit/>
          </a:bodyPr>
          <a:lstStyle/>
          <a:p>
            <a:pPr algn="just"/>
            <a:r>
              <a:rPr lang="en-GB" dirty="0"/>
              <a:t>Assume that the initial inventory level is I(0) = 60 and that no order is outstanding.</a:t>
            </a:r>
          </a:p>
          <a:p>
            <a:pPr algn="just"/>
            <a:r>
              <a:rPr lang="en-GB" dirty="0"/>
              <a:t>We simulate the inventory system for n = 120 months and use the average total cost per month (which is the sum of the average ordering cost per month, the average holding cost per month, and the average shortage cost per month) to compare the following nine inventory policies:</a:t>
            </a:r>
          </a:p>
          <a:p>
            <a:pPr algn="just"/>
            <a:endParaRPr lang="en-GB" dirty="0"/>
          </a:p>
          <a:p>
            <a:pPr algn="just"/>
            <a:endParaRPr lang="en-GB" dirty="0"/>
          </a:p>
          <a:p>
            <a:pPr algn="just"/>
            <a:endParaRPr lang="en-GB" dirty="0"/>
          </a:p>
          <a:p>
            <a:pPr algn="just"/>
            <a:endParaRPr lang="en-GB" dirty="0"/>
          </a:p>
        </p:txBody>
      </p:sp>
      <p:pic>
        <p:nvPicPr>
          <p:cNvPr id="5" name="Picture 4">
            <a:extLst>
              <a:ext uri="{FF2B5EF4-FFF2-40B4-BE49-F238E27FC236}">
                <a16:creationId xmlns:a16="http://schemas.microsoft.com/office/drawing/2014/main" id="{612D4591-1069-4458-9AFF-479238689D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2750" y="5832474"/>
            <a:ext cx="8826500" cy="679450"/>
          </a:xfrm>
          <a:prstGeom prst="rect">
            <a:avLst/>
          </a:prstGeom>
        </p:spPr>
      </p:pic>
    </p:spTree>
    <p:extLst>
      <p:ext uri="{BB962C8B-B14F-4D97-AF65-F5344CB8AC3E}">
        <p14:creationId xmlns:p14="http://schemas.microsoft.com/office/powerpoint/2010/main" val="6288328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4A77A-4C23-4BC1-85F0-A113011BE605}"/>
              </a:ext>
            </a:extLst>
          </p:cNvPr>
          <p:cNvSpPr>
            <a:spLocks noGrp="1"/>
          </p:cNvSpPr>
          <p:nvPr>
            <p:ph type="title"/>
          </p:nvPr>
        </p:nvSpPr>
        <p:spPr/>
        <p:txBody>
          <a:bodyPr>
            <a:normAutofit/>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A900123E-AF26-4A90-8783-8EDFEF0CF05F}"/>
              </a:ext>
            </a:extLst>
          </p:cNvPr>
          <p:cNvSpPr>
            <a:spLocks noGrp="1"/>
          </p:cNvSpPr>
          <p:nvPr>
            <p:ph idx="1"/>
          </p:nvPr>
        </p:nvSpPr>
        <p:spPr/>
        <p:txBody>
          <a:bodyPr>
            <a:normAutofit fontScale="70000" lnSpcReduction="20000"/>
          </a:bodyPr>
          <a:lstStyle/>
          <a:p>
            <a:pPr algn="just"/>
            <a:r>
              <a:rPr lang="en-GB" dirty="0"/>
              <a:t>Our model of the inventory system uses the following types of events:</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r>
              <a:rPr lang="en-GB" dirty="0"/>
              <a:t>We have chosen to make the end of the simulation event type 3 rather than type 4, since at time 120 both “end-simulation” and “inventory-evaluation” events will eventually be scheduled and we would like to execute the former event first at this time (Since the simulation is over at time 120, there is no sense in evaluating the inventory and possibly ordering, incurring an ordering cost for an order that will never arrive).</a:t>
            </a:r>
          </a:p>
          <a:p>
            <a:pPr algn="just"/>
            <a:endParaRPr lang="en-GB" dirty="0"/>
          </a:p>
        </p:txBody>
      </p:sp>
      <p:pic>
        <p:nvPicPr>
          <p:cNvPr id="5" name="Picture 4">
            <a:extLst>
              <a:ext uri="{FF2B5EF4-FFF2-40B4-BE49-F238E27FC236}">
                <a16:creationId xmlns:a16="http://schemas.microsoft.com/office/drawing/2014/main" id="{3C2EF5CC-EEAE-4017-BB78-D00728F88D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133600"/>
            <a:ext cx="9124950" cy="1974850"/>
          </a:xfrm>
          <a:prstGeom prst="rect">
            <a:avLst/>
          </a:prstGeom>
        </p:spPr>
      </p:pic>
    </p:spTree>
    <p:extLst>
      <p:ext uri="{BB962C8B-B14F-4D97-AF65-F5344CB8AC3E}">
        <p14:creationId xmlns:p14="http://schemas.microsoft.com/office/powerpoint/2010/main" val="463043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C9734-018B-477C-87B6-56C6CF6757A1}"/>
              </a:ext>
            </a:extLst>
          </p:cNvPr>
          <p:cNvSpPr>
            <a:spLocks noGrp="1"/>
          </p:cNvSpPr>
          <p:nvPr>
            <p:ph type="title"/>
          </p:nvPr>
        </p:nvSpPr>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F7667257-12FB-4E7A-B2E6-F09A6656E7D6}"/>
              </a:ext>
            </a:extLst>
          </p:cNvPr>
          <p:cNvSpPr>
            <a:spLocks noGrp="1"/>
          </p:cNvSpPr>
          <p:nvPr>
            <p:ph idx="1"/>
          </p:nvPr>
        </p:nvSpPr>
        <p:spPr/>
        <p:txBody>
          <a:bodyPr>
            <a:normAutofit/>
          </a:bodyPr>
          <a:lstStyle/>
          <a:p>
            <a:pPr algn="just"/>
            <a:r>
              <a:rPr lang="en-GB" dirty="0"/>
              <a:t>The execution of event type 3 before event type 4 is guaranteed because the timing routine gives preference to the lowest-numbered event if two or more events are scheduled to occur at the same time.</a:t>
            </a:r>
          </a:p>
          <a:p>
            <a:pPr algn="just"/>
            <a:r>
              <a:rPr lang="en-GB" dirty="0"/>
              <a:t>In general, a simulation model should be designed to process events in an appropriate order when time ties occur.</a:t>
            </a:r>
          </a:p>
          <a:p>
            <a:pPr algn="just"/>
            <a:r>
              <a:rPr lang="en-GB" dirty="0"/>
              <a:t>An event graph appears in the next Figure.</a:t>
            </a:r>
            <a:endParaRPr lang="en-US" dirty="0"/>
          </a:p>
        </p:txBody>
      </p:sp>
    </p:spTree>
    <p:extLst>
      <p:ext uri="{BB962C8B-B14F-4D97-AF65-F5344CB8AC3E}">
        <p14:creationId xmlns:p14="http://schemas.microsoft.com/office/powerpoint/2010/main" val="319228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460C-765E-4132-A576-549206F34EB8}"/>
              </a:ext>
            </a:extLst>
          </p:cNvPr>
          <p:cNvSpPr>
            <a:spLocks noGrp="1"/>
          </p:cNvSpPr>
          <p:nvPr>
            <p:ph type="title"/>
          </p:nvPr>
        </p:nvSpPr>
        <p:spPr/>
        <p:txBody>
          <a:bodyPr/>
          <a:lstStyle/>
          <a:p>
            <a:r>
              <a:rPr lang="en-GB" dirty="0"/>
              <a:t>Program Organization and Logic</a:t>
            </a:r>
            <a:endParaRPr lang="en-US" dirty="0"/>
          </a:p>
        </p:txBody>
      </p:sp>
      <p:pic>
        <p:nvPicPr>
          <p:cNvPr id="5" name="Content Placeholder 4">
            <a:extLst>
              <a:ext uri="{FF2B5EF4-FFF2-40B4-BE49-F238E27FC236}">
                <a16:creationId xmlns:a16="http://schemas.microsoft.com/office/drawing/2014/main" id="{0E16A0E4-0536-4C4C-A059-B7C57FF90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2811" y="1600201"/>
            <a:ext cx="7486378" cy="4525963"/>
          </a:xfrm>
        </p:spPr>
      </p:pic>
    </p:spTree>
    <p:extLst>
      <p:ext uri="{BB962C8B-B14F-4D97-AF65-F5344CB8AC3E}">
        <p14:creationId xmlns:p14="http://schemas.microsoft.com/office/powerpoint/2010/main" val="233491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9E6C55A7-5303-475F-A946-BF9612671856}"/>
              </a:ext>
            </a:extLst>
          </p:cNvPr>
          <p:cNvSpPr>
            <a:spLocks noGrp="1"/>
          </p:cNvSpPr>
          <p:nvPr>
            <p:ph idx="1"/>
          </p:nvPr>
        </p:nvSpPr>
        <p:spPr/>
        <p:txBody>
          <a:bodyPr>
            <a:normAutofit/>
          </a:bodyPr>
          <a:lstStyle/>
          <a:p>
            <a:pPr algn="just"/>
            <a:r>
              <a:rPr lang="en-GB" dirty="0"/>
              <a:t>There are three types of random variates needed to simulate this system. The </a:t>
            </a:r>
            <a:r>
              <a:rPr lang="en-GB" dirty="0" err="1"/>
              <a:t>interdemand</a:t>
            </a:r>
            <a:r>
              <a:rPr lang="en-GB" dirty="0"/>
              <a:t> times are distributed exponentially.</a:t>
            </a:r>
          </a:p>
          <a:p>
            <a:pPr algn="just"/>
            <a:r>
              <a:rPr lang="en-GB" dirty="0"/>
              <a:t>The demand-size random variate D must be discrete, as described above, and can be generated as follows.</a:t>
            </a:r>
          </a:p>
          <a:p>
            <a:pPr algn="just"/>
            <a:r>
              <a:rPr lang="en-GB" dirty="0"/>
              <a:t>First divide the unit interval into the contiguous subintervals C1 = [0, 1/6], C2 = [1/6, 1/2], C3 = [1/2, 5/6] and C4 = [5/6, 1], and obtain a U(0, 1) random variate U from the random-number generator.</a:t>
            </a:r>
            <a:endParaRPr lang="en-US" dirty="0"/>
          </a:p>
        </p:txBody>
      </p:sp>
    </p:spTree>
    <p:extLst>
      <p:ext uri="{BB962C8B-B14F-4D97-AF65-F5344CB8AC3E}">
        <p14:creationId xmlns:p14="http://schemas.microsoft.com/office/powerpoint/2010/main" val="2897598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9E6C55A7-5303-475F-A946-BF9612671856}"/>
              </a:ext>
            </a:extLst>
          </p:cNvPr>
          <p:cNvSpPr>
            <a:spLocks noGrp="1"/>
          </p:cNvSpPr>
          <p:nvPr>
            <p:ph idx="1"/>
          </p:nvPr>
        </p:nvSpPr>
        <p:spPr/>
        <p:txBody>
          <a:bodyPr>
            <a:normAutofit lnSpcReduction="10000"/>
          </a:bodyPr>
          <a:lstStyle/>
          <a:p>
            <a:pPr algn="just"/>
            <a:r>
              <a:rPr lang="en-GB" dirty="0"/>
              <a:t>If U falls in C1, return D = 1; if U falls in C2, return D = 2; and so on.</a:t>
            </a:r>
          </a:p>
          <a:p>
            <a:pPr algn="just"/>
            <a:r>
              <a:rPr lang="en-GB" dirty="0"/>
              <a:t>Since the width of C1 is 1/6 - 0 = 1/6, and since U is uniformly distributed over [0, 1], the probability that U falls in C1 (and thus that we return D = 1) is 1/6; this agrees with the desired probability that D = 1.</a:t>
            </a:r>
          </a:p>
          <a:p>
            <a:pPr algn="just"/>
            <a:r>
              <a:rPr lang="en-GB" dirty="0"/>
              <a:t>Similarly, we return D = 2 if U falls in C2, having probability equal to the width of C2, 1/2 – 1/6 = 1/3, as desired; and so on for the other intervals.</a:t>
            </a:r>
          </a:p>
          <a:p>
            <a:pPr algn="just"/>
            <a:r>
              <a:rPr lang="en-GB" dirty="0"/>
              <a:t>The subprogram to generate the demand sizes uses this principle and takes as input the </a:t>
            </a:r>
            <a:r>
              <a:rPr lang="en-GB" dirty="0" err="1"/>
              <a:t>cutoff</a:t>
            </a:r>
            <a:r>
              <a:rPr lang="en-GB" dirty="0"/>
              <a:t> points defining the above subintervals, which are the cumulative probabilities of the distribution of D.</a:t>
            </a:r>
            <a:endParaRPr lang="en-US" dirty="0"/>
          </a:p>
        </p:txBody>
      </p:sp>
    </p:spTree>
    <p:extLst>
      <p:ext uri="{BB962C8B-B14F-4D97-AF65-F5344CB8AC3E}">
        <p14:creationId xmlns:p14="http://schemas.microsoft.com/office/powerpoint/2010/main" val="3597343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9E6C55A7-5303-475F-A946-BF9612671856}"/>
              </a:ext>
            </a:extLst>
          </p:cNvPr>
          <p:cNvSpPr>
            <a:spLocks noGrp="1"/>
          </p:cNvSpPr>
          <p:nvPr>
            <p:ph idx="1"/>
          </p:nvPr>
        </p:nvSpPr>
        <p:spPr/>
        <p:txBody>
          <a:bodyPr>
            <a:normAutofit/>
          </a:bodyPr>
          <a:lstStyle/>
          <a:p>
            <a:pPr algn="just"/>
            <a:r>
              <a:rPr lang="en-GB" dirty="0"/>
              <a:t>We now describe the logic for event types 1, 2, and 4, which actually involve state changes.</a:t>
            </a:r>
          </a:p>
          <a:p>
            <a:pPr algn="just"/>
            <a:r>
              <a:rPr lang="en-GB" dirty="0"/>
              <a:t>The order-arrival event is flowcharted in the next figure, and must make the changes necessary when an order (which was previously placed) arrives from the supplier.</a:t>
            </a:r>
          </a:p>
          <a:p>
            <a:pPr algn="just"/>
            <a:r>
              <a:rPr lang="en-GB" dirty="0"/>
              <a:t>The inventory level is increased by the amount of the order, and the order-arrival event must be eliminated from consideration.</a:t>
            </a:r>
          </a:p>
          <a:p>
            <a:pPr algn="just"/>
            <a:r>
              <a:rPr lang="en-GB" dirty="0"/>
              <a:t>A flowchart for the demand event is also given in the next figure, and processes the changes necessary to represent a demand’s occurrence.</a:t>
            </a:r>
          </a:p>
        </p:txBody>
      </p:sp>
    </p:spTree>
    <p:extLst>
      <p:ext uri="{BB962C8B-B14F-4D97-AF65-F5344CB8AC3E}">
        <p14:creationId xmlns:p14="http://schemas.microsoft.com/office/powerpoint/2010/main" val="37596309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9E6C55A7-5303-475F-A946-BF9612671856}"/>
              </a:ext>
            </a:extLst>
          </p:cNvPr>
          <p:cNvSpPr>
            <a:spLocks noGrp="1"/>
          </p:cNvSpPr>
          <p:nvPr>
            <p:ph idx="1"/>
          </p:nvPr>
        </p:nvSpPr>
        <p:spPr/>
        <p:txBody>
          <a:bodyPr>
            <a:normAutofit/>
          </a:bodyPr>
          <a:lstStyle/>
          <a:p>
            <a:pPr algn="just"/>
            <a:r>
              <a:rPr lang="en-GB" dirty="0"/>
              <a:t>First, the demand size is generated, and the inventory is decremented by this amount.</a:t>
            </a:r>
          </a:p>
          <a:p>
            <a:pPr algn="just"/>
            <a:r>
              <a:rPr lang="en-GB" dirty="0"/>
              <a:t>Finally, the time of the next demand is scheduled into the event list. Note that this is the place where the inventory level might become negative.</a:t>
            </a:r>
            <a:endParaRPr lang="en-US" dirty="0"/>
          </a:p>
        </p:txBody>
      </p:sp>
    </p:spTree>
    <p:extLst>
      <p:ext uri="{BB962C8B-B14F-4D97-AF65-F5344CB8AC3E}">
        <p14:creationId xmlns:p14="http://schemas.microsoft.com/office/powerpoint/2010/main" val="245191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3141-66EF-4056-8137-11F45FF942B1}"/>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F71E3677-E92A-4434-94AE-C5F220E44C7F}"/>
              </a:ext>
            </a:extLst>
          </p:cNvPr>
          <p:cNvSpPr>
            <a:spLocks noGrp="1"/>
          </p:cNvSpPr>
          <p:nvPr>
            <p:ph idx="1"/>
          </p:nvPr>
        </p:nvSpPr>
        <p:spPr/>
        <p:txBody>
          <a:bodyPr/>
          <a:lstStyle/>
          <a:p>
            <a:r>
              <a:rPr lang="en-US" dirty="0"/>
              <a:t>Problem Statement:</a:t>
            </a:r>
          </a:p>
          <a:p>
            <a:pPr lvl="1"/>
            <a:r>
              <a:rPr lang="en-GB" dirty="0"/>
              <a:t>The sizes of the demands, D, are IID random variables (independent of when the demands occur), with</a:t>
            </a:r>
            <a:endParaRPr lang="en-US" dirty="0"/>
          </a:p>
        </p:txBody>
      </p:sp>
      <p:pic>
        <p:nvPicPr>
          <p:cNvPr id="5" name="Picture 4">
            <a:extLst>
              <a:ext uri="{FF2B5EF4-FFF2-40B4-BE49-F238E27FC236}">
                <a16:creationId xmlns:a16="http://schemas.microsoft.com/office/drawing/2014/main" id="{1EDAD3DD-6961-4605-9590-0E0211FE88A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1" y="3592641"/>
            <a:ext cx="4648201" cy="2530475"/>
          </a:xfrm>
          <a:prstGeom prst="rect">
            <a:avLst/>
          </a:prstGeom>
        </p:spPr>
      </p:pic>
    </p:spTree>
    <p:extLst>
      <p:ext uri="{BB962C8B-B14F-4D97-AF65-F5344CB8AC3E}">
        <p14:creationId xmlns:p14="http://schemas.microsoft.com/office/powerpoint/2010/main" val="1249997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p:txBody>
          <a:bodyPr/>
          <a:lstStyle/>
          <a:p>
            <a:r>
              <a:rPr lang="en-GB" dirty="0"/>
              <a:t>Program Organization and Logic</a:t>
            </a:r>
            <a:endParaRPr lang="en-US" dirty="0"/>
          </a:p>
        </p:txBody>
      </p:sp>
      <p:pic>
        <p:nvPicPr>
          <p:cNvPr id="5" name="Content Placeholder 4">
            <a:extLst>
              <a:ext uri="{FF2B5EF4-FFF2-40B4-BE49-F238E27FC236}">
                <a16:creationId xmlns:a16="http://schemas.microsoft.com/office/drawing/2014/main" id="{45421AD7-4863-47D0-9F96-0E4AE934E2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1733" y="1600201"/>
            <a:ext cx="4948534" cy="4525963"/>
          </a:xfrm>
        </p:spPr>
      </p:pic>
    </p:spTree>
    <p:extLst>
      <p:ext uri="{BB962C8B-B14F-4D97-AF65-F5344CB8AC3E}">
        <p14:creationId xmlns:p14="http://schemas.microsoft.com/office/powerpoint/2010/main" val="3952267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9E6C55A7-5303-475F-A946-BF9612671856}"/>
              </a:ext>
            </a:extLst>
          </p:cNvPr>
          <p:cNvSpPr>
            <a:spLocks noGrp="1"/>
          </p:cNvSpPr>
          <p:nvPr>
            <p:ph idx="1"/>
          </p:nvPr>
        </p:nvSpPr>
        <p:spPr>
          <a:xfrm>
            <a:off x="1981200" y="1600200"/>
            <a:ext cx="8229600" cy="4800600"/>
          </a:xfrm>
        </p:spPr>
        <p:txBody>
          <a:bodyPr>
            <a:normAutofit fontScale="92500" lnSpcReduction="10000"/>
          </a:bodyPr>
          <a:lstStyle/>
          <a:p>
            <a:pPr algn="just"/>
            <a:r>
              <a:rPr lang="en-GB" dirty="0"/>
              <a:t>The inventory-evaluation event, which takes place at the beginning of each month, is flowcharted in the next figure. </a:t>
            </a:r>
          </a:p>
          <a:p>
            <a:pPr algn="just"/>
            <a:r>
              <a:rPr lang="en-GB" dirty="0"/>
              <a:t>If the inventory level I(t) at the time of the evaluation is at least s, then no order is placed, and nothing is done except to schedule the next evaluation into the event list.</a:t>
            </a:r>
          </a:p>
          <a:p>
            <a:pPr algn="just"/>
            <a:r>
              <a:rPr lang="en-GB" dirty="0"/>
              <a:t>On the other hand, if I(t) &lt; s, we want to place an order for S - I(t) items.</a:t>
            </a:r>
          </a:p>
          <a:p>
            <a:pPr algn="just"/>
            <a:r>
              <a:rPr lang="en-GB" dirty="0"/>
              <a:t>This is done by storing the amount of the order [S - I(t)] until the order arrives, and scheduling its arrival time.</a:t>
            </a:r>
          </a:p>
          <a:p>
            <a:pPr algn="just"/>
            <a:r>
              <a:rPr lang="en-GB" dirty="0"/>
              <a:t>In this case as well, we want to schedule the next inventory-evaluation event.</a:t>
            </a:r>
            <a:endParaRPr lang="en-US" dirty="0"/>
          </a:p>
        </p:txBody>
      </p:sp>
    </p:spTree>
    <p:extLst>
      <p:ext uri="{BB962C8B-B14F-4D97-AF65-F5344CB8AC3E}">
        <p14:creationId xmlns:p14="http://schemas.microsoft.com/office/powerpoint/2010/main" val="71707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F9F6-4925-4B28-BE09-57E588C0DE2D}"/>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9BE451BA-217F-42D4-B26E-3883E81FE3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43550" y="152400"/>
            <a:ext cx="3509850" cy="6172200"/>
          </a:xfrm>
        </p:spPr>
      </p:pic>
    </p:spTree>
    <p:extLst>
      <p:ext uri="{BB962C8B-B14F-4D97-AF65-F5344CB8AC3E}">
        <p14:creationId xmlns:p14="http://schemas.microsoft.com/office/powerpoint/2010/main" val="1555239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EAD9-C621-4326-869B-637790EEB773}"/>
              </a:ext>
            </a:extLst>
          </p:cNvPr>
          <p:cNvSpPr>
            <a:spLocks noGrp="1"/>
          </p:cNvSpPr>
          <p:nvPr>
            <p:ph type="title"/>
          </p:nvPr>
        </p:nvSpPr>
        <p:spPr>
          <a:xfrm>
            <a:off x="1981200" y="0"/>
            <a:ext cx="8229600" cy="1143000"/>
          </a:xfrm>
        </p:spPr>
        <p:txBody>
          <a:bodyPr/>
          <a:lstStyle/>
          <a:p>
            <a:r>
              <a:rPr lang="en-GB" dirty="0"/>
              <a:t>Program Organization and Logic</a:t>
            </a:r>
            <a:endParaRPr lang="en-US" dirty="0"/>
          </a:p>
        </p:txBody>
      </p:sp>
      <p:sp>
        <p:nvSpPr>
          <p:cNvPr id="3" name="Content Placeholder 2">
            <a:extLst>
              <a:ext uri="{FF2B5EF4-FFF2-40B4-BE49-F238E27FC236}">
                <a16:creationId xmlns:a16="http://schemas.microsoft.com/office/drawing/2014/main" id="{9E6C55A7-5303-475F-A946-BF9612671856}"/>
              </a:ext>
            </a:extLst>
          </p:cNvPr>
          <p:cNvSpPr>
            <a:spLocks noGrp="1"/>
          </p:cNvSpPr>
          <p:nvPr>
            <p:ph idx="1"/>
          </p:nvPr>
        </p:nvSpPr>
        <p:spPr>
          <a:xfrm>
            <a:off x="1981200" y="1066800"/>
            <a:ext cx="8534400" cy="5334000"/>
          </a:xfrm>
        </p:spPr>
        <p:txBody>
          <a:bodyPr>
            <a:normAutofit fontScale="77500" lnSpcReduction="20000"/>
          </a:bodyPr>
          <a:lstStyle/>
          <a:p>
            <a:pPr algn="just"/>
            <a:r>
              <a:rPr lang="en-GB" dirty="0"/>
              <a:t>It is convenient to write a separate </a:t>
            </a:r>
            <a:r>
              <a:rPr lang="en-GB" dirty="0" err="1"/>
              <a:t>nonevent</a:t>
            </a:r>
            <a:r>
              <a:rPr lang="en-GB" dirty="0"/>
              <a:t> routine to update the continuous-time statistical accumulators which is flowcharted in the next figure.</a:t>
            </a:r>
          </a:p>
          <a:p>
            <a:pPr algn="just"/>
            <a:r>
              <a:rPr lang="en-GB" dirty="0"/>
              <a:t>The principal issue is whether we need to update the area under I</a:t>
            </a:r>
            <a:r>
              <a:rPr lang="en-GB" baseline="30000" dirty="0"/>
              <a:t>-</a:t>
            </a:r>
            <a:r>
              <a:rPr lang="en-GB" dirty="0"/>
              <a:t>(t) or I</a:t>
            </a:r>
            <a:r>
              <a:rPr lang="en-GB" baseline="30000" dirty="0"/>
              <a:t>+</a:t>
            </a:r>
            <a:r>
              <a:rPr lang="en-GB" dirty="0"/>
              <a:t>(t) (or neither).</a:t>
            </a:r>
          </a:p>
          <a:p>
            <a:pPr algn="just"/>
            <a:r>
              <a:rPr lang="en-GB" dirty="0"/>
              <a:t>If the inventory level since the last event has been negative, then we have been in backlog, so the area under I</a:t>
            </a:r>
            <a:r>
              <a:rPr lang="en-GB" baseline="30000" dirty="0"/>
              <a:t>-</a:t>
            </a:r>
            <a:r>
              <a:rPr lang="en-GB" dirty="0"/>
              <a:t>(t) only should be updated. On the other hand, if the inventory level has been positive, we need only update the area under I</a:t>
            </a:r>
            <a:r>
              <a:rPr lang="en-GB" baseline="30000" dirty="0"/>
              <a:t>+</a:t>
            </a:r>
            <a:r>
              <a:rPr lang="en-GB" dirty="0"/>
              <a:t>(t).</a:t>
            </a:r>
          </a:p>
          <a:p>
            <a:pPr algn="just"/>
            <a:r>
              <a:rPr lang="en-GB" dirty="0"/>
              <a:t>If the inventory level has been zero (a possibility), then neither update is needed. </a:t>
            </a:r>
          </a:p>
          <a:p>
            <a:pPr algn="just"/>
            <a:r>
              <a:rPr lang="en-GB" dirty="0"/>
              <a:t>The code for this routine also brings the variable for the time of the last event up to the present time. This routine will be invoked from the main program just after returning from the timing routine, regardless of the event type or whether the inventory level is actually changing at this point.</a:t>
            </a:r>
          </a:p>
          <a:p>
            <a:pPr algn="just"/>
            <a:r>
              <a:rPr lang="en-GB" dirty="0"/>
              <a:t>This provides a simple (if not the most computationally efficient) way of updating integrals for continuous-time statistics.</a:t>
            </a:r>
            <a:endParaRPr lang="en-US" dirty="0"/>
          </a:p>
        </p:txBody>
      </p:sp>
    </p:spTree>
    <p:extLst>
      <p:ext uri="{BB962C8B-B14F-4D97-AF65-F5344CB8AC3E}">
        <p14:creationId xmlns:p14="http://schemas.microsoft.com/office/powerpoint/2010/main" val="278820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E9FDA-EEB2-4367-B492-77095929FEE0}"/>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F92567AE-0A7F-4F62-B74A-22BEE39FED8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0" y="0"/>
            <a:ext cx="6308430" cy="6858000"/>
          </a:xfrm>
        </p:spPr>
      </p:pic>
    </p:spTree>
    <p:extLst>
      <p:ext uri="{BB962C8B-B14F-4D97-AF65-F5344CB8AC3E}">
        <p14:creationId xmlns:p14="http://schemas.microsoft.com/office/powerpoint/2010/main" val="3191217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F3141-66EF-4056-8137-11F45FF942B1}"/>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F71E3677-E92A-4434-94AE-C5F220E44C7F}"/>
              </a:ext>
            </a:extLst>
          </p:cNvPr>
          <p:cNvSpPr>
            <a:spLocks noGrp="1"/>
          </p:cNvSpPr>
          <p:nvPr>
            <p:ph idx="1"/>
          </p:nvPr>
        </p:nvSpPr>
        <p:spPr/>
        <p:txBody>
          <a:bodyPr>
            <a:normAutofit/>
          </a:bodyPr>
          <a:lstStyle/>
          <a:p>
            <a:pPr algn="just"/>
            <a:r>
              <a:rPr lang="en-US" dirty="0"/>
              <a:t>Problem Statement:</a:t>
            </a:r>
          </a:p>
          <a:p>
            <a:pPr lvl="1" algn="just"/>
            <a:r>
              <a:rPr lang="en-GB" dirty="0"/>
              <a:t>At the beginning of each month, the company reviews the inventory level and decides how many items to order from its supplier.</a:t>
            </a:r>
          </a:p>
          <a:p>
            <a:pPr lvl="1" algn="just"/>
            <a:r>
              <a:rPr lang="en-GB" dirty="0"/>
              <a:t>If the company orders Z items, it incurs a cost of </a:t>
            </a:r>
            <a:r>
              <a:rPr lang="en-GB" dirty="0" err="1"/>
              <a:t>K+iZ</a:t>
            </a:r>
            <a:r>
              <a:rPr lang="en-GB" dirty="0"/>
              <a:t>, where K = $32 is the setup cost and </a:t>
            </a:r>
            <a:r>
              <a:rPr lang="en-GB" dirty="0" err="1"/>
              <a:t>i</a:t>
            </a:r>
            <a:r>
              <a:rPr lang="en-GB" dirty="0"/>
              <a:t> = $3 is the incremental cost per item ordered (If Z = 0, no cost is incurred).</a:t>
            </a:r>
          </a:p>
          <a:p>
            <a:pPr lvl="1" algn="just"/>
            <a:r>
              <a:rPr lang="en-GB" dirty="0"/>
              <a:t>When an order is placed, the time required for it to arrive (called the delivery lag or lead time) is a random variable that is distributed uniformly between 0.5 and 1 month.</a:t>
            </a:r>
            <a:endParaRPr lang="en-US" dirty="0"/>
          </a:p>
        </p:txBody>
      </p:sp>
    </p:spTree>
    <p:extLst>
      <p:ext uri="{BB962C8B-B14F-4D97-AF65-F5344CB8AC3E}">
        <p14:creationId xmlns:p14="http://schemas.microsoft.com/office/powerpoint/2010/main" val="4046687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pic>
        <p:nvPicPr>
          <p:cNvPr id="5" name="Content Placeholder 4">
            <a:extLst>
              <a:ext uri="{FF2B5EF4-FFF2-40B4-BE49-F238E27FC236}">
                <a16:creationId xmlns:a16="http://schemas.microsoft.com/office/drawing/2014/main" id="{D2AD8631-ED2D-41DB-993B-076C628DF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37264"/>
            <a:ext cx="8229600" cy="3926473"/>
          </a:xfrm>
        </p:spPr>
      </p:pic>
    </p:spTree>
    <p:extLst>
      <p:ext uri="{BB962C8B-B14F-4D97-AF65-F5344CB8AC3E}">
        <p14:creationId xmlns:p14="http://schemas.microsoft.com/office/powerpoint/2010/main" val="862984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E4BCB-5962-43EF-A80D-FBFC52191380}"/>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555D99BA-AEA4-4AAB-A98F-EDD08EC99DC0}"/>
              </a:ext>
            </a:extLst>
          </p:cNvPr>
          <p:cNvSpPr>
            <a:spLocks noGrp="1"/>
          </p:cNvSpPr>
          <p:nvPr>
            <p:ph idx="1"/>
          </p:nvPr>
        </p:nvSpPr>
        <p:spPr/>
        <p:txBody>
          <a:bodyPr/>
          <a:lstStyle/>
          <a:p>
            <a:r>
              <a:rPr lang="en-GB" dirty="0"/>
              <a:t>The company uses a stationary (s, S) policy to decide how much to order, i.e.,</a:t>
            </a:r>
          </a:p>
          <a:p>
            <a:endParaRPr lang="en-GB" dirty="0"/>
          </a:p>
          <a:p>
            <a:endParaRPr lang="en-GB" dirty="0"/>
          </a:p>
          <a:p>
            <a:endParaRPr lang="en-GB" dirty="0"/>
          </a:p>
          <a:p>
            <a:endParaRPr lang="en-GB" dirty="0"/>
          </a:p>
          <a:p>
            <a:r>
              <a:rPr lang="en-GB" dirty="0"/>
              <a:t>where I is the inventory level at the beginning of the month</a:t>
            </a:r>
            <a:endParaRPr lang="en-US" dirty="0"/>
          </a:p>
        </p:txBody>
      </p:sp>
      <p:pic>
        <p:nvPicPr>
          <p:cNvPr id="5" name="Picture 4">
            <a:extLst>
              <a:ext uri="{FF2B5EF4-FFF2-40B4-BE49-F238E27FC236}">
                <a16:creationId xmlns:a16="http://schemas.microsoft.com/office/drawing/2014/main" id="{D8C3CEDD-FBDC-4543-B1A8-637BA47EBF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1800" y="2895600"/>
            <a:ext cx="5943600" cy="1551690"/>
          </a:xfrm>
          <a:prstGeom prst="rect">
            <a:avLst/>
          </a:prstGeom>
        </p:spPr>
      </p:pic>
    </p:spTree>
    <p:extLst>
      <p:ext uri="{BB962C8B-B14F-4D97-AF65-F5344CB8AC3E}">
        <p14:creationId xmlns:p14="http://schemas.microsoft.com/office/powerpoint/2010/main" val="63126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6BC021D7-5439-4E43-BA73-57B52892CF7E}"/>
              </a:ext>
            </a:extLst>
          </p:cNvPr>
          <p:cNvSpPr>
            <a:spLocks noGrp="1"/>
          </p:cNvSpPr>
          <p:nvPr>
            <p:ph idx="1"/>
          </p:nvPr>
        </p:nvSpPr>
        <p:spPr>
          <a:xfrm>
            <a:off x="1981200" y="1600200"/>
            <a:ext cx="8229600" cy="4800600"/>
          </a:xfrm>
        </p:spPr>
        <p:txBody>
          <a:bodyPr>
            <a:normAutofit/>
          </a:bodyPr>
          <a:lstStyle/>
          <a:p>
            <a:pPr algn="just"/>
            <a:r>
              <a:rPr lang="en-GB" dirty="0"/>
              <a:t>When a demand occurs, it is satisfied immediately if the inventory level is at least as large as the demand.</a:t>
            </a:r>
          </a:p>
          <a:p>
            <a:pPr algn="just"/>
            <a:r>
              <a:rPr lang="en-GB" dirty="0"/>
              <a:t>If the demand exceeds the inventory level, the excess of demand over supply is backlogged and satisfied by future deliveries (In this case, the new inventory level is equal to the old inventory level minus the demand size, resulting in a negative inventory level).</a:t>
            </a:r>
          </a:p>
          <a:p>
            <a:pPr algn="just"/>
            <a:r>
              <a:rPr lang="en-GB" dirty="0"/>
              <a:t>When an order arrives, it is first used to eliminate as much of the backlog (if any) as possible; the remainder of the order (if any) is added to the inventory.</a:t>
            </a:r>
            <a:endParaRPr lang="en-US" dirty="0"/>
          </a:p>
        </p:txBody>
      </p:sp>
    </p:spTree>
    <p:extLst>
      <p:ext uri="{BB962C8B-B14F-4D97-AF65-F5344CB8AC3E}">
        <p14:creationId xmlns:p14="http://schemas.microsoft.com/office/powerpoint/2010/main" val="4163457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6BC021D7-5439-4E43-BA73-57B52892CF7E}"/>
              </a:ext>
            </a:extLst>
          </p:cNvPr>
          <p:cNvSpPr>
            <a:spLocks noGrp="1"/>
          </p:cNvSpPr>
          <p:nvPr>
            <p:ph idx="1"/>
          </p:nvPr>
        </p:nvSpPr>
        <p:spPr>
          <a:xfrm>
            <a:off x="1981200" y="1600200"/>
            <a:ext cx="8229600" cy="4800600"/>
          </a:xfrm>
        </p:spPr>
        <p:txBody>
          <a:bodyPr>
            <a:normAutofit fontScale="92500" lnSpcReduction="20000"/>
          </a:bodyPr>
          <a:lstStyle/>
          <a:p>
            <a:pPr algn="just"/>
            <a:r>
              <a:rPr lang="en-GB" dirty="0"/>
              <a:t>So far, we have discussed only one type of cost incurred by the inventory system, the ordering cost. </a:t>
            </a:r>
          </a:p>
          <a:p>
            <a:pPr algn="just"/>
            <a:r>
              <a:rPr lang="en-GB" dirty="0"/>
              <a:t>However, most real inventory systems also have two additional types of costs, holding and shortage costs, which we discuss after introducing some additional notation.</a:t>
            </a:r>
          </a:p>
          <a:p>
            <a:pPr algn="just"/>
            <a:r>
              <a:rPr lang="en-GB" dirty="0"/>
              <a:t>Let I(t) be the inventory level at time t [note that I(t) could be positive, negative, or zero]</a:t>
            </a:r>
          </a:p>
          <a:p>
            <a:pPr algn="just"/>
            <a:r>
              <a:rPr lang="en-GB" dirty="0"/>
              <a:t>Let I</a:t>
            </a:r>
            <a:r>
              <a:rPr lang="en-GB" baseline="30000" dirty="0"/>
              <a:t>+</a:t>
            </a:r>
            <a:r>
              <a:rPr lang="en-GB" dirty="0"/>
              <a:t>(t) = max{I(t), 0} be the number of items physically on hand in the inventory at time t [note that I</a:t>
            </a:r>
            <a:r>
              <a:rPr lang="en-GB" baseline="30000" dirty="0"/>
              <a:t>+</a:t>
            </a:r>
            <a:r>
              <a:rPr lang="en-GB" dirty="0"/>
              <a:t>(t) &gt;= 0}]; and let I</a:t>
            </a:r>
            <a:r>
              <a:rPr lang="en-GB" baseline="30000" dirty="0"/>
              <a:t>-</a:t>
            </a:r>
            <a:r>
              <a:rPr lang="en-GB" dirty="0"/>
              <a:t>(t) = max{-I(t), 0} be the backlog at time t [I</a:t>
            </a:r>
            <a:r>
              <a:rPr lang="en-GB" baseline="30000" dirty="0"/>
              <a:t>-</a:t>
            </a:r>
            <a:r>
              <a:rPr lang="en-GB" dirty="0"/>
              <a:t>(t) &gt;= 0 as well]. </a:t>
            </a:r>
          </a:p>
          <a:p>
            <a:pPr algn="just"/>
            <a:r>
              <a:rPr lang="en-GB" dirty="0"/>
              <a:t>A possible realization of I(t), I</a:t>
            </a:r>
            <a:r>
              <a:rPr lang="en-GB" baseline="30000" dirty="0"/>
              <a:t>+</a:t>
            </a:r>
            <a:r>
              <a:rPr lang="en-GB" dirty="0"/>
              <a:t>(t), and I</a:t>
            </a:r>
            <a:r>
              <a:rPr lang="en-GB" baseline="30000" dirty="0"/>
              <a:t>-</a:t>
            </a:r>
            <a:r>
              <a:rPr lang="en-GB" dirty="0"/>
              <a:t>(t) is shown in the next figure. The time points at which I(t) decreases are the ones at which demands occur.</a:t>
            </a:r>
            <a:endParaRPr lang="en-US" dirty="0"/>
          </a:p>
        </p:txBody>
      </p:sp>
    </p:spTree>
    <p:extLst>
      <p:ext uri="{BB962C8B-B14F-4D97-AF65-F5344CB8AC3E}">
        <p14:creationId xmlns:p14="http://schemas.microsoft.com/office/powerpoint/2010/main" val="1670741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pic>
        <p:nvPicPr>
          <p:cNvPr id="5" name="Content Placeholder 4">
            <a:extLst>
              <a:ext uri="{FF2B5EF4-FFF2-40B4-BE49-F238E27FC236}">
                <a16:creationId xmlns:a16="http://schemas.microsoft.com/office/drawing/2014/main" id="{D2AD8631-ED2D-41DB-993B-076C628DF1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1200" y="2037264"/>
            <a:ext cx="8229600" cy="3926473"/>
          </a:xfrm>
        </p:spPr>
      </p:pic>
    </p:spTree>
    <p:extLst>
      <p:ext uri="{BB962C8B-B14F-4D97-AF65-F5344CB8AC3E}">
        <p14:creationId xmlns:p14="http://schemas.microsoft.com/office/powerpoint/2010/main" val="1253620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1DECD-D5EB-4D78-84EE-DF6429E225E8}"/>
              </a:ext>
            </a:extLst>
          </p:cNvPr>
          <p:cNvSpPr>
            <a:spLocks noGrp="1"/>
          </p:cNvSpPr>
          <p:nvPr>
            <p:ph type="title"/>
          </p:nvPr>
        </p:nvSpPr>
        <p:spPr/>
        <p:txBody>
          <a:bodyPr>
            <a:normAutofit/>
          </a:bodyPr>
          <a:lstStyle/>
          <a:p>
            <a:r>
              <a:rPr lang="en-GB" dirty="0"/>
              <a:t>SIMULATION OF AN INVENTORY SYSTEM</a:t>
            </a:r>
            <a:endParaRPr lang="en-US" dirty="0"/>
          </a:p>
        </p:txBody>
      </p:sp>
      <p:sp>
        <p:nvSpPr>
          <p:cNvPr id="3" name="Content Placeholder 2">
            <a:extLst>
              <a:ext uri="{FF2B5EF4-FFF2-40B4-BE49-F238E27FC236}">
                <a16:creationId xmlns:a16="http://schemas.microsoft.com/office/drawing/2014/main" id="{6BC021D7-5439-4E43-BA73-57B52892CF7E}"/>
              </a:ext>
            </a:extLst>
          </p:cNvPr>
          <p:cNvSpPr>
            <a:spLocks noGrp="1"/>
          </p:cNvSpPr>
          <p:nvPr>
            <p:ph idx="1"/>
          </p:nvPr>
        </p:nvSpPr>
        <p:spPr>
          <a:xfrm>
            <a:off x="1981200" y="1600200"/>
            <a:ext cx="8229600" cy="4800600"/>
          </a:xfrm>
        </p:spPr>
        <p:txBody>
          <a:bodyPr>
            <a:normAutofit fontScale="92500" lnSpcReduction="10000"/>
          </a:bodyPr>
          <a:lstStyle/>
          <a:p>
            <a:pPr algn="just"/>
            <a:r>
              <a:rPr lang="en-GB" dirty="0"/>
              <a:t>For our model, we shall assume that the company incurs a holding cost of h = $1 per item per month held in (positive) inventory. </a:t>
            </a:r>
          </a:p>
          <a:p>
            <a:pPr algn="just"/>
            <a:r>
              <a:rPr lang="en-GB" dirty="0"/>
              <a:t>The holding cost includes such costs as warehouse rental, insurance, taxes, and maintenance, as well as the opportunity cost of having capital tied up in inventory rather than invested elsewhere.</a:t>
            </a:r>
          </a:p>
          <a:p>
            <a:pPr algn="just"/>
            <a:r>
              <a:rPr lang="en-GB" dirty="0"/>
              <a:t>We have ignored in our formulation the fact that some holding costs are still incurred when I</a:t>
            </a:r>
            <a:r>
              <a:rPr lang="en-GB" baseline="30000" dirty="0"/>
              <a:t>+</a:t>
            </a:r>
            <a:r>
              <a:rPr lang="en-GB" dirty="0"/>
              <a:t>(t) = 0.</a:t>
            </a:r>
          </a:p>
          <a:p>
            <a:pPr algn="just"/>
            <a:r>
              <a:rPr lang="en-GB" dirty="0"/>
              <a:t>However, since our goal is to compare ordering policies, ignoring this factor, which after all is independent of the policy used, will not affect our assessment of which policy is best.</a:t>
            </a:r>
          </a:p>
        </p:txBody>
      </p:sp>
    </p:spTree>
    <p:extLst>
      <p:ext uri="{BB962C8B-B14F-4D97-AF65-F5344CB8AC3E}">
        <p14:creationId xmlns:p14="http://schemas.microsoft.com/office/powerpoint/2010/main" val="2892678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1826</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SIMULATION OF AN INVENTORY SYSTEM</vt:lpstr>
      <vt:lpstr>Program Organization and Logic</vt:lpstr>
      <vt:lpstr>Program Organization and Logic</vt:lpstr>
      <vt:lpstr>Program Organization and Logic</vt:lpstr>
      <vt:lpstr>Program Organization and Logic</vt:lpstr>
      <vt:lpstr>Program Organization and Logic</vt:lpstr>
      <vt:lpstr>Program Organization and Logic</vt:lpstr>
      <vt:lpstr>Program Organization and Logic</vt:lpstr>
      <vt:lpstr>Program Organization and Logic</vt:lpstr>
      <vt:lpstr>Program Organization and Logic</vt:lpstr>
      <vt:lpstr>PowerPoint Presentation</vt:lpstr>
      <vt:lpstr>Program Organization and Logic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OF AN INVENTORY SYSTEM</dc:title>
  <dc:creator>Abdul Khaled Arafat</dc:creator>
  <cp:lastModifiedBy>Abdul Khaled Arafat</cp:lastModifiedBy>
  <cp:revision>1</cp:revision>
  <dcterms:created xsi:type="dcterms:W3CDTF">2025-02-20T18:33:19Z</dcterms:created>
  <dcterms:modified xsi:type="dcterms:W3CDTF">2025-02-20T18:33:33Z</dcterms:modified>
</cp:coreProperties>
</file>