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61" r:id="rId6"/>
    <p:sldId id="264" r:id="rId7"/>
    <p:sldId id="265" r:id="rId8"/>
    <p:sldId id="258" r:id="rId9"/>
    <p:sldId id="260" r:id="rId10"/>
    <p:sldId id="259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75" d="100"/>
          <a:sy n="75" d="100"/>
        </p:scale>
        <p:origin x="4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0755D1A-58DB-4AB7-9EBB-A972DA158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415173" cy="3329581"/>
          </a:xfrm>
        </p:spPr>
        <p:txBody>
          <a:bodyPr/>
          <a:lstStyle/>
          <a:p>
            <a:r>
              <a:rPr lang="en-US" dirty="0"/>
              <a:t>UTH CAS LAB</a:t>
            </a:r>
            <a:br>
              <a:rPr lang="en-US" dirty="0"/>
            </a:br>
            <a:r>
              <a:rPr lang="en-US" dirty="0"/>
              <a:t>SUMMER INTERNSHIP</a:t>
            </a:r>
            <a:br>
              <a:rPr lang="en-US" dirty="0"/>
            </a:br>
            <a:r>
              <a:rPr lang="en-US" dirty="0"/>
              <a:t>ROUNDUP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DE4EB11B-5448-42D2-92FE-383C9997AB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Karasmanoglou</a:t>
            </a:r>
            <a:r>
              <a:rPr lang="en-US" dirty="0"/>
              <a:t> </a:t>
            </a:r>
            <a:r>
              <a:rPr lang="en-US" dirty="0" err="1"/>
              <a:t>apostolos</a:t>
            </a:r>
            <a:r>
              <a:rPr lang="en-US" dirty="0"/>
              <a:t>, mentor: Stavros </a:t>
            </a:r>
            <a:r>
              <a:rPr lang="en-US" dirty="0" err="1"/>
              <a:t>simoglou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82109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90F3C2DD-A491-4BC9-8FB9-1452B5598F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5805" y="1230898"/>
                <a:ext cx="8946541" cy="419548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Fitting normal/lognormal distributions on data requires only the mean and variance of the dataset to derive a distribution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 Fitting a mixed distribution requires extraction of the third central moment of the dataset to set “a” parameter</a:t>
                </a: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Specifically, if </a:t>
                </a:r>
                <a:r>
                  <a:rPr lang="el-GR" dirty="0">
                    <a:latin typeface="+mn-lt"/>
                  </a:rPr>
                  <a:t>μ, σ </a:t>
                </a:r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latin typeface="+mn-lt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0">
                            <a:latin typeface="+mn-lt"/>
                          </a:rPr>
                          <m:t>μ</m:t>
                        </m:r>
                      </m:e>
                      <m:sub>
                        <m:r>
                          <a:rPr lang="el-GR" b="0" i="0">
                            <a:latin typeface="+mn-lt"/>
                          </a:rPr>
                          <m:t>3</m:t>
                        </m:r>
                      </m:sub>
                    </m:sSub>
                  </m:oMath>
                </a14:m>
                <a:r>
                  <a:rPr lang="el-GR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the mean, variance and 3</a:t>
                </a:r>
                <a:r>
                  <a:rPr lang="en-US" baseline="30000" dirty="0">
                    <a:latin typeface="+mn-lt"/>
                  </a:rPr>
                  <a:t>rd</a:t>
                </a:r>
                <a:r>
                  <a:rPr lang="en-US" dirty="0">
                    <a:latin typeface="+mn-lt"/>
                  </a:rPr>
                  <a:t> central moment of the dataset, a is estimated to be </a:t>
                </a:r>
              </a:p>
              <a:p>
                <a:endParaRPr lang="en-US" dirty="0">
                  <a:latin typeface="+mn-lt"/>
                </a:endParaRPr>
              </a:p>
              <a:p>
                <a:pPr marL="2286000" lvl="5" indent="0">
                  <a:buNone/>
                </a:pPr>
                <a:r>
                  <a:rPr lang="en-US" sz="2400" dirty="0"/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l-GR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l-GR" sz="2400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𝐿𝑁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sz="2400">
                                                <a:latin typeface="Cambria Math" panose="02040503050406030204" pitchFamily="18" charset="0"/>
                                              </a:rPr>
                                              <m:t>μ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𝐿𝑁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l-GR" sz="24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𝐿𝑁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𝐿𝑁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+2)</m:t>
                        </m:r>
                      </m:den>
                    </m:f>
                  </m:oMath>
                </a14:m>
                <a:endParaRPr lang="el-GR" sz="2400" dirty="0">
                  <a:latin typeface="+mn-lt"/>
                </a:endParaRPr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90F3C2DD-A491-4BC9-8FB9-1452B5598F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5805" y="1230898"/>
                <a:ext cx="8946541" cy="4195481"/>
              </a:xfrm>
              <a:blipFill>
                <a:blip r:embed="rId2"/>
                <a:stretch>
                  <a:fillRect l="-272" t="-159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206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1CA4A42-F19E-470A-B256-F6533ECE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41" y="383821"/>
            <a:ext cx="9404723" cy="1400530"/>
          </a:xfrm>
        </p:spPr>
        <p:txBody>
          <a:bodyPr/>
          <a:lstStyle/>
          <a:p>
            <a:r>
              <a:rPr lang="en-US" dirty="0"/>
              <a:t>Application in SSTA: The addition problem</a:t>
            </a:r>
            <a:endParaRPr lang="el-GR" dirty="0"/>
          </a:p>
        </p:txBody>
      </p:sp>
      <p:sp>
        <p:nvSpPr>
          <p:cNvPr id="4" name="Ισοσκελές τρίγωνο 3">
            <a:extLst>
              <a:ext uri="{FF2B5EF4-FFF2-40B4-BE49-F238E27FC236}">
                <a16:creationId xmlns:a16="http://schemas.microsoft.com/office/drawing/2014/main" id="{47E24ADA-B83F-4FF1-9EAD-B76E0EFB7D86}"/>
              </a:ext>
            </a:extLst>
          </p:cNvPr>
          <p:cNvSpPr/>
          <p:nvPr/>
        </p:nvSpPr>
        <p:spPr>
          <a:xfrm rot="5400000">
            <a:off x="2867102" y="2393950"/>
            <a:ext cx="1104900" cy="10033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5" name="Ευθεία γραμμή σύνδεσης 4">
            <a:extLst>
              <a:ext uri="{FF2B5EF4-FFF2-40B4-BE49-F238E27FC236}">
                <a16:creationId xmlns:a16="http://schemas.microsoft.com/office/drawing/2014/main" id="{0C74C553-BED3-4FDE-B57C-CC31146B2748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2168602" y="2895600"/>
            <a:ext cx="749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Ισοσκελές τρίγωνο 5">
            <a:extLst>
              <a:ext uri="{FF2B5EF4-FFF2-40B4-BE49-F238E27FC236}">
                <a16:creationId xmlns:a16="http://schemas.microsoft.com/office/drawing/2014/main" id="{7330F18C-2084-4F5F-926E-811D846D9FDF}"/>
              </a:ext>
            </a:extLst>
          </p:cNvPr>
          <p:cNvSpPr/>
          <p:nvPr/>
        </p:nvSpPr>
        <p:spPr>
          <a:xfrm rot="5400000">
            <a:off x="4702252" y="2393950"/>
            <a:ext cx="1104900" cy="10033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94894F26-A9D1-4BFC-8036-56177A17729D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3419552" y="2895600"/>
            <a:ext cx="1333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AA59C3-0DEE-401C-80D7-0151E59B9686}"/>
              </a:ext>
            </a:extLst>
          </p:cNvPr>
          <p:cNvSpPr txBox="1"/>
          <p:nvPr/>
        </p:nvSpPr>
        <p:spPr>
          <a:xfrm>
            <a:off x="6318329" y="2721114"/>
            <a:ext cx="1739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</a:t>
            </a:r>
            <a:endParaRPr lang="el-GR" sz="4000" dirty="0"/>
          </a:p>
        </p:txBody>
      </p:sp>
      <p:cxnSp>
        <p:nvCxnSpPr>
          <p:cNvPr id="9" name="Ευθεία γραμμή σύνδεσης 8">
            <a:extLst>
              <a:ext uri="{FF2B5EF4-FFF2-40B4-BE49-F238E27FC236}">
                <a16:creationId xmlns:a16="http://schemas.microsoft.com/office/drawing/2014/main" id="{BA78B380-5783-482B-BF92-C7818311B4FF}"/>
              </a:ext>
            </a:extLst>
          </p:cNvPr>
          <p:cNvCxnSpPr>
            <a:stCxn id="6" idx="0"/>
          </p:cNvCxnSpPr>
          <p:nvPr/>
        </p:nvCxnSpPr>
        <p:spPr>
          <a:xfrm>
            <a:off x="5756352" y="2895600"/>
            <a:ext cx="374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Ισοσκελές τρίγωνο 9">
            <a:extLst>
              <a:ext uri="{FF2B5EF4-FFF2-40B4-BE49-F238E27FC236}">
                <a16:creationId xmlns:a16="http://schemas.microsoft.com/office/drawing/2014/main" id="{48958A51-19BC-4773-B6C9-0E26CB542701}"/>
              </a:ext>
            </a:extLst>
          </p:cNvPr>
          <p:cNvSpPr/>
          <p:nvPr/>
        </p:nvSpPr>
        <p:spPr>
          <a:xfrm rot="5400000">
            <a:off x="7324804" y="2374900"/>
            <a:ext cx="1104900" cy="10033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1" name="Ευθεία γραμμή σύνδεσης 10">
            <a:extLst>
              <a:ext uri="{FF2B5EF4-FFF2-40B4-BE49-F238E27FC236}">
                <a16:creationId xmlns:a16="http://schemas.microsoft.com/office/drawing/2014/main" id="{52D16935-67F9-4A6B-98A2-B63A5FBAD223}"/>
              </a:ext>
            </a:extLst>
          </p:cNvPr>
          <p:cNvCxnSpPr>
            <a:cxnSpLocks/>
            <a:endCxn id="10" idx="3"/>
          </p:cNvCxnSpPr>
          <p:nvPr/>
        </p:nvCxnSpPr>
        <p:spPr>
          <a:xfrm>
            <a:off x="7000954" y="2876550"/>
            <a:ext cx="374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Ευθεία γραμμή σύνδεσης 11">
            <a:extLst>
              <a:ext uri="{FF2B5EF4-FFF2-40B4-BE49-F238E27FC236}">
                <a16:creationId xmlns:a16="http://schemas.microsoft.com/office/drawing/2014/main" id="{7101E863-9C1F-43AF-B82C-238440557A34}"/>
              </a:ext>
            </a:extLst>
          </p:cNvPr>
          <p:cNvCxnSpPr>
            <a:cxnSpLocks/>
          </p:cNvCxnSpPr>
          <p:nvPr/>
        </p:nvCxnSpPr>
        <p:spPr>
          <a:xfrm>
            <a:off x="8378904" y="2870200"/>
            <a:ext cx="838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Ορθογώνιο 12">
                <a:extLst>
                  <a:ext uri="{FF2B5EF4-FFF2-40B4-BE49-F238E27FC236}">
                    <a16:creationId xmlns:a16="http://schemas.microsoft.com/office/drawing/2014/main" id="{25B3B49F-2205-4F93-9CC8-59F5428D684E}"/>
                  </a:ext>
                </a:extLst>
              </p:cNvPr>
              <p:cNvSpPr/>
              <p:nvPr/>
            </p:nvSpPr>
            <p:spPr>
              <a:xfrm>
                <a:off x="3349704" y="2085614"/>
                <a:ext cx="812800" cy="476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l-GR" sz="2400" dirty="0"/>
              </a:p>
            </p:txBody>
          </p:sp>
        </mc:Choice>
        <mc:Fallback>
          <p:sp>
            <p:nvSpPr>
              <p:cNvPr id="13" name="Ορθογώνιο 12">
                <a:extLst>
                  <a:ext uri="{FF2B5EF4-FFF2-40B4-BE49-F238E27FC236}">
                    <a16:creationId xmlns:a16="http://schemas.microsoft.com/office/drawing/2014/main" id="{25B3B49F-2205-4F93-9CC8-59F5428D68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704" y="2085614"/>
                <a:ext cx="812800" cy="476972"/>
              </a:xfrm>
              <a:prstGeom prst="rect">
                <a:avLst/>
              </a:prstGeom>
              <a:blipFill>
                <a:blip r:embed="rId2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Ορθογώνιο 13">
                <a:extLst>
                  <a:ext uri="{FF2B5EF4-FFF2-40B4-BE49-F238E27FC236}">
                    <a16:creationId xmlns:a16="http://schemas.microsoft.com/office/drawing/2014/main" id="{360F6300-CCE6-4E24-916D-10BA613AD25B}"/>
                  </a:ext>
                </a:extLst>
              </p:cNvPr>
              <p:cNvSpPr/>
              <p:nvPr/>
            </p:nvSpPr>
            <p:spPr>
              <a:xfrm>
                <a:off x="5127702" y="2071508"/>
                <a:ext cx="812800" cy="476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l-GR" sz="2400" dirty="0"/>
              </a:p>
            </p:txBody>
          </p:sp>
        </mc:Choice>
        <mc:Fallback>
          <p:sp>
            <p:nvSpPr>
              <p:cNvPr id="14" name="Ορθογώνιο 13">
                <a:extLst>
                  <a:ext uri="{FF2B5EF4-FFF2-40B4-BE49-F238E27FC236}">
                    <a16:creationId xmlns:a16="http://schemas.microsoft.com/office/drawing/2014/main" id="{360F6300-CCE6-4E24-916D-10BA613AD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702" y="2071508"/>
                <a:ext cx="812800" cy="4769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Δεξί άγκιστρο 14">
            <a:extLst>
              <a:ext uri="{FF2B5EF4-FFF2-40B4-BE49-F238E27FC236}">
                <a16:creationId xmlns:a16="http://schemas.microsoft.com/office/drawing/2014/main" id="{2DEDB58C-8709-4C68-A72F-3390CE7AA2DF}"/>
              </a:ext>
            </a:extLst>
          </p:cNvPr>
          <p:cNvSpPr/>
          <p:nvPr/>
        </p:nvSpPr>
        <p:spPr>
          <a:xfrm rot="5400000">
            <a:off x="5303735" y="976353"/>
            <a:ext cx="486136" cy="56642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Ορθογώνιο 15">
                <a:extLst>
                  <a:ext uri="{FF2B5EF4-FFF2-40B4-BE49-F238E27FC236}">
                    <a16:creationId xmlns:a16="http://schemas.microsoft.com/office/drawing/2014/main" id="{D72709AE-2CDD-49E4-BEC4-EBD5A7739ED0}"/>
                  </a:ext>
                </a:extLst>
              </p:cNvPr>
              <p:cNvSpPr/>
              <p:nvPr/>
            </p:nvSpPr>
            <p:spPr>
              <a:xfrm>
                <a:off x="7820102" y="2085614"/>
                <a:ext cx="812800" cy="476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l-GR" sz="2400" dirty="0"/>
              </a:p>
            </p:txBody>
          </p:sp>
        </mc:Choice>
        <mc:Fallback>
          <p:sp>
            <p:nvSpPr>
              <p:cNvPr id="16" name="Ορθογώνιο 15">
                <a:extLst>
                  <a:ext uri="{FF2B5EF4-FFF2-40B4-BE49-F238E27FC236}">
                    <a16:creationId xmlns:a16="http://schemas.microsoft.com/office/drawing/2014/main" id="{D72709AE-2CDD-49E4-BEC4-EBD5A7739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102" y="2085614"/>
                <a:ext cx="812800" cy="4769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Θέση περιεχομένου 2">
            <a:extLst>
              <a:ext uri="{FF2B5EF4-FFF2-40B4-BE49-F238E27FC236}">
                <a16:creationId xmlns:a16="http://schemas.microsoft.com/office/drawing/2014/main" id="{3EA1C17D-C225-4E09-A5E9-9694E0556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081" y="5614354"/>
            <a:ext cx="8946541" cy="12436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Computing the total path delay as a random variable requires computation of the distribution of a long sum of random variables</a:t>
            </a:r>
            <a:endParaRPr lang="el-G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Ορθογώνιο 17">
                <a:extLst>
                  <a:ext uri="{FF2B5EF4-FFF2-40B4-BE49-F238E27FC236}">
                    <a16:creationId xmlns:a16="http://schemas.microsoft.com/office/drawing/2014/main" id="{02604368-CE87-4715-A59F-1F974FCA53ED}"/>
                  </a:ext>
                </a:extLst>
              </p:cNvPr>
              <p:cNvSpPr/>
              <p:nvPr/>
            </p:nvSpPr>
            <p:spPr>
              <a:xfrm>
                <a:off x="5029508" y="4111025"/>
                <a:ext cx="1288821" cy="556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𝑝𝑎𝑡h</m:t>
                          </m:r>
                        </m:sub>
                      </m:sSub>
                    </m:oMath>
                  </m:oMathPara>
                </a14:m>
                <a:endParaRPr lang="el-GR" sz="2800" dirty="0"/>
              </a:p>
            </p:txBody>
          </p:sp>
        </mc:Choice>
        <mc:Fallback>
          <p:sp>
            <p:nvSpPr>
              <p:cNvPr id="18" name="Ορθογώνιο 17">
                <a:extLst>
                  <a:ext uri="{FF2B5EF4-FFF2-40B4-BE49-F238E27FC236}">
                    <a16:creationId xmlns:a16="http://schemas.microsoft.com/office/drawing/2014/main" id="{02604368-CE87-4715-A59F-1F974FCA5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508" y="4111025"/>
                <a:ext cx="1288821" cy="5564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Ορθογώνιο 18">
                <a:extLst>
                  <a:ext uri="{FF2B5EF4-FFF2-40B4-BE49-F238E27FC236}">
                    <a16:creationId xmlns:a16="http://schemas.microsoft.com/office/drawing/2014/main" id="{CCDF1251-1F3C-4567-BD0F-17C2A0CEED5D}"/>
                  </a:ext>
                </a:extLst>
              </p:cNvPr>
              <p:cNvSpPr/>
              <p:nvPr/>
            </p:nvSpPr>
            <p:spPr>
              <a:xfrm>
                <a:off x="1026929" y="4802738"/>
                <a:ext cx="8662596" cy="556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𝑝𝑎𝑡h</m:t>
                          </m:r>
                        </m:sub>
                      </m:sSub>
                      <m:r>
                        <a:rPr lang="el-GR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l-GR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l-G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l-GR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l-GR" sz="2800" dirty="0"/>
              </a:p>
            </p:txBody>
          </p:sp>
        </mc:Choice>
        <mc:Fallback>
          <p:sp>
            <p:nvSpPr>
              <p:cNvPr id="19" name="Ορθογώνιο 18">
                <a:extLst>
                  <a:ext uri="{FF2B5EF4-FFF2-40B4-BE49-F238E27FC236}">
                    <a16:creationId xmlns:a16="http://schemas.microsoft.com/office/drawing/2014/main" id="{CCDF1251-1F3C-4567-BD0F-17C2A0CEED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29" y="4802738"/>
                <a:ext cx="8662596" cy="5564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117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399B14AA-06C0-44FA-94CD-3196AE64FD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836341"/>
                <a:ext cx="8946541" cy="57094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 stated before:</a:t>
                </a:r>
                <a:endParaRPr lang="el-GR" dirty="0"/>
              </a:p>
              <a:p>
                <a:pPr lvl="1"/>
                <a:r>
                  <a:rPr lang="en-US" dirty="0"/>
                  <a:t>Supposing X,Y are two independent random variables, for n = 1,2,3 the n-</a:t>
                </a:r>
                <a:r>
                  <a:rPr lang="en-US" dirty="0" err="1"/>
                  <a:t>th</a:t>
                </a:r>
                <a:r>
                  <a:rPr lang="en-US" dirty="0"/>
                  <a:t> central moment of</a:t>
                </a:r>
                <a:r>
                  <a:rPr lang="el-GR" dirty="0"/>
                  <a:t> </a:t>
                </a:r>
                <a:r>
                  <a:rPr lang="en-US" dirty="0"/>
                  <a:t>of X + Y is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l-G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l-G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l-G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l-G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endParaRPr lang="el-GR" dirty="0"/>
              </a:p>
              <a:p>
                <a:r>
                  <a:rPr lang="en-US" dirty="0"/>
                  <a:t>How do you compute the distribution of random variable Z = X + Y 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Solution 1: Use convolution according to probability theory theorem for sums of independent random variables. =&gt; Costly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Solution 2: Assume distribution type (mixed/</a:t>
                </a:r>
                <a:r>
                  <a:rPr lang="en-US" dirty="0" err="1"/>
                  <a:t>lognorm</a:t>
                </a:r>
                <a:r>
                  <a:rPr lang="en-US" dirty="0"/>
                  <a:t>/norm) and use moment matching based on the newly computed moments </a:t>
                </a:r>
              </a:p>
              <a:p>
                <a:endParaRPr lang="en-US" dirty="0"/>
              </a:p>
              <a:p>
                <a:r>
                  <a:rPr lang="en-US" dirty="0"/>
                  <a:t>Similarly we can define methods for computing differences between random variables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399B14AA-06C0-44FA-94CD-3196AE64FD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836341"/>
                <a:ext cx="8946541" cy="5709425"/>
              </a:xfrm>
              <a:blipFill>
                <a:blip r:embed="rId2"/>
                <a:stretch>
                  <a:fillRect l="-272" t="-53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918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5FCCE76-BF29-42A5-866F-95ED6A6B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 SSTA: The max problem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E30448B-0007-4EDC-8143-2E372E664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2630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8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Computing</a:t>
            </a:r>
            <a:r>
              <a:rPr lang="el-GR" dirty="0"/>
              <a:t> </a:t>
            </a:r>
            <a:r>
              <a:rPr lang="en-US" dirty="0"/>
              <a:t>the maximum delay between two paths “joining” at a two input buffer is essential for computing the total delay as a random variable</a:t>
            </a:r>
          </a:p>
        </p:txBody>
      </p:sp>
      <p:sp>
        <p:nvSpPr>
          <p:cNvPr id="30" name="Ισοσκελές τρίγωνο 29">
            <a:extLst>
              <a:ext uri="{FF2B5EF4-FFF2-40B4-BE49-F238E27FC236}">
                <a16:creationId xmlns:a16="http://schemas.microsoft.com/office/drawing/2014/main" id="{C2824594-1ED6-4FEC-B5D6-123BE3CABD61}"/>
              </a:ext>
            </a:extLst>
          </p:cNvPr>
          <p:cNvSpPr/>
          <p:nvPr/>
        </p:nvSpPr>
        <p:spPr>
          <a:xfrm rot="5400000">
            <a:off x="2867102" y="2393950"/>
            <a:ext cx="1104900" cy="10033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31" name="Ευθεία γραμμή σύνδεσης 30">
            <a:extLst>
              <a:ext uri="{FF2B5EF4-FFF2-40B4-BE49-F238E27FC236}">
                <a16:creationId xmlns:a16="http://schemas.microsoft.com/office/drawing/2014/main" id="{160FB07C-A9AF-426F-9159-37AAA234453E}"/>
              </a:ext>
            </a:extLst>
          </p:cNvPr>
          <p:cNvCxnSpPr>
            <a:cxnSpLocks/>
            <a:endCxn id="30" idx="3"/>
          </p:cNvCxnSpPr>
          <p:nvPr/>
        </p:nvCxnSpPr>
        <p:spPr>
          <a:xfrm>
            <a:off x="2168602" y="2895600"/>
            <a:ext cx="749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Ορθογώνιο 31">
                <a:extLst>
                  <a:ext uri="{FF2B5EF4-FFF2-40B4-BE49-F238E27FC236}">
                    <a16:creationId xmlns:a16="http://schemas.microsoft.com/office/drawing/2014/main" id="{F12D649A-F335-4862-A087-E237670E4D08}"/>
                  </a:ext>
                </a:extLst>
              </p:cNvPr>
              <p:cNvSpPr/>
              <p:nvPr/>
            </p:nvSpPr>
            <p:spPr>
              <a:xfrm>
                <a:off x="3349704" y="2085614"/>
                <a:ext cx="812800" cy="476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l-GR" sz="2400" dirty="0"/>
              </a:p>
            </p:txBody>
          </p:sp>
        </mc:Choice>
        <mc:Fallback>
          <p:sp>
            <p:nvSpPr>
              <p:cNvPr id="32" name="Ορθογώνιο 31">
                <a:extLst>
                  <a:ext uri="{FF2B5EF4-FFF2-40B4-BE49-F238E27FC236}">
                    <a16:creationId xmlns:a16="http://schemas.microsoft.com/office/drawing/2014/main" id="{F12D649A-F335-4862-A087-E237670E4D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704" y="2085614"/>
                <a:ext cx="812800" cy="476972"/>
              </a:xfrm>
              <a:prstGeom prst="rect">
                <a:avLst/>
              </a:prstGeom>
              <a:blipFill>
                <a:blip r:embed="rId2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Ισοσκελές τρίγωνο 32">
            <a:extLst>
              <a:ext uri="{FF2B5EF4-FFF2-40B4-BE49-F238E27FC236}">
                <a16:creationId xmlns:a16="http://schemas.microsoft.com/office/drawing/2014/main" id="{53038E3F-0131-44F6-BE41-EFB6DAF61BE4}"/>
              </a:ext>
            </a:extLst>
          </p:cNvPr>
          <p:cNvSpPr/>
          <p:nvPr/>
        </p:nvSpPr>
        <p:spPr>
          <a:xfrm rot="5400000">
            <a:off x="2797254" y="4051300"/>
            <a:ext cx="1104900" cy="10033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34" name="Ευθεία γραμμή σύνδεσης 33">
            <a:extLst>
              <a:ext uri="{FF2B5EF4-FFF2-40B4-BE49-F238E27FC236}">
                <a16:creationId xmlns:a16="http://schemas.microsoft.com/office/drawing/2014/main" id="{898D9B77-FCD8-4FD8-80A9-E0E3FFC2A273}"/>
              </a:ext>
            </a:extLst>
          </p:cNvPr>
          <p:cNvCxnSpPr>
            <a:cxnSpLocks/>
            <a:endCxn id="33" idx="3"/>
          </p:cNvCxnSpPr>
          <p:nvPr/>
        </p:nvCxnSpPr>
        <p:spPr>
          <a:xfrm>
            <a:off x="2098754" y="4552950"/>
            <a:ext cx="749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Ορθογώνιο 34">
                <a:extLst>
                  <a:ext uri="{FF2B5EF4-FFF2-40B4-BE49-F238E27FC236}">
                    <a16:creationId xmlns:a16="http://schemas.microsoft.com/office/drawing/2014/main" id="{76907A19-80B1-4808-956A-BB53C319B3E0}"/>
                  </a:ext>
                </a:extLst>
              </p:cNvPr>
              <p:cNvSpPr/>
              <p:nvPr/>
            </p:nvSpPr>
            <p:spPr>
              <a:xfrm>
                <a:off x="3279856" y="3742964"/>
                <a:ext cx="812800" cy="476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l-GR" sz="2400" dirty="0"/>
              </a:p>
            </p:txBody>
          </p:sp>
        </mc:Choice>
        <mc:Fallback>
          <p:sp>
            <p:nvSpPr>
              <p:cNvPr id="35" name="Ορθογώνιο 34">
                <a:extLst>
                  <a:ext uri="{FF2B5EF4-FFF2-40B4-BE49-F238E27FC236}">
                    <a16:creationId xmlns:a16="http://schemas.microsoft.com/office/drawing/2014/main" id="{76907A19-80B1-4808-956A-BB53C319B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856" y="3742964"/>
                <a:ext cx="812800" cy="476972"/>
              </a:xfrm>
              <a:prstGeom prst="rect">
                <a:avLst/>
              </a:prstGeom>
              <a:blipFill>
                <a:blip r:embed="rId3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Ισοσκελές τρίγωνο 35">
            <a:extLst>
              <a:ext uri="{FF2B5EF4-FFF2-40B4-BE49-F238E27FC236}">
                <a16:creationId xmlns:a16="http://schemas.microsoft.com/office/drawing/2014/main" id="{6324107D-D955-4B95-ADF4-91E80B4910A9}"/>
              </a:ext>
            </a:extLst>
          </p:cNvPr>
          <p:cNvSpPr/>
          <p:nvPr/>
        </p:nvSpPr>
        <p:spPr>
          <a:xfrm rot="5400000">
            <a:off x="5113495" y="3254367"/>
            <a:ext cx="1104900" cy="10033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37" name="Ευθεία γραμμή σύνδεσης 36">
            <a:extLst>
              <a:ext uri="{FF2B5EF4-FFF2-40B4-BE49-F238E27FC236}">
                <a16:creationId xmlns:a16="http://schemas.microsoft.com/office/drawing/2014/main" id="{57AFA327-06CA-46F7-A404-0A727BB4055B}"/>
              </a:ext>
            </a:extLst>
          </p:cNvPr>
          <p:cNvCxnSpPr>
            <a:cxnSpLocks/>
            <a:stCxn id="30" idx="0"/>
          </p:cNvCxnSpPr>
          <p:nvPr/>
        </p:nvCxnSpPr>
        <p:spPr>
          <a:xfrm>
            <a:off x="3921202" y="2895600"/>
            <a:ext cx="1243093" cy="604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Ορθογώνιο 37">
                <a:extLst>
                  <a:ext uri="{FF2B5EF4-FFF2-40B4-BE49-F238E27FC236}">
                    <a16:creationId xmlns:a16="http://schemas.microsoft.com/office/drawing/2014/main" id="{BE68B43C-4EED-4EAF-B37E-E8C600FAFB3C}"/>
                  </a:ext>
                </a:extLst>
              </p:cNvPr>
              <p:cNvSpPr/>
              <p:nvPr/>
            </p:nvSpPr>
            <p:spPr>
              <a:xfrm>
                <a:off x="5596097" y="2932978"/>
                <a:ext cx="812800" cy="476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l-GR" sz="2400" dirty="0"/>
              </a:p>
            </p:txBody>
          </p:sp>
        </mc:Choice>
        <mc:Fallback>
          <p:sp>
            <p:nvSpPr>
              <p:cNvPr id="38" name="Ορθογώνιο 37">
                <a:extLst>
                  <a:ext uri="{FF2B5EF4-FFF2-40B4-BE49-F238E27FC236}">
                    <a16:creationId xmlns:a16="http://schemas.microsoft.com/office/drawing/2014/main" id="{BE68B43C-4EED-4EAF-B37E-E8C600FAFB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097" y="2932978"/>
                <a:ext cx="812800" cy="476972"/>
              </a:xfrm>
              <a:prstGeom prst="rect">
                <a:avLst/>
              </a:prstGeom>
              <a:blipFill>
                <a:blip r:embed="rId4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Ευθεία γραμμή σύνδεσης 38">
            <a:extLst>
              <a:ext uri="{FF2B5EF4-FFF2-40B4-BE49-F238E27FC236}">
                <a16:creationId xmlns:a16="http://schemas.microsoft.com/office/drawing/2014/main" id="{23086B19-21D5-45B8-8945-17728C8ED42C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3851354" y="4000500"/>
            <a:ext cx="1312941" cy="552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Ευθεία γραμμή σύνδεσης 39">
            <a:extLst>
              <a:ext uri="{FF2B5EF4-FFF2-40B4-BE49-F238E27FC236}">
                <a16:creationId xmlns:a16="http://schemas.microsoft.com/office/drawing/2014/main" id="{4C8AD747-A247-4C54-850E-C300FA0B6066}"/>
              </a:ext>
            </a:extLst>
          </p:cNvPr>
          <p:cNvCxnSpPr>
            <a:cxnSpLocks/>
          </p:cNvCxnSpPr>
          <p:nvPr/>
        </p:nvCxnSpPr>
        <p:spPr>
          <a:xfrm>
            <a:off x="6167595" y="3756017"/>
            <a:ext cx="749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Ορθογώνιο 40">
                <a:extLst>
                  <a:ext uri="{FF2B5EF4-FFF2-40B4-BE49-F238E27FC236}">
                    <a16:creationId xmlns:a16="http://schemas.microsoft.com/office/drawing/2014/main" id="{8D489399-4DC6-4E28-A345-890FCA3FF7C2}"/>
                  </a:ext>
                </a:extLst>
              </p:cNvPr>
              <p:cNvSpPr/>
              <p:nvPr/>
            </p:nvSpPr>
            <p:spPr>
              <a:xfrm>
                <a:off x="6542245" y="3871252"/>
                <a:ext cx="375199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l-GR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⁡{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l-GR" sz="2400" dirty="0"/>
              </a:p>
            </p:txBody>
          </p:sp>
        </mc:Choice>
        <mc:Fallback>
          <p:sp>
            <p:nvSpPr>
              <p:cNvPr id="41" name="Ορθογώνιο 40">
                <a:extLst>
                  <a:ext uri="{FF2B5EF4-FFF2-40B4-BE49-F238E27FC236}">
                    <a16:creationId xmlns:a16="http://schemas.microsoft.com/office/drawing/2014/main" id="{8D489399-4DC6-4E28-A345-890FCA3FF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245" y="3871252"/>
                <a:ext cx="3751993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944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81FC2A17-8253-4565-ADD0-2D8CFAC6CE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6181" y="892098"/>
                <a:ext cx="5955409" cy="527824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Solution 1: Worst case analysis</a:t>
                </a:r>
              </a:p>
              <a:p>
                <a:pPr lvl="1"/>
                <a:r>
                  <a:rPr lang="en-US" sz="2400" dirty="0"/>
                  <a:t>max{X,Y} should select the random variable that is more likely to exhibit larger values</a:t>
                </a:r>
              </a:p>
              <a:p>
                <a:pPr lvl="1"/>
                <a:r>
                  <a:rPr lang="en-US" sz="2400" dirty="0"/>
                  <a:t>Not a bad estimate when X,Y distributions are far apart from each other</a:t>
                </a:r>
              </a:p>
              <a:p>
                <a:r>
                  <a:rPr lang="en-US" sz="2400" dirty="0"/>
                  <a:t>Calculate the difference Z = X – Y variable and compute the likelihoods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&lt;0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&gt;0)</m:t>
                    </m:r>
                  </m:oMath>
                </a14:m>
                <a:r>
                  <a:rPr lang="en-US" sz="2400" dirty="0"/>
                  <a:t> to tell whether X &gt; Y is more likely than       X &lt; Y or otherwise…</a:t>
                </a:r>
              </a:p>
              <a:p>
                <a:r>
                  <a:rPr lang="en-US" sz="2400" dirty="0"/>
                  <a:t>Computation involves integration (a bit complex)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81FC2A17-8253-4565-ADD0-2D8CFAC6CE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6181" y="892098"/>
                <a:ext cx="5955409" cy="5278243"/>
              </a:xfrm>
              <a:blipFill>
                <a:blip r:embed="rId2"/>
                <a:stretch>
                  <a:fillRect l="-819" t="-1617" r="-1228" b="-127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Εικόνα 3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F227CFC7-6B99-49F6-A71C-8DC6DBAC0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590" y="1437606"/>
            <a:ext cx="5291681" cy="452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68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DB7328BF-030B-449F-9925-92F35BA49C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5246" y="829733"/>
                <a:ext cx="6643687" cy="549486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Solution 2: Moment Match again !</a:t>
                </a:r>
              </a:p>
              <a:p>
                <a:pPr lvl="1"/>
                <a:r>
                  <a:rPr lang="en-US" dirty="0"/>
                  <a:t>First, we use the analytical formula for the </a:t>
                </a:r>
                <a:r>
                  <a:rPr lang="en-US" dirty="0" err="1"/>
                  <a:t>p.d.f</a:t>
                </a:r>
                <a:r>
                  <a:rPr lang="en-US" dirty="0"/>
                  <a:t> of Z = max{X,Y}</a:t>
                </a:r>
                <a:r>
                  <a:rPr lang="el-GR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No specific type of distribution</a:t>
                </a:r>
              </a:p>
              <a:p>
                <a:pPr lvl="1"/>
                <a:r>
                  <a:rPr lang="en-US" dirty="0"/>
                  <a:t>Secondly, we compute the moments of the estimated distribution</a:t>
                </a:r>
              </a:p>
              <a:p>
                <a:pPr lvl="1"/>
                <a:r>
                  <a:rPr lang="en-US" dirty="0"/>
                  <a:t>Assuming the shape of our distribution mixed/</a:t>
                </a:r>
                <a:r>
                  <a:rPr lang="en-US" dirty="0" err="1"/>
                  <a:t>logn</a:t>
                </a:r>
                <a:r>
                  <a:rPr lang="en-US" dirty="0"/>
                  <a:t>/norm we can use moment matching to obtain an approximation of the initial </a:t>
                </a:r>
                <a:r>
                  <a:rPr lang="en-US" dirty="0" err="1"/>
                  <a:t>p.d.f</a:t>
                </a:r>
                <a:endParaRPr lang="en-US" dirty="0"/>
              </a:p>
              <a:p>
                <a:pPr lvl="1"/>
                <a:r>
                  <a:rPr lang="en-US" dirty="0"/>
                  <a:t>That way we can enforce a specific type of distribution !</a:t>
                </a:r>
              </a:p>
              <a:p>
                <a:pPr lvl="1"/>
                <a:r>
                  <a:rPr lang="en-US" dirty="0"/>
                  <a:t>Different assumptions of distributions shape yield different results</a:t>
                </a:r>
              </a:p>
              <a:p>
                <a:pPr lvl="2"/>
                <a:r>
                  <a:rPr lang="en-US" dirty="0"/>
                  <a:t>Differentiate </a:t>
                </a:r>
                <a:r>
                  <a:rPr lang="en-US" dirty="0" err="1"/>
                  <a:t>mixmax</a:t>
                </a:r>
                <a:r>
                  <a:rPr lang="en-US" dirty="0"/>
                  <a:t>/</a:t>
                </a:r>
                <a:r>
                  <a:rPr lang="en-US" dirty="0" err="1"/>
                  <a:t>lognmax</a:t>
                </a:r>
                <a:r>
                  <a:rPr lang="en-US" dirty="0"/>
                  <a:t>/</a:t>
                </a:r>
                <a:r>
                  <a:rPr lang="en-US" dirty="0" err="1"/>
                  <a:t>normmax</a:t>
                </a:r>
                <a:r>
                  <a:rPr lang="en-US" dirty="0"/>
                  <a:t> methods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DB7328BF-030B-449F-9925-92F35BA49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246" y="829733"/>
                <a:ext cx="6643687" cy="5494867"/>
              </a:xfrm>
              <a:blipFill>
                <a:blip r:embed="rId2"/>
                <a:stretch>
                  <a:fillRect l="-459" t="-554" r="-9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Εικόνα 4">
            <a:extLst>
              <a:ext uri="{FF2B5EF4-FFF2-40B4-BE49-F238E27FC236}">
                <a16:creationId xmlns:a16="http://schemas.microsoft.com/office/drawing/2014/main" id="{798AF01D-9932-4741-B77F-788D16CC4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932" y="2114549"/>
            <a:ext cx="4710355" cy="365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28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8520069-FA31-438B-B1C1-26368247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on the moment matching method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0554D3A-F802-4F06-9329-59B77A91B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12" y="2209801"/>
            <a:ext cx="8946541" cy="4195481"/>
          </a:xfrm>
        </p:spPr>
        <p:txBody>
          <a:bodyPr/>
          <a:lstStyle/>
          <a:p>
            <a:r>
              <a:rPr lang="en-US" dirty="0"/>
              <a:t>As we can see, moment matching is an extremely versatile method</a:t>
            </a:r>
          </a:p>
          <a:p>
            <a:pPr lvl="1"/>
            <a:r>
              <a:rPr lang="en-US" dirty="0"/>
              <a:t>If our assumptions are valid, having a set of moments we can instantly obtain any distribution in closed form</a:t>
            </a:r>
          </a:p>
          <a:p>
            <a:pPr lvl="1"/>
            <a:r>
              <a:rPr lang="en-US" dirty="0"/>
              <a:t>Other applications of moment matching used in this project were pdf decimation and in the transformation of random variables from one type to the other</a:t>
            </a:r>
          </a:p>
          <a:p>
            <a:pPr lvl="1"/>
            <a:endParaRPr lang="en-US" dirty="0"/>
          </a:p>
          <a:p>
            <a:r>
              <a:rPr lang="en-US" dirty="0"/>
              <a:t>Generalized method implemented on </a:t>
            </a:r>
            <a:r>
              <a:rPr lang="en-US" dirty="0" err="1"/>
              <a:t>mmfit</a:t>
            </a:r>
            <a:r>
              <a:rPr lang="en-US" dirty="0"/>
              <a:t> </a:t>
            </a:r>
            <a:r>
              <a:rPr lang="en-US" dirty="0" err="1"/>
              <a:t>matlab</a:t>
            </a:r>
            <a:r>
              <a:rPr lang="en-US" dirty="0"/>
              <a:t> script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05836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F54F9F1-0517-468C-9431-880718AB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Implementing an API</a:t>
            </a:r>
            <a:endParaRPr lang="el-GR" dirty="0"/>
          </a:p>
        </p:txBody>
      </p:sp>
      <p:sp>
        <p:nvSpPr>
          <p:cNvPr id="4" name="Θέση περιεχομένου 2">
            <a:extLst>
              <a:ext uri="{FF2B5EF4-FFF2-40B4-BE49-F238E27FC236}">
                <a16:creationId xmlns:a16="http://schemas.microsoft.com/office/drawing/2014/main" id="{8869C552-FEB1-487A-B3FF-5145B926C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684" y="1942571"/>
            <a:ext cx="8947150" cy="4195762"/>
          </a:xfrm>
        </p:spPr>
        <p:txBody>
          <a:bodyPr/>
          <a:lstStyle/>
          <a:p>
            <a:r>
              <a:rPr lang="en-US" dirty="0"/>
              <a:t>An abstract environment for working with random variables, optimized for SSTA analysis</a:t>
            </a:r>
          </a:p>
          <a:p>
            <a:endParaRPr lang="en-US" dirty="0"/>
          </a:p>
          <a:p>
            <a:r>
              <a:rPr lang="en-US" dirty="0"/>
              <a:t>Object-Oriented Design : Divide different types of random variables into classes inheriting </a:t>
            </a:r>
            <a:r>
              <a:rPr lang="en-US" i="1" dirty="0" err="1"/>
              <a:t>randVar</a:t>
            </a:r>
            <a:r>
              <a:rPr lang="en-US" i="1" dirty="0"/>
              <a:t> </a:t>
            </a:r>
            <a:r>
              <a:rPr lang="en-US" dirty="0"/>
              <a:t>superclass</a:t>
            </a:r>
          </a:p>
          <a:p>
            <a:endParaRPr lang="en-US" dirty="0"/>
          </a:p>
          <a:p>
            <a:r>
              <a:rPr lang="en-US" dirty="0"/>
              <a:t>Use of the </a:t>
            </a:r>
            <a:r>
              <a:rPr lang="en-US" dirty="0" err="1"/>
              <a:t>varBox</a:t>
            </a:r>
            <a:r>
              <a:rPr lang="en-US" dirty="0"/>
              <a:t> object to automate data analysis : Different instances of the </a:t>
            </a:r>
            <a:r>
              <a:rPr lang="en-US" dirty="0" err="1"/>
              <a:t>varBox</a:t>
            </a:r>
            <a:r>
              <a:rPr lang="en-US" dirty="0"/>
              <a:t> class result in different types of analysis on the data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88711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43EBFC4-0AD1-4941-811F-3B3F089D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 Class architecture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BBA58F8-70E4-4576-AC62-40562BC4D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E63EFE9F-820A-4756-B7E3-F8659F00BB3C}"/>
              </a:ext>
            </a:extLst>
          </p:cNvPr>
          <p:cNvSpPr/>
          <p:nvPr/>
        </p:nvSpPr>
        <p:spPr>
          <a:xfrm>
            <a:off x="3996044" y="2064792"/>
            <a:ext cx="3807467" cy="1231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randVar</a:t>
            </a:r>
            <a:r>
              <a:rPr lang="en-US" sz="2400" dirty="0">
                <a:solidFill>
                  <a:schemeClr val="tx1"/>
                </a:solidFill>
              </a:rPr>
              <a:t> Class</a:t>
            </a:r>
            <a:endParaRPr lang="el-GR" sz="2400" dirty="0">
              <a:solidFill>
                <a:schemeClr val="tx1"/>
              </a:solidFill>
            </a:endParaRPr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4E1A85F0-5876-48AC-AA9E-C3325BD99D2F}"/>
              </a:ext>
            </a:extLst>
          </p:cNvPr>
          <p:cNvSpPr txBox="1">
            <a:spLocks/>
          </p:cNvSpPr>
          <p:nvPr/>
        </p:nvSpPr>
        <p:spPr>
          <a:xfrm>
            <a:off x="8936338" y="4739848"/>
            <a:ext cx="2785261" cy="1200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400" dirty="0" err="1"/>
              <a:t>mixVar</a:t>
            </a:r>
            <a:r>
              <a:rPr lang="en-US" sz="2400" dirty="0"/>
              <a:t> Class</a:t>
            </a:r>
            <a:endParaRPr lang="el-GR" sz="2400" dirty="0"/>
          </a:p>
        </p:txBody>
      </p:sp>
      <p:cxnSp>
        <p:nvCxnSpPr>
          <p:cNvPr id="6" name="Γραμμή σύνδεσης: Καμπύλη 5">
            <a:extLst>
              <a:ext uri="{FF2B5EF4-FFF2-40B4-BE49-F238E27FC236}">
                <a16:creationId xmlns:a16="http://schemas.microsoft.com/office/drawing/2014/main" id="{B8F12CB7-C3DE-424C-BE51-5DCEBF90B7F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92722" y="1771392"/>
            <a:ext cx="1443301" cy="44291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Γραμμή σύνδεσης: Καμπύλη 6">
            <a:extLst>
              <a:ext uri="{FF2B5EF4-FFF2-40B4-BE49-F238E27FC236}">
                <a16:creationId xmlns:a16="http://schemas.microsoft.com/office/drawing/2014/main" id="{E22200C5-EB52-4B41-B507-A8607336AA5C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5400000">
            <a:off x="3159756" y="1999825"/>
            <a:ext cx="1443301" cy="40367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Θέση περιεχομένου 4">
            <a:extLst>
              <a:ext uri="{FF2B5EF4-FFF2-40B4-BE49-F238E27FC236}">
                <a16:creationId xmlns:a16="http://schemas.microsoft.com/office/drawing/2014/main" id="{67B3816C-2032-4F87-A706-F85B1777DB33}"/>
              </a:ext>
            </a:extLst>
          </p:cNvPr>
          <p:cNvSpPr txBox="1">
            <a:spLocks/>
          </p:cNvSpPr>
          <p:nvPr/>
        </p:nvSpPr>
        <p:spPr>
          <a:xfrm>
            <a:off x="470402" y="4739848"/>
            <a:ext cx="2785261" cy="1200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400" dirty="0" err="1"/>
              <a:t>lognVar</a:t>
            </a:r>
            <a:r>
              <a:rPr lang="en-US" sz="2400" dirty="0"/>
              <a:t> Class</a:t>
            </a:r>
            <a:endParaRPr lang="el-GR" sz="2400" dirty="0"/>
          </a:p>
        </p:txBody>
      </p:sp>
      <p:sp>
        <p:nvSpPr>
          <p:cNvPr id="9" name="Θέση περιεχομένου 4">
            <a:extLst>
              <a:ext uri="{FF2B5EF4-FFF2-40B4-BE49-F238E27FC236}">
                <a16:creationId xmlns:a16="http://schemas.microsoft.com/office/drawing/2014/main" id="{0BEFC6BB-7FD2-41C7-BD66-C13709AEF24D}"/>
              </a:ext>
            </a:extLst>
          </p:cNvPr>
          <p:cNvSpPr txBox="1">
            <a:spLocks/>
          </p:cNvSpPr>
          <p:nvPr/>
        </p:nvSpPr>
        <p:spPr>
          <a:xfrm>
            <a:off x="4507148" y="4739844"/>
            <a:ext cx="2785261" cy="1200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400" dirty="0" err="1"/>
              <a:t>normVar</a:t>
            </a:r>
            <a:r>
              <a:rPr lang="en-US" sz="2400" dirty="0"/>
              <a:t> Class</a:t>
            </a:r>
            <a:endParaRPr lang="el-GR" sz="2400" dirty="0"/>
          </a:p>
        </p:txBody>
      </p:sp>
      <p:cxnSp>
        <p:nvCxnSpPr>
          <p:cNvPr id="10" name="Γραμμή σύνδεσης: Καμπύλη 9">
            <a:extLst>
              <a:ext uri="{FF2B5EF4-FFF2-40B4-BE49-F238E27FC236}">
                <a16:creationId xmlns:a16="http://schemas.microsoft.com/office/drawing/2014/main" id="{74EB6367-5216-4188-A8D4-EA528A1CA298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16200000" flipH="1">
            <a:off x="5178130" y="4018194"/>
            <a:ext cx="1443297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415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περιεχομένου 2">
            <a:extLst>
              <a:ext uri="{FF2B5EF4-FFF2-40B4-BE49-F238E27FC236}">
                <a16:creationId xmlns:a16="http://schemas.microsoft.com/office/drawing/2014/main" id="{302B29B1-B711-4009-964A-51CF5D85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193800"/>
            <a:ext cx="8947150" cy="5054600"/>
          </a:xfrm>
        </p:spPr>
        <p:txBody>
          <a:bodyPr>
            <a:normAutofit/>
          </a:bodyPr>
          <a:lstStyle/>
          <a:p>
            <a:r>
              <a:rPr lang="en-US" dirty="0" err="1"/>
              <a:t>randVar</a:t>
            </a:r>
            <a:r>
              <a:rPr lang="en-US" dirty="0"/>
              <a:t> superclass contains all basic methods for random variable analysis. </a:t>
            </a:r>
            <a:r>
              <a:rPr lang="en-US" dirty="0" err="1"/>
              <a:t>normVar</a:t>
            </a:r>
            <a:r>
              <a:rPr lang="en-US" dirty="0"/>
              <a:t>, </a:t>
            </a:r>
            <a:r>
              <a:rPr lang="en-US" dirty="0" err="1"/>
              <a:t>lognVar</a:t>
            </a:r>
            <a:r>
              <a:rPr lang="en-US" dirty="0"/>
              <a:t> and </a:t>
            </a:r>
            <a:r>
              <a:rPr lang="en-US" dirty="0" err="1"/>
              <a:t>mixVar</a:t>
            </a:r>
            <a:r>
              <a:rPr lang="en-US" dirty="0"/>
              <a:t> are subclasses</a:t>
            </a:r>
          </a:p>
          <a:p>
            <a:endParaRPr lang="en-US" dirty="0"/>
          </a:p>
          <a:p>
            <a:r>
              <a:rPr lang="en-US" dirty="0" err="1"/>
              <a:t>normVar,lognVar</a:t>
            </a:r>
            <a:r>
              <a:rPr lang="en-US" dirty="0"/>
              <a:t> and </a:t>
            </a:r>
            <a:r>
              <a:rPr lang="en-US" dirty="0" err="1"/>
              <a:t>mixVar</a:t>
            </a:r>
            <a:r>
              <a:rPr lang="en-US" dirty="0"/>
              <a:t> classes are more optimal in terms of performance and accuracy</a:t>
            </a:r>
          </a:p>
          <a:p>
            <a:endParaRPr lang="en-US" dirty="0"/>
          </a:p>
          <a:p>
            <a:r>
              <a:rPr lang="en-US" dirty="0"/>
              <a:t>Different variable types model different data cases</a:t>
            </a:r>
          </a:p>
          <a:p>
            <a:pPr lvl="1"/>
            <a:r>
              <a:rPr lang="en-US" dirty="0" err="1"/>
              <a:t>normVar</a:t>
            </a:r>
            <a:r>
              <a:rPr lang="en-US" dirty="0"/>
              <a:t> class fits best in low skewness datasets approximating a normal distribution</a:t>
            </a:r>
          </a:p>
          <a:p>
            <a:pPr lvl="1"/>
            <a:r>
              <a:rPr lang="en-US" dirty="0" err="1"/>
              <a:t>lognVar</a:t>
            </a:r>
            <a:r>
              <a:rPr lang="en-US" dirty="0"/>
              <a:t> class fits best in high skewness datasets approximating a lognormal distribution</a:t>
            </a:r>
          </a:p>
          <a:p>
            <a:pPr lvl="1"/>
            <a:r>
              <a:rPr lang="en-US" dirty="0" err="1"/>
              <a:t>mixVar</a:t>
            </a:r>
            <a:r>
              <a:rPr lang="en-US" dirty="0"/>
              <a:t> class makes the best of every other case </a:t>
            </a:r>
            <a:r>
              <a:rPr lang="en-US" dirty="0" err="1"/>
              <a:t>inbetween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01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Τίτλος 1">
            <a:extLst>
              <a:ext uri="{FF2B5EF4-FFF2-40B4-BE49-F238E27FC236}">
                <a16:creationId xmlns:a16="http://schemas.microsoft.com/office/drawing/2014/main" id="{87833F2F-58B9-4184-9633-AE08CABCD294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Introduction</a:t>
            </a:r>
            <a:endParaRPr lang="el-GR" dirty="0"/>
          </a:p>
        </p:txBody>
      </p:sp>
      <p:sp>
        <p:nvSpPr>
          <p:cNvPr id="11" name="Θέση περιεχομένου 2">
            <a:extLst>
              <a:ext uri="{FF2B5EF4-FFF2-40B4-BE49-F238E27FC236}">
                <a16:creationId xmlns:a16="http://schemas.microsoft.com/office/drawing/2014/main" id="{AC646506-A186-4BB7-B21B-C5F3BD4A04F9}"/>
              </a:ext>
            </a:extLst>
          </p:cNvPr>
          <p:cNvSpPr txBox="1">
            <a:spLocks/>
          </p:cNvSpPr>
          <p:nvPr/>
        </p:nvSpPr>
        <p:spPr>
          <a:xfrm>
            <a:off x="1371600" y="1456975"/>
            <a:ext cx="5282588" cy="3581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/>
              <a:t>Freshly-made transistor quantities (width, channel length, conductance, </a:t>
            </a:r>
            <a:r>
              <a:rPr lang="en-US" sz="2400" dirty="0" err="1"/>
              <a:t>etc</a:t>
            </a:r>
            <a:r>
              <a:rPr lang="en-US" sz="2400" dirty="0"/>
              <a:t>) may </a:t>
            </a:r>
            <a:r>
              <a:rPr lang="en-US" sz="2400" b="1" dirty="0"/>
              <a:t>vary </a:t>
            </a:r>
            <a:r>
              <a:rPr lang="en-US" sz="2400" dirty="0"/>
              <a:t>largely across a single silicon wafer</a:t>
            </a:r>
          </a:p>
          <a:p>
            <a:r>
              <a:rPr lang="en-US" sz="2400" dirty="0"/>
              <a:t>Largely </a:t>
            </a:r>
            <a:r>
              <a:rPr lang="en-US" sz="2400" b="1" dirty="0"/>
              <a:t>non-deterministic</a:t>
            </a:r>
            <a:r>
              <a:rPr lang="en-US" sz="2400" dirty="0"/>
              <a:t> factors</a:t>
            </a:r>
          </a:p>
          <a:p>
            <a:r>
              <a:rPr lang="en-US" sz="2400" dirty="0"/>
              <a:t>Evaluation of these parameters yields </a:t>
            </a:r>
            <a:r>
              <a:rPr lang="en-US" sz="2400" b="1" dirty="0"/>
              <a:t>statistical results </a:t>
            </a:r>
            <a:r>
              <a:rPr lang="en-US" sz="2400" dirty="0"/>
              <a:t>we can use to </a:t>
            </a:r>
            <a:r>
              <a:rPr lang="en-US" sz="2400" b="1" dirty="0"/>
              <a:t>extrapolate information</a:t>
            </a:r>
          </a:p>
          <a:p>
            <a:r>
              <a:rPr lang="en-US" sz="2400" dirty="0"/>
              <a:t>Focus on timing analysis properties</a:t>
            </a:r>
          </a:p>
          <a:p>
            <a:endParaRPr lang="en-US" sz="2400" b="1" dirty="0"/>
          </a:p>
        </p:txBody>
      </p:sp>
      <p:pic>
        <p:nvPicPr>
          <p:cNvPr id="12" name="Εικόνα 11" descr="Εικόνα που περιέχει αντι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54F7C287-7C0B-47F2-BB04-9CB9BF761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573" y="1428750"/>
            <a:ext cx="3886200" cy="32575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023983-6B30-40A8-8EB1-58C685A19051}"/>
              </a:ext>
            </a:extLst>
          </p:cNvPr>
          <p:cNvSpPr txBox="1"/>
          <p:nvPr/>
        </p:nvSpPr>
        <p:spPr>
          <a:xfrm>
            <a:off x="1261570" y="5075490"/>
            <a:ext cx="96688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Here we will use simulation to generate a dataset =&gt; Monte Carlo Method!</a:t>
            </a:r>
            <a:endParaRPr lang="el-GR" sz="2600" dirty="0"/>
          </a:p>
        </p:txBody>
      </p:sp>
      <p:sp>
        <p:nvSpPr>
          <p:cNvPr id="14" name="Ορθογώνιο 13">
            <a:extLst>
              <a:ext uri="{FF2B5EF4-FFF2-40B4-BE49-F238E27FC236}">
                <a16:creationId xmlns:a16="http://schemas.microsoft.com/office/drawing/2014/main" id="{E81BCF27-1003-4A52-98D4-AE39EF8C2635}"/>
              </a:ext>
            </a:extLst>
          </p:cNvPr>
          <p:cNvSpPr/>
          <p:nvPr/>
        </p:nvSpPr>
        <p:spPr>
          <a:xfrm>
            <a:off x="1172807" y="5112606"/>
            <a:ext cx="8783993" cy="892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34364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1DDFA66-5C1B-42C3-995D-15A43C94C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between random variables</a:t>
            </a:r>
            <a:endParaRPr lang="el-GR" dirty="0"/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9E5C8B2C-E166-43E1-AA95-BA454AC1772D}"/>
              </a:ext>
            </a:extLst>
          </p:cNvPr>
          <p:cNvSpPr/>
          <p:nvPr/>
        </p:nvSpPr>
        <p:spPr>
          <a:xfrm>
            <a:off x="4656476" y="4382540"/>
            <a:ext cx="1619075" cy="987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mixVar</a:t>
            </a:r>
            <a:endParaRPr lang="en-US" dirty="0"/>
          </a:p>
          <a:p>
            <a:pPr algn="ctr"/>
            <a:r>
              <a:rPr lang="en-US" dirty="0" err="1"/>
              <a:t>X_mix</a:t>
            </a:r>
            <a:endParaRPr lang="el-GR" dirty="0"/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3A9D0D19-C6B6-415D-B41C-23087E3F3C9C}"/>
              </a:ext>
            </a:extLst>
          </p:cNvPr>
          <p:cNvSpPr txBox="1">
            <a:spLocks/>
          </p:cNvSpPr>
          <p:nvPr/>
        </p:nvSpPr>
        <p:spPr>
          <a:xfrm>
            <a:off x="1001301" y="5246446"/>
            <a:ext cx="1615305" cy="1001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/>
              <a:t>lognVar</a:t>
            </a:r>
          </a:p>
          <a:p>
            <a:pPr marL="0" indent="0" algn="ctr">
              <a:buFont typeface="Wingdings 3" charset="2"/>
              <a:buNone/>
            </a:pPr>
            <a:r>
              <a:rPr lang="en-US"/>
              <a:t>X_logn</a:t>
            </a:r>
            <a:endParaRPr lang="el-GR" dirty="0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80D910AD-C411-415C-9135-E63C3AB2D0D4}"/>
              </a:ext>
            </a:extLst>
          </p:cNvPr>
          <p:cNvSpPr/>
          <p:nvPr/>
        </p:nvSpPr>
        <p:spPr>
          <a:xfrm>
            <a:off x="8281555" y="5246446"/>
            <a:ext cx="1619075" cy="987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normVar</a:t>
            </a:r>
            <a:endParaRPr lang="en-US" dirty="0"/>
          </a:p>
          <a:p>
            <a:pPr algn="ctr"/>
            <a:r>
              <a:rPr lang="en-US" dirty="0" err="1"/>
              <a:t>X_norm</a:t>
            </a:r>
            <a:endParaRPr lang="el-GR" dirty="0"/>
          </a:p>
        </p:txBody>
      </p:sp>
      <p:cxnSp>
        <p:nvCxnSpPr>
          <p:cNvPr id="7" name="Γραμμή σύνδεσης: Καμπύλη 6">
            <a:extLst>
              <a:ext uri="{FF2B5EF4-FFF2-40B4-BE49-F238E27FC236}">
                <a16:creationId xmlns:a16="http://schemas.microsoft.com/office/drawing/2014/main" id="{D914B130-E545-4E2A-8378-4DD145D3F1FC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1808954" y="4876442"/>
            <a:ext cx="2847522" cy="3700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Γραμμή σύνδεσης: Καμπύλη 7">
            <a:extLst>
              <a:ext uri="{FF2B5EF4-FFF2-40B4-BE49-F238E27FC236}">
                <a16:creationId xmlns:a16="http://schemas.microsoft.com/office/drawing/2014/main" id="{4DE3F53B-AEE5-4CFC-B5EB-95C09E4A544E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6275551" y="4876442"/>
            <a:ext cx="2815542" cy="3700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1AEE4E-7B5B-4B57-AA40-E1163FE77AF4}"/>
              </a:ext>
            </a:extLst>
          </p:cNvPr>
          <p:cNvSpPr txBox="1"/>
          <p:nvPr/>
        </p:nvSpPr>
        <p:spPr>
          <a:xfrm>
            <a:off x="6482667" y="4077661"/>
            <a:ext cx="2640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X_norm</a:t>
            </a:r>
            <a:r>
              <a:rPr lang="en-US" dirty="0"/>
              <a:t> = </a:t>
            </a:r>
            <a:r>
              <a:rPr lang="en-US" dirty="0" err="1"/>
              <a:t>normVar</a:t>
            </a:r>
            <a:r>
              <a:rPr lang="en-US" dirty="0"/>
              <a:t>(</a:t>
            </a:r>
            <a:r>
              <a:rPr lang="en-US" dirty="0" err="1"/>
              <a:t>X_mix</a:t>
            </a:r>
            <a:r>
              <a:rPr lang="en-US" dirty="0"/>
              <a:t>)</a:t>
            </a:r>
            <a:endParaRPr lang="el-GR" dirty="0"/>
          </a:p>
        </p:txBody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0043F9E8-AA07-4BAA-98C7-DCCF5BE45C8A}"/>
              </a:ext>
            </a:extLst>
          </p:cNvPr>
          <p:cNvSpPr/>
          <p:nvPr/>
        </p:nvSpPr>
        <p:spPr>
          <a:xfrm>
            <a:off x="2560184" y="4077661"/>
            <a:ext cx="2496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X_logn</a:t>
            </a:r>
            <a:r>
              <a:rPr lang="en-US" dirty="0"/>
              <a:t> = </a:t>
            </a:r>
            <a:r>
              <a:rPr lang="en-US" dirty="0" err="1"/>
              <a:t>lognVar</a:t>
            </a:r>
            <a:r>
              <a:rPr lang="en-US" dirty="0"/>
              <a:t>(</a:t>
            </a:r>
            <a:r>
              <a:rPr lang="en-US" dirty="0" err="1"/>
              <a:t>X_mix</a:t>
            </a:r>
            <a:r>
              <a:rPr lang="en-US" dirty="0"/>
              <a:t>)</a:t>
            </a:r>
            <a:endParaRPr lang="el-GR" dirty="0"/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7A9A3D64-BC95-4EDB-A664-90779F593F5A}"/>
              </a:ext>
            </a:extLst>
          </p:cNvPr>
          <p:cNvSpPr/>
          <p:nvPr/>
        </p:nvSpPr>
        <p:spPr>
          <a:xfrm>
            <a:off x="4646601" y="2204251"/>
            <a:ext cx="1619075" cy="987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randVar</a:t>
            </a:r>
            <a:endParaRPr lang="en-US" dirty="0"/>
          </a:p>
          <a:p>
            <a:pPr algn="ctr"/>
            <a:r>
              <a:rPr lang="en-US" dirty="0"/>
              <a:t>X</a:t>
            </a:r>
            <a:endParaRPr lang="el-GR" dirty="0"/>
          </a:p>
        </p:txBody>
      </p:sp>
      <p:cxnSp>
        <p:nvCxnSpPr>
          <p:cNvPr id="12" name="Γραμμή σύνδεσης: Καμπύλη 11">
            <a:extLst>
              <a:ext uri="{FF2B5EF4-FFF2-40B4-BE49-F238E27FC236}">
                <a16:creationId xmlns:a16="http://schemas.microsoft.com/office/drawing/2014/main" id="{69D3738D-E5A0-455F-B80A-2DA0E9D89A23}"/>
              </a:ext>
            </a:extLst>
          </p:cNvPr>
          <p:cNvCxnSpPr>
            <a:cxnSpLocks/>
            <a:stCxn id="11" idx="3"/>
            <a:endCxn id="6" idx="0"/>
          </p:cNvCxnSpPr>
          <p:nvPr/>
        </p:nvCxnSpPr>
        <p:spPr>
          <a:xfrm>
            <a:off x="6265676" y="2698153"/>
            <a:ext cx="2825417" cy="25482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Γραμμή σύνδεσης: Καμπύλη 12">
            <a:extLst>
              <a:ext uri="{FF2B5EF4-FFF2-40B4-BE49-F238E27FC236}">
                <a16:creationId xmlns:a16="http://schemas.microsoft.com/office/drawing/2014/main" id="{81325BA7-5B5D-4908-8CFE-EF06A731C552}"/>
              </a:ext>
            </a:extLst>
          </p:cNvPr>
          <p:cNvCxnSpPr>
            <a:cxnSpLocks/>
            <a:stCxn id="11" idx="1"/>
            <a:endCxn id="5" idx="0"/>
          </p:cNvCxnSpPr>
          <p:nvPr/>
        </p:nvCxnSpPr>
        <p:spPr>
          <a:xfrm rot="10800000" flipV="1">
            <a:off x="1808955" y="2698152"/>
            <a:ext cx="2837647" cy="25482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Ορθογώνιο 13">
            <a:extLst>
              <a:ext uri="{FF2B5EF4-FFF2-40B4-BE49-F238E27FC236}">
                <a16:creationId xmlns:a16="http://schemas.microsoft.com/office/drawing/2014/main" id="{A60BF775-B4B8-4BAB-9F01-D85C4AC951B6}"/>
              </a:ext>
            </a:extLst>
          </p:cNvPr>
          <p:cNvSpPr/>
          <p:nvPr/>
        </p:nvSpPr>
        <p:spPr>
          <a:xfrm>
            <a:off x="1493451" y="2393253"/>
            <a:ext cx="2395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X_logn</a:t>
            </a:r>
            <a:r>
              <a:rPr lang="en-US" dirty="0"/>
              <a:t> = </a:t>
            </a:r>
            <a:r>
              <a:rPr lang="en-US" dirty="0" err="1"/>
              <a:t>lognVar</a:t>
            </a:r>
            <a:r>
              <a:rPr lang="en-US" dirty="0"/>
              <a:t>(X)</a:t>
            </a:r>
            <a:endParaRPr lang="el-GR" dirty="0"/>
          </a:p>
        </p:txBody>
      </p:sp>
      <p:sp>
        <p:nvSpPr>
          <p:cNvPr id="15" name="Ορθογώνιο 14">
            <a:extLst>
              <a:ext uri="{FF2B5EF4-FFF2-40B4-BE49-F238E27FC236}">
                <a16:creationId xmlns:a16="http://schemas.microsoft.com/office/drawing/2014/main" id="{F5CC6CC0-02F3-4E5B-B63A-F28E05525F3B}"/>
              </a:ext>
            </a:extLst>
          </p:cNvPr>
          <p:cNvSpPr/>
          <p:nvPr/>
        </p:nvSpPr>
        <p:spPr>
          <a:xfrm>
            <a:off x="7505423" y="2393253"/>
            <a:ext cx="2561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X_norm</a:t>
            </a:r>
            <a:r>
              <a:rPr lang="en-US" dirty="0"/>
              <a:t> = </a:t>
            </a:r>
            <a:r>
              <a:rPr lang="en-US" dirty="0" err="1"/>
              <a:t>normVar</a:t>
            </a:r>
            <a:r>
              <a:rPr lang="en-US" dirty="0"/>
              <a:t>(X)</a:t>
            </a:r>
            <a:endParaRPr lang="el-GR" dirty="0"/>
          </a:p>
        </p:txBody>
      </p:sp>
      <p:cxnSp>
        <p:nvCxnSpPr>
          <p:cNvPr id="16" name="Γραμμή σύνδεσης: Καμπύλη 15">
            <a:extLst>
              <a:ext uri="{FF2B5EF4-FFF2-40B4-BE49-F238E27FC236}">
                <a16:creationId xmlns:a16="http://schemas.microsoft.com/office/drawing/2014/main" id="{2CD61233-180A-47ED-B2A3-0D2A3B9566C4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 rot="16200000" flipH="1">
            <a:off x="4865834" y="3782359"/>
            <a:ext cx="1190485" cy="98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Ορθογώνιο 21">
            <a:extLst>
              <a:ext uri="{FF2B5EF4-FFF2-40B4-BE49-F238E27FC236}">
                <a16:creationId xmlns:a16="http://schemas.microsoft.com/office/drawing/2014/main" id="{819873A9-FAF9-4F17-9726-42E76F66AF2E}"/>
              </a:ext>
            </a:extLst>
          </p:cNvPr>
          <p:cNvSpPr/>
          <p:nvPr/>
        </p:nvSpPr>
        <p:spPr>
          <a:xfrm>
            <a:off x="5534322" y="3470543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X_mix</a:t>
            </a:r>
            <a:r>
              <a:rPr lang="en-US" dirty="0"/>
              <a:t> = </a:t>
            </a:r>
            <a:r>
              <a:rPr lang="en-US" dirty="0" err="1"/>
              <a:t>mixVar</a:t>
            </a:r>
            <a:r>
              <a:rPr lang="en-US" dirty="0"/>
              <a:t>(X)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09405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1">
            <a:extLst>
              <a:ext uri="{FF2B5EF4-FFF2-40B4-BE49-F238E27FC236}">
                <a16:creationId xmlns:a16="http://schemas.microsoft.com/office/drawing/2014/main" id="{03C8ECB2-83E3-4B6F-BB98-A13C7CD83D6B}"/>
              </a:ext>
            </a:extLst>
          </p:cNvPr>
          <p:cNvSpPr txBox="1">
            <a:spLocks/>
          </p:cNvSpPr>
          <p:nvPr/>
        </p:nvSpPr>
        <p:spPr>
          <a:xfrm>
            <a:off x="642674" y="40397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varBox</a:t>
            </a:r>
            <a:r>
              <a:rPr lang="en-US" dirty="0"/>
              <a:t> class</a:t>
            </a:r>
            <a:endParaRPr lang="el-GR" dirty="0"/>
          </a:p>
        </p:txBody>
      </p:sp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489C2B58-D0A3-4582-B083-A8390C5624C9}"/>
              </a:ext>
            </a:extLst>
          </p:cNvPr>
          <p:cNvSpPr txBox="1">
            <a:spLocks/>
          </p:cNvSpPr>
          <p:nvPr/>
        </p:nvSpPr>
        <p:spPr>
          <a:xfrm>
            <a:off x="646111" y="1473302"/>
            <a:ext cx="1048204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Directly obtain analysis from a dataset</a:t>
            </a:r>
          </a:p>
          <a:p>
            <a:r>
              <a:rPr lang="en-US"/>
              <a:t>Different sets of properties yield a different analysis</a:t>
            </a:r>
          </a:p>
          <a:p>
            <a:r>
              <a:rPr lang="en-US"/>
              <a:t>Experiment “control panel”</a:t>
            </a:r>
          </a:p>
          <a:p>
            <a:r>
              <a:rPr lang="en-US"/>
              <a:t>Allows us to organize and evaluate data analysis</a:t>
            </a:r>
          </a:p>
          <a:p>
            <a:r>
              <a:rPr lang="en-US"/>
              <a:t>Most important  parameters :</a:t>
            </a:r>
          </a:p>
          <a:p>
            <a:pPr lvl="1"/>
            <a:r>
              <a:rPr lang="en-US"/>
              <a:t>lognorm/norm tolerance (?)</a:t>
            </a:r>
          </a:p>
          <a:p>
            <a:pPr lvl="1"/>
            <a:r>
              <a:rPr lang="en-US"/>
              <a:t>Plot accuracy</a:t>
            </a:r>
          </a:p>
          <a:p>
            <a:pPr lvl="1"/>
            <a:r>
              <a:rPr lang="en-US"/>
              <a:t>Analysis type (worst/ max)</a:t>
            </a:r>
            <a:endParaRPr lang="el-GR" dirty="0"/>
          </a:p>
        </p:txBody>
      </p:sp>
      <p:cxnSp>
        <p:nvCxnSpPr>
          <p:cNvPr id="6" name="Ευθύγραμμο βέλος σύνδεσης 5">
            <a:extLst>
              <a:ext uri="{FF2B5EF4-FFF2-40B4-BE49-F238E27FC236}">
                <a16:creationId xmlns:a16="http://schemas.microsoft.com/office/drawing/2014/main" id="{13847B5A-C7EA-4743-B747-DCAD80C9486A}"/>
              </a:ext>
            </a:extLst>
          </p:cNvPr>
          <p:cNvCxnSpPr>
            <a:cxnSpLocks/>
          </p:cNvCxnSpPr>
          <p:nvPr/>
        </p:nvCxnSpPr>
        <p:spPr>
          <a:xfrm>
            <a:off x="5238316" y="5879340"/>
            <a:ext cx="9459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A7E3A84D-80B2-41F3-8B14-633D79A68A4A}"/>
              </a:ext>
            </a:extLst>
          </p:cNvPr>
          <p:cNvSpPr/>
          <p:nvPr/>
        </p:nvSpPr>
        <p:spPr>
          <a:xfrm>
            <a:off x="3758838" y="5540293"/>
            <a:ext cx="1479478" cy="678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l-GR" dirty="0"/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DA065600-1E37-4157-AF68-32D5C7709CC9}"/>
              </a:ext>
            </a:extLst>
          </p:cNvPr>
          <p:cNvSpPr/>
          <p:nvPr/>
        </p:nvSpPr>
        <p:spPr>
          <a:xfrm>
            <a:off x="10047397" y="5442046"/>
            <a:ext cx="1407560" cy="874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  <a:endParaRPr lang="el-GR" dirty="0"/>
          </a:p>
        </p:txBody>
      </p:sp>
      <p:cxnSp>
        <p:nvCxnSpPr>
          <p:cNvPr id="9" name="Ευθύγραμμο βέλος σύνδεσης 8">
            <a:extLst>
              <a:ext uri="{FF2B5EF4-FFF2-40B4-BE49-F238E27FC236}">
                <a16:creationId xmlns:a16="http://schemas.microsoft.com/office/drawing/2014/main" id="{B91BA791-2DEA-440A-B276-F120287768F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930937" y="5879339"/>
            <a:ext cx="11164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8B825040-4043-4696-8BDE-05ACA278F3B9}"/>
              </a:ext>
            </a:extLst>
          </p:cNvPr>
          <p:cNvSpPr/>
          <p:nvPr/>
        </p:nvSpPr>
        <p:spPr>
          <a:xfrm>
            <a:off x="6269544" y="4280060"/>
            <a:ext cx="2746625" cy="2323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varBox</a:t>
            </a:r>
            <a:endParaRPr lang="en-US" sz="2400" dirty="0"/>
          </a:p>
          <a:p>
            <a:pPr algn="ctr"/>
            <a:r>
              <a:rPr lang="en-US" sz="2400" dirty="0"/>
              <a:t>(</a:t>
            </a:r>
            <a:r>
              <a:rPr lang="en-US" sz="2400" dirty="0" err="1"/>
              <a:t>norm_tol</a:t>
            </a:r>
            <a:r>
              <a:rPr lang="en-US" sz="2400" dirty="0"/>
              <a:t>, </a:t>
            </a:r>
            <a:r>
              <a:rPr lang="en-US" sz="2400" dirty="0" err="1"/>
              <a:t>logn_tol</a:t>
            </a:r>
            <a:r>
              <a:rPr lang="en-US" sz="2400" dirty="0"/>
              <a:t>, acc, </a:t>
            </a:r>
            <a:r>
              <a:rPr lang="en-US" sz="2400" dirty="0" err="1"/>
              <a:t>analysis_type</a:t>
            </a:r>
            <a:r>
              <a:rPr lang="en-US" sz="2400" dirty="0"/>
              <a:t>, …)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4186595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EF744E0-3EBB-486F-B531-3453CB62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Afterthoughts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4FEE09D-6241-427A-9EE4-3BA3BBF4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56585"/>
            <a:ext cx="8946541" cy="4195481"/>
          </a:xfrm>
        </p:spPr>
        <p:txBody>
          <a:bodyPr/>
          <a:lstStyle/>
          <a:p>
            <a:r>
              <a:rPr lang="en-US" dirty="0"/>
              <a:t>Lots of room for improvement:</a:t>
            </a:r>
          </a:p>
          <a:p>
            <a:endParaRPr lang="en-US" dirty="0"/>
          </a:p>
          <a:p>
            <a:pPr lvl="1"/>
            <a:r>
              <a:rPr lang="en-US" dirty="0"/>
              <a:t>Testing + optimizing </a:t>
            </a:r>
            <a:r>
              <a:rPr lang="en-US" dirty="0" err="1"/>
              <a:t>matlab</a:t>
            </a:r>
            <a:r>
              <a:rPr lang="en-US" dirty="0"/>
              <a:t> tools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Considering correlated random variables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Creating abstraction for encoding buffer circuits and automating analysis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Generating and testing examples under different experimental assumptions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8383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61B1437-BE31-45CF-A9DE-19F1184A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B1104E1-CE46-4A7B-B5DC-2E08C0FB9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54275"/>
            <a:ext cx="8946541" cy="47633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Monte Carlo generated dataset</a:t>
            </a:r>
          </a:p>
          <a:p>
            <a:pPr lvl="1"/>
            <a:r>
              <a:rPr lang="en-US" dirty="0"/>
              <a:t>Abstraction: raw input data representing component timing delays</a:t>
            </a:r>
          </a:p>
          <a:p>
            <a:endParaRPr lang="en-US" dirty="0"/>
          </a:p>
          <a:p>
            <a:r>
              <a:rPr lang="en-US" dirty="0"/>
              <a:t>An assumption about the “shape” of the distribution is made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assumed normal, lognormal,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Research of the statistical properties of distributions</a:t>
            </a:r>
          </a:p>
          <a:p>
            <a:endParaRPr lang="en-US" dirty="0"/>
          </a:p>
          <a:p>
            <a:r>
              <a:rPr lang="en-US" dirty="0"/>
              <a:t>Implement efficient methods for fitting PDF’s on Monte Carlo generated datasets</a:t>
            </a:r>
          </a:p>
          <a:p>
            <a:endParaRPr lang="en-US" dirty="0"/>
          </a:p>
          <a:p>
            <a:r>
              <a:rPr lang="en-US" dirty="0"/>
              <a:t>Implement methods for circuit timing analysis </a:t>
            </a:r>
          </a:p>
        </p:txBody>
      </p:sp>
    </p:spTree>
    <p:extLst>
      <p:ext uri="{BB962C8B-B14F-4D97-AF65-F5344CB8AC3E}">
        <p14:creationId xmlns:p14="http://schemas.microsoft.com/office/powerpoint/2010/main" val="1063088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57F1227-24BA-4B04-A5B7-989D5DF05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Researching moments/cumulants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A791E1A-DD78-4790-9EA7-E36BB0E0D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27751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Moments are statistical quantities that carry vital information about distributions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First 4 moments are Mean, Variance, Skewness and Kurtosis</a:t>
            </a:r>
          </a:p>
          <a:p>
            <a:endParaRPr lang="en-US" dirty="0"/>
          </a:p>
          <a:p>
            <a:r>
              <a:rPr lang="en-US" dirty="0"/>
              <a:t>Each measure a different analytical property of a distribution</a:t>
            </a:r>
          </a:p>
          <a:p>
            <a:endParaRPr lang="en-US" dirty="0"/>
          </a:p>
          <a:p>
            <a:r>
              <a:rPr lang="en-US" dirty="0"/>
              <a:t>For our purposes we can define any distribution using the first 3 central moments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l-GR" dirty="0"/>
          </a:p>
        </p:txBody>
      </p:sp>
      <p:pic>
        <p:nvPicPr>
          <p:cNvPr id="5" name="Γραφικό 4">
            <a:extLst>
              <a:ext uri="{FF2B5EF4-FFF2-40B4-BE49-F238E27FC236}">
                <a16:creationId xmlns:a16="http://schemas.microsoft.com/office/drawing/2014/main" id="{2B595804-38D8-4987-B411-6EC754995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3743" y="2870680"/>
            <a:ext cx="4229458" cy="87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4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Τίτλος 1">
            <a:extLst>
              <a:ext uri="{FF2B5EF4-FFF2-40B4-BE49-F238E27FC236}">
                <a16:creationId xmlns:a16="http://schemas.microsoft.com/office/drawing/2014/main" id="{E7FA4B3A-FC5D-4E5E-BF2D-C156CE889028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Normal distribution</a:t>
            </a:r>
            <a:endParaRPr lang="el-GR" dirty="0"/>
          </a:p>
        </p:txBody>
      </p:sp>
      <p:pic>
        <p:nvPicPr>
          <p:cNvPr id="10" name="Θέση περιεχομένου 4">
            <a:extLst>
              <a:ext uri="{FF2B5EF4-FFF2-40B4-BE49-F238E27FC236}">
                <a16:creationId xmlns:a16="http://schemas.microsoft.com/office/drawing/2014/main" id="{19F7D0B9-6638-429B-BBDC-F5D52A6C7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9074" y="354819"/>
            <a:ext cx="2840345" cy="13033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3AFB45-020F-4A39-A35E-F4BFC7AF4159}"/>
                  </a:ext>
                </a:extLst>
              </p:cNvPr>
              <p:cNvSpPr txBox="1"/>
              <p:nvPr/>
            </p:nvSpPr>
            <p:spPr>
              <a:xfrm>
                <a:off x="646111" y="1756114"/>
                <a:ext cx="10927004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Mean = Mode = Median = </a:t>
                </a:r>
                <a:r>
                  <a:rPr lang="el-GR" sz="2400" dirty="0"/>
                  <a:t>μ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Variance =</a:t>
                </a:r>
                <a:r>
                  <a:rPr lang="el-GR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l-GR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Skewness  = 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Kurtosis = 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dirty="0"/>
                  <a:t>Standard case for a symmetrical distribution.</a:t>
                </a:r>
                <a:r>
                  <a:rPr lang="el-GR" sz="2400" dirty="0"/>
                  <a:t> </a:t>
                </a:r>
                <a:r>
                  <a:rPr lang="en-US" sz="2400" dirty="0"/>
                  <a:t>Very important due to its role in the central limit theorem it is a highly idealized case…Real world </a:t>
                </a:r>
                <a:r>
                  <a:rPr lang="en-US" sz="2400" dirty="0" err="1"/>
                  <a:t>distributions.May</a:t>
                </a:r>
                <a:r>
                  <a:rPr lang="en-US" sz="2400" dirty="0"/>
                  <a:t> approach normal distributions but they often contain considerable skewness and kurtosis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3AFB45-020F-4A39-A35E-F4BFC7AF4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756114"/>
                <a:ext cx="10927004" cy="4154984"/>
              </a:xfrm>
              <a:prstGeom prst="rect">
                <a:avLst/>
              </a:prstGeom>
              <a:blipFill>
                <a:blip r:embed="rId4"/>
                <a:stretch>
                  <a:fillRect l="-893" t="-1173" b="-234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6B72955C-7FA9-49AE-BC89-A26AB3607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587" y="1799888"/>
            <a:ext cx="3989247" cy="245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4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1">
            <a:extLst>
              <a:ext uri="{FF2B5EF4-FFF2-40B4-BE49-F238E27FC236}">
                <a16:creationId xmlns:a16="http://schemas.microsoft.com/office/drawing/2014/main" id="{D760AF21-5D56-42FA-8CC0-8A0764A3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77294"/>
            <a:ext cx="9404723" cy="1400530"/>
          </a:xfrm>
        </p:spPr>
        <p:txBody>
          <a:bodyPr/>
          <a:lstStyle/>
          <a:p>
            <a:r>
              <a:rPr lang="en-US" dirty="0"/>
              <a:t>Log-normal distribution</a:t>
            </a:r>
            <a:endParaRPr lang="el-GR" dirty="0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2C4A4FF8-C2B6-41F4-AA07-A970DC288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038" y="341539"/>
            <a:ext cx="3748105" cy="95290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Ορθογώνιο 5">
                <a:extLst>
                  <a:ext uri="{FF2B5EF4-FFF2-40B4-BE49-F238E27FC236}">
                    <a16:creationId xmlns:a16="http://schemas.microsoft.com/office/drawing/2014/main" id="{5AA0D726-2A51-4F18-94AC-1648D9CEBBC0}"/>
                  </a:ext>
                </a:extLst>
              </p:cNvPr>
              <p:cNvSpPr/>
              <p:nvPr/>
            </p:nvSpPr>
            <p:spPr>
              <a:xfrm>
                <a:off x="1198880" y="1935917"/>
                <a:ext cx="9794240" cy="4469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Mean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l-GR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l-GR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l-G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l-G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l-G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l-GR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Median =</a:t>
                </a:r>
                <a:r>
                  <a:rPr lang="el-GR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2400" b="0" i="0" smtClean="0"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</m:e>
                    </m:func>
                  </m:oMath>
                </a14:m>
                <a:endParaRPr lang="el-GR" sz="2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Mode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el-G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2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l-G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2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Variance = </a:t>
                </a:r>
                <a:endParaRPr lang="el-GR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Skewness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l-GR" sz="2400" dirty="0"/>
                  <a:t>+ 2)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l-GR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l-GR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l-G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2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l-G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el-GR" sz="2400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rad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Kurtosis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l-G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l-GR" sz="24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l-GR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l-GR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l-G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l-G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l-G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l-G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  <m:t> −6</m:t>
                            </m:r>
                          </m:e>
                        </m:func>
                      </m:e>
                    </m:func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</a:rPr>
                  <a:t>Small changes in percentage by various factors in natural phenomena become additive on a log scale which induces the distribution of their log to be by approximation normal. This is why the log-normal pops up in several natural models.</a:t>
                </a:r>
              </a:p>
            </p:txBody>
          </p:sp>
        </mc:Choice>
        <mc:Fallback>
          <p:sp>
            <p:nvSpPr>
              <p:cNvPr id="6" name="Ορθογώνιο 5">
                <a:extLst>
                  <a:ext uri="{FF2B5EF4-FFF2-40B4-BE49-F238E27FC236}">
                    <a16:creationId xmlns:a16="http://schemas.microsoft.com/office/drawing/2014/main" id="{5AA0D726-2A51-4F18-94AC-1648D9CEB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880" y="1935917"/>
                <a:ext cx="9794240" cy="4469365"/>
              </a:xfrm>
              <a:prstGeom prst="rect">
                <a:avLst/>
              </a:prstGeom>
              <a:blipFill>
                <a:blip r:embed="rId4"/>
                <a:stretch>
                  <a:fillRect l="-996" b="-218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Εικόνα 6">
            <a:extLst>
              <a:ext uri="{FF2B5EF4-FFF2-40B4-BE49-F238E27FC236}">
                <a16:creationId xmlns:a16="http://schemas.microsoft.com/office/drawing/2014/main" id="{3A2DF775-0113-4CC8-934B-619C7F746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800" y="1488295"/>
            <a:ext cx="4982270" cy="245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5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CCD7807-1F36-4F25-8BE2-6D3DAB65B2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813" y="1080499"/>
                <a:ext cx="5862568" cy="469700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our purposes we focus on normal and lognormal distributions</a:t>
                </a:r>
              </a:p>
              <a:p>
                <a:pPr lvl="1"/>
                <a:r>
                  <a:rPr lang="en-US" dirty="0"/>
                  <a:t>Use normal distributions for low skewness data</a:t>
                </a:r>
              </a:p>
              <a:p>
                <a:pPr lvl="1"/>
                <a:r>
                  <a:rPr lang="en-US" dirty="0"/>
                  <a:t>Use lognormal distributions for high skewness data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Mix normal and lognormal! =&gt; We define a third kind of distribution by using a weighted mean of the two distributions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𝐿𝑁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𝐿𝑁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𝐿𝑁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(1 −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l-GR" dirty="0"/>
              </a:p>
              <a:p>
                <a:r>
                  <a:rPr lang="en-US" dirty="0"/>
                  <a:t>Parameter </a:t>
                </a:r>
                <a:r>
                  <a:rPr lang="el-GR" dirty="0"/>
                  <a:t>α</a:t>
                </a:r>
                <a:r>
                  <a:rPr lang="en-US" dirty="0"/>
                  <a:t> estimated based on data specifics</a:t>
                </a:r>
              </a:p>
              <a:p>
                <a:endParaRPr lang="el-GR" dirty="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CCD7807-1F36-4F25-8BE2-6D3DAB65B2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813" y="1080499"/>
                <a:ext cx="5862568" cy="4697002"/>
              </a:xfrm>
              <a:blipFill>
                <a:blip r:embed="rId2"/>
                <a:stretch>
                  <a:fillRect l="-520" t="-649" r="-1145" b="-90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Εικόνα 4" descr="Εικόνα που περιέχει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D6346B5B-C887-40B2-8098-7CE3A92BEA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68" r="9969"/>
          <a:stretch/>
        </p:blipFill>
        <p:spPr>
          <a:xfrm>
            <a:off x="6841676" y="1514376"/>
            <a:ext cx="4893178" cy="38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6AF3C832-BFEC-449E-AB7E-43634676DC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4136" y="602650"/>
                <a:ext cx="8946541" cy="56527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Cumulants : an alternative to moments </a:t>
                </a:r>
              </a:p>
              <a:p>
                <a:pPr lvl="1"/>
                <a:r>
                  <a:rPr lang="en-US" dirty="0"/>
                  <a:t>Similar definition as moments</a:t>
                </a:r>
                <a:endParaRPr lang="el-GR" dirty="0"/>
              </a:p>
              <a:p>
                <a:pPr lvl="1"/>
                <a:endParaRPr lang="en-US" dirty="0"/>
              </a:p>
              <a:p>
                <a:r>
                  <a:rPr lang="en-US" dirty="0"/>
                  <a:t>Very important property of moments(</a:t>
                </a:r>
                <a:r>
                  <a:rPr lang="el-GR" dirty="0"/>
                  <a:t>μ</a:t>
                </a:r>
                <a:r>
                  <a:rPr lang="en-US" dirty="0"/>
                  <a:t>) / cumulants</a:t>
                </a:r>
                <a:r>
                  <a:rPr lang="el-GR" dirty="0"/>
                  <a:t>(κ)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Suppose X,Y are two independent random variables. The n-</a:t>
                </a:r>
                <a:r>
                  <a:rPr lang="en-US" dirty="0" err="1"/>
                  <a:t>th</a:t>
                </a:r>
                <a:r>
                  <a:rPr lang="en-US" dirty="0"/>
                  <a:t> cumulant</a:t>
                </a:r>
                <a:r>
                  <a:rPr lang="el-GR" dirty="0"/>
                  <a:t> </a:t>
                </a:r>
                <a:r>
                  <a:rPr lang="en-US" dirty="0"/>
                  <a:t>of X + Y is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l-G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l-G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l-G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l-G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follows for the first 3 moments of the distribution</a:t>
                </a:r>
              </a:p>
              <a:p>
                <a:endParaRPr lang="en-US" dirty="0"/>
              </a:p>
              <a:p>
                <a:r>
                  <a:rPr lang="en-US" dirty="0"/>
                  <a:t>Since we can define most distributions using the first 3 moments, this becomes very important in manipulating distributions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6AF3C832-BFEC-449E-AB7E-43634676DC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136" y="602650"/>
                <a:ext cx="8946541" cy="5652700"/>
              </a:xfrm>
              <a:blipFill>
                <a:blip r:embed="rId2"/>
                <a:stretch>
                  <a:fillRect l="-272" t="-1618" r="-34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4D8F03-81CD-48CB-8E9F-8BD32576A4A5}"/>
                  </a:ext>
                </a:extLst>
              </p:cNvPr>
              <p:cNvSpPr txBox="1"/>
              <p:nvPr/>
            </p:nvSpPr>
            <p:spPr>
              <a:xfrm>
                <a:off x="5900791" y="2157951"/>
                <a:ext cx="142240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8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l-G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l-GR" sz="28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l-G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l-GR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l-GR" sz="2800" dirty="0"/>
                  <a:t> 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4D8F03-81CD-48CB-8E9F-8BD32576A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791" y="2157951"/>
                <a:ext cx="1422400" cy="430887"/>
              </a:xfrm>
              <a:prstGeom prst="rect">
                <a:avLst/>
              </a:prstGeom>
              <a:blipFill>
                <a:blip r:embed="rId3"/>
                <a:stretch>
                  <a:fillRect t="-25352" b="-4788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F8B529A-3715-4818-90C6-C14572DC39DA}"/>
                  </a:ext>
                </a:extLst>
              </p:cNvPr>
              <p:cNvSpPr txBox="1"/>
              <p:nvPr/>
            </p:nvSpPr>
            <p:spPr>
              <a:xfrm>
                <a:off x="5951591" y="2545901"/>
                <a:ext cx="142240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8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l-G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l-GR" sz="28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l-G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l-GR" sz="2800" dirty="0"/>
                  <a:t>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F8B529A-3715-4818-90C6-C14572DC3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591" y="2545901"/>
                <a:ext cx="1422400" cy="430887"/>
              </a:xfrm>
              <a:prstGeom prst="rect">
                <a:avLst/>
              </a:prstGeom>
              <a:blipFill>
                <a:blip r:embed="rId4"/>
                <a:stretch>
                  <a:fillRect t="-25714" b="-50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C2B0ED-935E-4EB6-9458-3C2CD904A51A}"/>
                  </a:ext>
                </a:extLst>
              </p:cNvPr>
              <p:cNvSpPr txBox="1"/>
              <p:nvPr/>
            </p:nvSpPr>
            <p:spPr>
              <a:xfrm>
                <a:off x="5951591" y="2985599"/>
                <a:ext cx="142240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8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l-GR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l-GR" sz="28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l-GR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l-GR" sz="2800" dirty="0"/>
                  <a:t> 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C2B0ED-935E-4EB6-9458-3C2CD904A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591" y="2985599"/>
                <a:ext cx="1422400" cy="430887"/>
              </a:xfrm>
              <a:prstGeom prst="rect">
                <a:avLst/>
              </a:prstGeom>
              <a:blipFill>
                <a:blip r:embed="rId5"/>
                <a:stretch>
                  <a:fillRect t="-25714" b="-50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D4A43B-2A31-4EC5-B47A-C05D12D488FA}"/>
                  </a:ext>
                </a:extLst>
              </p:cNvPr>
              <p:cNvSpPr txBox="1"/>
              <p:nvPr/>
            </p:nvSpPr>
            <p:spPr>
              <a:xfrm>
                <a:off x="3792591" y="2157951"/>
                <a:ext cx="142240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l-G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l-GR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l-GR" sz="28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8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l-G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l-GR" sz="2800" dirty="0"/>
                  <a:t> 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D4A43B-2A31-4EC5-B47A-C05D12D48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591" y="2157951"/>
                <a:ext cx="1422400" cy="430887"/>
              </a:xfrm>
              <a:prstGeom prst="rect">
                <a:avLst/>
              </a:prstGeom>
              <a:blipFill>
                <a:blip r:embed="rId6"/>
                <a:stretch>
                  <a:fillRect t="-25352" b="-4788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FF6FFD-EF48-463D-81CE-F0C447D22117}"/>
                  </a:ext>
                </a:extLst>
              </p:cNvPr>
              <p:cNvSpPr txBox="1"/>
              <p:nvPr/>
            </p:nvSpPr>
            <p:spPr>
              <a:xfrm>
                <a:off x="3792591" y="2558415"/>
                <a:ext cx="142240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l-G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l-GR" sz="28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8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l-G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l-GR" sz="2800" dirty="0"/>
                  <a:t> 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FF6FFD-EF48-463D-81CE-F0C447D2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591" y="2558415"/>
                <a:ext cx="1422400" cy="430887"/>
              </a:xfrm>
              <a:prstGeom prst="rect">
                <a:avLst/>
              </a:prstGeom>
              <a:blipFill>
                <a:blip r:embed="rId7"/>
                <a:stretch>
                  <a:fillRect t="-25714" b="-50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CB1F09D-9CC5-4E02-B650-486FBBFF73BD}"/>
                  </a:ext>
                </a:extLst>
              </p:cNvPr>
              <p:cNvSpPr txBox="1"/>
              <p:nvPr/>
            </p:nvSpPr>
            <p:spPr>
              <a:xfrm>
                <a:off x="3792591" y="2998113"/>
                <a:ext cx="142240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l-GR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l-GR" sz="28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8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l-GR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l-GR" sz="2800" dirty="0"/>
                  <a:t> 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CB1F09D-9CC5-4E02-B650-486FBBFF7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591" y="2998113"/>
                <a:ext cx="1422400" cy="430887"/>
              </a:xfrm>
              <a:prstGeom prst="rect">
                <a:avLst/>
              </a:prstGeom>
              <a:blipFill>
                <a:blip r:embed="rId8"/>
                <a:stretch>
                  <a:fillRect t="-25352" b="-4788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99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E433666-1F3F-477A-96D7-CE07F25F5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The moment match method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2BC9293-76E2-47A3-BA2E-8C028C202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938649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Efficient method for fitting distributions on datasets</a:t>
            </a:r>
          </a:p>
          <a:p>
            <a:endParaRPr lang="en-US" dirty="0"/>
          </a:p>
          <a:p>
            <a:r>
              <a:rPr lang="en-US" dirty="0"/>
              <a:t>Any dataset is described by a set of moments that can be directly derived from the samples</a:t>
            </a:r>
          </a:p>
          <a:p>
            <a:endParaRPr lang="en-US" dirty="0"/>
          </a:p>
          <a:p>
            <a:r>
              <a:rPr lang="en-US" dirty="0"/>
              <a:t>Since  all our distributions  are defined by their first 3 moments</a:t>
            </a:r>
          </a:p>
          <a:p>
            <a:pPr lvl="1"/>
            <a:r>
              <a:rPr lang="en-US" dirty="0"/>
              <a:t>A) Assume the type of the distribution (Norm, </a:t>
            </a:r>
            <a:r>
              <a:rPr lang="en-US" dirty="0" err="1"/>
              <a:t>Lognorm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B) compute the moments of the data</a:t>
            </a:r>
          </a:p>
          <a:p>
            <a:pPr lvl="1"/>
            <a:r>
              <a:rPr lang="en-US" dirty="0"/>
              <a:t>C) Fit distribution on data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27654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Ιό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444</TotalTime>
  <Words>1375</Words>
  <Application>Microsoft Office PowerPoint</Application>
  <PresentationFormat>Ευρεία οθόνη</PresentationFormat>
  <Paragraphs>209</Paragraphs>
  <Slides>22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Century Gothic</vt:lpstr>
      <vt:lpstr>Wingdings 3</vt:lpstr>
      <vt:lpstr>Ιόν</vt:lpstr>
      <vt:lpstr>UTH CAS LAB SUMMER INTERNSHIP ROUNDUP</vt:lpstr>
      <vt:lpstr>Παρουσίαση του PowerPoint</vt:lpstr>
      <vt:lpstr>Requirements</vt:lpstr>
      <vt:lpstr>Part 1: Researching moments/cumulants</vt:lpstr>
      <vt:lpstr>Παρουσίαση του PowerPoint</vt:lpstr>
      <vt:lpstr>Log-normal distribution</vt:lpstr>
      <vt:lpstr>Παρουσίαση του PowerPoint</vt:lpstr>
      <vt:lpstr>Παρουσίαση του PowerPoint</vt:lpstr>
      <vt:lpstr>Part 2: The moment match method</vt:lpstr>
      <vt:lpstr>Παρουσίαση του PowerPoint</vt:lpstr>
      <vt:lpstr>Application in SSTA: The addition problem</vt:lpstr>
      <vt:lpstr>Παρουσίαση του PowerPoint</vt:lpstr>
      <vt:lpstr>Application in SSTA: The max problem</vt:lpstr>
      <vt:lpstr>Παρουσίαση του PowerPoint</vt:lpstr>
      <vt:lpstr>Παρουσίαση του PowerPoint</vt:lpstr>
      <vt:lpstr>Thoughts on the moment matching method</vt:lpstr>
      <vt:lpstr>Part 3: Implementing an API</vt:lpstr>
      <vt:lpstr>Random variable Class architecture</vt:lpstr>
      <vt:lpstr>Παρουσίαση του PowerPoint</vt:lpstr>
      <vt:lpstr>Transformation between random variables</vt:lpstr>
      <vt:lpstr>Παρουσίαση του PowerPoint</vt:lpstr>
      <vt:lpstr>Afterthoughts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UTH CAS LAB SUMMER INTERNSHIP ROUNDUP</dc:title>
  <dc:creator>KARASMANOGLOU APOSTOLOS</dc:creator>
  <cp:lastModifiedBy>KARASMANOGLOU APOSTOLOS</cp:lastModifiedBy>
  <cp:revision>29</cp:revision>
  <dcterms:created xsi:type="dcterms:W3CDTF">2019-10-03T05:22:33Z</dcterms:created>
  <dcterms:modified xsi:type="dcterms:W3CDTF">2019-10-03T12:47:24Z</dcterms:modified>
</cp:coreProperties>
</file>