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8" r:id="rId14"/>
    <p:sldId id="271" r:id="rId15"/>
    <p:sldId id="272" r:id="rId16"/>
    <p:sldId id="269" r:id="rId17"/>
    <p:sldId id="274" r:id="rId18"/>
    <p:sldId id="275" r:id="rId19"/>
    <p:sldId id="278" r:id="rId20"/>
    <p:sldId id="279" r:id="rId21"/>
    <p:sldId id="276" r:id="rId22"/>
    <p:sldId id="273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1">
          <a:blip r:embed="rId2">
            <a:alphaModFix amt="23000"/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026979" y="6356350"/>
            <a:ext cx="512642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LoRa IOT Google Cloud Platform By Akarawat.Tommy Line ID : bitstorm</a:t>
            </a:r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7" y="6338887"/>
            <a:ext cx="428625" cy="40005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 userDrawn="1"/>
        </p:nvSpPr>
        <p:spPr>
          <a:xfrm>
            <a:off x="136635" y="64444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LoRa IOT Google Cloud Platform By Akarawat.Tommy Line ID : bitstorm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06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9D2E-A641-4EB9-9639-F07BD65499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osresearch/esp32-ttg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rawat/GCPLoRaTraining/blob/master/Source%20Code/IOT%20Device/LoRaMaster_V1/LoRaMaster_V1.ino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rawat/GCPLoRaTraining/blob/master/Source%20Code/IOT%20Device/LoRaNode_V1/LoRaNode_V1.ino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5" y="500063"/>
            <a:ext cx="4848225" cy="345757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31" y="794219"/>
            <a:ext cx="3552825" cy="2095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3957638"/>
            <a:ext cx="9144000" cy="109303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LoRa IOT Google Cloud Platform</a:t>
            </a:r>
            <a:endParaRPr lang="en-US" sz="54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5717752"/>
            <a:ext cx="9144000" cy="432413"/>
          </a:xfrm>
        </p:spPr>
        <p:txBody>
          <a:bodyPr/>
          <a:lstStyle/>
          <a:p>
            <a:pPr algn="r"/>
            <a:r>
              <a:rPr lang="en-US" dirty="0" smtClean="0"/>
              <a:t>Akarawat Panwilai</a:t>
            </a:r>
            <a:r>
              <a:rPr lang="en-US" dirty="0"/>
              <a:t> </a:t>
            </a:r>
            <a:r>
              <a:rPr lang="en-US" dirty="0" smtClean="0"/>
              <a:t>(Tommy)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187"/>
            <a:ext cx="10363200" cy="309562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619803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8657279" y="399216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0208" y="5401325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- </a:t>
            </a:r>
            <a:r>
              <a:rPr lang="en-US" dirty="0" smtClean="0"/>
              <a:t>Virtual </a:t>
            </a:r>
            <a:r>
              <a:rPr lang="th-TH" dirty="0" smtClean="0"/>
              <a:t>สถานะ ออนไลน์ </a:t>
            </a:r>
          </a:p>
          <a:p>
            <a:r>
              <a:rPr lang="th-TH" dirty="0" smtClean="0"/>
              <a:t>จะได้ </a:t>
            </a:r>
            <a:r>
              <a:rPr lang="en-US" dirty="0" smtClean="0"/>
              <a:t>IP </a:t>
            </a:r>
            <a:r>
              <a:rPr lang="th-TH" dirty="0" smtClean="0"/>
              <a:t>มา และควรทำการ </a:t>
            </a:r>
            <a:r>
              <a:rPr lang="en-US" dirty="0" smtClean="0"/>
              <a:t>Fix IP </a:t>
            </a:r>
            <a:r>
              <a:rPr lang="th-TH" dirty="0" smtClean="0"/>
              <a:t>ก่อนเสมอ</a:t>
            </a:r>
            <a:endParaRPr lang="en-US" dirty="0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217908" y="399216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931"/>
            <a:ext cx="3571875" cy="4857750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การ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Fix IP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2631054" y="427860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732101" y="121567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48" y="1057931"/>
            <a:ext cx="7479694" cy="208002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38" y="3573359"/>
            <a:ext cx="6196114" cy="290926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425986" y="2810279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เปลี่ยนจาก “ชั่วคราว” เป็น “คงที่”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886098" y="2506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479952" y="566529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ตั้งชื่อและคำอธิบาย ให้ถูกต้อง</a:t>
            </a:r>
            <a:endParaRPr lang="en-US" dirty="0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297653" y="503755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8" y="1353385"/>
            <a:ext cx="7858125" cy="26193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105129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522604" y="4244850"/>
            <a:ext cx="330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คลิกที่ </a:t>
            </a:r>
            <a:r>
              <a:rPr lang="en-US" dirty="0" smtClean="0"/>
              <a:t>SSH </a:t>
            </a:r>
            <a:r>
              <a:rPr lang="th-TH" dirty="0" smtClean="0"/>
              <a:t>เพื่อเปิด </a:t>
            </a:r>
            <a:r>
              <a:rPr lang="en-US" dirty="0" smtClean="0"/>
              <a:t>Termin</a:t>
            </a:r>
            <a:r>
              <a:rPr lang="en-US" dirty="0"/>
              <a:t>a</a:t>
            </a:r>
            <a:r>
              <a:rPr lang="en-US" dirty="0" smtClean="0"/>
              <a:t>l </a:t>
            </a:r>
            <a:r>
              <a:rPr lang="th-TH" dirty="0" smtClean="0"/>
              <a:t>และเริ่มใช้งาน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68033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0" y="1607532"/>
            <a:ext cx="8591550" cy="31908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2296206" y="386243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396828" y="2879803"/>
            <a:ext cx="2339102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th-TH" dirty="0" smtClean="0"/>
              <a:t>เมนู สำหรับ </a:t>
            </a:r>
            <a:r>
              <a:rPr lang="en-US" dirty="0" smtClean="0"/>
              <a:t>SSH </a:t>
            </a:r>
            <a:endParaRPr lang="th-TH" dirty="0" smtClean="0"/>
          </a:p>
          <a:p>
            <a:r>
              <a:rPr lang="th-TH" dirty="0" smtClean="0"/>
              <a:t>เช่น การอัพโหลด - ดาวน์โหลดไฟล์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9062907" y="24192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437003" y="944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sudo apt-get update</a:t>
            </a:r>
          </a:p>
          <a:p>
            <a:r>
              <a:rPr lang="en-US" dirty="0"/>
              <a:t>$ sudo apt-get install </a:t>
            </a:r>
            <a:r>
              <a:rPr lang="en-US" dirty="0" smtClean="0"/>
              <a:t>apache2</a:t>
            </a:r>
          </a:p>
          <a:p>
            <a:r>
              <a:rPr lang="en-US" dirty="0"/>
              <a:t>$ sudo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</a:p>
        </p:txBody>
      </p:sp>
      <p:pic>
        <p:nvPicPr>
          <p:cNvPr id="21" name="รูปภาพ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4" y="547847"/>
            <a:ext cx="8267700" cy="2476500"/>
          </a:xfrm>
          <a:prstGeom prst="rect">
            <a:avLst/>
          </a:prstGeom>
        </p:spPr>
      </p:pic>
      <p:sp>
        <p:nvSpPr>
          <p:cNvPr id="23" name="ลูกศรขวา 22"/>
          <p:cNvSpPr/>
          <p:nvPr/>
        </p:nvSpPr>
        <p:spPr>
          <a:xfrm rot="19451754">
            <a:off x="5612282" y="302806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14" y="3369452"/>
            <a:ext cx="4629150" cy="304800"/>
          </a:xfrm>
          <a:prstGeom prst="rect">
            <a:avLst/>
          </a:prstGeom>
        </p:spPr>
      </p:pic>
      <p:pic>
        <p:nvPicPr>
          <p:cNvPr id="25" name="รูปภาพ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14" y="4019357"/>
            <a:ext cx="7877175" cy="2571750"/>
          </a:xfrm>
          <a:prstGeom prst="rect">
            <a:avLst/>
          </a:prstGeom>
        </p:spPr>
      </p:pic>
      <p:sp>
        <p:nvSpPr>
          <p:cNvPr id="27" name="สี่เหลี่ยมผืนผ้า 26"/>
          <p:cNvSpPr/>
          <p:nvPr/>
        </p:nvSpPr>
        <p:spPr>
          <a:xfrm>
            <a:off x="437003" y="4381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>
            <a:off x="4087258" y="4751234"/>
            <a:ext cx="5056742" cy="86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หน้าหลักของ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และตำแหน่งการเก็บไฟล์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37003" y="1198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65" y="1844358"/>
            <a:ext cx="7877175" cy="2571750"/>
          </a:xfrm>
          <a:prstGeom prst="rect">
            <a:avLst/>
          </a:prstGeom>
        </p:spPr>
      </p:pic>
      <p:cxnSp>
        <p:nvCxnSpPr>
          <p:cNvPr id="28" name="ลูกศรเชื่อมต่อแบบตรง 27"/>
          <p:cNvCxnSpPr/>
          <p:nvPr/>
        </p:nvCxnSpPr>
        <p:spPr>
          <a:xfrm>
            <a:off x="2357610" y="1740665"/>
            <a:ext cx="5849956" cy="165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52" y="4519801"/>
            <a:ext cx="7620000" cy="1857375"/>
          </a:xfrm>
          <a:prstGeom prst="rect">
            <a:avLst/>
          </a:prstGeom>
        </p:spPr>
      </p:pic>
      <p:sp>
        <p:nvSpPr>
          <p:cNvPr id="15" name="สี่เหลี่ยมผืนผ้า 14"/>
          <p:cNvSpPr/>
          <p:nvPr/>
        </p:nvSpPr>
        <p:spPr>
          <a:xfrm>
            <a:off x="437003" y="41349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ตำแหน่งไฟล์จะอยู่ที่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/www/html/index.html</a:t>
            </a:r>
          </a:p>
        </p:txBody>
      </p:sp>
      <p:cxnSp>
        <p:nvCxnSpPr>
          <p:cNvPr id="16" name="ลูกศรเชื่อมต่อแบบตรง 15"/>
          <p:cNvCxnSpPr/>
          <p:nvPr/>
        </p:nvCxnSpPr>
        <p:spPr>
          <a:xfrm>
            <a:off x="3988106" y="4431592"/>
            <a:ext cx="616945" cy="147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1310"/>
              </p:ext>
            </p:extLst>
          </p:nvPr>
        </p:nvGraphicFramePr>
        <p:xfrm>
          <a:off x="914400" y="1135761"/>
          <a:ext cx="9584675" cy="431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817"/>
                <a:gridCol w="6276858"/>
              </a:tblGrid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ทั้งหมด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โดยเรียงลำดับตามเวลา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cd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Change directory ไปยัง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mv foo 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ย้ายไฟล์ชื่อ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‘foo’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ไปยังตำแหน่ง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‘bar’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mkdir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สร้าง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folder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‘foo’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ลบโฟลเดอร์ชื่อ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unzip foo.zip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Extract file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foo.zip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ต้องติดตั้ง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zip, unzip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ก่อน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คำสั่งพื้นฐาน ที่ได้ใช้บ่อย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6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โปรแกรมและโมดูลที่จำเป็นที่ต้องใช้ในระบบ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IOP GCP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476"/>
          <p:cNvSpPr/>
          <p:nvPr/>
        </p:nvSpPr>
        <p:spPr>
          <a:xfrm>
            <a:off x="914400" y="91254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Node.Js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npm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/>
              <a:t>zip </a:t>
            </a:r>
            <a:r>
              <a:rPr lang="en-US" sz="2000" dirty="0" smtClean="0"/>
              <a:t>unzip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MongoDB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Forever</a:t>
            </a:r>
            <a:endParaRPr lang="th-TH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MongoJS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Promise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split-string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express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Node.Js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curl -</a:t>
            </a:r>
            <a:r>
              <a:rPr lang="en-US" dirty="0" err="1">
                <a:latin typeface="Tahoma" panose="020B0604030504040204" pitchFamily="34" charset="0"/>
              </a:rPr>
              <a:t>sL</a:t>
            </a:r>
            <a:r>
              <a:rPr lang="en-US" dirty="0">
                <a:latin typeface="Tahoma" panose="020B0604030504040204" pitchFamily="34" charset="0"/>
              </a:rPr>
              <a:t> https://deb.nodesource.com/setup_8.x | sudo -E bash -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$ sudo apt-get install -y </a:t>
            </a:r>
            <a:r>
              <a:rPr lang="en-US" dirty="0" err="1">
                <a:latin typeface="Tahoma" panose="020B0604030504040204" pitchFamily="34" charset="0"/>
              </a:rPr>
              <a:t>nodejs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node -v </a:t>
            </a:r>
          </a:p>
        </p:txBody>
      </p:sp>
      <p:sp>
        <p:nvSpPr>
          <p:cNvPr id="6" name="Rectangle 476"/>
          <p:cNvSpPr/>
          <p:nvPr/>
        </p:nvSpPr>
        <p:spPr>
          <a:xfrm>
            <a:off x="914400" y="3204049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NPM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3732219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apt-get install npm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npm </a:t>
            </a:r>
            <a:r>
              <a:rPr lang="en-US" dirty="0"/>
              <a:t>-v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5817"/>
            <a:ext cx="3486150" cy="54292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7" y="4737712"/>
            <a:ext cx="323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</a:t>
            </a:r>
            <a:r>
              <a:rPr lang="en-US" dirty="0"/>
              <a:t>sudo apt-get install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76"/>
          <p:cNvSpPr/>
          <p:nvPr/>
        </p:nvSpPr>
        <p:spPr>
          <a:xfrm>
            <a:off x="914400" y="2224034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เสร็จแล้ว เปิดใช้งาน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Service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2752204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1171"/>
            <a:ext cx="3486150" cy="5429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1474"/>
            <a:ext cx="4714875" cy="16287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833609" y="496552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th-TH" dirty="0" smtClean="0"/>
              <a:t>ทดสอบ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th-TH" dirty="0" smtClean="0"/>
              <a:t>ด้วยคำสั่ง </a:t>
            </a:r>
            <a:r>
              <a:rPr lang="en-US" dirty="0" err="1" smtClean="0"/>
              <a:t>db.show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38" y="5350125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20981" y="1025554"/>
            <a:ext cx="7663543" cy="461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542290" indent="-6350" algn="ctr">
              <a:lnSpc>
                <a:spcPct val="110000"/>
              </a:lnSpc>
              <a:spcBef>
                <a:spcPts val="0"/>
              </a:spcBef>
              <a:spcAft>
                <a:spcPts val="2625"/>
              </a:spcAft>
            </a:pPr>
            <a:r>
              <a:rPr lang="th-TH" sz="24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เตรียมความพร้อมก่อนเริ่มต้น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account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https://www.google.co.th/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https://www.google.com/chrome/index.html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88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 (code editor)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https://atom.io/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IDE software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https://www.arduino.cc/en/Main/Software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https://www.getpostman.com/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ที่ใช้ในการอบรม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https://github.com/akarawat/GCPLoRaTraining</a:t>
            </a:r>
            <a:endParaRPr lang="en-US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LoRa Module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TTGO OLED LoRa Module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(DHT22 - temperature &amp; humidity sensor)</a:t>
            </a:r>
            <a:endParaRPr lang="en-US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$ mongo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ahoma" panose="020B0604030504040204" pitchFamily="34" charset="0"/>
              </a:rPr>
              <a:t>db.show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แสดงฐานข้อมูลทั้งหมด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use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เลือกใช้ ฐานข้อมูลชื่อ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endParaRPr lang="en-US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show </a:t>
            </a:r>
            <a:r>
              <a:rPr lang="en-US" dirty="0" smtClean="0">
                <a:latin typeface="Tahoma" panose="020B0604030504040204" pitchFamily="34" charset="0"/>
              </a:rPr>
              <a:t>collections	</a:t>
            </a:r>
            <a:r>
              <a:rPr lang="th-TH" dirty="0" smtClean="0">
                <a:latin typeface="Tahoma" panose="020B0604030504040204" pitchFamily="34" charset="0"/>
              </a:rPr>
              <a:t>แสดง </a:t>
            </a:r>
            <a:r>
              <a:rPr lang="en-US" dirty="0" smtClean="0">
                <a:latin typeface="Tahoma" panose="020B0604030504040204" pitchFamily="34" charset="0"/>
              </a:rPr>
              <a:t>Collection </a:t>
            </a:r>
            <a:r>
              <a:rPr lang="th-TH" dirty="0" smtClean="0">
                <a:latin typeface="Tahoma" panose="020B0604030504040204" pitchFamily="34" charset="0"/>
              </a:rPr>
              <a:t>ทั้งหมดในฐานข้อมูล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เขียนข้อมูลใน </a:t>
            </a:r>
            <a:r>
              <a:rPr lang="en-US" dirty="0" smtClean="0">
                <a:latin typeface="Tahoma" panose="020B0604030504040204" pitchFamily="34" charset="0"/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db.lora01.insert</a:t>
            </a:r>
            <a:r>
              <a:rPr lang="en-US" dirty="0">
                <a:latin typeface="Tahoma" panose="020B0604030504040204" pitchFamily="34" charset="0"/>
              </a:rPr>
              <a:t>({"</a:t>
            </a:r>
            <a:r>
              <a:rPr lang="en-US" dirty="0" err="1">
                <a:latin typeface="Tahoma" panose="020B0604030504040204" pitchFamily="34" charset="0"/>
              </a:rPr>
              <a:t>device_id</a:t>
            </a:r>
            <a:r>
              <a:rPr lang="en-US" dirty="0">
                <a:latin typeface="Tahoma" panose="020B0604030504040204" pitchFamily="34" charset="0"/>
              </a:rPr>
              <a:t>" : "lora01", "t" : 0, "h" : 0, "</a:t>
            </a:r>
            <a:r>
              <a:rPr lang="en-US" dirty="0" err="1">
                <a:latin typeface="Tahoma" panose="020B0604030504040204" pitchFamily="34" charset="0"/>
              </a:rPr>
              <a:t>rssi</a:t>
            </a:r>
            <a:r>
              <a:rPr lang="en-US" dirty="0">
                <a:latin typeface="Tahoma" panose="020B0604030504040204" pitchFamily="34" charset="0"/>
              </a:rPr>
              <a:t>" : "-82", "</a:t>
            </a:r>
            <a:r>
              <a:rPr lang="en-US" dirty="0" err="1">
                <a:latin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</a:rPr>
              <a:t>" : 1562655730 </a:t>
            </a:r>
            <a:r>
              <a:rPr lang="en-US" dirty="0" smtClean="0">
                <a:latin typeface="Tahoma" panose="020B0604030504040204" pitchFamily="34" charset="0"/>
              </a:rPr>
              <a:t>})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db.lora01.find({})</a:t>
            </a:r>
          </a:p>
          <a:p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แบบแถวล่าสุด และจำกัดการแสดง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db.lora01.find({}).limit(10).sort({"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":-1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สร้าง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Folder </a:t>
            </a:r>
            <a:r>
              <a:rPr lang="th-TH" sz="2800" dirty="0" err="1">
                <a:solidFill>
                  <a:srgbClr val="000000"/>
                </a:solidFill>
                <a:ea typeface="Tahoma" panose="020B0604030504040204" pitchFamily="34" charset="0"/>
              </a:rPr>
              <a:t>โปรเจค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 และติดตั้งโมดูลที่เกี่ยวข้องติดตั้ง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โปรแกรมอื่นๆ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zip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unzip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$ sudo npm install forever -g</a:t>
            </a:r>
          </a:p>
          <a:p>
            <a:endParaRPr lang="en-US" dirty="0" smtClean="0"/>
          </a:p>
          <a:p>
            <a:r>
              <a:rPr lang="en-US" dirty="0"/>
              <a:t>$ sudo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myprotocol</a:t>
            </a:r>
            <a:r>
              <a:rPr lang="en-US" dirty="0"/>
              <a:t> 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myprotocol</a:t>
            </a:r>
            <a:endParaRPr lang="en-US" dirty="0" smtClean="0"/>
          </a:p>
          <a:p>
            <a:r>
              <a:rPr lang="en-US" dirty="0" smtClean="0"/>
              <a:t>$ sudo npm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sudo npm install express --</a:t>
            </a:r>
            <a:r>
              <a:rPr lang="en-US" dirty="0" smtClean="0"/>
              <a:t>save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promise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</a:t>
            </a:r>
            <a:r>
              <a:rPr lang="en-US" dirty="0" err="1"/>
              <a:t>mongojs</a:t>
            </a:r>
            <a:r>
              <a:rPr lang="en-US" dirty="0"/>
              <a:t>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split-string </a:t>
            </a:r>
            <a:r>
              <a:rPr lang="en-US" dirty="0" smtClean="0"/>
              <a:t>–save</a:t>
            </a:r>
          </a:p>
          <a:p>
            <a:r>
              <a:rPr lang="en-US" dirty="0" smtClean="0"/>
              <a:t>$ sudo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npm install moment</a:t>
            </a:r>
            <a:r>
              <a:rPr lang="en-US" altLang="en-US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คำบรรยายภาพแบบเส้น 1 (เส้นขอบและแถบเน้น) 8"/>
          <p:cNvSpPr/>
          <p:nvPr/>
        </p:nvSpPr>
        <p:spPr>
          <a:xfrm>
            <a:off x="6762725" y="1159355"/>
            <a:ext cx="4858438" cy="3999667"/>
          </a:xfrm>
          <a:prstGeom prst="accentBorderCallout1">
            <a:avLst>
              <a:gd name="adj1" fmla="val 18750"/>
              <a:gd name="adj2" fmla="val -8333"/>
              <a:gd name="adj3" fmla="val 39768"/>
              <a:gd name="adj4" fmla="val -8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ขั้นตอน การ </a:t>
            </a:r>
            <a:r>
              <a:rPr lang="en-US" dirty="0" err="1" smtClean="0"/>
              <a:t>init</a:t>
            </a:r>
            <a:r>
              <a:rPr lang="th-TH" dirty="0" smtClean="0"/>
              <a:t> ให้ระบุข้อมูล </a:t>
            </a:r>
            <a:r>
              <a:rPr lang="en-US" dirty="0" smtClean="0"/>
              <a:t>Project </a:t>
            </a:r>
            <a:r>
              <a:rPr lang="th-TH" dirty="0" smtClean="0"/>
              <a:t>ในไฟล์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th-TH" dirty="0" smtClean="0"/>
              <a:t>ให้สมบูรณ์</a:t>
            </a:r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th-TH" dirty="0" smtClean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44" y="2181048"/>
            <a:ext cx="4343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เริ่มต้น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แล้ว ต้องกำหนด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Firewall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7" y="1134737"/>
            <a:ext cx="3270543" cy="4423329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1470519" y="12153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ขวา 4"/>
          <p:cNvSpPr/>
          <p:nvPr/>
        </p:nvSpPr>
        <p:spPr>
          <a:xfrm rot="19451754">
            <a:off x="1698930" y="375624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199344" y="421695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21" y="503780"/>
            <a:ext cx="4498321" cy="586647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7" y="5795478"/>
            <a:ext cx="6191250" cy="381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638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Upload Script app.js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ขึ้นระบบ ในตำแหน่ง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Path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ที่เราสร้าง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53373"/>
            <a:ext cx="8601075" cy="4552950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6868783" y="3672119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ไฟล์ที่ ถูกอัพโหลด จะอยู่ตำแหน่ง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root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เสมอ *จะต้องทำการย้ายมาที่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ด้วยตัวเอง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1506396" y="168983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07" y="1288858"/>
            <a:ext cx="5133975" cy="66675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762725" y="2732183"/>
            <a:ext cx="4858438" cy="2426839"/>
          </a:xfrm>
          <a:prstGeom prst="accentBorderCallout1">
            <a:avLst>
              <a:gd name="adj1" fmla="val 18750"/>
              <a:gd name="adj2" fmla="val -8333"/>
              <a:gd name="adj3" fmla="val -28780"/>
              <a:gd name="adj4" fmla="val -4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th-TH" dirty="0" smtClean="0"/>
              <a:t>ออกมาที่ตำแหน่ง </a:t>
            </a:r>
            <a:r>
              <a:rPr lang="en-US" dirty="0" smtClean="0"/>
              <a:t>root </a:t>
            </a:r>
            <a:r>
              <a:rPr lang="th-TH" dirty="0" smtClean="0"/>
              <a:t>ด้วย </a:t>
            </a:r>
            <a:r>
              <a:rPr lang="en-US" dirty="0" smtClean="0"/>
              <a:t>cd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ดูไฟล์ด้วยคำสั่ง </a:t>
            </a:r>
            <a:r>
              <a:rPr lang="en-US" dirty="0" smtClean="0"/>
              <a:t>ls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ใช้คำสั่งย้ายไฟล์ด้วย </a:t>
            </a:r>
            <a:r>
              <a:rPr lang="en-US" dirty="0" smtClean="0"/>
              <a:t>sudo mv app.js </a:t>
            </a:r>
            <a:r>
              <a:rPr lang="en-US" dirty="0" err="1" smtClean="0"/>
              <a:t>myprotocol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* </a:t>
            </a:r>
            <a:r>
              <a:rPr lang="th-TH" dirty="0" smtClean="0"/>
              <a:t>จะเห็นว่า ไฟล์ถูกย้ายมา ตามด้านล่าง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82" y="5333598"/>
            <a:ext cx="4467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0874"/>
            <a:ext cx="8543925" cy="3390900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และทดสอบ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ที่เราอัพโหลด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5483486" y="314844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663573" y="3933022"/>
            <a:ext cx="4858438" cy="2426839"/>
          </a:xfrm>
          <a:prstGeom prst="accentBorderCallout1">
            <a:avLst>
              <a:gd name="adj1" fmla="val 23743"/>
              <a:gd name="adj2" fmla="val -2438"/>
              <a:gd name="adj3" fmla="val -2904"/>
              <a:gd name="adj4" fmla="val -27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สั่งให้ </a:t>
            </a:r>
            <a:r>
              <a:rPr lang="en-US" dirty="0" smtClean="0"/>
              <a:t>Script </a:t>
            </a:r>
            <a:r>
              <a:rPr lang="th-TH" dirty="0" smtClean="0"/>
              <a:t>ทำงานด้วยคำสั่ง </a:t>
            </a:r>
            <a:r>
              <a:rPr lang="en-US" dirty="0" smtClean="0"/>
              <a:t>node app.js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Browser </a:t>
            </a:r>
            <a:r>
              <a:rPr lang="th-TH" dirty="0" smtClean="0"/>
              <a:t>ระบุเลขไอพี และ </a:t>
            </a:r>
            <a:r>
              <a:rPr lang="en-US" dirty="0" smtClean="0"/>
              <a:t>port </a:t>
            </a:r>
            <a:endParaRPr lang="th-TH" dirty="0" smtClean="0"/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จะเห็น คำสั่ง ที่เรากำหนดใน </a:t>
            </a:r>
            <a:r>
              <a:rPr lang="en-US" dirty="0" smtClean="0"/>
              <a:t>Script </a:t>
            </a:r>
            <a:r>
              <a:rPr lang="th-TH" dirty="0" smtClean="0"/>
              <a:t>เมื่อมีการเรียกใช้ </a:t>
            </a:r>
            <a:r>
              <a:rPr lang="en-US" dirty="0" smtClean="0"/>
              <a:t>Script </a:t>
            </a:r>
            <a:r>
              <a:rPr lang="th-TH" dirty="0" smtClean="0"/>
              <a:t>ผ่าน </a:t>
            </a:r>
            <a:r>
              <a:rPr lang="en-US" dirty="0" smtClean="0"/>
              <a:t>URL </a:t>
            </a:r>
            <a:r>
              <a:rPr lang="th-TH" dirty="0" smtClean="0"/>
              <a:t>ที่ </a:t>
            </a:r>
            <a:r>
              <a:rPr lang="en-US" dirty="0" smtClean="0"/>
              <a:t>Console </a:t>
            </a:r>
            <a:r>
              <a:rPr lang="th-TH" dirty="0" smtClean="0"/>
              <a:t>จะมีการแสดงผลตาม </a:t>
            </a:r>
            <a:r>
              <a:rPr lang="en-US" dirty="0" smtClean="0"/>
              <a:t>Script</a:t>
            </a:r>
            <a:endParaRPr lang="th-TH" dirty="0" smtClean="0"/>
          </a:p>
          <a:p>
            <a:pPr marL="342900" indent="-342900">
              <a:buAutoNum type="arabicPeriod"/>
            </a:pPr>
            <a:endParaRPr lang="th-TH" dirty="0" smtClean="0"/>
          </a:p>
        </p:txBody>
      </p:sp>
      <p:sp>
        <p:nvSpPr>
          <p:cNvPr id="10" name="Rectangle 476"/>
          <p:cNvSpPr/>
          <p:nvPr/>
        </p:nvSpPr>
        <p:spPr>
          <a:xfrm>
            <a:off x="914400" y="5277316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*หมายเหตุ ถ้าต้องการ ให้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Script </a:t>
            </a: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ทำงานตลอดเวลา แม้จะปิด 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Console </a:t>
            </a:r>
            <a:endParaRPr lang="th-TH" sz="20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จะต้องสั่งด้วย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sudo forever start app.js 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forever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0" y="1327589"/>
            <a:ext cx="8620125" cy="80962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914400" y="2366127"/>
            <a:ext cx="9268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เรียกดู </a:t>
            </a:r>
            <a:r>
              <a:rPr lang="en-US" dirty="0"/>
              <a:t>forever service </a:t>
            </a:r>
            <a:r>
              <a:rPr lang="th-TH" dirty="0"/>
              <a:t>ที่กำลังทำงาน</a:t>
            </a:r>
          </a:p>
          <a:p>
            <a:r>
              <a:rPr lang="en-US" dirty="0"/>
              <a:t>$ sudo forever list</a:t>
            </a:r>
          </a:p>
          <a:p>
            <a:endParaRPr lang="en-US" dirty="0"/>
          </a:p>
          <a:p>
            <a:r>
              <a:rPr lang="th-TH" dirty="0" smtClean="0"/>
              <a:t>สั่ง </a:t>
            </a:r>
            <a:r>
              <a:rPr lang="en-US" dirty="0" smtClean="0"/>
              <a:t>start forever</a:t>
            </a:r>
          </a:p>
          <a:p>
            <a:r>
              <a:rPr lang="en-US" dirty="0" smtClean="0"/>
              <a:t>$ sudo forever start (</a:t>
            </a:r>
            <a:r>
              <a:rPr lang="th-TH" dirty="0" smtClean="0"/>
              <a:t>ชื่อ</a:t>
            </a:r>
            <a:r>
              <a:rPr lang="en-US" dirty="0" smtClean="0"/>
              <a:t>script)</a:t>
            </a:r>
          </a:p>
          <a:p>
            <a:endParaRPr lang="en-US" dirty="0"/>
          </a:p>
          <a:p>
            <a:r>
              <a:rPr lang="th-TH" dirty="0"/>
              <a:t>สั่ง </a:t>
            </a:r>
            <a:r>
              <a:rPr lang="en-US" dirty="0" smtClean="0"/>
              <a:t>stop </a:t>
            </a:r>
            <a:r>
              <a:rPr lang="en-US" dirty="0"/>
              <a:t>forever</a:t>
            </a:r>
          </a:p>
          <a:p>
            <a:r>
              <a:rPr lang="en-US" dirty="0"/>
              <a:t>$ sudo forever </a:t>
            </a:r>
            <a:r>
              <a:rPr lang="en-US" dirty="0" smtClean="0"/>
              <a:t>stop </a:t>
            </a:r>
            <a:r>
              <a:rPr lang="en-US" dirty="0"/>
              <a:t>(</a:t>
            </a:r>
            <a:r>
              <a:rPr lang="th-TH" dirty="0"/>
              <a:t>ชื่อ</a:t>
            </a:r>
            <a:r>
              <a:rPr lang="en-US" dirty="0"/>
              <a:t>script)</a:t>
            </a:r>
            <a:endParaRPr lang="th-TH" dirty="0"/>
          </a:p>
          <a:p>
            <a:endParaRPr lang="th-TH" dirty="0"/>
          </a:p>
          <a:p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th-TH" dirty="0" smtClean="0">
                <a:solidFill>
                  <a:srgbClr val="C00000"/>
                </a:solidFill>
              </a:rPr>
              <a:t>ข้อควร ระวัง ถ้ามีการแก้ไข </a:t>
            </a:r>
            <a:r>
              <a:rPr lang="en-US" dirty="0" smtClean="0">
                <a:solidFill>
                  <a:srgbClr val="C00000"/>
                </a:solidFill>
              </a:rPr>
              <a:t>script </a:t>
            </a:r>
            <a:r>
              <a:rPr lang="th-TH" dirty="0" smtClean="0">
                <a:solidFill>
                  <a:srgbClr val="C00000"/>
                </a:solidFill>
              </a:rPr>
              <a:t>ต้องสั่ง </a:t>
            </a:r>
            <a:r>
              <a:rPr lang="en-US" dirty="0" smtClean="0">
                <a:solidFill>
                  <a:srgbClr val="C00000"/>
                </a:solidFill>
              </a:rPr>
              <a:t>stop script </a:t>
            </a:r>
            <a:r>
              <a:rPr lang="th-TH" dirty="0" smtClean="0">
                <a:solidFill>
                  <a:srgbClr val="C00000"/>
                </a:solidFill>
              </a:rPr>
              <a:t>ก่อนเสมอ </a:t>
            </a:r>
          </a:p>
          <a:p>
            <a:r>
              <a:rPr lang="th-TH" dirty="0" smtClean="0">
                <a:solidFill>
                  <a:srgbClr val="C00000"/>
                </a:solidFill>
              </a:rPr>
              <a:t>แก้ไขเสร็จ จึงสั่ง </a:t>
            </a:r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th-TH" dirty="0" smtClean="0">
                <a:solidFill>
                  <a:srgbClr val="C00000"/>
                </a:solidFill>
              </a:rPr>
              <a:t>ใหม่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** </a:t>
            </a:r>
            <a:r>
              <a:rPr lang="th-TH" dirty="0" smtClean="0">
                <a:solidFill>
                  <a:srgbClr val="C00000"/>
                </a:solidFill>
              </a:rPr>
              <a:t>การสั่งงาน </a:t>
            </a:r>
            <a:r>
              <a:rPr lang="en-US" dirty="0" smtClean="0">
                <a:solidFill>
                  <a:srgbClr val="C00000"/>
                </a:solidFill>
              </a:rPr>
              <a:t>forever </a:t>
            </a:r>
            <a:r>
              <a:rPr lang="th-TH" dirty="0" smtClean="0">
                <a:solidFill>
                  <a:srgbClr val="C00000"/>
                </a:solidFill>
              </a:rPr>
              <a:t>ถ้าใช้ </a:t>
            </a:r>
            <a:r>
              <a:rPr lang="en-US" dirty="0" smtClean="0">
                <a:solidFill>
                  <a:srgbClr val="C00000"/>
                </a:solidFill>
              </a:rPr>
              <a:t>sudo </a:t>
            </a:r>
            <a:r>
              <a:rPr lang="th-TH" dirty="0" smtClean="0">
                <a:solidFill>
                  <a:srgbClr val="C00000"/>
                </a:solidFill>
              </a:rPr>
              <a:t>กับไม่ใช้มีผล ต่างกัน เนื่องจาก ระบบ จะมองว่าเป็นคนละ </a:t>
            </a:r>
            <a:r>
              <a:rPr lang="en-US" dirty="0" smtClean="0">
                <a:solidFill>
                  <a:srgbClr val="C00000"/>
                </a:solidFill>
              </a:rPr>
              <a:t>Transection </a:t>
            </a:r>
            <a:r>
              <a:rPr lang="th-TH" dirty="0" smtClean="0">
                <a:solidFill>
                  <a:srgbClr val="C00000"/>
                </a:solidFill>
              </a:rPr>
              <a:t>ดังนั้นควรระวังข้อนี้ด้วย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6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ทดสอบ เรียกข้อมูล ด้วย วิธีการ </a:t>
            </a:r>
            <a:r>
              <a:rPr lang="en-US" dirty="0" smtClean="0"/>
              <a:t>GET</a:t>
            </a:r>
          </a:p>
          <a:p>
            <a:r>
              <a:rPr lang="en-US" dirty="0"/>
              <a:t>http://35.240.177.29:4000/readdht/10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3" y="889153"/>
            <a:ext cx="4772025" cy="541020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1042930" y="2022574"/>
            <a:ext cx="2251113" cy="1436722"/>
          </a:xfrm>
          <a:prstGeom prst="accentBorderCallout1">
            <a:avLst>
              <a:gd name="adj1" fmla="val 11940"/>
              <a:gd name="adj2" fmla="val 103684"/>
              <a:gd name="adj3" fmla="val -27100"/>
              <a:gd name="adj4" fmla="val 11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17700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2</a:t>
            </a:r>
            <a:r>
              <a:rPr lang="th-TH" dirty="0" smtClean="0"/>
              <a:t>. ทดสอบ เขียนข้อมูล ด้วย วิธีการ ส่งข้อมูล </a:t>
            </a:r>
            <a:r>
              <a:rPr lang="en-US" dirty="0" smtClean="0"/>
              <a:t>GET</a:t>
            </a:r>
            <a:r>
              <a:rPr lang="th-TH" dirty="0" smtClean="0"/>
              <a:t> ไปให้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35.240.177.29:4000/</a:t>
            </a:r>
            <a:r>
              <a:rPr lang="en-US" dirty="0"/>
              <a:t>writedht/22/75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คำบรรยายภาพแบบเส้น 1 (เส้นขอบและแถบเน้น) 6"/>
          <p:cNvSpPr/>
          <p:nvPr/>
        </p:nvSpPr>
        <p:spPr>
          <a:xfrm>
            <a:off x="1042930" y="2022574"/>
            <a:ext cx="3760424" cy="1436722"/>
          </a:xfrm>
          <a:prstGeom prst="accentBorderCallout1">
            <a:avLst>
              <a:gd name="adj1" fmla="val 11940"/>
              <a:gd name="adj2" fmla="val 103684"/>
              <a:gd name="adj3" fmla="val -27867"/>
              <a:gd name="adj4" fmla="val 7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จะมี </a:t>
            </a:r>
            <a:r>
              <a:rPr lang="en-US" dirty="0" smtClean="0"/>
              <a:t>Parameters </a:t>
            </a:r>
            <a:r>
              <a:rPr lang="th-TH" dirty="0" smtClean="0"/>
              <a:t>ตาม </a:t>
            </a:r>
            <a:r>
              <a:rPr lang="en-US" dirty="0" smtClean="0"/>
              <a:t>function </a:t>
            </a:r>
            <a:r>
              <a:rPr lang="th-TH" dirty="0" smtClean="0"/>
              <a:t>ที่ได้เขียนไว้ใน </a:t>
            </a:r>
            <a:r>
              <a:rPr lang="en-US" dirty="0" smtClean="0"/>
              <a:t>Script</a:t>
            </a:r>
            <a:endParaRPr lang="th-TH" dirty="0" smtClean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29" y="1012147"/>
            <a:ext cx="5267325" cy="34575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914400" y="4769906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th-TH" dirty="0" smtClean="0"/>
              <a:t>. เมื่อ เรียกดูใน </a:t>
            </a:r>
            <a:r>
              <a:rPr lang="en-US" dirty="0" smtClean="0"/>
              <a:t>mongo </a:t>
            </a:r>
            <a:r>
              <a:rPr lang="th-TH" dirty="0" smtClean="0"/>
              <a:t>จะเห็นว่ามีข้อมูลถูกเพิ่มเข้ามาตามที่เราระบุ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0" y="5247458"/>
            <a:ext cx="9267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6044"/>
            <a:ext cx="4010025" cy="2457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08219"/>
            <a:ext cx="8115300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กลับไปที่เมนู “กฎ </a:t>
            </a:r>
            <a:r>
              <a:rPr lang="en-US" dirty="0" smtClean="0"/>
              <a:t>Firewall</a:t>
            </a:r>
            <a:r>
              <a:rPr lang="th-TH" dirty="0" smtClean="0"/>
              <a:t>”</a:t>
            </a:r>
            <a:r>
              <a:rPr lang="en-US" dirty="0" smtClean="0"/>
              <a:t> </a:t>
            </a:r>
            <a:r>
              <a:rPr lang="th-TH" dirty="0" smtClean="0"/>
              <a:t>เพื่อแก้ไข ให้เพิ่ม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 แล้วบันทึก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14400" y="4136242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จะเห็นว่า มีการเพิ่ม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03" y="2026393"/>
            <a:ext cx="8215338" cy="23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4"/>
          <p:cNvSpPr txBox="1"/>
          <p:nvPr/>
        </p:nvSpPr>
        <p:spPr>
          <a:xfrm>
            <a:off x="2093205" y="1266939"/>
            <a:ext cx="748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SYSTEM ARCHITECTURE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3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</a:t>
            </a:r>
            <a:r>
              <a:rPr lang="en-US" dirty="0" smtClean="0"/>
              <a:t>Upload file “udp.js” </a:t>
            </a:r>
            <a:r>
              <a:rPr lang="th-TH" dirty="0" smtClean="0"/>
              <a:t>ขึ้นระบบ และย้ายไปไว้ที่ </a:t>
            </a:r>
            <a:r>
              <a:rPr lang="en-US" dirty="0"/>
              <a:t>Folder </a:t>
            </a:r>
            <a:r>
              <a:rPr lang="en-US" dirty="0" err="1"/>
              <a:t>myprotocol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3940"/>
            <a:ext cx="4190683" cy="2843044"/>
          </a:xfrm>
          <a:prstGeom prst="rect">
            <a:avLst/>
          </a:prstGeom>
        </p:spPr>
      </p:pic>
      <p:sp>
        <p:nvSpPr>
          <p:cNvPr id="9" name="ลูกศรขวา 8"/>
          <p:cNvSpPr/>
          <p:nvPr/>
        </p:nvSpPr>
        <p:spPr>
          <a:xfrm rot="19451754">
            <a:off x="1605548" y="225169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88" y="1357997"/>
            <a:ext cx="4610100" cy="257175"/>
          </a:xfrm>
          <a:prstGeom prst="rect">
            <a:avLst/>
          </a:prstGeom>
        </p:spPr>
      </p:pic>
      <p:sp>
        <p:nvSpPr>
          <p:cNvPr id="12" name="สี่เหลี่ยมผืนผ้า 11"/>
          <p:cNvSpPr/>
          <p:nvPr/>
        </p:nvSpPr>
        <p:spPr>
          <a:xfrm>
            <a:off x="914400" y="4332608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สั่ง </a:t>
            </a:r>
            <a:r>
              <a:rPr lang="en-US" dirty="0" smtClean="0"/>
              <a:t>run script </a:t>
            </a:r>
            <a:r>
              <a:rPr lang="th-TH" dirty="0" smtClean="0"/>
              <a:t>ด้วยคำสั่ง </a:t>
            </a:r>
            <a:endParaRPr lang="en-US" dirty="0" smtClean="0"/>
          </a:p>
          <a:p>
            <a:r>
              <a:rPr lang="en-US" dirty="0" smtClean="0"/>
              <a:t>$ node udp.js</a:t>
            </a:r>
          </a:p>
          <a:p>
            <a:r>
              <a:rPr lang="th-TH" dirty="0"/>
              <a:t>3. จะพบ คำสั่ง ที่เรากำหนดไว้ใน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508101"/>
            <a:ext cx="498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7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83939"/>
            <a:ext cx="3109968" cy="2619201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</a:t>
            </a:r>
            <a:r>
              <a:rPr lang="en-US" dirty="0" smtClean="0"/>
              <a:t> </a:t>
            </a:r>
            <a:r>
              <a:rPr lang="th-TH" dirty="0" smtClean="0"/>
              <a:t>ทดสอบ การนำข้อมูลขึ้น ระบบ ด้วยโปรแกรม เช่น </a:t>
            </a:r>
            <a:r>
              <a:rPr lang="en-US" dirty="0" smtClean="0"/>
              <a:t>Socket Tester.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024369" y="1279585"/>
            <a:ext cx="6255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* ตัวอย่าง การติดต่อ </a:t>
            </a:r>
            <a:r>
              <a:rPr lang="en-US" dirty="0" smtClean="0"/>
              <a:t>Server </a:t>
            </a:r>
            <a:r>
              <a:rPr lang="th-TH" dirty="0" smtClean="0"/>
              <a:t>และตัวอย่างข้อมูลที่ ทดสอบส่งเข้า </a:t>
            </a:r>
            <a:r>
              <a:rPr lang="en-US" dirty="0" smtClean="0"/>
              <a:t>UDP</a:t>
            </a:r>
            <a:endParaRPr lang="th-TH" dirty="0" smtClean="0"/>
          </a:p>
          <a:p>
            <a:r>
              <a:rPr lang="en-US" dirty="0" smtClean="0"/>
              <a:t>Server IP : 35.240.177.29:5683</a:t>
            </a:r>
          </a:p>
          <a:p>
            <a:r>
              <a:rPr lang="en-US" dirty="0" smtClean="0"/>
              <a:t>Data : 20:83</a:t>
            </a:r>
            <a:r>
              <a:rPr lang="en-US" dirty="0"/>
              <a:t>:-30:lora01:qwerty1234</a:t>
            </a:r>
          </a:p>
        </p:txBody>
      </p:sp>
      <p:sp>
        <p:nvSpPr>
          <p:cNvPr id="6" name="ลูกศรลง 5"/>
          <p:cNvSpPr/>
          <p:nvPr/>
        </p:nvSpPr>
        <p:spPr>
          <a:xfrm>
            <a:off x="1377109" y="3036472"/>
            <a:ext cx="374574" cy="4406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ลูกศรลง 7"/>
          <p:cNvSpPr/>
          <p:nvPr/>
        </p:nvSpPr>
        <p:spPr>
          <a:xfrm>
            <a:off x="3132002" y="3157657"/>
            <a:ext cx="374574" cy="4406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03140"/>
            <a:ext cx="10144125" cy="2390775"/>
          </a:xfrm>
          <a:prstGeom prst="rect">
            <a:avLst/>
          </a:prstGeom>
        </p:spPr>
      </p:pic>
      <p:sp>
        <p:nvSpPr>
          <p:cNvPr id="13" name="สี่เหลี่ยมผืนผ้า 12"/>
          <p:cNvSpPr/>
          <p:nvPr/>
        </p:nvSpPr>
        <p:spPr>
          <a:xfrm>
            <a:off x="4024369" y="3493938"/>
            <a:ext cx="625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เมื่อส่งข้อมูลแล้ว ทำการเรียกดูข้อมูลที่ถูกเพิ่ม ใน</a:t>
            </a:r>
            <a:r>
              <a:rPr lang="en-US" dirty="0" smtClean="0"/>
              <a:t> mongo </a:t>
            </a:r>
            <a:r>
              <a:rPr lang="th-TH" dirty="0" smtClean="0"/>
              <a:t>ตามด้านล่าง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7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927951" y="791355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399" y="2071171"/>
            <a:ext cx="4848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5589" y="842524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Reference</a:t>
            </a:r>
          </a:p>
          <a:p>
            <a:r>
              <a:rPr lang="en-US" dirty="0">
                <a:hlinkClick r:id="rId2"/>
              </a:rPr>
              <a:t>https://github.com/osresearch/esp32-ttgo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1736751"/>
            <a:ext cx="5714286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476"/>
          <p:cNvSpPr/>
          <p:nvPr/>
        </p:nvSpPr>
        <p:spPr>
          <a:xfrm>
            <a:off x="385589" y="946521"/>
            <a:ext cx="849652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to GCP Infrastructure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แผนผังลําดับงาน: กระบวนการสำรอง 4"/>
          <p:cNvSpPr/>
          <p:nvPr/>
        </p:nvSpPr>
        <p:spPr>
          <a:xfrm>
            <a:off x="8568018" y="2425556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1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53" y="3265076"/>
            <a:ext cx="1516312" cy="132326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50" y="1156862"/>
            <a:ext cx="1428880" cy="1246962"/>
          </a:xfrm>
          <a:prstGeom prst="rect">
            <a:avLst/>
          </a:prstGeom>
        </p:spPr>
      </p:pic>
      <p:sp>
        <p:nvSpPr>
          <p:cNvPr id="8" name="แผนผังลําดับงาน: กระบวนการสำรอง 7"/>
          <p:cNvSpPr/>
          <p:nvPr/>
        </p:nvSpPr>
        <p:spPr>
          <a:xfrm>
            <a:off x="8568018" y="5891973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2</a:t>
            </a: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50" y="4623279"/>
            <a:ext cx="1428880" cy="1246962"/>
          </a:xfrm>
          <a:prstGeom prst="rect">
            <a:avLst/>
          </a:prstGeom>
        </p:spPr>
      </p:pic>
      <p:sp>
        <p:nvSpPr>
          <p:cNvPr id="10" name="แผนผังลําดับงาน: กระบวนการสำรอง 9"/>
          <p:cNvSpPr/>
          <p:nvPr/>
        </p:nvSpPr>
        <p:spPr>
          <a:xfrm>
            <a:off x="10529021" y="4124929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3</a:t>
            </a: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953" y="2856235"/>
            <a:ext cx="1428880" cy="1246962"/>
          </a:xfrm>
          <a:prstGeom prst="rect">
            <a:avLst/>
          </a:prstGeom>
        </p:spPr>
      </p:pic>
      <p:pic>
        <p:nvPicPr>
          <p:cNvPr id="1028" name="Picture 4" descr="à¸à¸¥à¸à¸²à¸£à¸à¹à¸à¸«à¸²à¸£à¸¹à¸à¸ à¸²à¸à¸ªà¸³à¸«à¸£à¸±à¸ Access poi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66" y="3299646"/>
            <a:ext cx="1245043" cy="124504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30" name="Picture 6" descr="à¸à¸¥à¸à¸²à¸£à¸à¹à¸à¸«à¸²à¸£à¸¹à¸à¸ à¸²à¸à¸ªà¸³à¸«à¸£à¸±à¸ clou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15747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ลูกศรเชื่อมต่อแบบตรง 15"/>
          <p:cNvCxnSpPr>
            <a:stCxn id="1028" idx="3"/>
            <a:endCxn id="6" idx="1"/>
          </p:cNvCxnSpPr>
          <p:nvPr/>
        </p:nvCxnSpPr>
        <p:spPr>
          <a:xfrm>
            <a:off x="4426109" y="3922168"/>
            <a:ext cx="1292444" cy="45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7367451" y="3922992"/>
            <a:ext cx="3117502" cy="189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stCxn id="6" idx="3"/>
            <a:endCxn id="7" idx="1"/>
          </p:cNvCxnSpPr>
          <p:nvPr/>
        </p:nvCxnSpPr>
        <p:spPr>
          <a:xfrm flipV="1">
            <a:off x="7234865" y="1780343"/>
            <a:ext cx="1289085" cy="2146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6" idx="3"/>
            <a:endCxn id="9" idx="1"/>
          </p:cNvCxnSpPr>
          <p:nvPr/>
        </p:nvCxnSpPr>
        <p:spPr>
          <a:xfrm>
            <a:off x="7234865" y="3926708"/>
            <a:ext cx="1289085" cy="132005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endCxn id="1028" idx="1"/>
          </p:cNvCxnSpPr>
          <p:nvPr/>
        </p:nvCxnSpPr>
        <p:spPr>
          <a:xfrm>
            <a:off x="1826532" y="3265076"/>
            <a:ext cx="1354534" cy="65709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76"/>
          <p:cNvSpPr/>
          <p:nvPr/>
        </p:nvSpPr>
        <p:spPr>
          <a:xfrm>
            <a:off x="5273862" y="2853525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Master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Rectangle 476"/>
          <p:cNvSpPr/>
          <p:nvPr/>
        </p:nvSpPr>
        <p:spPr>
          <a:xfrm>
            <a:off x="-60859" y="1638341"/>
            <a:ext cx="417948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Cloud Platform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4" name="Rectangle 476"/>
          <p:cNvSpPr/>
          <p:nvPr/>
        </p:nvSpPr>
        <p:spPr>
          <a:xfrm>
            <a:off x="2052848" y="4610170"/>
            <a:ext cx="417948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 point Or Cells Site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9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0" y="1623407"/>
            <a:ext cx="1516312" cy="1323263"/>
          </a:xfrm>
          <a:prstGeom prst="rect">
            <a:avLst/>
          </a:prstGeom>
        </p:spPr>
      </p:pic>
      <p:sp>
        <p:nvSpPr>
          <p:cNvPr id="4" name="Rectangle 476"/>
          <p:cNvSpPr/>
          <p:nvPr/>
        </p:nvSpPr>
        <p:spPr>
          <a:xfrm>
            <a:off x="385589" y="1211856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Master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76"/>
          <p:cNvSpPr/>
          <p:nvPr/>
        </p:nvSpPr>
        <p:spPr>
          <a:xfrm>
            <a:off x="2706282" y="1211855"/>
            <a:ext cx="5997043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โปรแกรมของ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ตัวที่จะเป็น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Master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LoRaMaster_V1.ino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เสียบบอร์ด และ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ตัวอย่างโปรแกรม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จาก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hlinkClick r:id="rId3"/>
              </a:rPr>
              <a:t>https://github.com/akarawat/GCPLoRaTraining/blob/master/Source%20Code/IOT%20Device/LoRaMaster_V1/LoRaMaster_V1.ino</a:t>
            </a: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ทำการเลือกบอร์ด และ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โปรแกรมที่ได้ดาวน์โหลดมาลงไป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544" y="1126066"/>
            <a:ext cx="2418106" cy="497341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82" y="3720122"/>
            <a:ext cx="3364964" cy="25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0" y="1623407"/>
            <a:ext cx="1516312" cy="1323263"/>
          </a:xfrm>
          <a:prstGeom prst="rect">
            <a:avLst/>
          </a:prstGeom>
        </p:spPr>
      </p:pic>
      <p:sp>
        <p:nvSpPr>
          <p:cNvPr id="4" name="Rectangle 476"/>
          <p:cNvSpPr/>
          <p:nvPr/>
        </p:nvSpPr>
        <p:spPr>
          <a:xfrm>
            <a:off x="385589" y="1211856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Node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76"/>
          <p:cNvSpPr/>
          <p:nvPr/>
        </p:nvSpPr>
        <p:spPr>
          <a:xfrm>
            <a:off x="2706282" y="1211855"/>
            <a:ext cx="5997043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โปรแกรมของ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ตัวที่จะเป็น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Node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LoRaNode_V1.ino</a:t>
            </a: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เสียบบอร์ด และ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ตัวอย่างโปรแกรม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จาก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hlinkClick r:id="rId3"/>
              </a:rPr>
              <a:t>https://github.com/akarawat/GCPLoRaTraining/blob/master/Source%20Code/IOT%20Device/LoRaNode_V1/LoRaNode_V1.ino</a:t>
            </a: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ทำการเลือกบอร์ด และ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โปรแกรมที่ได้ดาวน์โหลดมาลงไป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82" y="3720122"/>
            <a:ext cx="3364964" cy="253883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75" y="1245748"/>
            <a:ext cx="1732022" cy="3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6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นำข้อมูลที่ได้ไปแสดงบน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Dashboard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3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353868" y="978003"/>
            <a:ext cx="877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IoT</a:t>
            </a:r>
            <a:r>
              <a:rPr lang="en-US" sz="2400" dirty="0"/>
              <a:t> protocol </a:t>
            </a:r>
            <a:r>
              <a:rPr lang="en-US" sz="2400" dirty="0" err="1" smtClean="0"/>
              <a:t>คือ</a:t>
            </a:r>
            <a:r>
              <a:rPr lang="th-TH" sz="2400" dirty="0" smtClean="0"/>
              <a:t>ช่อ</a:t>
            </a:r>
            <a:r>
              <a:rPr lang="en-US" sz="2400" dirty="0" err="1" smtClean="0"/>
              <a:t>งทาง</a:t>
            </a:r>
            <a:r>
              <a:rPr lang="en-US" sz="2400" dirty="0" err="1"/>
              <a:t>การสื่อสาร</a:t>
            </a:r>
            <a:r>
              <a:rPr lang="en-US" sz="2400" dirty="0" err="1" smtClean="0"/>
              <a:t>ระห</a:t>
            </a:r>
            <a:r>
              <a:rPr lang="th-TH" sz="2400" dirty="0" smtClean="0"/>
              <a:t>ว่าง</a:t>
            </a:r>
            <a:r>
              <a:rPr lang="en-US" sz="2400" dirty="0" smtClean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- Server - Database</a:t>
            </a:r>
          </a:p>
          <a:p>
            <a:r>
              <a:rPr lang="th-TH" sz="2400" dirty="0" smtClean="0"/>
              <a:t>- </a:t>
            </a:r>
            <a:r>
              <a:rPr lang="en-US" sz="2400" dirty="0" err="1" smtClean="0"/>
              <a:t>เพื่อเก็บ</a:t>
            </a:r>
            <a:r>
              <a:rPr lang="th-TH" sz="2400" dirty="0" smtClean="0"/>
              <a:t>ข้อ</a:t>
            </a:r>
            <a:r>
              <a:rPr lang="en-US" sz="2400" dirty="0" err="1" smtClean="0"/>
              <a:t>มูล</a:t>
            </a:r>
            <a:r>
              <a:rPr lang="en-US" sz="2400" dirty="0" err="1"/>
              <a:t>จาก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</a:t>
            </a:r>
            <a:r>
              <a:rPr lang="en-US" sz="2400" dirty="0" err="1"/>
              <a:t>ลง</a:t>
            </a:r>
            <a:r>
              <a:rPr lang="en-US" sz="2400" dirty="0"/>
              <a:t> Database.</a:t>
            </a:r>
          </a:p>
          <a:p>
            <a:r>
              <a:rPr lang="th-TH" sz="2400" dirty="0"/>
              <a:t>-</a:t>
            </a:r>
            <a:r>
              <a:rPr lang="th-TH" sz="2400" dirty="0" smtClean="0"/>
              <a:t> </a:t>
            </a:r>
            <a:r>
              <a:rPr lang="en-US" sz="2400" dirty="0" err="1" smtClean="0"/>
              <a:t>เพื่อ</a:t>
            </a:r>
            <a:r>
              <a:rPr lang="en-US" sz="2400" dirty="0" err="1"/>
              <a:t>การควบคุมจาก</a:t>
            </a:r>
            <a:r>
              <a:rPr lang="en-US" sz="2400" dirty="0"/>
              <a:t> Server (Dashboard) </a:t>
            </a:r>
            <a:r>
              <a:rPr lang="en-US" sz="2400" dirty="0" err="1"/>
              <a:t>ไปยัง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device. </a:t>
            </a:r>
          </a:p>
        </p:txBody>
      </p:sp>
      <p:grpSp>
        <p:nvGrpSpPr>
          <p:cNvPr id="4" name="Group 22573"/>
          <p:cNvGrpSpPr/>
          <p:nvPr/>
        </p:nvGrpSpPr>
        <p:grpSpPr>
          <a:xfrm>
            <a:off x="1369266" y="2494647"/>
            <a:ext cx="8551361" cy="2661920"/>
            <a:chOff x="0" y="0"/>
            <a:chExt cx="8551887" cy="2662500"/>
          </a:xfrm>
        </p:grpSpPr>
        <p:sp>
          <p:nvSpPr>
            <p:cNvPr id="5" name="Shape 32839"/>
            <p:cNvSpPr/>
            <p:nvPr/>
          </p:nvSpPr>
          <p:spPr>
            <a:xfrm>
              <a:off x="4745575" y="74975"/>
              <a:ext cx="3783000" cy="2587500"/>
            </a:xfrm>
            <a:custGeom>
              <a:avLst/>
              <a:gdLst/>
              <a:ahLst/>
              <a:cxnLst/>
              <a:rect l="0" t="0" r="0" b="0"/>
              <a:pathLst>
                <a:path w="3783000" h="2587500">
                  <a:moveTo>
                    <a:pt x="0" y="0"/>
                  </a:moveTo>
                  <a:lnTo>
                    <a:pt x="3783000" y="0"/>
                  </a:lnTo>
                  <a:lnTo>
                    <a:pt x="3783000" y="2587500"/>
                  </a:lnTo>
                  <a:lnTo>
                    <a:pt x="0" y="2587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176"/>
            <p:cNvSpPr/>
            <p:nvPr/>
          </p:nvSpPr>
          <p:spPr>
            <a:xfrm>
              <a:off x="6281172" y="2313036"/>
              <a:ext cx="94616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Shape 32840"/>
            <p:cNvSpPr/>
            <p:nvPr/>
          </p:nvSpPr>
          <p:spPr>
            <a:xfrm>
              <a:off x="0" y="0"/>
              <a:ext cx="3783000" cy="2662500"/>
            </a:xfrm>
            <a:custGeom>
              <a:avLst/>
              <a:gdLst/>
              <a:ahLst/>
              <a:cxnLst/>
              <a:rect l="0" t="0" r="0" b="0"/>
              <a:pathLst>
                <a:path w="3783000" h="2662500">
                  <a:moveTo>
                    <a:pt x="0" y="0"/>
                  </a:moveTo>
                  <a:lnTo>
                    <a:pt x="3783000" y="0"/>
                  </a:lnTo>
                  <a:lnTo>
                    <a:pt x="3783000" y="2662500"/>
                  </a:lnTo>
                  <a:lnTo>
                    <a:pt x="0" y="2662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A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180"/>
            <p:cNvSpPr/>
            <p:nvPr/>
          </p:nvSpPr>
          <p:spPr>
            <a:xfrm>
              <a:off x="1516900" y="2313060"/>
              <a:ext cx="99511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43434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Things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98600" y="0"/>
                  </a:move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82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0" y="98600"/>
                  </a:move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83"/>
            <p:cNvSpPr/>
            <p:nvPr/>
          </p:nvSpPr>
          <p:spPr>
            <a:xfrm>
              <a:off x="269861" y="999655"/>
              <a:ext cx="1615590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 controller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84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83450" y="0"/>
                  </a:move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85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86"/>
            <p:cNvSpPr/>
            <p:nvPr/>
          </p:nvSpPr>
          <p:spPr>
            <a:xfrm>
              <a:off x="309231" y="246905"/>
              <a:ext cx="748913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187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83450" y="0"/>
                  </a:move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88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89"/>
            <p:cNvSpPr/>
            <p:nvPr/>
          </p:nvSpPr>
          <p:spPr>
            <a:xfrm>
              <a:off x="290215" y="1923305"/>
              <a:ext cx="1431377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WiFi modules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91"/>
            <p:cNvSpPr/>
            <p:nvPr/>
          </p:nvSpPr>
          <p:spPr>
            <a:xfrm>
              <a:off x="7250909" y="1986035"/>
              <a:ext cx="1300978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2841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93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194"/>
            <p:cNvSpPr/>
            <p:nvPr/>
          </p:nvSpPr>
          <p:spPr>
            <a:xfrm>
              <a:off x="5324778" y="1118023"/>
              <a:ext cx="957956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Protocol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96"/>
            <p:cNvSpPr/>
            <p:nvPr/>
          </p:nvSpPr>
          <p:spPr>
            <a:xfrm>
              <a:off x="3574098" y="1206118"/>
              <a:ext cx="1384804" cy="5864"/>
            </a:xfrm>
            <a:custGeom>
              <a:avLst/>
              <a:gdLst/>
              <a:ahLst/>
              <a:cxnLst/>
              <a:rect l="0" t="0" r="0" b="0"/>
              <a:pathLst>
                <a:path w="1384804" h="5864">
                  <a:moveTo>
                    <a:pt x="0" y="0"/>
                  </a:moveTo>
                  <a:lnTo>
                    <a:pt x="1384804" y="5864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97"/>
            <p:cNvSpPr/>
            <p:nvPr/>
          </p:nvSpPr>
          <p:spPr>
            <a:xfrm>
              <a:off x="3401198" y="1143188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173166" y="0"/>
                  </a:moveTo>
                  <a:lnTo>
                    <a:pt x="172634" y="125861"/>
                  </a:lnTo>
                  <a:lnTo>
                    <a:pt x="0" y="62199"/>
                  </a:lnTo>
                  <a:lnTo>
                    <a:pt x="173166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98"/>
            <p:cNvSpPr/>
            <p:nvPr/>
          </p:nvSpPr>
          <p:spPr>
            <a:xfrm>
              <a:off x="4958636" y="1149052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533" y="0"/>
                  </a:moveTo>
                  <a:lnTo>
                    <a:pt x="173166" y="63662"/>
                  </a:lnTo>
                  <a:lnTo>
                    <a:pt x="0" y="125861"/>
                  </a:lnTo>
                  <a:lnTo>
                    <a:pt x="533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00"/>
            <p:cNvSpPr/>
            <p:nvPr/>
          </p:nvSpPr>
          <p:spPr>
            <a:xfrm>
              <a:off x="3839018" y="732697"/>
              <a:ext cx="1067207" cy="316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 smtClean="0"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alibri" panose="020F0502020204030204" pitchFamily="34" charset="0"/>
                </a:rPr>
                <a:t>รับ/ส่ง ข้อมูล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16"/>
            <p:cNvSpPr/>
            <p:nvPr/>
          </p:nvSpPr>
          <p:spPr>
            <a:xfrm>
              <a:off x="3836720" y="1390140"/>
              <a:ext cx="1069403" cy="2264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PORT 4000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32842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8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19"/>
            <p:cNvSpPr/>
            <p:nvPr/>
          </p:nvSpPr>
          <p:spPr>
            <a:xfrm>
              <a:off x="2506926" y="900556"/>
              <a:ext cx="616724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HTTP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20"/>
            <p:cNvSpPr/>
            <p:nvPr/>
          </p:nvSpPr>
          <p:spPr>
            <a:xfrm>
              <a:off x="2417945" y="1110106"/>
              <a:ext cx="853671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request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21"/>
            <p:cNvSpPr/>
            <p:nvPr/>
          </p:nvSpPr>
          <p:spPr>
            <a:xfrm>
              <a:off x="2437685" y="1319656"/>
              <a:ext cx="800937" cy="2641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Library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3284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2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22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64599" y="715425"/>
              <a:ext cx="995400" cy="995400"/>
            </a:xfrm>
            <a:prstGeom prst="rect">
              <a:avLst/>
            </a:prstGeom>
          </p:spPr>
        </p:pic>
        <p:sp>
          <p:nvSpPr>
            <p:cNvPr id="35" name="Shape 228"/>
            <p:cNvSpPr/>
            <p:nvPr/>
          </p:nvSpPr>
          <p:spPr>
            <a:xfrm>
              <a:off x="6182826" y="1213067"/>
              <a:ext cx="852301" cy="3075"/>
            </a:xfrm>
            <a:custGeom>
              <a:avLst/>
              <a:gdLst/>
              <a:ahLst/>
              <a:cxnLst/>
              <a:rect l="0" t="0" r="0" b="0"/>
              <a:pathLst>
                <a:path w="852301" h="3075">
                  <a:moveTo>
                    <a:pt x="0" y="0"/>
                  </a:moveTo>
                  <a:lnTo>
                    <a:pt x="852301" y="3075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229"/>
            <p:cNvSpPr/>
            <p:nvPr/>
          </p:nvSpPr>
          <p:spPr>
            <a:xfrm>
              <a:off x="7034899" y="1153211"/>
              <a:ext cx="173127" cy="125861"/>
            </a:xfrm>
            <a:custGeom>
              <a:avLst/>
              <a:gdLst/>
              <a:ahLst/>
              <a:cxnLst/>
              <a:rect l="0" t="0" r="0" b="0"/>
              <a:pathLst>
                <a:path w="173127" h="125861">
                  <a:moveTo>
                    <a:pt x="455" y="0"/>
                  </a:moveTo>
                  <a:lnTo>
                    <a:pt x="173127" y="63555"/>
                  </a:lnTo>
                  <a:lnTo>
                    <a:pt x="0" y="125861"/>
                  </a:lnTo>
                  <a:lnTo>
                    <a:pt x="455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2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06300" y="1417750"/>
              <a:ext cx="591601" cy="591600"/>
            </a:xfrm>
            <a:prstGeom prst="rect">
              <a:avLst/>
            </a:prstGeom>
          </p:spPr>
        </p:pic>
        <p:sp>
          <p:nvSpPr>
            <p:cNvPr id="38" name="Shape 234"/>
            <p:cNvSpPr/>
            <p:nvPr/>
          </p:nvSpPr>
          <p:spPr>
            <a:xfrm>
              <a:off x="590750" y="592300"/>
              <a:ext cx="0" cy="143850"/>
            </a:xfrm>
            <a:custGeom>
              <a:avLst/>
              <a:gdLst/>
              <a:ahLst/>
              <a:cxnLst/>
              <a:rect l="0" t="0" r="0" b="0"/>
              <a:pathLst>
                <a:path h="143850">
                  <a:moveTo>
                    <a:pt x="0" y="0"/>
                  </a:moveTo>
                  <a:lnTo>
                    <a:pt x="0" y="1438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235"/>
            <p:cNvSpPr/>
            <p:nvPr/>
          </p:nvSpPr>
          <p:spPr>
            <a:xfrm>
              <a:off x="575017" y="736150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37"/>
            <p:cNvSpPr/>
            <p:nvPr/>
          </p:nvSpPr>
          <p:spPr>
            <a:xfrm>
              <a:off x="573225" y="1403175"/>
              <a:ext cx="0" cy="306750"/>
            </a:xfrm>
            <a:custGeom>
              <a:avLst/>
              <a:gdLst/>
              <a:ahLst/>
              <a:cxnLst/>
              <a:rect l="0" t="0" r="0" b="0"/>
              <a:pathLst>
                <a:path h="306750">
                  <a:moveTo>
                    <a:pt x="0" y="0"/>
                  </a:moveTo>
                  <a:lnTo>
                    <a:pt x="0" y="3067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238"/>
            <p:cNvSpPr/>
            <p:nvPr/>
          </p:nvSpPr>
          <p:spPr>
            <a:xfrm>
              <a:off x="557492" y="1709925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240"/>
            <p:cNvSpPr/>
            <p:nvPr/>
          </p:nvSpPr>
          <p:spPr>
            <a:xfrm>
              <a:off x="1590650" y="1759900"/>
              <a:ext cx="1148250" cy="258450"/>
            </a:xfrm>
            <a:custGeom>
              <a:avLst/>
              <a:gdLst/>
              <a:ahLst/>
              <a:cxnLst/>
              <a:rect l="0" t="0" r="0" b="0"/>
              <a:pathLst>
                <a:path w="1148250" h="258450">
                  <a:moveTo>
                    <a:pt x="0" y="258450"/>
                  </a:moveTo>
                  <a:lnTo>
                    <a:pt x="1148250" y="258450"/>
                  </a:lnTo>
                  <a:lnTo>
                    <a:pt x="114825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241"/>
            <p:cNvSpPr/>
            <p:nvPr/>
          </p:nvSpPr>
          <p:spPr>
            <a:xfrm>
              <a:off x="1547425" y="2002617"/>
              <a:ext cx="43225" cy="31466"/>
            </a:xfrm>
            <a:custGeom>
              <a:avLst/>
              <a:gdLst/>
              <a:ahLst/>
              <a:cxnLst/>
              <a:rect l="0" t="0" r="0" b="0"/>
              <a:pathLst>
                <a:path w="43225" h="31466">
                  <a:moveTo>
                    <a:pt x="43225" y="0"/>
                  </a:moveTo>
                  <a:lnTo>
                    <a:pt x="43225" y="31466"/>
                  </a:lnTo>
                  <a:lnTo>
                    <a:pt x="0" y="15733"/>
                  </a:lnTo>
                  <a:lnTo>
                    <a:pt x="43225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242"/>
            <p:cNvSpPr/>
            <p:nvPr/>
          </p:nvSpPr>
          <p:spPr>
            <a:xfrm>
              <a:off x="2723167" y="1716675"/>
              <a:ext cx="31466" cy="43225"/>
            </a:xfrm>
            <a:custGeom>
              <a:avLst/>
              <a:gdLst/>
              <a:ahLst/>
              <a:cxnLst/>
              <a:rect l="0" t="0" r="0" b="0"/>
              <a:pathLst>
                <a:path w="31466" h="43225">
                  <a:moveTo>
                    <a:pt x="15733" y="0"/>
                  </a:moveTo>
                  <a:lnTo>
                    <a:pt x="31466" y="43225"/>
                  </a:lnTo>
                  <a:lnTo>
                    <a:pt x="0" y="43225"/>
                  </a:lnTo>
                  <a:lnTo>
                    <a:pt x="15733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9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88"/>
          <p:cNvGrpSpPr/>
          <p:nvPr/>
        </p:nvGrpSpPr>
        <p:grpSpPr>
          <a:xfrm>
            <a:off x="1363574" y="542685"/>
            <a:ext cx="8496522" cy="5019047"/>
            <a:chOff x="0" y="-737563"/>
            <a:chExt cx="6531712" cy="4364584"/>
          </a:xfrm>
        </p:grpSpPr>
        <p:pic>
          <p:nvPicPr>
            <p:cNvPr id="3" name="Picture 4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01850" cy="3627021"/>
            </a:xfrm>
            <a:prstGeom prst="rect">
              <a:avLst/>
            </a:prstGeom>
          </p:spPr>
        </p:pic>
        <p:sp>
          <p:nvSpPr>
            <p:cNvPr id="4" name="Shape 462"/>
            <p:cNvSpPr/>
            <p:nvPr/>
          </p:nvSpPr>
          <p:spPr>
            <a:xfrm>
              <a:off x="61400" y="1189696"/>
              <a:ext cx="1115847" cy="881212"/>
            </a:xfrm>
            <a:custGeom>
              <a:avLst/>
              <a:gdLst/>
              <a:ahLst/>
              <a:cxnLst/>
              <a:rect l="0" t="0" r="0" b="0"/>
              <a:pathLst>
                <a:path w="1115847" h="881212">
                  <a:moveTo>
                    <a:pt x="0" y="0"/>
                  </a:moveTo>
                  <a:lnTo>
                    <a:pt x="1115847" y="0"/>
                  </a:lnTo>
                  <a:lnTo>
                    <a:pt x="1115847" y="881212"/>
                  </a:lnTo>
                  <a:lnTo>
                    <a:pt x="0" y="881212"/>
                  </a:lnTo>
                  <a:close/>
                </a:path>
              </a:pathLst>
            </a:custGeom>
            <a:ln w="28575" cap="flat">
              <a:round/>
            </a:ln>
          </p:spPr>
          <p:style>
            <a:lnRef idx="1">
              <a:srgbClr val="4FE7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476"/>
            <p:cNvSpPr/>
            <p:nvPr/>
          </p:nvSpPr>
          <p:spPr>
            <a:xfrm>
              <a:off x="0" y="-737563"/>
              <a:ext cx="6531712" cy="2854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การให้บริการ ของ </a:t>
              </a:r>
              <a:r>
                <a:rPr lang="en-US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Google Cloud Platform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เริ่มต้นใช้งาน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Google Cloud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902820" y="1283331"/>
            <a:ext cx="30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20" y="1606496"/>
            <a:ext cx="5029200" cy="1066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02820" y="2673295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</a:t>
            </a:r>
            <a:r>
              <a:rPr lang="th-TH" dirty="0" smtClean="0"/>
              <a:t>ลงทะเบียน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20" y="3081023"/>
            <a:ext cx="3554487" cy="33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4" y="1337069"/>
            <a:ext cx="8479836" cy="4457803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>
            <a:off x="6477918" y="1850834"/>
            <a:ext cx="407624" cy="2533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Instances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5" y="983452"/>
            <a:ext cx="6752298" cy="5290654"/>
          </a:xfrm>
          <a:prstGeom prst="rect">
            <a:avLst/>
          </a:prstGeom>
        </p:spPr>
      </p:pic>
      <p:sp>
        <p:nvSpPr>
          <p:cNvPr id="6" name="ลูกศรขวา 5"/>
          <p:cNvSpPr/>
          <p:nvPr/>
        </p:nvSpPr>
        <p:spPr>
          <a:xfrm rot="19451754">
            <a:off x="5201124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2468942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65" y="1180045"/>
            <a:ext cx="5667302" cy="4989332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กำหนดค่า - ปรับแต่ง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77269"/>
              </p:ext>
            </p:extLst>
          </p:nvPr>
        </p:nvGraphicFramePr>
        <p:xfrm>
          <a:off x="8411941" y="2490366"/>
          <a:ext cx="2661285" cy="171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285"/>
              </a:tblGrid>
              <a:tr h="17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สามารถปรับแต่ง </a:t>
                      </a:r>
                      <a:r>
                        <a:rPr lang="en-US" sz="1400" dirty="0" smtClean="0">
                          <a:effectLst/>
                        </a:rPr>
                        <a:t>Core CPU </a:t>
                      </a:r>
                      <a:r>
                        <a:rPr lang="th-TH" sz="1400" dirty="0" smtClean="0">
                          <a:effectLst/>
                        </a:rPr>
                        <a:t>หรือ </a:t>
                      </a:r>
                      <a:r>
                        <a:rPr lang="en-US" sz="1400" dirty="0" smtClean="0">
                          <a:effectLst/>
                        </a:rPr>
                        <a:t>RAM </a:t>
                      </a:r>
                      <a:r>
                        <a:rPr lang="th-TH" sz="1400" dirty="0" smtClean="0">
                          <a:effectLst/>
                        </a:rPr>
                        <a:t>ได้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และ </a:t>
                      </a: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th-TH" sz="1400" dirty="0" smtClean="0">
                          <a:effectLst/>
                        </a:rPr>
                        <a:t>นี้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vCPU</a:t>
                      </a:r>
                      <a:endParaRPr lang="en-US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1.7 GB</a:t>
                      </a:r>
                      <a:endParaRPr lang="en-US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6" name="ลูกศรขวา 5"/>
          <p:cNvSpPr/>
          <p:nvPr/>
        </p:nvSpPr>
        <p:spPr>
          <a:xfrm rot="19451754">
            <a:off x="4305616" y="4624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4305616" y="2570990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74" y="4323117"/>
            <a:ext cx="4657725" cy="2495550"/>
          </a:xfrm>
          <a:prstGeom prst="rect">
            <a:avLst/>
          </a:prstGeom>
        </p:spPr>
      </p:pic>
      <p:sp>
        <p:nvSpPr>
          <p:cNvPr id="12" name="ลูกศรขวา 11"/>
          <p:cNvSpPr/>
          <p:nvPr/>
        </p:nvSpPr>
        <p:spPr>
          <a:xfrm rot="19451754">
            <a:off x="6882191" y="484305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882191" y="626630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7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1178</Words>
  <Application>Microsoft Office PowerPoint</Application>
  <PresentationFormat>แบบจอกว้าง</PresentationFormat>
  <Paragraphs>217</Paragraphs>
  <Slides>37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7" baseType="lpstr">
      <vt:lpstr>Arial Unicode MS</vt:lpstr>
      <vt:lpstr>Angsana New</vt:lpstr>
      <vt:lpstr>Arial</vt:lpstr>
      <vt:lpstr>Calibri</vt:lpstr>
      <vt:lpstr>Calibri Light</vt:lpstr>
      <vt:lpstr>Consolas</vt:lpstr>
      <vt:lpstr>Cordia New</vt:lpstr>
      <vt:lpstr>Tahoma</vt:lpstr>
      <vt:lpstr>Wingdings</vt:lpstr>
      <vt:lpstr>ธีมของ Office</vt:lpstr>
      <vt:lpstr>LoRa IOT Google Cloud Platform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IOT Google Cloud Platform</dc:title>
  <dc:creator>aka pan</dc:creator>
  <cp:lastModifiedBy>aka pan</cp:lastModifiedBy>
  <cp:revision>276</cp:revision>
  <dcterms:created xsi:type="dcterms:W3CDTF">2019-08-20T02:45:12Z</dcterms:created>
  <dcterms:modified xsi:type="dcterms:W3CDTF">2019-08-21T09:59:28Z</dcterms:modified>
</cp:coreProperties>
</file>