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61" r:id="rId3"/>
    <p:sldId id="262" r:id="rId4"/>
    <p:sldId id="265" r:id="rId5"/>
    <p:sldId id="271" r:id="rId6"/>
    <p:sldId id="273" r:id="rId7"/>
    <p:sldId id="272" r:id="rId8"/>
    <p:sldId id="274" r:id="rId9"/>
    <p:sldId id="268" r:id="rId10"/>
    <p:sldId id="269" r:id="rId11"/>
    <p:sldId id="264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94660"/>
  </p:normalViewPr>
  <p:slideViewPr>
    <p:cSldViewPr snapToGrid="0">
      <p:cViewPr>
        <p:scale>
          <a:sx n="81" d="100"/>
          <a:sy n="81" d="100"/>
        </p:scale>
        <p:origin x="532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91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2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57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08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67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22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1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42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7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502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91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29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45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8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0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3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77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3875C-896C-408F-9E84-EB69945729F8}" type="datetimeFigureOut">
              <a:rPr lang="es-MX" smtClean="0"/>
              <a:t>12/07/2024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725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C11EF-029D-1A56-1551-976C3FFC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190" y="2102027"/>
            <a:ext cx="9686358" cy="1830582"/>
          </a:xfrm>
        </p:spPr>
        <p:txBody>
          <a:bodyPr/>
          <a:lstStyle/>
          <a:p>
            <a:pPr algn="ctr"/>
            <a:r>
              <a:rPr lang="es-ES" sz="4400" dirty="0"/>
              <a:t>ECO-WATER </a:t>
            </a:r>
            <a:r>
              <a:rPr lang="es-ES" sz="4400" dirty="0" smtClean="0"/>
              <a:t>REUSE: Reutilización </a:t>
            </a:r>
            <a:r>
              <a:rPr lang="es-ES" sz="4400" dirty="0"/>
              <a:t>SOSTENIBLE</a:t>
            </a:r>
            <a:endParaRPr lang="es-MX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2CDE2-5792-DD40-9197-D7A926446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0819" y="4275729"/>
            <a:ext cx="2813647" cy="536903"/>
          </a:xfrm>
        </p:spPr>
        <p:txBody>
          <a:bodyPr>
            <a:normAutofit/>
          </a:bodyPr>
          <a:lstStyle/>
          <a:p>
            <a:r>
              <a:rPr lang="es-ES" sz="2500" dirty="0"/>
              <a:t>B</a:t>
            </a:r>
            <a:r>
              <a:rPr lang="es-MX" sz="2500" dirty="0"/>
              <a:t>y </a:t>
            </a:r>
            <a:r>
              <a:rPr lang="es-MX" sz="2500" dirty="0" err="1"/>
              <a:t>RoboMind</a:t>
            </a:r>
            <a:endParaRPr lang="es-MX" sz="2500" dirty="0"/>
          </a:p>
        </p:txBody>
      </p:sp>
      <p:pic>
        <p:nvPicPr>
          <p:cNvPr id="5" name="Imagen 4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D32D2332-D28F-50AA-2C0B-1B06C33A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60" y="-208927"/>
            <a:ext cx="7129762" cy="25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423" y="655011"/>
            <a:ext cx="7007457" cy="831174"/>
          </a:xfrm>
        </p:spPr>
        <p:txBody>
          <a:bodyPr/>
          <a:lstStyle/>
          <a:p>
            <a:pPr algn="ctr"/>
            <a:r>
              <a:rPr lang="es-MX" b="1" dirty="0" smtClean="0"/>
              <a:t>PLAN DE NEGOCIOS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27" y="1417433"/>
            <a:ext cx="4236871" cy="1992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b="1" dirty="0"/>
              <a:t>Fuentes de Ingresos</a:t>
            </a:r>
          </a:p>
          <a:p>
            <a:r>
              <a:rPr lang="es-MX" sz="1500" dirty="0"/>
              <a:t>Venta del sistema de recolección y filtración de agua</a:t>
            </a:r>
          </a:p>
          <a:p>
            <a:r>
              <a:rPr lang="es-MX" sz="1500" dirty="0" smtClean="0"/>
              <a:t>Servicios </a:t>
            </a:r>
            <a:r>
              <a:rPr lang="es-MX" sz="1500" dirty="0"/>
              <a:t>de instalación y mantenimiento</a:t>
            </a:r>
          </a:p>
          <a:p>
            <a:r>
              <a:rPr lang="es-MX" sz="1500" dirty="0" smtClean="0"/>
              <a:t>Suscripciones </a:t>
            </a:r>
            <a:r>
              <a:rPr lang="es-MX" sz="1500" dirty="0"/>
              <a:t>para monitoreo y soporte </a:t>
            </a:r>
            <a:r>
              <a:rPr lang="es-MX" sz="1500" dirty="0" smtClean="0"/>
              <a:t>técnico</a:t>
            </a:r>
            <a:endParaRPr lang="es-MX" sz="15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 txBox="1">
            <a:spLocks/>
          </p:cNvSpPr>
          <p:nvPr/>
        </p:nvSpPr>
        <p:spPr>
          <a:xfrm>
            <a:off x="6290797" y="1486185"/>
            <a:ext cx="4311839" cy="1739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Recursos Clave</a:t>
            </a:r>
          </a:p>
          <a:p>
            <a:r>
              <a:rPr lang="es-MX" sz="1500" dirty="0"/>
              <a:t>Tecnología y patentes del sistema de filtración</a:t>
            </a:r>
          </a:p>
          <a:p>
            <a:r>
              <a:rPr lang="es-MX" sz="1500" dirty="0" smtClean="0"/>
              <a:t>Personal </a:t>
            </a:r>
            <a:r>
              <a:rPr lang="es-MX" sz="1500" dirty="0"/>
              <a:t>técnico y de investigación</a:t>
            </a:r>
          </a:p>
          <a:p>
            <a:r>
              <a:rPr lang="es-MX" sz="1500" dirty="0" smtClean="0"/>
              <a:t>Alianzas </a:t>
            </a:r>
            <a:r>
              <a:rPr lang="es-MX" sz="1500" dirty="0"/>
              <a:t>con proveedores de </a:t>
            </a:r>
            <a:r>
              <a:rPr lang="es-MX" sz="1500" dirty="0" smtClean="0"/>
              <a:t>componentes</a:t>
            </a:r>
            <a:endParaRPr lang="es-MX" sz="15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 txBox="1">
            <a:spLocks/>
          </p:cNvSpPr>
          <p:nvPr/>
        </p:nvSpPr>
        <p:spPr>
          <a:xfrm>
            <a:off x="1258327" y="3664476"/>
            <a:ext cx="2791159" cy="1890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Actividades Clave</a:t>
            </a:r>
          </a:p>
          <a:p>
            <a:r>
              <a:rPr lang="es-MX" sz="1500" dirty="0"/>
              <a:t>Investigación y desarrollo</a:t>
            </a:r>
          </a:p>
          <a:p>
            <a:r>
              <a:rPr lang="es-MX" sz="1500" dirty="0" smtClean="0"/>
              <a:t>Producción </a:t>
            </a:r>
            <a:r>
              <a:rPr lang="es-MX" sz="1500" dirty="0"/>
              <a:t>y ensamblaje</a:t>
            </a:r>
          </a:p>
          <a:p>
            <a:r>
              <a:rPr lang="es-MX" sz="1500" dirty="0" smtClean="0"/>
              <a:t>Marketing </a:t>
            </a:r>
            <a:r>
              <a:rPr lang="es-MX" sz="1500" dirty="0"/>
              <a:t>y </a:t>
            </a:r>
            <a:r>
              <a:rPr lang="es-MX" sz="1500" dirty="0" smtClean="0"/>
              <a:t>ventas</a:t>
            </a:r>
            <a:endParaRPr lang="es-MX" sz="15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 txBox="1">
            <a:spLocks/>
          </p:cNvSpPr>
          <p:nvPr/>
        </p:nvSpPr>
        <p:spPr>
          <a:xfrm>
            <a:off x="3886447" y="3664476"/>
            <a:ext cx="4001407" cy="1897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Socios Clave</a:t>
            </a:r>
          </a:p>
          <a:p>
            <a:r>
              <a:rPr lang="es-MX" sz="1500" dirty="0"/>
              <a:t>Proveedores de componentes de filtración y materiales</a:t>
            </a:r>
          </a:p>
          <a:p>
            <a:r>
              <a:rPr lang="es-MX" sz="1500" dirty="0" smtClean="0"/>
              <a:t>Socios </a:t>
            </a:r>
            <a:r>
              <a:rPr lang="es-MX" sz="1500" dirty="0"/>
              <a:t>de distribución y venta</a:t>
            </a:r>
          </a:p>
          <a:p>
            <a:r>
              <a:rPr lang="es-MX" sz="1500" dirty="0" smtClean="0"/>
              <a:t>Gobiernos </a:t>
            </a:r>
            <a:r>
              <a:rPr lang="es-MX" sz="1500" dirty="0"/>
              <a:t>locales y </a:t>
            </a:r>
            <a:r>
              <a:rPr lang="es-MX" sz="1500" dirty="0" err="1" smtClean="0"/>
              <a:t>ONGs</a:t>
            </a:r>
            <a:r>
              <a:rPr lang="es-MX" sz="1500" dirty="0" smtClean="0"/>
              <a:t>.</a:t>
            </a:r>
            <a:endParaRPr lang="es-MX" sz="15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 txBox="1">
            <a:spLocks/>
          </p:cNvSpPr>
          <p:nvPr/>
        </p:nvSpPr>
        <p:spPr>
          <a:xfrm>
            <a:off x="7887854" y="3664476"/>
            <a:ext cx="3351980" cy="1897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Estructura de Costos</a:t>
            </a:r>
          </a:p>
          <a:p>
            <a:r>
              <a:rPr lang="es-MX" sz="1500" dirty="0"/>
              <a:t>Costos de investigación y desarrollo</a:t>
            </a:r>
          </a:p>
          <a:p>
            <a:r>
              <a:rPr lang="es-MX" sz="1500" dirty="0" smtClean="0"/>
              <a:t>Producción </a:t>
            </a:r>
            <a:r>
              <a:rPr lang="es-MX" sz="1500" dirty="0"/>
              <a:t>y ensamblaje</a:t>
            </a:r>
          </a:p>
          <a:p>
            <a:r>
              <a:rPr lang="es-MX" sz="1500" dirty="0" smtClean="0"/>
              <a:t>Mantenimiento </a:t>
            </a:r>
            <a:r>
              <a:rPr lang="es-MX" sz="1500" dirty="0"/>
              <a:t>y soporte </a:t>
            </a:r>
            <a:r>
              <a:rPr lang="es-MX" sz="1500" dirty="0" smtClean="0"/>
              <a:t>técnico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20985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89" y="639151"/>
            <a:ext cx="7007457" cy="831174"/>
          </a:xfrm>
        </p:spPr>
        <p:txBody>
          <a:bodyPr/>
          <a:lstStyle/>
          <a:p>
            <a:pPr algn="ctr"/>
            <a:r>
              <a:rPr lang="es-MX" b="1" dirty="0" smtClean="0"/>
              <a:t>Solución</a:t>
            </a:r>
            <a:endParaRPr lang="es-MX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56283-FF31-C798-92B2-0173B44E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247" y="1313602"/>
            <a:ext cx="8596668" cy="168740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Nuestro proyecto resulta viable, sin embargo, este requiere </a:t>
            </a:r>
            <a:r>
              <a:rPr lang="es-MX" dirty="0" smtClean="0"/>
              <a:t>las especificaciones del cliente, pues cada uno de ellos tiene necesidades y áreas distintas, además de buscar </a:t>
            </a:r>
            <a:r>
              <a:rPr lang="es-MX" dirty="0"/>
              <a:t>áreas de mejora, </a:t>
            </a:r>
            <a:r>
              <a:rPr lang="es-MX" dirty="0" smtClean="0"/>
              <a:t>y así poder visualizar </a:t>
            </a:r>
            <a:r>
              <a:rPr lang="es-MX" dirty="0"/>
              <a:t>posibles costos aplicados en un futuro modelo de </a:t>
            </a:r>
            <a:r>
              <a:rPr lang="es-MX" dirty="0" smtClean="0"/>
              <a:t>negocios dependiendo del las necesidades que requiera el cliente.</a:t>
            </a:r>
            <a:endParaRPr lang="es-MX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23DCF0C-C8D6-4FC4-B016-B44E2CCD0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0058"/>
              </p:ext>
            </p:extLst>
          </p:nvPr>
        </p:nvGraphicFramePr>
        <p:xfrm>
          <a:off x="835464" y="3001003"/>
          <a:ext cx="4659328" cy="3158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9664">
                  <a:extLst>
                    <a:ext uri="{9D8B030D-6E8A-4147-A177-3AD203B41FA5}">
                      <a16:colId xmlns:a16="http://schemas.microsoft.com/office/drawing/2014/main" val="2339731034"/>
                    </a:ext>
                  </a:extLst>
                </a:gridCol>
                <a:gridCol w="2329664">
                  <a:extLst>
                    <a:ext uri="{9D8B030D-6E8A-4147-A177-3AD203B41FA5}">
                      <a16:colId xmlns:a16="http://schemas.microsoft.com/office/drawing/2014/main" val="1953509620"/>
                    </a:ext>
                  </a:extLst>
                </a:gridCol>
              </a:tblGrid>
              <a:tr h="22717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Distribución y cruce de recursos (Prototipo)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383"/>
                  </a:ext>
                </a:extLst>
              </a:tr>
              <a:tr h="215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err="1" smtClean="0">
                          <a:effectLst/>
                          <a:latin typeface="+mj-lt"/>
                        </a:rPr>
                        <a:t>Arduino</a:t>
                      </a:r>
                      <a:endParaRPr lang="es-MX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$250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71432"/>
                  </a:ext>
                </a:extLst>
              </a:tr>
              <a:tr h="215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Estructura del</a:t>
                      </a:r>
                      <a:r>
                        <a:rPr lang="es-MX" sz="12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prototipo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$100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629790"/>
                  </a:ext>
                </a:extLst>
              </a:tr>
              <a:tr h="4429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s-MX" sz="12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s-MX" sz="1200" dirty="0" smtClean="0">
                          <a:effectLst/>
                          <a:latin typeface="+mj-lt"/>
                        </a:rPr>
                        <a:t>sensores </a:t>
                      </a:r>
                      <a:r>
                        <a:rPr lang="es-MX" sz="1200" dirty="0">
                          <a:effectLst/>
                          <a:latin typeface="+mj-lt"/>
                        </a:rPr>
                        <a:t>de humedad </a:t>
                      </a:r>
                      <a:r>
                        <a:rPr lang="es-MX" sz="1200" dirty="0" smtClean="0">
                          <a:effectLst/>
                          <a:latin typeface="+mj-lt"/>
                        </a:rPr>
                        <a:t>de</a:t>
                      </a:r>
                      <a:r>
                        <a:rPr lang="es-MX" sz="12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s-MX" sz="1200" dirty="0" smtClean="0">
                          <a:effectLst/>
                          <a:latin typeface="+mj-lt"/>
                        </a:rPr>
                        <a:t>tierra</a:t>
                      </a:r>
                      <a:endParaRPr lang="es-MX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$128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8258300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Filtro</a:t>
                      </a:r>
                      <a:r>
                        <a:rPr lang="es-MX" sz="12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(Piedra volcánica, carbón activado, tierra)</a:t>
                      </a:r>
                      <a:endParaRPr lang="es-MX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$</a:t>
                      </a:r>
                      <a:r>
                        <a:rPr lang="es-MX" sz="1200" dirty="0" smtClean="0">
                          <a:effectLst/>
                        </a:rPr>
                        <a:t>850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003307"/>
                  </a:ext>
                </a:extLst>
              </a:tr>
              <a:tr h="4429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  <a:latin typeface="+mj-lt"/>
                        </a:rPr>
                        <a:t>Kit de sistema de riego a escala </a:t>
                      </a:r>
                      <a:r>
                        <a:rPr lang="es-MX" sz="1200" dirty="0" smtClean="0">
                          <a:effectLst/>
                          <a:latin typeface="+mj-lt"/>
                        </a:rPr>
                        <a:t>(manguera</a:t>
                      </a:r>
                      <a:r>
                        <a:rPr lang="es-MX" sz="1200" dirty="0">
                          <a:effectLst/>
                          <a:latin typeface="+mj-lt"/>
                        </a:rPr>
                        <a:t>, </a:t>
                      </a:r>
                      <a:r>
                        <a:rPr lang="es-MX" sz="1200" dirty="0" smtClean="0">
                          <a:effectLst/>
                          <a:latin typeface="+mj-lt"/>
                        </a:rPr>
                        <a:t>bomba, macetas)</a:t>
                      </a:r>
                      <a:endParaRPr lang="es-MX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$448</a:t>
                      </a:r>
                      <a:endParaRPr lang="es-MX" sz="12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118459"/>
                  </a:ext>
                </a:extLst>
              </a:tr>
              <a:tr h="767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  <a:latin typeface="+mj-lt"/>
                        </a:rPr>
                        <a:t>Material para </a:t>
                      </a:r>
                      <a:r>
                        <a:rPr lang="es-MX" sz="1200" dirty="0" smtClean="0">
                          <a:effectLst/>
                          <a:latin typeface="+mj-lt"/>
                        </a:rPr>
                        <a:t>circuito </a:t>
                      </a:r>
                      <a:r>
                        <a:rPr lang="es-MX" sz="1200" dirty="0">
                          <a:effectLst/>
                          <a:latin typeface="+mj-lt"/>
                        </a:rPr>
                        <a:t>(Soldadura, pasta, cautín, cable, cinta aislante, </a:t>
                      </a:r>
                      <a:r>
                        <a:rPr lang="es-MX" sz="1200" dirty="0" err="1" smtClean="0">
                          <a:effectLst/>
                          <a:latin typeface="+mj-lt"/>
                        </a:rPr>
                        <a:t>termoflex</a:t>
                      </a:r>
                      <a:r>
                        <a:rPr lang="es-MX" sz="1200" dirty="0" smtClean="0">
                          <a:effectLst/>
                          <a:latin typeface="+mj-lt"/>
                        </a:rPr>
                        <a:t>, cinchos)</a:t>
                      </a:r>
                      <a:endParaRPr lang="es-MX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$323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599933"/>
                  </a:ext>
                </a:extLst>
              </a:tr>
              <a:tr h="2158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Sensor</a:t>
                      </a:r>
                      <a:r>
                        <a:rPr lang="es-MX" sz="12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pH</a:t>
                      </a:r>
                      <a:endParaRPr lang="es-MX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$450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1612546"/>
                  </a:ext>
                </a:extLst>
              </a:tr>
              <a:tr h="227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TOTAL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$</a:t>
                      </a:r>
                      <a:r>
                        <a:rPr lang="es-MX" sz="1200" dirty="0" smtClean="0">
                          <a:effectLst/>
                        </a:rPr>
                        <a:t>2,549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12947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0700133-B459-4780-B050-68FB2D156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02651"/>
              </p:ext>
            </p:extLst>
          </p:nvPr>
        </p:nvGraphicFramePr>
        <p:xfrm>
          <a:off x="6185920" y="3074111"/>
          <a:ext cx="4368590" cy="1609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4295">
                  <a:extLst>
                    <a:ext uri="{9D8B030D-6E8A-4147-A177-3AD203B41FA5}">
                      <a16:colId xmlns:a16="http://schemas.microsoft.com/office/drawing/2014/main" val="61419423"/>
                    </a:ext>
                  </a:extLst>
                </a:gridCol>
                <a:gridCol w="2184295">
                  <a:extLst>
                    <a:ext uri="{9D8B030D-6E8A-4147-A177-3AD203B41FA5}">
                      <a16:colId xmlns:a16="http://schemas.microsoft.com/office/drawing/2014/main" val="1803279376"/>
                    </a:ext>
                  </a:extLst>
                </a:gridCol>
              </a:tblGrid>
              <a:tr h="43911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Distribución y cruce de recursos estimado (Prototipo aplicado en un entorno real)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22066"/>
                  </a:ext>
                </a:extLst>
              </a:tr>
              <a:tr h="567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Casa habitación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$8,000 - $10,000</a:t>
                      </a:r>
                      <a:endParaRPr lang="es-MX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258578"/>
                  </a:ext>
                </a:extLst>
              </a:tr>
              <a:tr h="602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Invernadero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 smtClean="0">
                          <a:effectLst/>
                        </a:rPr>
                        <a:t>$10,000 - $15,000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57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6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89" y="639151"/>
            <a:ext cx="7007457" cy="831174"/>
          </a:xfrm>
        </p:spPr>
        <p:txBody>
          <a:bodyPr/>
          <a:lstStyle/>
          <a:p>
            <a:pPr algn="ctr"/>
            <a:r>
              <a:rPr lang="es-MX" b="1" dirty="0" smtClean="0"/>
              <a:t>Futuras Proyecciones</a:t>
            </a:r>
            <a:endParaRPr lang="es-MX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56283-FF31-C798-92B2-0173B44E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691" y="1840794"/>
            <a:ext cx="7067651" cy="33002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MX" dirty="0" smtClean="0"/>
              <a:t>Implemento de una IA para mejorar el mantenimiento y la experiencia del usuario a bajo costo.</a:t>
            </a:r>
          </a:p>
          <a:p>
            <a:pPr algn="just"/>
            <a:r>
              <a:rPr lang="es-MX" dirty="0" smtClean="0"/>
              <a:t>Predicción de fugas gracias a la IA y los diferentes sensores distribuidos por el Eco-</a:t>
            </a:r>
            <a:r>
              <a:rPr lang="es-MX" dirty="0" err="1" smtClean="0"/>
              <a:t>Water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Reemplazo del carbón activado.</a:t>
            </a:r>
          </a:p>
          <a:p>
            <a:pPr algn="just"/>
            <a:r>
              <a:rPr lang="es-MX" dirty="0" smtClean="0"/>
              <a:t>Campaña de concientización y alianza con organizaciones de gobierno para ofrecer el Eco-</a:t>
            </a:r>
            <a:r>
              <a:rPr lang="es-MX" dirty="0" err="1" smtClean="0"/>
              <a:t>Water</a:t>
            </a:r>
            <a:r>
              <a:rPr lang="es-MX" dirty="0" smtClean="0"/>
              <a:t> como un apoyo de gobierno.</a:t>
            </a:r>
          </a:p>
          <a:p>
            <a:pPr algn="just"/>
            <a:endParaRPr lang="es-MX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44" y="1099226"/>
            <a:ext cx="7007457" cy="831174"/>
          </a:xfrm>
        </p:spPr>
        <p:txBody>
          <a:bodyPr/>
          <a:lstStyle/>
          <a:p>
            <a:pPr algn="ctr"/>
            <a:r>
              <a:rPr lang="es-MX" b="1" dirty="0" smtClean="0"/>
              <a:t>Conclusión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s-MX" dirty="0"/>
              <a:t>Este sistema de recolección y filtración de aguas pluviales no solo proporciona una fuente adicional de agua para el hogar, sino que también promueve </a:t>
            </a:r>
            <a:r>
              <a:rPr lang="es-MX" dirty="0" smtClean="0"/>
              <a:t>la cultura de concientización de alternativas para el aprovechamiento del agua como la reutilización, </a:t>
            </a:r>
            <a:r>
              <a:rPr lang="es-MX" dirty="0"/>
              <a:t>contribuyendo a la conservación del recurso hídrico y al desarrollo sostenible.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914" y="607690"/>
            <a:ext cx="7007457" cy="831174"/>
          </a:xfrm>
        </p:spPr>
        <p:txBody>
          <a:bodyPr/>
          <a:lstStyle/>
          <a:p>
            <a:pPr algn="ctr"/>
            <a:r>
              <a:rPr lang="es-MX" b="1" dirty="0" smtClean="0"/>
              <a:t>PROPUESTA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08" y="143886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7000"/>
              </a:lnSpc>
              <a:spcBef>
                <a:spcPts val="200"/>
              </a:spcBef>
              <a:buNone/>
            </a:pPr>
            <a:r>
              <a:rPr lang="es-MX" sz="2000" dirty="0"/>
              <a:t>Este sistema de recolección y filtración de aguas pluviales no solo proporciona una fuente adicional de agua para el hogar, sino que también promueve la reutilización del agua, contribuyendo a la conservación del recurso hídrico </a:t>
            </a:r>
            <a:r>
              <a:rPr lang="es-MX" sz="2000" dirty="0" smtClean="0"/>
              <a:t>y así disminuir el desperdicio. </a:t>
            </a:r>
            <a:endParaRPr lang="es-MX" sz="1900" dirty="0"/>
          </a:p>
        </p:txBody>
      </p:sp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76" y="1929553"/>
            <a:ext cx="1864075" cy="45879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45" y="2859867"/>
            <a:ext cx="2012421" cy="36576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41" y="3136618"/>
            <a:ext cx="29870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806" y="437899"/>
            <a:ext cx="7007457" cy="831174"/>
          </a:xfrm>
        </p:spPr>
        <p:txBody>
          <a:bodyPr/>
          <a:lstStyle/>
          <a:p>
            <a:pPr algn="ctr"/>
            <a:r>
              <a:rPr lang="es-MX" b="1" dirty="0" smtClean="0"/>
              <a:t>PROTOTIPO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472" y="1425089"/>
            <a:ext cx="4516724" cy="21908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s-MX" sz="2000" dirty="0"/>
              <a:t>Nuestro </a:t>
            </a:r>
            <a:r>
              <a:rPr lang="es-MX" sz="2000" dirty="0" smtClean="0"/>
              <a:t>objetivo principal </a:t>
            </a:r>
            <a:r>
              <a:rPr lang="es-MX" sz="2000" dirty="0" smtClean="0"/>
              <a:t>es generar un </a:t>
            </a:r>
            <a:r>
              <a:rPr lang="es-MX" sz="2000" dirty="0"/>
              <a:t>sistema de </a:t>
            </a:r>
            <a:r>
              <a:rPr lang="es-US" sz="2000" dirty="0"/>
              <a:t>recolección y filtración de agua</a:t>
            </a:r>
            <a:r>
              <a:rPr lang="es-MX" sz="2000" dirty="0"/>
              <a:t>, que almacena </a:t>
            </a:r>
            <a:r>
              <a:rPr lang="es-US" sz="2000" dirty="0"/>
              <a:t>está misma</a:t>
            </a:r>
            <a:r>
              <a:rPr lang="es-MX" sz="2000" dirty="0"/>
              <a:t> </a:t>
            </a:r>
            <a:r>
              <a:rPr lang="es-US" sz="2000" dirty="0"/>
              <a:t>en un tinaco para su uso habitual en una casa </a:t>
            </a:r>
            <a:r>
              <a:rPr lang="es-US" sz="2000" dirty="0" smtClean="0"/>
              <a:t>familiar </a:t>
            </a:r>
            <a:r>
              <a:rPr lang="es-US" sz="2000" dirty="0"/>
              <a:t>o</a:t>
            </a:r>
            <a:r>
              <a:rPr lang="es-US" sz="2000" dirty="0" smtClean="0"/>
              <a:t> invernaderos</a:t>
            </a:r>
            <a:r>
              <a:rPr lang="es-MX" sz="2000" dirty="0" smtClean="0"/>
              <a:t> </a:t>
            </a:r>
            <a:r>
              <a:rPr lang="es-MX" sz="2000" dirty="0"/>
              <a:t>y </a:t>
            </a:r>
            <a:r>
              <a:rPr lang="es-US" sz="2000" dirty="0"/>
              <a:t>evitar la escases y la dificultad para conseguir agua potable.</a:t>
            </a:r>
            <a:endParaRPr lang="es-MX" sz="20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6" y="61273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496" y="5373105"/>
            <a:ext cx="1294580" cy="13894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70" y="281883"/>
            <a:ext cx="3651003" cy="629595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548188" y="1645699"/>
            <a:ext cx="134937" cy="1323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4451045" y="1711849"/>
            <a:ext cx="738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89" y="639151"/>
            <a:ext cx="7007457" cy="831174"/>
          </a:xfrm>
        </p:spPr>
        <p:txBody>
          <a:bodyPr/>
          <a:lstStyle/>
          <a:p>
            <a:pPr algn="ctr"/>
            <a:r>
              <a:rPr lang="es-MX" b="1" dirty="0"/>
              <a:t>ICP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56283-FF31-C798-92B2-0173B44E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922" y="1470325"/>
            <a:ext cx="7418328" cy="18297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s-MX" sz="2000" dirty="0" smtClean="0"/>
              <a:t>Control y monitoreo de cada uno de los sensores integrados.</a:t>
            </a:r>
          </a:p>
          <a:p>
            <a:pPr algn="just"/>
            <a:r>
              <a:rPr lang="es-MX" sz="2000" dirty="0" smtClean="0"/>
              <a:t>Mantenimiento preventivo.</a:t>
            </a:r>
          </a:p>
          <a:p>
            <a:pPr algn="just"/>
            <a:r>
              <a:rPr lang="es-MX" sz="2000" dirty="0" smtClean="0"/>
              <a:t>Temprana detección de fugas.</a:t>
            </a:r>
          </a:p>
          <a:p>
            <a:pPr algn="just"/>
            <a:r>
              <a:rPr lang="es-MX" sz="2000" dirty="0" smtClean="0"/>
              <a:t>Automatización y recopilación de datos.</a:t>
            </a:r>
            <a:endParaRPr lang="es-MX" sz="20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pic>
        <p:nvPicPr>
          <p:cNvPr id="1026" name="Picture 2" descr="Internet Computer Subnet Blockchains: Everything You Need to Know | by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4"/>
          <a:stretch/>
        </p:blipFill>
        <p:spPr bwMode="auto">
          <a:xfrm>
            <a:off x="3568221" y="2947858"/>
            <a:ext cx="3774477" cy="33951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0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0" y="3142510"/>
            <a:ext cx="3407018" cy="831174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Programación </a:t>
            </a:r>
            <a:r>
              <a:rPr lang="es-MX" sz="4000" b="1" dirty="0" err="1" smtClean="0"/>
              <a:t>Arduino</a:t>
            </a:r>
            <a:endParaRPr lang="es-MX" sz="4000" b="1" dirty="0"/>
          </a:p>
        </p:txBody>
      </p:sp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9" t="11027"/>
          <a:stretch/>
        </p:blipFill>
        <p:spPr>
          <a:xfrm>
            <a:off x="3871328" y="791441"/>
            <a:ext cx="7827047" cy="4198451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5" r="-190"/>
          <a:stretch/>
        </p:blipFill>
        <p:spPr>
          <a:xfrm>
            <a:off x="3871328" y="4936385"/>
            <a:ext cx="7831919" cy="1579381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10" y="498989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1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7525" r="26861" b="-518"/>
          <a:stretch/>
        </p:blipFill>
        <p:spPr>
          <a:xfrm>
            <a:off x="2048298" y="1340661"/>
            <a:ext cx="7293201" cy="4908884"/>
          </a:xfrm>
          <a:prstGeom prst="rect">
            <a:avLst/>
          </a:prstGeom>
        </p:spPr>
      </p:pic>
      <p:sp>
        <p:nvSpPr>
          <p:cNvPr id="8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 txBox="1">
            <a:spLocks/>
          </p:cNvSpPr>
          <p:nvPr/>
        </p:nvSpPr>
        <p:spPr>
          <a:xfrm>
            <a:off x="2273654" y="453521"/>
            <a:ext cx="7007457" cy="8311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4000" b="1" dirty="0" smtClean="0"/>
              <a:t>Programación </a:t>
            </a:r>
            <a:r>
              <a:rPr lang="es-MX" sz="4000" b="1" dirty="0" err="1" smtClean="0"/>
              <a:t>Canisters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27081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0" t="5507" r="24041"/>
          <a:stretch/>
        </p:blipFill>
        <p:spPr>
          <a:xfrm>
            <a:off x="1808173" y="1354411"/>
            <a:ext cx="7768963" cy="5238249"/>
          </a:xfrm>
          <a:prstGeom prst="rect">
            <a:avLst/>
          </a:prstGeom>
        </p:spPr>
      </p:pic>
      <p:sp>
        <p:nvSpPr>
          <p:cNvPr id="9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221" y="353148"/>
            <a:ext cx="7090037" cy="876585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Recolección de datos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9384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sp>
        <p:nvSpPr>
          <p:cNvPr id="9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221" y="353148"/>
            <a:ext cx="7090037" cy="876585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Página</a:t>
            </a:r>
            <a:endParaRPr lang="es-MX" sz="4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88" y="1663795"/>
            <a:ext cx="9249902" cy="46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423" y="655011"/>
            <a:ext cx="7007457" cy="831174"/>
          </a:xfrm>
        </p:spPr>
        <p:txBody>
          <a:bodyPr/>
          <a:lstStyle/>
          <a:p>
            <a:pPr algn="ctr"/>
            <a:r>
              <a:rPr lang="es-MX" b="1" dirty="0" smtClean="0"/>
              <a:t>PLAN DE NEGOCIOS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27" y="1417433"/>
            <a:ext cx="4236871" cy="24876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MX" sz="1900" b="1" dirty="0" smtClean="0"/>
              <a:t>Propuesta de Valor</a:t>
            </a:r>
          </a:p>
          <a:p>
            <a:r>
              <a:rPr lang="es-MX" b="1" dirty="0" smtClean="0"/>
              <a:t>Innovador </a:t>
            </a:r>
            <a:r>
              <a:rPr lang="es-MX" b="1" dirty="0"/>
              <a:t>sistema de recolección y filtración de aguas </a:t>
            </a:r>
            <a:r>
              <a:rPr lang="es-MX" b="1" dirty="0" smtClean="0"/>
              <a:t>pluviales + económico.</a:t>
            </a:r>
            <a:endParaRPr lang="es-MX" dirty="0"/>
          </a:p>
          <a:p>
            <a:pPr lvl="1"/>
            <a:r>
              <a:rPr lang="es-MX" dirty="0"/>
              <a:t>Permite la reutilización eficiente del agua en el hogar.</a:t>
            </a:r>
          </a:p>
          <a:p>
            <a:pPr lvl="1"/>
            <a:r>
              <a:rPr lang="es-MX" dirty="0" smtClean="0"/>
              <a:t>Sistema </a:t>
            </a:r>
            <a:r>
              <a:rPr lang="es-MX" dirty="0"/>
              <a:t>fácil de instalar y mantener.</a:t>
            </a:r>
          </a:p>
          <a:p>
            <a:pPr lvl="1"/>
            <a:r>
              <a:rPr lang="es-MX" dirty="0"/>
              <a:t>Mejora la calidad del agua para uso doméstico.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 txBox="1">
            <a:spLocks/>
          </p:cNvSpPr>
          <p:nvPr/>
        </p:nvSpPr>
        <p:spPr>
          <a:xfrm>
            <a:off x="6231491" y="1622120"/>
            <a:ext cx="4323019" cy="2078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Segmentos de Clientes</a:t>
            </a:r>
          </a:p>
          <a:p>
            <a:r>
              <a:rPr lang="es-MX" sz="1500" dirty="0"/>
              <a:t>Hogares interesados en la sostenibilidad</a:t>
            </a:r>
          </a:p>
          <a:p>
            <a:r>
              <a:rPr lang="es-MX" sz="1500" dirty="0" smtClean="0"/>
              <a:t>Comunidades </a:t>
            </a:r>
            <a:r>
              <a:rPr lang="es-MX" sz="1500" dirty="0"/>
              <a:t>y urbanizaciones ecológicas</a:t>
            </a:r>
          </a:p>
          <a:p>
            <a:r>
              <a:rPr lang="es-MX" sz="1500" dirty="0" smtClean="0"/>
              <a:t>Gobiernos </a:t>
            </a:r>
            <a:r>
              <a:rPr lang="es-MX" sz="1500" dirty="0"/>
              <a:t>locales y </a:t>
            </a:r>
            <a:r>
              <a:rPr lang="es-MX" sz="1500" dirty="0" err="1" smtClean="0"/>
              <a:t>ONGs</a:t>
            </a:r>
            <a:endParaRPr lang="es-MX" sz="15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 txBox="1">
            <a:spLocks/>
          </p:cNvSpPr>
          <p:nvPr/>
        </p:nvSpPr>
        <p:spPr>
          <a:xfrm>
            <a:off x="1258327" y="3905108"/>
            <a:ext cx="4236871" cy="2337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Canales</a:t>
            </a:r>
          </a:p>
          <a:p>
            <a:r>
              <a:rPr lang="es-MX" sz="1500" dirty="0"/>
              <a:t>Venta directa a consumidores</a:t>
            </a:r>
          </a:p>
          <a:p>
            <a:r>
              <a:rPr lang="es-MX" sz="1500" dirty="0" smtClean="0"/>
              <a:t>Distribución </a:t>
            </a:r>
            <a:r>
              <a:rPr lang="es-MX" sz="1500" dirty="0"/>
              <a:t>mediante tiendas de mejoras para el </a:t>
            </a:r>
            <a:r>
              <a:rPr lang="es-MX" sz="1500" dirty="0" smtClean="0"/>
              <a:t>hogar.</a:t>
            </a:r>
            <a:endParaRPr lang="es-MX" sz="1500" dirty="0"/>
          </a:p>
          <a:p>
            <a:r>
              <a:rPr lang="es-MX" sz="1500" dirty="0"/>
              <a:t>Alianzas con constructores y urbanizadores </a:t>
            </a:r>
            <a:r>
              <a:rPr lang="es-MX" sz="1500" dirty="0" smtClean="0"/>
              <a:t>ecológicos</a:t>
            </a:r>
            <a:endParaRPr lang="es-MX" sz="15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 txBox="1">
            <a:spLocks/>
          </p:cNvSpPr>
          <p:nvPr/>
        </p:nvSpPr>
        <p:spPr>
          <a:xfrm>
            <a:off x="5946990" y="3905107"/>
            <a:ext cx="4380639" cy="2689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Relación con los Clientes</a:t>
            </a:r>
          </a:p>
          <a:p>
            <a:r>
              <a:rPr lang="es-MX" sz="1600" dirty="0"/>
              <a:t>Atención personalizada y soporte técnico post-venta</a:t>
            </a:r>
          </a:p>
          <a:p>
            <a:r>
              <a:rPr lang="es-MX" sz="1600" dirty="0" smtClean="0"/>
              <a:t>Comunidad </a:t>
            </a:r>
            <a:r>
              <a:rPr lang="es-MX" sz="1600" dirty="0"/>
              <a:t>en </a:t>
            </a:r>
            <a:r>
              <a:rPr lang="es-MX" sz="1600" dirty="0" smtClean="0"/>
              <a:t>línea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6539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2301</TotalTime>
  <Words>589</Words>
  <Application>Microsoft Office PowerPoint</Application>
  <PresentationFormat>Panorámica</PresentationFormat>
  <Paragraphs>86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Celestial</vt:lpstr>
      <vt:lpstr>ECO-WATER REUSE: Reutilización SOSTENIBLE</vt:lpstr>
      <vt:lpstr>PROPUESTA</vt:lpstr>
      <vt:lpstr>PROTOTIPO</vt:lpstr>
      <vt:lpstr>ICP</vt:lpstr>
      <vt:lpstr>Programación Arduino</vt:lpstr>
      <vt:lpstr>Presentación de PowerPoint</vt:lpstr>
      <vt:lpstr>Recolección de datos</vt:lpstr>
      <vt:lpstr>Página</vt:lpstr>
      <vt:lpstr>PLAN DE NEGOCIOS</vt:lpstr>
      <vt:lpstr>PLAN DE NEGOCIOS</vt:lpstr>
      <vt:lpstr>Solución</vt:lpstr>
      <vt:lpstr>Futuras Proyecciones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Juana Imelda De La Torre Ruiz</dc:creator>
  <cp:lastModifiedBy>Akari Paola Montoya Altamira</cp:lastModifiedBy>
  <cp:revision>324</cp:revision>
  <dcterms:created xsi:type="dcterms:W3CDTF">2024-03-26T16:37:10Z</dcterms:created>
  <dcterms:modified xsi:type="dcterms:W3CDTF">2024-07-13T00:43:03Z</dcterms:modified>
</cp:coreProperties>
</file>