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14"/>
  </p:notesMasterIdLst>
  <p:sldIdLst>
    <p:sldId id="256" r:id="rId2"/>
    <p:sldId id="261" r:id="rId3"/>
    <p:sldId id="262" r:id="rId4"/>
    <p:sldId id="276" r:id="rId5"/>
    <p:sldId id="275" r:id="rId6"/>
    <p:sldId id="265" r:id="rId7"/>
    <p:sldId id="264" r:id="rId8"/>
    <p:sldId id="270" r:id="rId9"/>
    <p:sldId id="277" r:id="rId10"/>
    <p:sldId id="278" r:id="rId11"/>
    <p:sldId id="27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7" autoAdjust="0"/>
    <p:restoredTop sz="94660"/>
  </p:normalViewPr>
  <p:slideViewPr>
    <p:cSldViewPr snapToGrid="0">
      <p:cViewPr varScale="1">
        <p:scale>
          <a:sx n="93" d="100"/>
          <a:sy n="93" d="100"/>
        </p:scale>
        <p:origin x="80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90FDB-D21A-4D20-9CC5-2E31DA2C5977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0D771-D0A9-45E5-A059-FC98903D79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627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0D771-D0A9-45E5-A059-FC98903D79B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100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790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448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685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023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7521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985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6155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135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851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929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30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168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727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225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2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91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75C-896C-408F-9E84-EB69945729F8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709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233875C-896C-408F-9E84-EB69945729F8}" type="datetimeFigureOut">
              <a:rPr lang="es-MX" smtClean="0"/>
              <a:t>13/07/2024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EC54DBE-FB45-47E8-BFD8-2A73309A19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0161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C11EF-029D-1A56-1551-976C3FFC5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73" y="3049181"/>
            <a:ext cx="9686358" cy="1830582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/>
              <a:t>ECO-WATER </a:t>
            </a:r>
            <a:r>
              <a:rPr lang="es-ES" sz="4400" b="1" dirty="0" smtClean="0"/>
              <a:t>REUSE: </a:t>
            </a:r>
            <a:r>
              <a:rPr lang="es-ES" sz="4400" b="1" dirty="0" smtClean="0"/>
              <a:t>Reutilización Sostenible</a:t>
            </a:r>
            <a:endParaRPr lang="es-MX" sz="4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42CDE2-5792-DD40-9197-D7A926446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5634" y="4239485"/>
            <a:ext cx="4571999" cy="536903"/>
          </a:xfrm>
        </p:spPr>
        <p:txBody>
          <a:bodyPr>
            <a:noAutofit/>
          </a:bodyPr>
          <a:lstStyle/>
          <a:p>
            <a:r>
              <a:rPr lang="es-ES" sz="3600" b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B</a:t>
            </a:r>
            <a:r>
              <a:rPr lang="es-MX" sz="3600" b="1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y ROBOMIND </a:t>
            </a:r>
            <a:endParaRPr lang="es-MX" sz="3600" b="1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pic>
        <p:nvPicPr>
          <p:cNvPr id="5" name="Imagen 4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D32D2332-D28F-50AA-2C0B-1B06C33A8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71" y="-158245"/>
            <a:ext cx="7129762" cy="252735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4" t="8624" r="9551" b="16631"/>
          <a:stretch/>
        </p:blipFill>
        <p:spPr>
          <a:xfrm>
            <a:off x="8653461" y="4466487"/>
            <a:ext cx="2722574" cy="20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789" y="639151"/>
            <a:ext cx="7007457" cy="831174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err="1" smtClean="0"/>
              <a:t>Cycles</a:t>
            </a:r>
            <a:r>
              <a:rPr lang="es-MX" b="1" dirty="0" smtClean="0"/>
              <a:t> and </a:t>
            </a:r>
            <a:r>
              <a:rPr lang="es-MX" b="1" dirty="0" err="1" smtClean="0"/>
              <a:t>Mainnet</a:t>
            </a:r>
            <a:endParaRPr lang="es-MX" b="1" dirty="0"/>
          </a:p>
        </p:txBody>
      </p:sp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95835643-06B8-BDB8-FB16-34DA47327E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" y="96697"/>
            <a:ext cx="1294580" cy="13894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30" y="1592083"/>
            <a:ext cx="9730682" cy="500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789" y="639151"/>
            <a:ext cx="7007457" cy="831174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err="1" smtClean="0"/>
              <a:t>Cycles</a:t>
            </a:r>
            <a:r>
              <a:rPr lang="es-MX" b="1" dirty="0" smtClean="0"/>
              <a:t> and </a:t>
            </a:r>
            <a:r>
              <a:rPr lang="es-MX" b="1" dirty="0" err="1" smtClean="0"/>
              <a:t>Mainnet</a:t>
            </a:r>
            <a:endParaRPr lang="es-MX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87" b="1124"/>
          <a:stretch/>
        </p:blipFill>
        <p:spPr>
          <a:xfrm>
            <a:off x="876748" y="1362433"/>
            <a:ext cx="9921652" cy="51346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4" t="8624" r="9551" b="16631"/>
          <a:stretch/>
        </p:blipFill>
        <p:spPr>
          <a:xfrm>
            <a:off x="0" y="20742"/>
            <a:ext cx="1753497" cy="13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544" y="1099226"/>
            <a:ext cx="7007457" cy="831174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smtClean="0"/>
              <a:t>Conclusión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3847CB-91F3-BCF0-8980-649602B4D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s-MX" dirty="0"/>
              <a:t>Este sistema de recolección y filtración de aguas pluviales no solo proporciona una fuente adicional de agua para el hogar, sino que también promueve </a:t>
            </a:r>
            <a:r>
              <a:rPr lang="es-MX" dirty="0" smtClean="0"/>
              <a:t>la cultura de concientización de alternativas para el aprovechamiento del agua como la reutilización, </a:t>
            </a:r>
            <a:r>
              <a:rPr lang="es-MX" dirty="0"/>
              <a:t>contribuyendo a la conservación del recurso hídrico y al desarrollo sostenible.</a:t>
            </a: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638957C-302F-EBFC-1BB7-9BD7628E43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510" y="5148912"/>
            <a:ext cx="1476291" cy="1584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95835643-06B8-BDB8-FB16-34DA47327E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" y="96697"/>
            <a:ext cx="1294580" cy="13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562" y="375854"/>
            <a:ext cx="7007457" cy="831174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smtClean="0"/>
              <a:t>Eco-</a:t>
            </a:r>
            <a:r>
              <a:rPr lang="es-MX" b="1" dirty="0" err="1" smtClean="0"/>
              <a:t>Water</a:t>
            </a:r>
            <a:r>
              <a:rPr lang="es-MX" b="1" dirty="0" smtClean="0"/>
              <a:t>.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3847CB-91F3-BCF0-8980-649602B4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8151" y="1207028"/>
            <a:ext cx="4210945" cy="23132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s-MX" sz="2000" dirty="0" smtClean="0"/>
              <a:t>Sistema de </a:t>
            </a:r>
            <a:r>
              <a:rPr lang="es-MX" sz="2000" dirty="0"/>
              <a:t>recolección y filtración de aguas pluviales diseñado para </a:t>
            </a:r>
            <a:r>
              <a:rPr lang="es-MX" sz="2000" dirty="0" smtClean="0"/>
              <a:t>hogares</a:t>
            </a:r>
            <a:r>
              <a:rPr lang="es-MX" sz="2000" dirty="0"/>
              <a:t> </a:t>
            </a:r>
            <a:r>
              <a:rPr lang="es-MX" sz="2000" dirty="0" smtClean="0"/>
              <a:t>e invernaderos. </a:t>
            </a:r>
            <a:r>
              <a:rPr lang="es-MX" sz="2000" dirty="0"/>
              <a:t>Nuestro sistema no solo optimiza el uso del agua, sino que también fomenta prácticas sostenibles y ofrece monitoreo avanzado mediante ICP y </a:t>
            </a:r>
            <a:r>
              <a:rPr lang="es-MX" sz="2000" dirty="0" err="1"/>
              <a:t>canisters</a:t>
            </a:r>
            <a:r>
              <a:rPr lang="es-MX" sz="2000" dirty="0"/>
              <a:t> para asegurar el mantenimiento preventivo y la detección temprana de fugas.</a:t>
            </a:r>
            <a:endParaRPr lang="es-MX" sz="2000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347" y="791441"/>
            <a:ext cx="3268595" cy="563651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t="1636" r="14763" b="4528"/>
          <a:stretch/>
        </p:blipFill>
        <p:spPr>
          <a:xfrm>
            <a:off x="835864" y="268159"/>
            <a:ext cx="3084728" cy="6356927"/>
          </a:xfrm>
          <a:prstGeom prst="rect">
            <a:avLst/>
          </a:prstGeom>
        </p:spPr>
      </p:pic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95835643-06B8-BDB8-FB16-34DA47327E7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" y="96697"/>
            <a:ext cx="1294580" cy="13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4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73" y="601291"/>
            <a:ext cx="2675406" cy="831174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smtClean="0"/>
              <a:t>ICP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3847CB-91F3-BCF0-8980-649602B4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53" y="1612341"/>
            <a:ext cx="5369977" cy="18468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s-MX" sz="2000" dirty="0" smtClean="0"/>
              <a:t>A través de ICP obtenemos el monitoreo centralizado y control avanzado  en conjunto con los sensores añadidos; además de una detección temprana de fugas y un mantenimiento optimizado ayudando a una correcta distribución del agua para el sistema.</a:t>
            </a: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638957C-302F-EBFC-1BB7-9BD7628E43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83" y="4518080"/>
            <a:ext cx="1476291" cy="1584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 descr="Internet Computer Subnet Blockchains: Everything You Need to Know | by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4"/>
          <a:stretch/>
        </p:blipFill>
        <p:spPr bwMode="auto">
          <a:xfrm>
            <a:off x="6970792" y="1545017"/>
            <a:ext cx="3966982" cy="35682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7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855" y="653050"/>
            <a:ext cx="2775695" cy="908332"/>
          </a:xfrm>
        </p:spPr>
        <p:txBody>
          <a:bodyPr>
            <a:normAutofit/>
          </a:bodyPr>
          <a:lstStyle/>
          <a:p>
            <a:pPr algn="ctr"/>
            <a:r>
              <a:rPr lang="es-MX" b="1" dirty="0" err="1" smtClean="0"/>
              <a:t>Canister</a:t>
            </a:r>
            <a:endParaRPr lang="es-MX" b="1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638957C-302F-EBFC-1BB7-9BD7628E43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2" y="4983907"/>
            <a:ext cx="1476291" cy="1584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40" y="860084"/>
            <a:ext cx="2743200" cy="2476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" y="1412399"/>
            <a:ext cx="6984000" cy="29008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730" y="3450027"/>
            <a:ext cx="6208783" cy="32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0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801" y="565275"/>
            <a:ext cx="7007457" cy="831174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Plan operativo.</a:t>
            </a:r>
            <a:endParaRPr lang="es-MX" dirty="0"/>
          </a:p>
        </p:txBody>
      </p:sp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95835643-06B8-BDB8-FB16-34DA47327E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" y="96697"/>
            <a:ext cx="1294580" cy="1389488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3105" y="3346564"/>
            <a:ext cx="8741014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MX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</a:t>
            </a:r>
            <a:r>
              <a:rPr kumimoji="0" lang="es-MX" altLang="es-MX" sz="25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clave: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25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2500" dirty="0" smtClean="0">
                <a:latin typeface="Arial" panose="020B0604020202020204" pitchFamily="34" charset="0"/>
              </a:rPr>
              <a:t>Tecnología, innovación y alianzas estratégicas. </a:t>
            </a:r>
            <a:endParaRPr kumimoji="0" lang="es-MX" altLang="es-MX" sz="25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00783" y="1466947"/>
            <a:ext cx="9646592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Programas de mantenimiento preventivo y servicios de asistencia remota.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Establecer relaciones con proveedores de componentes clave.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4" t="8624" r="9551" b="16631"/>
          <a:stretch/>
        </p:blipFill>
        <p:spPr>
          <a:xfrm>
            <a:off x="9378081" y="4354532"/>
            <a:ext cx="2722574" cy="20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175" y="556649"/>
            <a:ext cx="7007457" cy="831174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Fuentes de </a:t>
            </a:r>
            <a:r>
              <a:rPr lang="es-MX" dirty="0" smtClean="0"/>
              <a:t>ingresos.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256283-FF31-C798-92B2-0173B44EF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805" y="1590641"/>
            <a:ext cx="7007457" cy="128662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s-MX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Venta 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MX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Eco-</a:t>
            </a:r>
            <a:r>
              <a:rPr lang="es-MX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es-MX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Servicios 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de instalación y </a:t>
            </a:r>
            <a:r>
              <a:rPr lang="es-MX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mantenimiento.</a:t>
            </a: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638957C-302F-EBFC-1BB7-9BD7628E43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510" y="5148912"/>
            <a:ext cx="1476291" cy="1584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95835643-06B8-BDB8-FB16-34DA47327E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" y="96697"/>
            <a:ext cx="1294580" cy="1389488"/>
          </a:xfrm>
          <a:prstGeom prst="rect">
            <a:avLst/>
          </a:prstGeom>
        </p:spPr>
      </p:pic>
      <p:sp>
        <p:nvSpPr>
          <p:cNvPr id="8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 txBox="1">
            <a:spLocks/>
          </p:cNvSpPr>
          <p:nvPr/>
        </p:nvSpPr>
        <p:spPr>
          <a:xfrm>
            <a:off x="2657174" y="2891018"/>
            <a:ext cx="7007457" cy="83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900" dirty="0" smtClean="0"/>
              <a:t>Posicionamiento.</a:t>
            </a:r>
            <a:endParaRPr lang="es-MX" sz="49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8795" y="3445194"/>
            <a:ext cx="8741014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Campañas de marketing digital enfocadas en la sostenibilidad.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Participación en ferias y exposiciones de tecnología y sostenibilidad.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MX" altLang="es-MX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0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789" y="639151"/>
            <a:ext cx="7007457" cy="831174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smtClean="0"/>
              <a:t>Costos.</a:t>
            </a:r>
            <a:endParaRPr lang="es-MX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256283-FF31-C798-92B2-0173B44EF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500" y="1445490"/>
            <a:ext cx="8637131" cy="135051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MX" dirty="0" smtClean="0"/>
              <a:t>Basado en las especificaciones del cliente, ya que cada uno de ellos tiene necesidades y requerimientos distintos. En búsqueda de áreas </a:t>
            </a:r>
            <a:r>
              <a:rPr lang="es-MX" dirty="0"/>
              <a:t>de mejora, </a:t>
            </a:r>
            <a:r>
              <a:rPr lang="es-MX" dirty="0" smtClean="0"/>
              <a:t>variaremos los </a:t>
            </a:r>
            <a:r>
              <a:rPr lang="es-MX" dirty="0"/>
              <a:t>posibles costos aplicados en </a:t>
            </a:r>
            <a:r>
              <a:rPr lang="es-MX" dirty="0" smtClean="0"/>
              <a:t>nuestro modelo </a:t>
            </a:r>
            <a:r>
              <a:rPr lang="es-MX" dirty="0"/>
              <a:t>de </a:t>
            </a:r>
            <a:r>
              <a:rPr lang="es-MX" dirty="0" smtClean="0"/>
              <a:t>negocios dependiendo de los factores que requiera el cliente.</a:t>
            </a:r>
            <a:endParaRPr lang="es-MX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638957C-302F-EBFC-1BB7-9BD7628E43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631" y="5093910"/>
            <a:ext cx="1476291" cy="1584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95835643-06B8-BDB8-FB16-34DA47327E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" y="96697"/>
            <a:ext cx="1294580" cy="1389488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82685"/>
              </p:ext>
            </p:extLst>
          </p:nvPr>
        </p:nvGraphicFramePr>
        <p:xfrm>
          <a:off x="1082225" y="2796007"/>
          <a:ext cx="5166236" cy="3258402"/>
        </p:xfrm>
        <a:graphic>
          <a:graphicData uri="http://schemas.openxmlformats.org/drawingml/2006/table">
            <a:tbl>
              <a:tblPr/>
              <a:tblGrid>
                <a:gridCol w="4169535">
                  <a:extLst>
                    <a:ext uri="{9D8B030D-6E8A-4147-A177-3AD203B41FA5}">
                      <a16:colId xmlns:a16="http://schemas.microsoft.com/office/drawing/2014/main" val="1166732058"/>
                    </a:ext>
                  </a:extLst>
                </a:gridCol>
                <a:gridCol w="996701">
                  <a:extLst>
                    <a:ext uri="{9D8B030D-6E8A-4147-A177-3AD203B41FA5}">
                      <a16:colId xmlns:a16="http://schemas.microsoft.com/office/drawing/2014/main" val="1502375373"/>
                    </a:ext>
                  </a:extLst>
                </a:gridCol>
              </a:tblGrid>
              <a:tr h="2925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DISTRIBUCION Y CRUCE DE RECURSOS (PROTOTIPO)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679806"/>
                  </a:ext>
                </a:extLst>
              </a:tr>
              <a:tr h="29255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03780"/>
                  </a:ext>
                </a:extLst>
              </a:tr>
              <a:tr h="2925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Arduino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90857"/>
                  </a:ext>
                </a:extLst>
              </a:tr>
              <a:tr h="2925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Sensores de humedad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412845"/>
                  </a:ext>
                </a:extLst>
              </a:tr>
              <a:tr h="2925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 de pH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531548"/>
                  </a:ext>
                </a:extLst>
              </a:tr>
              <a:tr h="33290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 de nivel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245674"/>
                  </a:ext>
                </a:extLst>
              </a:tr>
              <a:tr h="2925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Estructura del prototipo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353576"/>
                  </a:ext>
                </a:extLst>
              </a:tr>
              <a:tr h="2925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 de sistemas de riego a escala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10572"/>
                  </a:ext>
                </a:extLst>
              </a:tr>
              <a:tr h="2925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Filtro (Piedra </a:t>
                      </a:r>
                      <a:r>
                        <a:rPr lang="es-MX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volcanica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s-MX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carbon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activado, tierra)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60774"/>
                  </a:ext>
                </a:extLst>
              </a:tr>
              <a:tr h="2925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 para circuito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4972"/>
                  </a:ext>
                </a:extLst>
              </a:tr>
              <a:tr h="292550"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$2,729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031067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33674"/>
              </p:ext>
            </p:extLst>
          </p:nvPr>
        </p:nvGraphicFramePr>
        <p:xfrm>
          <a:off x="6648178" y="2796007"/>
          <a:ext cx="4636953" cy="2029123"/>
        </p:xfrm>
        <a:graphic>
          <a:graphicData uri="http://schemas.openxmlformats.org/drawingml/2006/table">
            <a:tbl>
              <a:tblPr/>
              <a:tblGrid>
                <a:gridCol w="3284508">
                  <a:extLst>
                    <a:ext uri="{9D8B030D-6E8A-4147-A177-3AD203B41FA5}">
                      <a16:colId xmlns:a16="http://schemas.microsoft.com/office/drawing/2014/main" val="1942632063"/>
                    </a:ext>
                  </a:extLst>
                </a:gridCol>
                <a:gridCol w="1352445">
                  <a:extLst>
                    <a:ext uri="{9D8B030D-6E8A-4147-A177-3AD203B41FA5}">
                      <a16:colId xmlns:a16="http://schemas.microsoft.com/office/drawing/2014/main" val="1272718219"/>
                    </a:ext>
                  </a:extLst>
                </a:gridCol>
              </a:tblGrid>
              <a:tr h="34702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DISTRIBUCION Y CRUCE DE RECURSOS ESTIMADO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45346"/>
                  </a:ext>
                </a:extLst>
              </a:tr>
              <a:tr h="34702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(PROTOTIPO APLICADO EN UN ENTORNO REAL)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80898"/>
                  </a:ext>
                </a:extLst>
              </a:tr>
              <a:tr h="347021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LUGAR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APROXIMADO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29083"/>
                  </a:ext>
                </a:extLst>
              </a:tr>
              <a:tr h="39488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 habitación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$8,000 - $10,000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41148"/>
                  </a:ext>
                </a:extLst>
              </a:tr>
              <a:tr h="3470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Invernadero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$10,000 - $15,000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28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6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789" y="639151"/>
            <a:ext cx="7007457" cy="831174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smtClean="0"/>
              <a:t>Futuras Proyecciones</a:t>
            </a:r>
            <a:endParaRPr lang="es-MX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256283-FF31-C798-92B2-0173B44EF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691" y="1840794"/>
            <a:ext cx="7067651" cy="330027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s-MX" dirty="0" smtClean="0"/>
              <a:t>Implemento de una IA para mejorar el mantenimiento y la experiencia del usuario a bajo costo.</a:t>
            </a:r>
          </a:p>
          <a:p>
            <a:pPr algn="just"/>
            <a:r>
              <a:rPr lang="es-MX" dirty="0" smtClean="0"/>
              <a:t>Predicción de fugas gracias a la IA y los diferentes sensores distribuidos por el Eco-</a:t>
            </a:r>
            <a:r>
              <a:rPr lang="es-MX" dirty="0" err="1" smtClean="0"/>
              <a:t>Water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Reemplazo del carbón activado.</a:t>
            </a:r>
          </a:p>
          <a:p>
            <a:pPr algn="just"/>
            <a:r>
              <a:rPr lang="es-MX" dirty="0" smtClean="0"/>
              <a:t>Campaña de concientización y alianza con organizaciones de gobierno para ofrecer el Eco-</a:t>
            </a:r>
            <a:r>
              <a:rPr lang="es-MX" dirty="0" err="1" smtClean="0"/>
              <a:t>Water</a:t>
            </a:r>
            <a:r>
              <a:rPr lang="es-MX" dirty="0" smtClean="0"/>
              <a:t> como un apoyo de gobierno.</a:t>
            </a:r>
          </a:p>
          <a:p>
            <a:pPr algn="just"/>
            <a:endParaRPr lang="es-MX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638957C-302F-EBFC-1BB7-9BD7628E43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510" y="5148912"/>
            <a:ext cx="1476291" cy="1584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Marcador de contenido 4">
            <a:extLst>
              <a:ext uri="{FF2B5EF4-FFF2-40B4-BE49-F238E27FC236}">
                <a16:creationId xmlns:a16="http://schemas.microsoft.com/office/drawing/2014/main" id="{95835643-06B8-BDB8-FB16-34DA47327E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" y="96697"/>
            <a:ext cx="1294580" cy="13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8B78EB1-6318-8DB2-FE8B-BF747D38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789" y="639151"/>
            <a:ext cx="7007457" cy="831174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err="1" smtClean="0"/>
              <a:t>Cycles</a:t>
            </a:r>
            <a:r>
              <a:rPr lang="es-MX" b="1" dirty="0" smtClean="0"/>
              <a:t> and </a:t>
            </a:r>
            <a:r>
              <a:rPr lang="es-MX" b="1" dirty="0" err="1" smtClean="0"/>
              <a:t>Mainnet</a:t>
            </a:r>
            <a:endParaRPr lang="es-MX" b="1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638957C-302F-EBFC-1BB7-9BD7628E43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6" y="112308"/>
            <a:ext cx="1297814" cy="1392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1" y="1505184"/>
            <a:ext cx="9974506" cy="508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3004</TotalTime>
  <Words>429</Words>
  <Application>Microsoft Office PowerPoint</Application>
  <PresentationFormat>Panorámica</PresentationFormat>
  <Paragraphs>63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Adobe Song Std L</vt:lpstr>
      <vt:lpstr>Arial</vt:lpstr>
      <vt:lpstr>Calibri</vt:lpstr>
      <vt:lpstr>Corbel</vt:lpstr>
      <vt:lpstr>Profundidad</vt:lpstr>
      <vt:lpstr>ECO-WATER REUSE: Reutilización Sostenible</vt:lpstr>
      <vt:lpstr>Eco-Water.</vt:lpstr>
      <vt:lpstr>ICP</vt:lpstr>
      <vt:lpstr>Canister</vt:lpstr>
      <vt:lpstr>Plan operativo.</vt:lpstr>
      <vt:lpstr>Fuentes de ingresos.</vt:lpstr>
      <vt:lpstr>Costos.</vt:lpstr>
      <vt:lpstr>Futuras Proyecciones</vt:lpstr>
      <vt:lpstr>Cycles and Mainnet</vt:lpstr>
      <vt:lpstr>Cycles and Mainnet</vt:lpstr>
      <vt:lpstr>Cycles and Mainnet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DEL PROYECTO</dc:title>
  <dc:creator>Juana Imelda De La Torre Ruiz</dc:creator>
  <cp:lastModifiedBy>Akari Paola Montoya Altamira</cp:lastModifiedBy>
  <cp:revision>353</cp:revision>
  <dcterms:created xsi:type="dcterms:W3CDTF">2024-03-26T16:37:10Z</dcterms:created>
  <dcterms:modified xsi:type="dcterms:W3CDTF">2024-07-13T19:09:22Z</dcterms:modified>
</cp:coreProperties>
</file>