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6" r:id="rId12"/>
    <p:sldId id="26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6F418-4A5B-4179-B7D1-4A08C9EDA1A1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523EF-5C39-4D28-85C8-53DD4199AF1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3917" y="1938933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5773FFF-9C51-45B9-8531-CED3141521E1}" type="datetime1">
              <a:rPr lang="ru-RU" smtClean="0"/>
              <a:t>03.06.2014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99592" y="1700808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899592" y="1700808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99592" y="3933056"/>
            <a:ext cx="3312368" cy="100811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99592" y="3933056"/>
            <a:ext cx="228600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899592" y="5301208"/>
            <a:ext cx="3312368" cy="100811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899592" y="5301208"/>
            <a:ext cx="228600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932040" y="3933056"/>
            <a:ext cx="3312368" cy="100811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932040" y="3933056"/>
            <a:ext cx="228600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E3E4-B057-4A49-97ED-11C919BD9409}" type="datetime1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7583-673B-4C78-931F-137D398A5B1A}" type="datetime1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0AA-6213-4A22-AD25-01A36FA310B9}" type="datetime1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1CFC8B-064A-47DD-ADB9-DEAE52D84D2A}" type="datetime1">
              <a:rPr lang="ru-RU" smtClean="0"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099-8511-4DBA-96DD-9D489C324E04}" type="datetime1">
              <a:rPr lang="ru-RU" smtClean="0"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0B8F-19B9-43E8-82CD-C8C3D28DE9AA}" type="datetime1">
              <a:rPr lang="ru-RU" smtClean="0"/>
              <a:t>03.06.2014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B331-77A5-465B-8317-C6F207317123}" type="datetime1">
              <a:rPr lang="ru-RU" smtClean="0"/>
              <a:t>03.06.2014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8F00-993A-44F1-BCA7-9A046F3F74FC}" type="datetime1">
              <a:rPr lang="ru-RU" smtClean="0"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E1B-58B9-4735-BB44-A7F6660C8CDB}" type="datetime1">
              <a:rPr lang="ru-RU" smtClean="0"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5A8-8CBE-445F-B3CA-7344ADA2261C}" type="datetime1">
              <a:rPr lang="ru-RU" smtClean="0"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57078D-4D30-467A-834A-C1ABABA14486}" type="datetime1">
              <a:rPr lang="ru-RU" smtClean="0"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00392" y="6309320"/>
            <a:ext cx="57497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fld id="{B8B34751-E649-42CB-A4FE-E47EE73528C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7921108" y="6488604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теста Graph500 для параллельной СУБД PargreSQL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005064"/>
            <a:ext cx="300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Научный руководитель:</a:t>
            </a:r>
          </a:p>
          <a:p>
            <a:r>
              <a:rPr lang="ru-RU" sz="1600" dirty="0"/>
              <a:t>кандидат физ.-мат. наук, доцент</a:t>
            </a:r>
          </a:p>
          <a:p>
            <a:r>
              <a:rPr lang="ru-RU" sz="1600" dirty="0" smtClean="0"/>
              <a:t>М.Л. Цымблер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005064"/>
            <a:ext cx="246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Автор работы:</a:t>
            </a:r>
          </a:p>
          <a:p>
            <a:r>
              <a:rPr lang="ru-RU" sz="1600" dirty="0" smtClean="0"/>
              <a:t>Студент группы  ВМИ-456</a:t>
            </a:r>
          </a:p>
          <a:p>
            <a:r>
              <a:rPr lang="ru-RU" sz="1600" dirty="0" smtClean="0"/>
              <a:t>А.Ю. Сафонов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373216"/>
            <a:ext cx="185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Рецензент:</a:t>
            </a:r>
          </a:p>
          <a:p>
            <a:r>
              <a:rPr lang="ru-RU" sz="1600" dirty="0"/>
              <a:t>кандидат </a:t>
            </a:r>
            <a:r>
              <a:rPr lang="ru-RU" sz="1600" dirty="0" err="1" smtClean="0"/>
              <a:t>пед</a:t>
            </a:r>
            <a:r>
              <a:rPr lang="ru-RU" sz="1600" dirty="0" smtClean="0"/>
              <a:t>. наук</a:t>
            </a:r>
            <a:endParaRPr lang="ru-RU" sz="1600" dirty="0"/>
          </a:p>
          <a:p>
            <a:r>
              <a:rPr lang="ru-RU" sz="1600" dirty="0" smtClean="0"/>
              <a:t>А.Ю. </a:t>
            </a:r>
            <a:r>
              <a:rPr lang="ru-RU" sz="1600" dirty="0" err="1" smtClean="0"/>
              <a:t>Эвнин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корректности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10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spcAft>
                <a:spcPts val="1349"/>
              </a:spcAft>
              <a:buNone/>
            </a:pPr>
            <a:r>
              <a:rPr lang="ru-RU" sz="2800" dirty="0" smtClean="0">
                <a:latin typeface="Verdana" pitchFamily="18"/>
                <a:cs typeface="Times New Roman" pitchFamily="18"/>
              </a:rPr>
              <a:t>Для каждого ключа поиска после завершения обхода графа в ширину нужно проверить, что соблюдены условия:</a:t>
            </a:r>
          </a:p>
          <a:p>
            <a:pPr lvl="0">
              <a:spcAft>
                <a:spcPts val="1349"/>
              </a:spcAft>
              <a:buSzPct val="100000"/>
              <a:buAutoNum type="arabicPeriod"/>
            </a:pPr>
            <a:r>
              <a:rPr lang="ru-RU" sz="2800" dirty="0" smtClean="0">
                <a:latin typeface="Verdana" pitchFamily="18"/>
                <a:cs typeface="Times New Roman" pitchFamily="18"/>
              </a:rPr>
              <a:t>Полученное BFS-дерево является деревом и не содержит циклов.</a:t>
            </a:r>
          </a:p>
          <a:p>
            <a:pPr lvl="0">
              <a:spcAft>
                <a:spcPts val="1349"/>
              </a:spcAft>
              <a:buSzPct val="100000"/>
              <a:buAutoNum type="arabicPeriod"/>
            </a:pPr>
            <a:r>
              <a:rPr lang="ru-RU" sz="2800" dirty="0" smtClean="0">
                <a:latin typeface="Verdana" pitchFamily="18"/>
                <a:cs typeface="Times New Roman" pitchFamily="18"/>
              </a:rPr>
              <a:t>Каждое ребро BFS-дерева соединяет вершины, чей уровень при обходе в ширину различается ровно на 1.</a:t>
            </a:r>
          </a:p>
          <a:p>
            <a:pPr lvl="0">
              <a:spcAft>
                <a:spcPts val="1349"/>
              </a:spcAft>
              <a:buSzPct val="100000"/>
              <a:buAutoNum type="arabicPeriod"/>
            </a:pPr>
            <a:r>
              <a:rPr lang="ru-RU" sz="2800" dirty="0" smtClean="0">
                <a:latin typeface="Verdana" pitchFamily="18"/>
                <a:cs typeface="Times New Roman" pitchFamily="18"/>
              </a:rPr>
              <a:t>Каждое ребро из входного списка ребер соединяет вершины, уровень которых в BFS-дереве различается не более чем на единицу или же обе эти вершины не включены в BFS-дерево.</a:t>
            </a:r>
          </a:p>
          <a:p>
            <a:pPr lvl="0">
              <a:spcAft>
                <a:spcPts val="1349"/>
              </a:spcAft>
              <a:buSzPct val="100000"/>
              <a:buAutoNum type="arabicPeriod"/>
            </a:pPr>
            <a:r>
              <a:rPr lang="ru-RU" sz="2800" dirty="0" smtClean="0">
                <a:latin typeface="Verdana" pitchFamily="18"/>
                <a:cs typeface="Times New Roman" pitchFamily="18"/>
              </a:rPr>
              <a:t>BFS-дерево связывает все вершины данной компоненты связности.</a:t>
            </a:r>
          </a:p>
          <a:p>
            <a:pPr lvl="0">
              <a:spcAft>
                <a:spcPts val="1349"/>
              </a:spcAft>
              <a:buSzPct val="100000"/>
              <a:buAutoNum type="arabicPeriod"/>
            </a:pPr>
            <a:r>
              <a:rPr lang="ru-RU" sz="2800" dirty="0" smtClean="0">
                <a:latin typeface="Verdana" pitchFamily="18"/>
                <a:cs typeface="Times New Roman" pitchFamily="18"/>
              </a:rPr>
              <a:t>Каждая вершина и ее родитель соединены ребром в исходном графе.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Измерение производительности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11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TEPS </a:t>
            </a:r>
            <a:r>
              <a:rPr lang="ru-RU" dirty="0" smtClean="0"/>
              <a:t>(</a:t>
            </a:r>
            <a:r>
              <a:rPr lang="ru-RU" dirty="0" err="1" smtClean="0"/>
              <a:t>traversed</a:t>
            </a:r>
            <a:r>
              <a:rPr lang="ru-RU" dirty="0" smtClean="0"/>
              <a:t> </a:t>
            </a:r>
            <a:r>
              <a:rPr lang="ru-RU" dirty="0" err="1" smtClean="0"/>
              <a:t>edges</a:t>
            </a:r>
            <a:r>
              <a:rPr lang="ru-RU" dirty="0" smtClean="0"/>
              <a:t> </a:t>
            </a:r>
            <a:r>
              <a:rPr lang="ru-RU" dirty="0" err="1" smtClean="0"/>
              <a:t>per</a:t>
            </a:r>
            <a:r>
              <a:rPr lang="ru-RU" dirty="0" smtClean="0"/>
              <a:t> </a:t>
            </a:r>
            <a:r>
              <a:rPr lang="ru-RU" dirty="0" err="1" smtClean="0"/>
              <a:t>second</a:t>
            </a:r>
            <a:r>
              <a:rPr lang="ru-RU" dirty="0" smtClean="0"/>
              <a:t>) — количество пройденных ребер за секунду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m</a:t>
            </a:r>
            <a:r>
              <a:rPr lang="ru-RU" dirty="0" smtClean="0"/>
              <a:t> — количество ребер в итоговом </a:t>
            </a:r>
            <a:r>
              <a:rPr lang="ru-RU" dirty="0" smtClean="0"/>
              <a:t>дереве обхода</a:t>
            </a:r>
            <a:endParaRPr lang="ru-RU" dirty="0" smtClean="0"/>
          </a:p>
          <a:p>
            <a:r>
              <a:rPr lang="ru-RU" dirty="0" smtClean="0"/>
              <a:t>time</a:t>
            </a:r>
            <a:r>
              <a:rPr lang="ru-RU" baseline="-25000" dirty="0" smtClean="0"/>
              <a:t>K2</a:t>
            </a:r>
            <a:r>
              <a:rPr lang="ru-RU" dirty="0" smtClean="0"/>
              <a:t> — время работы алгоритма обхода в ширину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08920"/>
            <a:ext cx="4968552" cy="172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12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5"/>
            <a:ext cx="4032448" cy="2938021"/>
          </a:xfrm>
          <a:prstGeom prst="rect">
            <a:avLst/>
          </a:prstGeom>
          <a:noFill/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4104456" cy="2990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Основные результаты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13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Изучена </a:t>
            </a:r>
            <a:r>
              <a:rPr lang="ru-RU" dirty="0" smtClean="0"/>
              <a:t>архитектура параллельной СУБД </a:t>
            </a:r>
            <a:r>
              <a:rPr lang="ru-RU" dirty="0" smtClean="0"/>
              <a:t>PargreSQL </a:t>
            </a:r>
            <a:r>
              <a:rPr lang="ru-RU" dirty="0" smtClean="0"/>
              <a:t>и спецификация теста Graph500</a:t>
            </a:r>
          </a:p>
          <a:p>
            <a:r>
              <a:rPr lang="ru-RU" dirty="0" smtClean="0"/>
              <a:t>Разработана </a:t>
            </a:r>
            <a:r>
              <a:rPr lang="ru-RU" dirty="0" smtClean="0"/>
              <a:t>схема базы данных для хранения </a:t>
            </a:r>
            <a:r>
              <a:rPr lang="ru-RU" dirty="0" smtClean="0"/>
              <a:t>графа </a:t>
            </a:r>
            <a:r>
              <a:rPr lang="ru-RU" dirty="0" smtClean="0"/>
              <a:t>и промежуточных данных в соответствии со </a:t>
            </a:r>
            <a:r>
              <a:rPr lang="ru-RU" dirty="0" smtClean="0"/>
              <a:t>спецификацией </a:t>
            </a:r>
            <a:r>
              <a:rPr lang="ru-RU" dirty="0" smtClean="0"/>
              <a:t>теста Graph500</a:t>
            </a:r>
          </a:p>
          <a:p>
            <a:r>
              <a:rPr lang="ru-RU" dirty="0" smtClean="0"/>
              <a:t>Выполнено </a:t>
            </a:r>
            <a:r>
              <a:rPr lang="ru-RU" dirty="0" smtClean="0"/>
              <a:t>проектирование и разработка </a:t>
            </a:r>
            <a:r>
              <a:rPr lang="ru-RU" dirty="0" smtClean="0"/>
              <a:t>алгоритмов </a:t>
            </a:r>
            <a:r>
              <a:rPr lang="ru-RU" dirty="0" smtClean="0"/>
              <a:t>на языке SQL, реализующих тест </a:t>
            </a:r>
            <a:r>
              <a:rPr lang="ru-RU" dirty="0" smtClean="0"/>
              <a:t>Graph500 </a:t>
            </a:r>
            <a:r>
              <a:rPr lang="ru-RU" dirty="0" smtClean="0"/>
              <a:t>для параллельной СУБД </a:t>
            </a:r>
            <a:r>
              <a:rPr lang="ru-RU" dirty="0" smtClean="0"/>
              <a:t>PargreSQL</a:t>
            </a:r>
          </a:p>
          <a:p>
            <a:r>
              <a:rPr lang="ru-RU" dirty="0" smtClean="0"/>
              <a:t>Проведены </a:t>
            </a:r>
            <a:r>
              <a:rPr lang="ru-RU" dirty="0" smtClean="0"/>
              <a:t>вычислительные эксперименты на суперкомпьютере «Торнадо ЮУрГУ», исследующие эффективность параллельной СУБД PargreSQL на тесте </a:t>
            </a:r>
            <a:r>
              <a:rPr lang="ru-RU" dirty="0" smtClean="0"/>
              <a:t>Graph500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Цель и задачи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Цель: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	Оценка </a:t>
            </a:r>
            <a:r>
              <a:rPr lang="ru-RU" dirty="0" smtClean="0"/>
              <a:t>эффективности параллельной СУБД PargreSQL на задачах </a:t>
            </a:r>
            <a:r>
              <a:rPr lang="ru-RU" dirty="0" smtClean="0"/>
              <a:t>интенсивной </a:t>
            </a:r>
            <a:r>
              <a:rPr lang="ru-RU" dirty="0" smtClean="0"/>
              <a:t>обработки данных с помощью сравнительного теста Graph500 </a:t>
            </a:r>
          </a:p>
          <a:p>
            <a:pPr>
              <a:buNone/>
            </a:pPr>
            <a:r>
              <a:rPr lang="ru-RU" b="1" dirty="0" smtClean="0"/>
              <a:t>Задачи:</a:t>
            </a:r>
            <a:endParaRPr lang="ru-RU" b="1" dirty="0" smtClean="0"/>
          </a:p>
          <a:p>
            <a:r>
              <a:rPr lang="ru-RU" dirty="0" smtClean="0"/>
              <a:t>Изучить </a:t>
            </a:r>
            <a:r>
              <a:rPr lang="ru-RU" dirty="0" smtClean="0"/>
              <a:t>архитектуру параллельной СУБД PargreSQL и спецификацию теста </a:t>
            </a:r>
            <a:r>
              <a:rPr lang="ru-RU" dirty="0" smtClean="0"/>
              <a:t>Graph500</a:t>
            </a:r>
            <a:endParaRPr lang="ru-RU" dirty="0" smtClean="0"/>
          </a:p>
          <a:p>
            <a:r>
              <a:rPr lang="ru-RU" dirty="0" smtClean="0"/>
              <a:t>Разработать </a:t>
            </a:r>
            <a:r>
              <a:rPr lang="ru-RU" dirty="0" smtClean="0"/>
              <a:t>схему базы данных для хранения графа и промежуточных </a:t>
            </a:r>
            <a:r>
              <a:rPr lang="ru-RU" dirty="0" smtClean="0"/>
              <a:t>данных </a:t>
            </a:r>
            <a:r>
              <a:rPr lang="ru-RU" dirty="0" smtClean="0"/>
              <a:t>в соответствии со спецификацией теста Graph500</a:t>
            </a:r>
          </a:p>
          <a:p>
            <a:r>
              <a:rPr lang="ru-RU" dirty="0" smtClean="0"/>
              <a:t>Выполнить </a:t>
            </a:r>
            <a:r>
              <a:rPr lang="ru-RU" dirty="0" smtClean="0"/>
              <a:t>проектирование и разработку алгоритмов на языке SQL, </a:t>
            </a:r>
            <a:r>
              <a:rPr lang="ru-RU" dirty="0" smtClean="0"/>
              <a:t>реализующих </a:t>
            </a:r>
            <a:r>
              <a:rPr lang="ru-RU" dirty="0" smtClean="0"/>
              <a:t>тест Graph500 для параллельной СУБД PargreSQL</a:t>
            </a:r>
          </a:p>
          <a:p>
            <a:r>
              <a:rPr lang="ru-RU" dirty="0" smtClean="0"/>
              <a:t>Провести </a:t>
            </a:r>
            <a:r>
              <a:rPr lang="ru-RU" dirty="0" smtClean="0"/>
              <a:t>вычислительные эксперименты на суперкомпьютере </a:t>
            </a:r>
            <a:r>
              <a:rPr lang="ru-RU" dirty="0" smtClean="0"/>
              <a:t>«Торнадо ЮУрГУ», </a:t>
            </a:r>
            <a:r>
              <a:rPr lang="ru-RU" dirty="0" smtClean="0"/>
              <a:t>исследующие эффективность параллельной СУБД PargreSQL на </a:t>
            </a:r>
            <a:r>
              <a:rPr lang="ru-RU" dirty="0" smtClean="0"/>
              <a:t>тесте </a:t>
            </a:r>
            <a:r>
              <a:rPr lang="ru-RU" dirty="0" smtClean="0"/>
              <a:t>Graph500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Параллельная СУБД </a:t>
            </a:r>
            <a:r>
              <a:rPr lang="en-US" dirty="0" smtClean="0"/>
              <a:t>PargreSQL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6768752" cy="4937760"/>
          </a:xfrm>
        </p:spPr>
        <p:txBody>
          <a:bodyPr numCol="2">
            <a:normAutofit/>
          </a:bodyPr>
          <a:lstStyle/>
          <a:p>
            <a:r>
              <a:rPr lang="ru-RU" sz="2000" dirty="0" smtClean="0"/>
              <a:t>Фрагментный параллелизм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Alexander\Documents\bachelor\img\arch_pargr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204864"/>
            <a:ext cx="3492896" cy="3388005"/>
          </a:xfrm>
          <a:prstGeom prst="rect">
            <a:avLst/>
          </a:prstGeom>
          <a:noFill/>
        </p:spPr>
      </p:pic>
      <p:pic>
        <p:nvPicPr>
          <p:cNvPr id="1027" name="Picture 3" descr="C:\Users\Alexander\Documents\bachelor\img\frag_p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4331086" cy="2376264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5148064" y="1628800"/>
            <a:ext cx="6239544" cy="4937760"/>
          </a:xfrm>
          <a:prstGeom prst="rect">
            <a:avLst/>
          </a:prstGeom>
        </p:spPr>
        <p:txBody>
          <a:bodyPr vert="horz" numCol="2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Архитектура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PargreSQL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</a:t>
            </a:r>
            <a:r>
              <a:rPr lang="en-US" dirty="0" smtClean="0"/>
              <a:t>Graph500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lexander\Documents\bachelor\img\umlgraph500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6752"/>
            <a:ext cx="3774306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 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Alexander\Documents\bachelor\img\use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516813" cy="455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структура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Alexander\Documents\bachelor\img\pack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5926097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классов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Alexander\Documents\bachelor\img\ERum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7034213" cy="299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в </a:t>
            </a:r>
            <a:r>
              <a:rPr lang="en-US" dirty="0" smtClean="0"/>
              <a:t>PargreSQL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8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988840"/>
            <a:ext cx="8208913" cy="304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751-E649-42CB-A4FE-E47EE73528C0}" type="slidenum">
              <a:rPr lang="ru-RU" smtClean="0"/>
              <a:t>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1268760"/>
            <a:ext cx="6398640" cy="137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699792" y="2852936"/>
            <a:ext cx="3859920" cy="349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</TotalTime>
  <Words>265</Words>
  <Application>Microsoft Office PowerPoint</Application>
  <PresentationFormat>Экран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Реализация теста Graph500 для параллельной СУБД PargreSQL</vt:lpstr>
      <vt:lpstr>Цель и задачи исследования</vt:lpstr>
      <vt:lpstr>Параллельная СУБД PargreSQL</vt:lpstr>
      <vt:lpstr>Тест Graph500</vt:lpstr>
      <vt:lpstr>Варианты использования системы</vt:lpstr>
      <vt:lpstr>Модульная структура</vt:lpstr>
      <vt:lpstr>Схема классов</vt:lpstr>
      <vt:lpstr>Таблица в PargreSQL</vt:lpstr>
      <vt:lpstr>Обход в ширину</vt:lpstr>
      <vt:lpstr>Проверка корректности</vt:lpstr>
      <vt:lpstr>Измерение производительности</vt:lpstr>
      <vt:lpstr>Эксперименты</vt:lpstr>
      <vt:lpstr>Основные результаты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теста Graph500 для параллельной СУБД PargreSQL</dc:title>
  <dc:creator>Alexander</dc:creator>
  <cp:lastModifiedBy>Alexander</cp:lastModifiedBy>
  <cp:revision>9</cp:revision>
  <dcterms:created xsi:type="dcterms:W3CDTF">2014-06-03T00:24:32Z</dcterms:created>
  <dcterms:modified xsi:type="dcterms:W3CDTF">2014-06-03T01:47:45Z</dcterms:modified>
</cp:coreProperties>
</file>