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82" r:id="rId2"/>
    <p:sldId id="283" r:id="rId3"/>
    <p:sldId id="284" r:id="rId4"/>
    <p:sldId id="285" r:id="rId5"/>
    <p:sldId id="286" r:id="rId6"/>
    <p:sldId id="287" r:id="rId7"/>
    <p:sldId id="289" r:id="rId8"/>
    <p:sldId id="288" r:id="rId9"/>
    <p:sldId id="290" r:id="rId10"/>
    <p:sldId id="291" r:id="rId11"/>
    <p:sldId id="292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44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473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75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03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202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831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5204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591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C5EF2-6A1C-47AE-9472-291D1AC4ED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475" y="227962"/>
            <a:ext cx="1068601" cy="7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9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633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83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875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86" y="624110"/>
            <a:ext cx="10541225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F552D6-F6E4-4B9E-A0D8-745DB6E9C0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475" y="227962"/>
            <a:ext cx="1068601" cy="7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508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250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874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53152-5DF5-4979-A537-0FE8AB80BD2D}" type="datetimeFigureOut">
              <a:rPr lang="fi-FI" smtClean="0"/>
              <a:t>28.1.2021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189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4396577-12B3-4832-80D2-C0C8812DA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i-FI" sz="4400" dirty="0" err="1"/>
              <a:t>Rocker</a:t>
            </a:r>
            <a:r>
              <a:rPr lang="fi-FI" sz="4400" dirty="0"/>
              <a:t> Reporting V3</a:t>
            </a:r>
            <a:endParaRPr lang="en-US" sz="4400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9F049E8-602E-4363-A40A-655E1B478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i-FI" sz="6000" dirty="0"/>
              <a:t>Excel </a:t>
            </a:r>
            <a:r>
              <a:rPr lang="fi-FI" sz="6000" dirty="0" err="1"/>
              <a:t>Charts</a:t>
            </a:r>
            <a:r>
              <a:rPr lang="fi-FI" sz="6000" dirty="0"/>
              <a:t> &amp; </a:t>
            </a:r>
            <a:r>
              <a:rPr lang="fi-FI" sz="6000" dirty="0" err="1"/>
              <a:t>Pivots</a:t>
            </a:r>
            <a:r>
              <a:rPr lang="fi-FI" sz="6000" dirty="0"/>
              <a:t> User Guide</a:t>
            </a:r>
            <a:endParaRPr lang="en-US" sz="6000" dirty="0"/>
          </a:p>
        </p:txBody>
      </p:sp>
      <p:pic>
        <p:nvPicPr>
          <p:cNvPr id="6" name="Picture 5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CD95C763-52DD-487A-9174-96DD4A852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358" y="463061"/>
            <a:ext cx="3286858" cy="328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BE86-01D0-4B0D-9CEE-30EAAC1E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Execute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E136E-D186-45A7-B9D7-4BB6F2837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911" y="2027883"/>
            <a:ext cx="9100038" cy="4377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0827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CA40F2-0F6F-4688-AC85-9C27AC6A0B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Excel </a:t>
            </a:r>
            <a:r>
              <a:rPr lang="fi-FI" dirty="0" err="1"/>
              <a:t>collection</a:t>
            </a:r>
            <a:r>
              <a:rPr lang="fi-FI" dirty="0"/>
              <a:t> </a:t>
            </a:r>
            <a:r>
              <a:rPr lang="fi-FI" dirty="0" err="1"/>
              <a:t>reports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9BA175E-2333-49A1-BA9E-38C972ED0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5D3DC9-440F-45B6-86EB-7351535F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collection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C29A2-3B41-45B8-BB37-807C34084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188" y="2043356"/>
            <a:ext cx="8782570" cy="434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BEDDA4B4-76A2-4710-A896-9614427FD512}"/>
              </a:ext>
            </a:extLst>
          </p:cNvPr>
          <p:cNvSpPr/>
          <p:nvPr/>
        </p:nvSpPr>
        <p:spPr>
          <a:xfrm flipH="1">
            <a:off x="7895910" y="2833640"/>
            <a:ext cx="3223846" cy="1411789"/>
          </a:xfrm>
          <a:prstGeom prst="borderCallout1">
            <a:avLst>
              <a:gd name="adj1" fmla="val 112669"/>
              <a:gd name="adj2" fmla="val 60524"/>
              <a:gd name="adj3" fmla="val 159728"/>
              <a:gd name="adj4" fmla="val 127330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err="1">
                <a:solidFill>
                  <a:schemeClr val="tx1"/>
                </a:solidFill>
              </a:rPr>
              <a:t>Verify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that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Sheet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names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are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unique</a:t>
            </a:r>
            <a:r>
              <a:rPr lang="fi-FI" sz="1400" dirty="0">
                <a:solidFill>
                  <a:schemeClr val="tx1"/>
                </a:solidFill>
              </a:rPr>
              <a:t>. </a:t>
            </a:r>
            <a:r>
              <a:rPr lang="fi-FI" sz="1400" dirty="0" err="1">
                <a:solidFill>
                  <a:schemeClr val="tx1"/>
                </a:solidFill>
              </a:rPr>
              <a:t>Use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also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unique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column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heading</a:t>
            </a:r>
            <a:r>
              <a:rPr lang="fi-FI" sz="1400" dirty="0">
                <a:solidFill>
                  <a:schemeClr val="tx1"/>
                </a:solidFill>
              </a:rPr>
              <a:t> (</a:t>
            </a:r>
            <a:r>
              <a:rPr lang="fi-FI" sz="1400" dirty="0" err="1">
                <a:solidFill>
                  <a:schemeClr val="tx1"/>
                </a:solidFill>
              </a:rPr>
              <a:t>one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Named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Range</a:t>
            </a:r>
            <a:r>
              <a:rPr lang="fi-FI" sz="1400" dirty="0">
                <a:solidFill>
                  <a:schemeClr val="tx1"/>
                </a:solidFill>
              </a:rPr>
              <a:t> per </a:t>
            </a:r>
            <a:r>
              <a:rPr lang="fi-FI" sz="1400" dirty="0" err="1">
                <a:solidFill>
                  <a:schemeClr val="tx1"/>
                </a:solidFill>
              </a:rPr>
              <a:t>column</a:t>
            </a:r>
            <a:r>
              <a:rPr lang="fi-FI" sz="140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32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CE91A1-45E1-40B5-B5C3-31688C92B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602" y="1494043"/>
            <a:ext cx="6162998" cy="502812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B5D3DC9-440F-45B6-86EB-7351535F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Execute</a:t>
            </a:r>
            <a:r>
              <a:rPr lang="fi-FI" dirty="0"/>
              <a:t> </a:t>
            </a:r>
            <a:r>
              <a:rPr lang="fi-FI" dirty="0" err="1"/>
              <a:t>report</a:t>
            </a:r>
            <a:r>
              <a:rPr lang="fi-FI" dirty="0"/>
              <a:t> and open Excel for </a:t>
            </a:r>
            <a:r>
              <a:rPr lang="fi-FI" dirty="0" err="1"/>
              <a:t>editing</a:t>
            </a:r>
            <a:endParaRPr lang="en-US" dirty="0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EDDA4B4-76A2-4710-A896-9614427FD512}"/>
              </a:ext>
            </a:extLst>
          </p:cNvPr>
          <p:cNvSpPr/>
          <p:nvPr/>
        </p:nvSpPr>
        <p:spPr>
          <a:xfrm flipH="1">
            <a:off x="5664338" y="2166257"/>
            <a:ext cx="3071448" cy="1057771"/>
          </a:xfrm>
          <a:prstGeom prst="borderCallout1">
            <a:avLst>
              <a:gd name="adj1" fmla="val 47900"/>
              <a:gd name="adj2" fmla="val 103238"/>
              <a:gd name="adj3" fmla="val 103055"/>
              <a:gd name="adj4" fmla="val 17257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err="1">
                <a:solidFill>
                  <a:schemeClr val="tx1"/>
                </a:solidFill>
              </a:rPr>
              <a:t>Unique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column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headings</a:t>
            </a:r>
            <a:r>
              <a:rPr lang="fi-FI" sz="1400" dirty="0">
                <a:solidFill>
                  <a:schemeClr val="tx1"/>
                </a:solidFill>
              </a:rPr>
              <a:t> (</a:t>
            </a:r>
            <a:r>
              <a:rPr lang="fi-FI" sz="1400" dirty="0" err="1">
                <a:solidFill>
                  <a:schemeClr val="tx1"/>
                </a:solidFill>
              </a:rPr>
              <a:t>one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Named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Range</a:t>
            </a:r>
            <a:r>
              <a:rPr lang="fi-FI" sz="1400" dirty="0">
                <a:solidFill>
                  <a:schemeClr val="tx1"/>
                </a:solidFill>
              </a:rPr>
              <a:t> per </a:t>
            </a:r>
            <a:r>
              <a:rPr lang="fi-FI" sz="1400" dirty="0" err="1">
                <a:solidFill>
                  <a:schemeClr val="tx1"/>
                </a:solidFill>
              </a:rPr>
              <a:t>column</a:t>
            </a:r>
            <a:r>
              <a:rPr lang="fi-FI" sz="140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A069BB58-8B22-439A-9B80-E150A4EE7FD4}"/>
              </a:ext>
            </a:extLst>
          </p:cNvPr>
          <p:cNvSpPr/>
          <p:nvPr/>
        </p:nvSpPr>
        <p:spPr>
          <a:xfrm flipH="1">
            <a:off x="4620899" y="4533900"/>
            <a:ext cx="3223846" cy="762001"/>
          </a:xfrm>
          <a:prstGeom prst="borderCallout1">
            <a:avLst>
              <a:gd name="adj1" fmla="val 112669"/>
              <a:gd name="adj2" fmla="val 60524"/>
              <a:gd name="adj3" fmla="val 202585"/>
              <a:gd name="adj4" fmla="val 126655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err="1">
                <a:solidFill>
                  <a:schemeClr val="tx1"/>
                </a:solidFill>
              </a:rPr>
              <a:t>Verify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that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Sheet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names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are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unique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993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F8E3FB-0860-4049-ACB1-F690606BB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24" y="1777169"/>
            <a:ext cx="5265876" cy="452286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B5D3DC9-440F-45B6-86EB-7351535F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empty</a:t>
            </a:r>
            <a:r>
              <a:rPr lang="fi-FI" dirty="0"/>
              <a:t> </a:t>
            </a:r>
            <a:r>
              <a:rPr lang="fi-FI" dirty="0" err="1"/>
              <a:t>Sheet</a:t>
            </a:r>
            <a:r>
              <a:rPr lang="fi-FI" dirty="0"/>
              <a:t> and </a:t>
            </a:r>
            <a:r>
              <a:rPr lang="fi-FI" dirty="0" err="1"/>
              <a:t>add</a:t>
            </a:r>
            <a:r>
              <a:rPr lang="fi-FI" dirty="0"/>
              <a:t> some </a:t>
            </a:r>
            <a:r>
              <a:rPr lang="fi-FI" dirty="0" err="1"/>
              <a:t>formulas</a:t>
            </a:r>
            <a:endParaRPr lang="en-US" dirty="0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EDDA4B4-76A2-4710-A896-9614427FD512}"/>
              </a:ext>
            </a:extLst>
          </p:cNvPr>
          <p:cNvSpPr/>
          <p:nvPr/>
        </p:nvSpPr>
        <p:spPr>
          <a:xfrm flipH="1">
            <a:off x="6815207" y="1709056"/>
            <a:ext cx="4484164" cy="1905001"/>
          </a:xfrm>
          <a:prstGeom prst="borderCallout1">
            <a:avLst>
              <a:gd name="adj1" fmla="val 47900"/>
              <a:gd name="adj2" fmla="val 103238"/>
              <a:gd name="adj3" fmla="val 41019"/>
              <a:gd name="adj4" fmla="val 215946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err="1">
                <a:solidFill>
                  <a:schemeClr val="tx1"/>
                </a:solidFill>
              </a:rPr>
              <a:t>Take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series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names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from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e.g</a:t>
            </a:r>
            <a:r>
              <a:rPr lang="fi-FI" sz="1400" dirty="0">
                <a:solidFill>
                  <a:schemeClr val="tx1"/>
                </a:solidFill>
              </a:rPr>
              <a:t>. </a:t>
            </a:r>
            <a:r>
              <a:rPr lang="fi-FI" sz="1400" dirty="0" err="1">
                <a:solidFill>
                  <a:schemeClr val="tx1"/>
                </a:solidFill>
              </a:rPr>
              <a:t>sheet</a:t>
            </a:r>
            <a:r>
              <a:rPr lang="fi-FI" sz="1400" dirty="0">
                <a:solidFill>
                  <a:schemeClr val="tx1"/>
                </a:solidFill>
              </a:rPr>
              <a:t> Data </a:t>
            </a:r>
            <a:r>
              <a:rPr lang="fi-FI" sz="1400" dirty="0" err="1">
                <a:solidFill>
                  <a:schemeClr val="tx1"/>
                </a:solidFill>
              </a:rPr>
              <a:t>with</a:t>
            </a:r>
            <a:r>
              <a:rPr lang="fi-FI" sz="1400" dirty="0">
                <a:solidFill>
                  <a:schemeClr val="tx1"/>
                </a:solidFill>
              </a:rPr>
              <a:t> formula</a:t>
            </a:r>
          </a:p>
          <a:p>
            <a:pPr algn="ctr"/>
            <a:endParaRPr lang="fi-FI" sz="1400" dirty="0">
              <a:solidFill>
                <a:schemeClr val="tx1"/>
              </a:solidFill>
            </a:endParaRPr>
          </a:p>
          <a:p>
            <a:pPr algn="ctr"/>
            <a:r>
              <a:rPr lang="fi-FI" sz="2000" b="1" dirty="0">
                <a:solidFill>
                  <a:schemeClr val="tx1"/>
                </a:solidFill>
              </a:rPr>
              <a:t>=IF(Data!A1&lt;&gt;"";Data!A1;"")</a:t>
            </a:r>
          </a:p>
          <a:p>
            <a:pPr algn="ctr"/>
            <a:endParaRPr lang="fi-FI" sz="2000" b="1" dirty="0">
              <a:solidFill>
                <a:schemeClr val="tx1"/>
              </a:solidFill>
            </a:endParaRPr>
          </a:p>
          <a:p>
            <a:pPr algn="ctr"/>
            <a:r>
              <a:rPr lang="fi-FI" sz="1400" dirty="0">
                <a:solidFill>
                  <a:schemeClr val="tx1"/>
                </a:solidFill>
              </a:rPr>
              <a:t>Copy formula to </a:t>
            </a:r>
            <a:r>
              <a:rPr lang="fi-FI" sz="1400" dirty="0" err="1">
                <a:solidFill>
                  <a:schemeClr val="tx1"/>
                </a:solidFill>
              </a:rPr>
              <a:t>cells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below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55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5472C6-711A-449F-9563-D82883AC5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58" y="1709055"/>
            <a:ext cx="7000877" cy="42291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B5D3DC9-440F-45B6-86EB-7351535F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Take</a:t>
            </a:r>
            <a:r>
              <a:rPr lang="fi-FI" dirty="0"/>
              <a:t> data </a:t>
            </a:r>
            <a:r>
              <a:rPr lang="fi-FI" dirty="0" err="1"/>
              <a:t>with</a:t>
            </a:r>
            <a:r>
              <a:rPr lang="fi-FI" dirty="0"/>
              <a:t> VLOOKUP</a:t>
            </a:r>
            <a:endParaRPr lang="en-US" dirty="0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EDDA4B4-76A2-4710-A896-9614427FD512}"/>
              </a:ext>
            </a:extLst>
          </p:cNvPr>
          <p:cNvSpPr/>
          <p:nvPr/>
        </p:nvSpPr>
        <p:spPr>
          <a:xfrm flipH="1">
            <a:off x="6896847" y="1709056"/>
            <a:ext cx="4788965" cy="1905001"/>
          </a:xfrm>
          <a:prstGeom prst="borderCallout1">
            <a:avLst>
              <a:gd name="adj1" fmla="val 47900"/>
              <a:gd name="adj2" fmla="val 103238"/>
              <a:gd name="adj3" fmla="val 68162"/>
              <a:gd name="adj4" fmla="val 158655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b="1" dirty="0">
                <a:solidFill>
                  <a:schemeClr val="tx1"/>
                </a:solidFill>
              </a:rPr>
              <a:t>=VLOOKUP(A2;</a:t>
            </a:r>
            <a:r>
              <a:rPr lang="fi-FI" sz="2000" b="1" dirty="0">
                <a:solidFill>
                  <a:srgbClr val="FF0000"/>
                </a:solidFill>
              </a:rPr>
              <a:t>Data</a:t>
            </a:r>
            <a:r>
              <a:rPr lang="fi-FI" sz="2000" b="1" dirty="0">
                <a:solidFill>
                  <a:schemeClr val="tx1"/>
                </a:solidFill>
              </a:rPr>
              <a:t>!$A$1:$B$16;2)</a:t>
            </a:r>
          </a:p>
          <a:p>
            <a:pPr algn="ctr"/>
            <a:endParaRPr lang="fi-FI" sz="2000" b="1" dirty="0">
              <a:solidFill>
                <a:schemeClr val="tx1"/>
              </a:solidFill>
            </a:endParaRPr>
          </a:p>
          <a:p>
            <a:pPr algn="ctr"/>
            <a:r>
              <a:rPr lang="fi-FI" sz="1400" dirty="0">
                <a:solidFill>
                  <a:schemeClr val="tx1"/>
                </a:solidFill>
              </a:rPr>
              <a:t>Copy formula to </a:t>
            </a:r>
            <a:r>
              <a:rPr lang="fi-FI" sz="1400" dirty="0" err="1">
                <a:solidFill>
                  <a:schemeClr val="tx1"/>
                </a:solidFill>
              </a:rPr>
              <a:t>cells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below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AB811C78-4D41-4AF5-ADDD-5ECC07F74420}"/>
              </a:ext>
            </a:extLst>
          </p:cNvPr>
          <p:cNvSpPr/>
          <p:nvPr/>
        </p:nvSpPr>
        <p:spPr>
          <a:xfrm flipH="1">
            <a:off x="6896850" y="3823605"/>
            <a:ext cx="4788964" cy="1905001"/>
          </a:xfrm>
          <a:prstGeom prst="borderCallout1">
            <a:avLst>
              <a:gd name="adj1" fmla="val 47900"/>
              <a:gd name="adj2" fmla="val 103238"/>
              <a:gd name="adj3" fmla="val -37838"/>
              <a:gd name="adj4" fmla="val 141540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400" dirty="0">
              <a:solidFill>
                <a:schemeClr val="tx1"/>
              </a:solidFill>
            </a:endParaRPr>
          </a:p>
          <a:p>
            <a:pPr algn="ctr"/>
            <a:r>
              <a:rPr lang="fi-FI" sz="1400" dirty="0" err="1">
                <a:solidFill>
                  <a:schemeClr val="tx1"/>
                </a:solidFill>
              </a:rPr>
              <a:t>Take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more</a:t>
            </a:r>
            <a:r>
              <a:rPr lang="fi-FI" sz="1400" dirty="0">
                <a:solidFill>
                  <a:schemeClr val="tx1"/>
                </a:solidFill>
              </a:rPr>
              <a:t> data </a:t>
            </a:r>
            <a:r>
              <a:rPr lang="fi-FI" sz="1400" dirty="0" err="1">
                <a:solidFill>
                  <a:schemeClr val="tx1"/>
                </a:solidFill>
              </a:rPr>
              <a:t>from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other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sheets</a:t>
            </a:r>
            <a:endParaRPr lang="fi-FI" sz="1400" dirty="0">
              <a:solidFill>
                <a:schemeClr val="tx1"/>
              </a:solidFill>
            </a:endParaRPr>
          </a:p>
          <a:p>
            <a:pPr algn="ctr"/>
            <a:endParaRPr lang="fi-FI" sz="2000" b="1" dirty="0">
              <a:solidFill>
                <a:schemeClr val="tx1"/>
              </a:solidFill>
            </a:endParaRPr>
          </a:p>
          <a:p>
            <a:pPr algn="ctr"/>
            <a:r>
              <a:rPr lang="fi-FI" sz="2000" b="1" dirty="0">
                <a:solidFill>
                  <a:schemeClr val="tx1"/>
                </a:solidFill>
              </a:rPr>
              <a:t>=VLOOKUP(A2;</a:t>
            </a:r>
            <a:r>
              <a:rPr lang="fi-FI" sz="2000" b="1" dirty="0">
                <a:solidFill>
                  <a:srgbClr val="FF0000"/>
                </a:solidFill>
              </a:rPr>
              <a:t>Data2</a:t>
            </a:r>
            <a:r>
              <a:rPr lang="fi-FI" sz="2000" b="1" dirty="0">
                <a:solidFill>
                  <a:schemeClr val="tx1"/>
                </a:solidFill>
              </a:rPr>
              <a:t>!$A$1:$B$16;2)</a:t>
            </a:r>
          </a:p>
          <a:p>
            <a:pPr algn="ctr"/>
            <a:endParaRPr lang="fi-FI" sz="2000" b="1" dirty="0">
              <a:solidFill>
                <a:schemeClr val="tx1"/>
              </a:solidFill>
            </a:endParaRPr>
          </a:p>
          <a:p>
            <a:pPr algn="ctr"/>
            <a:r>
              <a:rPr lang="fi-FI" sz="1400" dirty="0">
                <a:solidFill>
                  <a:schemeClr val="tx1"/>
                </a:solidFill>
              </a:rPr>
              <a:t>Copy formula to </a:t>
            </a:r>
            <a:r>
              <a:rPr lang="fi-FI" sz="1400" dirty="0" err="1">
                <a:solidFill>
                  <a:schemeClr val="tx1"/>
                </a:solidFill>
              </a:rPr>
              <a:t>cells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below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640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5D3DC9-440F-45B6-86EB-7351535F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Save</a:t>
            </a:r>
            <a:r>
              <a:rPr lang="fi-FI" dirty="0"/>
              <a:t> as </a:t>
            </a:r>
            <a:r>
              <a:rPr lang="fi-FI" dirty="0" err="1"/>
              <a:t>template</a:t>
            </a:r>
            <a:r>
              <a:rPr lang="fi-FI" dirty="0"/>
              <a:t>, </a:t>
            </a:r>
            <a:r>
              <a:rPr lang="fi-FI" dirty="0" err="1"/>
              <a:t>upload</a:t>
            </a:r>
            <a:r>
              <a:rPr lang="fi-FI" dirty="0"/>
              <a:t> </a:t>
            </a:r>
            <a:r>
              <a:rPr lang="fi-FI" dirty="0" err="1"/>
              <a:t>template</a:t>
            </a:r>
            <a:r>
              <a:rPr lang="fi-FI" dirty="0"/>
              <a:t> and </a:t>
            </a:r>
            <a:r>
              <a:rPr lang="fi-FI" dirty="0" err="1"/>
              <a:t>execute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952D1-4916-4C30-99E7-0444DEB82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877" y="1847386"/>
            <a:ext cx="8834552" cy="47226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C36B2D-E16C-4695-94FB-B4E7EAD3F2ED}"/>
              </a:ext>
            </a:extLst>
          </p:cNvPr>
          <p:cNvSpPr txBox="1"/>
          <p:nvPr/>
        </p:nvSpPr>
        <p:spPr>
          <a:xfrm>
            <a:off x="8743950" y="3314172"/>
            <a:ext cx="2461846" cy="14773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 err="1"/>
              <a:t>Note</a:t>
            </a:r>
            <a:r>
              <a:rPr lang="fi-FI" dirty="0"/>
              <a:t>:</a:t>
            </a:r>
          </a:p>
          <a:p>
            <a:pPr algn="ctr"/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must</a:t>
            </a:r>
            <a:r>
              <a:rPr lang="fi-FI" dirty="0"/>
              <a:t> </a:t>
            </a:r>
            <a:r>
              <a:rPr lang="fi-FI" dirty="0" err="1"/>
              <a:t>enable</a:t>
            </a:r>
            <a:r>
              <a:rPr lang="fi-FI" dirty="0"/>
              <a:t> </a:t>
            </a:r>
            <a:r>
              <a:rPr lang="fi-FI" dirty="0" err="1"/>
              <a:t>editing</a:t>
            </a:r>
            <a:r>
              <a:rPr lang="fi-FI" dirty="0"/>
              <a:t>, </a:t>
            </a:r>
            <a:r>
              <a:rPr lang="fi-FI" dirty="0" err="1"/>
              <a:t>otherwise</a:t>
            </a:r>
            <a:r>
              <a:rPr lang="fi-FI" dirty="0"/>
              <a:t> Excel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update</a:t>
            </a:r>
            <a:r>
              <a:rPr lang="fi-FI" dirty="0"/>
              <a:t>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970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D4478A-7985-4B37-8825-DAD46F44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Pivots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D4ACC-3E5A-404E-B17D-8AE5929D3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05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0BF3DB-24EA-468D-92A4-1E1EF3F4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Open </a:t>
            </a:r>
            <a:r>
              <a:rPr lang="fi-FI" dirty="0" err="1"/>
              <a:t>tempate</a:t>
            </a:r>
            <a:r>
              <a:rPr lang="fi-FI" dirty="0"/>
              <a:t> for </a:t>
            </a:r>
            <a:r>
              <a:rPr lang="fi-FI" dirty="0" err="1"/>
              <a:t>editing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12CC3C-8970-43EE-9CCA-32E16882D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753" y="1528157"/>
            <a:ext cx="8502494" cy="5010085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F41DEBD1-5CAD-46DC-9B54-8917800CB2E6}"/>
              </a:ext>
            </a:extLst>
          </p:cNvPr>
          <p:cNvSpPr/>
          <p:nvPr/>
        </p:nvSpPr>
        <p:spPr>
          <a:xfrm flipH="1">
            <a:off x="4487080" y="1528157"/>
            <a:ext cx="2228044" cy="915651"/>
          </a:xfrm>
          <a:prstGeom prst="borderCallout1">
            <a:avLst>
              <a:gd name="adj1" fmla="val 58368"/>
              <a:gd name="adj2" fmla="val 105343"/>
              <a:gd name="adj3" fmla="val 168050"/>
              <a:gd name="adj4" fmla="val 192290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>
                <a:solidFill>
                  <a:schemeClr val="tx1"/>
                </a:solidFill>
              </a:rPr>
              <a:t>Select </a:t>
            </a:r>
            <a:r>
              <a:rPr lang="fi-FI" sz="1400" dirty="0" err="1">
                <a:solidFill>
                  <a:schemeClr val="tx1"/>
                </a:solidFill>
              </a:rPr>
              <a:t>table</a:t>
            </a:r>
            <a:endParaRPr lang="fi-FI" sz="1400" dirty="0">
              <a:solidFill>
                <a:schemeClr val="tx1"/>
              </a:solidFill>
            </a:endParaRPr>
          </a:p>
          <a:p>
            <a:pPr algn="ctr"/>
            <a:r>
              <a:rPr lang="fi-FI" sz="1400" dirty="0">
                <a:solidFill>
                  <a:schemeClr val="tx1"/>
                </a:solidFill>
              </a:rPr>
              <a:t>(</a:t>
            </a:r>
            <a:r>
              <a:rPr lang="fi-FI" sz="1400" dirty="0" err="1">
                <a:solidFill>
                  <a:schemeClr val="tx1"/>
                </a:solidFill>
              </a:rPr>
              <a:t>don’t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create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overlaping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tables</a:t>
            </a:r>
            <a:r>
              <a:rPr lang="fi-FI" sz="1400" dirty="0">
                <a:solidFill>
                  <a:schemeClr val="tx1"/>
                </a:solidFill>
              </a:rPr>
              <a:t> on data </a:t>
            </a:r>
            <a:r>
              <a:rPr lang="fi-FI" sz="1400" dirty="0" err="1">
                <a:solidFill>
                  <a:schemeClr val="tx1"/>
                </a:solidFill>
              </a:rPr>
              <a:t>area</a:t>
            </a:r>
            <a:r>
              <a:rPr lang="fi-FI" sz="140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AFEF8877-96C2-4BEF-BDEB-CC6D0EA19CD8}"/>
              </a:ext>
            </a:extLst>
          </p:cNvPr>
          <p:cNvSpPr/>
          <p:nvPr/>
        </p:nvSpPr>
        <p:spPr>
          <a:xfrm flipH="1">
            <a:off x="2342050" y="5106159"/>
            <a:ext cx="1847045" cy="447368"/>
          </a:xfrm>
          <a:prstGeom prst="borderCallout1">
            <a:avLst>
              <a:gd name="adj1" fmla="val 58368"/>
              <a:gd name="adj2" fmla="val 105343"/>
              <a:gd name="adj3" fmla="val -563120"/>
              <a:gd name="adj4" fmla="val 112310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err="1">
                <a:solidFill>
                  <a:schemeClr val="tx1"/>
                </a:solidFill>
              </a:rPr>
              <a:t>Insert</a:t>
            </a:r>
            <a:r>
              <a:rPr lang="fi-FI" sz="1400" dirty="0">
                <a:solidFill>
                  <a:schemeClr val="tx1"/>
                </a:solidFill>
              </a:rPr>
              <a:t> Pivot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752EFCA6-C960-4190-BF82-E934582D28FD}"/>
              </a:ext>
            </a:extLst>
          </p:cNvPr>
          <p:cNvSpPr/>
          <p:nvPr/>
        </p:nvSpPr>
        <p:spPr>
          <a:xfrm flipH="1">
            <a:off x="8963830" y="3715509"/>
            <a:ext cx="1847045" cy="447368"/>
          </a:xfrm>
          <a:prstGeom prst="borderCallout1">
            <a:avLst>
              <a:gd name="adj1" fmla="val 58368"/>
              <a:gd name="adj2" fmla="val 105343"/>
              <a:gd name="adj3" fmla="val 189311"/>
              <a:gd name="adj4" fmla="val 156865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err="1">
                <a:solidFill>
                  <a:schemeClr val="tx1"/>
                </a:solidFill>
              </a:rPr>
              <a:t>Insert</a:t>
            </a:r>
            <a:r>
              <a:rPr lang="fi-FI" sz="1400" dirty="0">
                <a:solidFill>
                  <a:schemeClr val="tx1"/>
                </a:solidFill>
              </a:rPr>
              <a:t> Pivot Chart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F03C82-B937-4966-8543-5EB6D02F6C95}"/>
              </a:ext>
            </a:extLst>
          </p:cNvPr>
          <p:cNvSpPr txBox="1"/>
          <p:nvPr/>
        </p:nvSpPr>
        <p:spPr>
          <a:xfrm>
            <a:off x="8378190" y="1228725"/>
            <a:ext cx="3086416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sz="2000" b="1" dirty="0" err="1"/>
              <a:t>Don’t</a:t>
            </a:r>
            <a:r>
              <a:rPr lang="fi-FI" sz="2000" b="1" dirty="0"/>
              <a:t> </a:t>
            </a:r>
            <a:r>
              <a:rPr lang="fi-FI" sz="2000" b="1" dirty="0" err="1"/>
              <a:t>use</a:t>
            </a:r>
            <a:r>
              <a:rPr lang="fi-FI" sz="2000" b="1" dirty="0"/>
              <a:t> </a:t>
            </a:r>
            <a:r>
              <a:rPr lang="fi-FI" sz="2000" b="1" dirty="0" err="1"/>
              <a:t>PowerPivot</a:t>
            </a:r>
            <a:r>
              <a:rPr lang="fi-FI" sz="2000" b="1" dirty="0"/>
              <a:t>. </a:t>
            </a:r>
            <a:r>
              <a:rPr lang="fi-FI" sz="2000" b="1" dirty="0" err="1"/>
              <a:t>Openpyxl</a:t>
            </a:r>
            <a:r>
              <a:rPr lang="fi-FI" sz="2000" b="1" dirty="0"/>
              <a:t> </a:t>
            </a:r>
            <a:r>
              <a:rPr lang="fi-FI" sz="2000" b="1" dirty="0" err="1"/>
              <a:t>does</a:t>
            </a:r>
            <a:r>
              <a:rPr lang="fi-FI" sz="2000" b="1" dirty="0"/>
              <a:t> </a:t>
            </a:r>
            <a:r>
              <a:rPr lang="fi-FI" sz="2000" b="1" dirty="0" err="1"/>
              <a:t>not</a:t>
            </a:r>
            <a:r>
              <a:rPr lang="fi-FI" sz="2000" b="1" dirty="0"/>
              <a:t> </a:t>
            </a:r>
            <a:r>
              <a:rPr lang="fi-FI" sz="2000" b="1" dirty="0" err="1"/>
              <a:t>support</a:t>
            </a:r>
            <a:r>
              <a:rPr lang="fi-FI" sz="2000" b="1" dirty="0"/>
              <a:t> it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16727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73C8B2-5B0D-480C-A58A-8B89EFCCC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43" y="1847850"/>
            <a:ext cx="10250861" cy="433372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30BF3DB-24EA-468D-92A4-1E1EF3F4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Pivot is </a:t>
            </a:r>
            <a:r>
              <a:rPr lang="fi-FI" dirty="0" err="1"/>
              <a:t>updated</a:t>
            </a:r>
            <a:r>
              <a:rPr lang="fi-FI" dirty="0"/>
              <a:t> as </a:t>
            </a:r>
            <a:r>
              <a:rPr lang="fi-FI" dirty="0" err="1"/>
              <a:t>soon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enable</a:t>
            </a:r>
            <a:r>
              <a:rPr lang="fi-FI" dirty="0"/>
              <a:t> Editing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9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605F82-63D3-40D8-AE42-89BB5F4F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Prereqs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F489D-3FAF-47E5-A549-17541CCF3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pip3 </a:t>
            </a:r>
            <a:r>
              <a:rPr lang="fi-FI" dirty="0" err="1"/>
              <a:t>install</a:t>
            </a:r>
            <a:r>
              <a:rPr lang="fi-FI" dirty="0"/>
              <a:t> </a:t>
            </a:r>
            <a:r>
              <a:rPr lang="fi-FI" dirty="0" err="1"/>
              <a:t>openpyxl</a:t>
            </a:r>
            <a:endParaRPr lang="fi-FI" dirty="0"/>
          </a:p>
          <a:p>
            <a:r>
              <a:rPr lang="en-US" dirty="0"/>
              <a:t>pip3 install pandas</a:t>
            </a:r>
          </a:p>
          <a:p>
            <a:r>
              <a:rPr lang="en-US" dirty="0"/>
              <a:t>Database drivers installed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C8F1F4-D415-43C7-AA3D-06529142FC8E}"/>
              </a:ext>
            </a:extLst>
          </p:cNvPr>
          <p:cNvSpPr/>
          <p:nvPr/>
        </p:nvSpPr>
        <p:spPr>
          <a:xfrm>
            <a:off x="7046912" y="2050287"/>
            <a:ext cx="3120446" cy="334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charts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Openpyxl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chart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references</a:t>
            </a:r>
            <a:endParaRPr lang="fi-FI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fi-FI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i-FI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Excel </a:t>
            </a:r>
            <a:r>
              <a:rPr lang="fi-FI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charts</a:t>
            </a:r>
            <a:r>
              <a:rPr lang="fi-FI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must</a:t>
            </a:r>
            <a:r>
              <a:rPr lang="fi-FI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</a:t>
            </a:r>
            <a:r>
              <a:rPr lang="fi-FI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</a:t>
            </a:r>
            <a:r>
              <a:rPr lang="fi-FI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fi-FI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Dynamic</a:t>
            </a:r>
            <a:r>
              <a:rPr lang="fi-FI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range</a:t>
            </a:r>
            <a:r>
              <a:rPr lang="fi-FI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names</a:t>
            </a:r>
            <a:endParaRPr 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209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2EE0179-651E-4415-B14D-8F4720901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91" y="1336182"/>
            <a:ext cx="7946485" cy="538378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4C3C74-ACCD-46B7-93A6-698D92ED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Create</a:t>
            </a:r>
            <a:r>
              <a:rPr lang="fi-FI" dirty="0"/>
              <a:t> Excel </a:t>
            </a:r>
            <a:r>
              <a:rPr lang="fi-FI" dirty="0" err="1"/>
              <a:t>report</a:t>
            </a:r>
            <a:endParaRPr lang="en-US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AC26459-AFB8-49D5-84FA-98BA7F8037CF}"/>
              </a:ext>
            </a:extLst>
          </p:cNvPr>
          <p:cNvSpPr/>
          <p:nvPr/>
        </p:nvSpPr>
        <p:spPr>
          <a:xfrm flipH="1">
            <a:off x="677008" y="2236035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99781"/>
              <a:gd name="adj4" fmla="val -51206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Give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C0FC978A-94F4-4865-B7BA-2F6B9C37E643}"/>
              </a:ext>
            </a:extLst>
          </p:cNvPr>
          <p:cNvSpPr/>
          <p:nvPr/>
        </p:nvSpPr>
        <p:spPr>
          <a:xfrm flipH="1">
            <a:off x="677008" y="2811610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28508"/>
              <a:gd name="adj4" fmla="val -52751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Select Excel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A38D6E3F-1C3F-4ECD-9DA2-C88964C8259B}"/>
              </a:ext>
            </a:extLst>
          </p:cNvPr>
          <p:cNvSpPr/>
          <p:nvPr/>
        </p:nvSpPr>
        <p:spPr>
          <a:xfrm flipH="1">
            <a:off x="677008" y="3370349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-15810"/>
              <a:gd name="adj4" fmla="val -127158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Select Single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B24BDEED-F6DC-41A9-9055-696E98B67248}"/>
              </a:ext>
            </a:extLst>
          </p:cNvPr>
          <p:cNvSpPr/>
          <p:nvPr/>
        </p:nvSpPr>
        <p:spPr>
          <a:xfrm flipH="1">
            <a:off x="677008" y="4088460"/>
            <a:ext cx="1333678" cy="386862"/>
          </a:xfrm>
          <a:prstGeom prst="borderCallout1">
            <a:avLst>
              <a:gd name="adj1" fmla="val 18750"/>
              <a:gd name="adj2" fmla="val -8333"/>
              <a:gd name="adj3" fmla="val 58053"/>
              <a:gd name="adj4" fmla="val -26104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Datasource</a:t>
            </a:r>
            <a:r>
              <a:rPr lang="fi-FI" sz="1100" dirty="0">
                <a:solidFill>
                  <a:schemeClr val="tx1"/>
                </a:solidFill>
              </a:rPr>
              <a:t> &amp; Select-</a:t>
            </a:r>
            <a:r>
              <a:rPr lang="fi-FI" sz="1100" dirty="0" err="1">
                <a:solidFill>
                  <a:schemeClr val="tx1"/>
                </a:solidFill>
              </a:rPr>
              <a:t>clause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0317466D-487F-4547-825A-E61CD52FCCE3}"/>
              </a:ext>
            </a:extLst>
          </p:cNvPr>
          <p:cNvSpPr/>
          <p:nvPr/>
        </p:nvSpPr>
        <p:spPr>
          <a:xfrm flipH="1">
            <a:off x="677008" y="4657064"/>
            <a:ext cx="1454043" cy="386862"/>
          </a:xfrm>
          <a:prstGeom prst="borderCallout1">
            <a:avLst>
              <a:gd name="adj1" fmla="val 18750"/>
              <a:gd name="adj2" fmla="val -8333"/>
              <a:gd name="adj3" fmla="val 114872"/>
              <a:gd name="adj4" fmla="val -44043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Column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headings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7652D791-BC9B-4265-99BA-AC4402BBB3EB}"/>
              </a:ext>
            </a:extLst>
          </p:cNvPr>
          <p:cNvSpPr/>
          <p:nvPr/>
        </p:nvSpPr>
        <p:spPr>
          <a:xfrm flipH="1">
            <a:off x="677008" y="5222774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94417"/>
              <a:gd name="adj4" fmla="val -5116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Sheet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B866810F-90D7-4D0C-ADB1-28713DC12566}"/>
              </a:ext>
            </a:extLst>
          </p:cNvPr>
          <p:cNvSpPr/>
          <p:nvPr/>
        </p:nvSpPr>
        <p:spPr>
          <a:xfrm flipH="1">
            <a:off x="3564215" y="1711569"/>
            <a:ext cx="1110744" cy="386862"/>
          </a:xfrm>
          <a:prstGeom prst="borderCallout1">
            <a:avLst>
              <a:gd name="adj1" fmla="val 55114"/>
              <a:gd name="adj2" fmla="val 114756"/>
              <a:gd name="adj3" fmla="val 94418"/>
              <a:gd name="adj4" fmla="val 22825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Save</a:t>
            </a:r>
            <a:r>
              <a:rPr lang="fi-FI" sz="1100" dirty="0">
                <a:solidFill>
                  <a:schemeClr val="tx1"/>
                </a:solidFill>
              </a:rPr>
              <a:t> &amp; </a:t>
            </a:r>
            <a:r>
              <a:rPr lang="fi-FI" sz="1100" dirty="0" err="1">
                <a:solidFill>
                  <a:schemeClr val="tx1"/>
                </a:solidFill>
              </a:rPr>
              <a:t>Execute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3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54525F2-28C2-42F5-9099-B1EAA47F5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357" y="1407211"/>
            <a:ext cx="6524986" cy="51960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4C3C74-ACCD-46B7-93A6-698D92ED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Open </a:t>
            </a:r>
            <a:r>
              <a:rPr lang="fi-FI" dirty="0" err="1"/>
              <a:t>report</a:t>
            </a:r>
            <a:r>
              <a:rPr lang="fi-FI" dirty="0"/>
              <a:t> for </a:t>
            </a:r>
            <a:r>
              <a:rPr lang="fi-FI" dirty="0" err="1"/>
              <a:t>editing</a:t>
            </a:r>
            <a:endParaRPr lang="en-US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AC26459-AFB8-49D5-84FA-98BA7F8037CF}"/>
              </a:ext>
            </a:extLst>
          </p:cNvPr>
          <p:cNvSpPr/>
          <p:nvPr/>
        </p:nvSpPr>
        <p:spPr>
          <a:xfrm flipH="1">
            <a:off x="677008" y="2004646"/>
            <a:ext cx="1333678" cy="618251"/>
          </a:xfrm>
          <a:prstGeom prst="borderCallout1">
            <a:avLst>
              <a:gd name="adj1" fmla="val 18750"/>
              <a:gd name="adj2" fmla="val -8333"/>
              <a:gd name="adj3" fmla="val -1901"/>
              <a:gd name="adj4" fmla="val -185034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From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Inser</a:t>
            </a:r>
            <a:r>
              <a:rPr lang="fi-FI" sz="1100" dirty="0">
                <a:solidFill>
                  <a:schemeClr val="tx1"/>
                </a:solidFill>
              </a:rPr>
              <a:t> menu </a:t>
            </a:r>
            <a:r>
              <a:rPr lang="fi-FI" sz="1100" dirty="0" err="1">
                <a:solidFill>
                  <a:schemeClr val="tx1"/>
                </a:solidFill>
              </a:rPr>
              <a:t>select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add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chart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C0FC978A-94F4-4865-B7BA-2F6B9C37E643}"/>
              </a:ext>
            </a:extLst>
          </p:cNvPr>
          <p:cNvSpPr/>
          <p:nvPr/>
        </p:nvSpPr>
        <p:spPr>
          <a:xfrm flipH="1">
            <a:off x="677008" y="2811610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-56719"/>
              <a:gd name="adj4" fmla="val -25222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Select Chart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03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9DEC8B-A618-4B3A-9BB3-00ADC5060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836" y="1497258"/>
            <a:ext cx="6724294" cy="51793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4C3C74-ACCD-46B7-93A6-698D92ED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Open </a:t>
            </a:r>
            <a:r>
              <a:rPr lang="fi-FI" dirty="0" err="1"/>
              <a:t>report</a:t>
            </a:r>
            <a:r>
              <a:rPr lang="fi-FI" dirty="0"/>
              <a:t> for </a:t>
            </a:r>
            <a:r>
              <a:rPr lang="fi-FI" dirty="0" err="1"/>
              <a:t>editing</a:t>
            </a:r>
            <a:endParaRPr lang="en-US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AC26459-AFB8-49D5-84FA-98BA7F8037CF}"/>
              </a:ext>
            </a:extLst>
          </p:cNvPr>
          <p:cNvSpPr/>
          <p:nvPr/>
        </p:nvSpPr>
        <p:spPr>
          <a:xfrm flipH="1">
            <a:off x="1046285" y="4295042"/>
            <a:ext cx="1333678" cy="618251"/>
          </a:xfrm>
          <a:prstGeom prst="borderCallout1">
            <a:avLst>
              <a:gd name="adj1" fmla="val 18750"/>
              <a:gd name="adj2" fmla="val -8333"/>
              <a:gd name="adj3" fmla="val 1654"/>
              <a:gd name="adj4" fmla="val -165256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Right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click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chart</a:t>
            </a:r>
            <a:r>
              <a:rPr lang="fi-FI" sz="1100" dirty="0">
                <a:solidFill>
                  <a:schemeClr val="tx1"/>
                </a:solidFill>
              </a:rPr>
              <a:t> &amp; </a:t>
            </a:r>
            <a:r>
              <a:rPr lang="fi-FI" sz="1100" dirty="0" err="1">
                <a:solidFill>
                  <a:schemeClr val="tx1"/>
                </a:solidFill>
              </a:rPr>
              <a:t>select</a:t>
            </a:r>
            <a:r>
              <a:rPr lang="fi-FI" sz="1100" dirty="0">
                <a:solidFill>
                  <a:schemeClr val="tx1"/>
                </a:solidFill>
              </a:rPr>
              <a:t> SELECT DATA…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4962BB34-7D78-4E75-9A4D-50F80FF073D9}"/>
              </a:ext>
            </a:extLst>
          </p:cNvPr>
          <p:cNvSpPr/>
          <p:nvPr/>
        </p:nvSpPr>
        <p:spPr>
          <a:xfrm flipH="1">
            <a:off x="1444869" y="5282711"/>
            <a:ext cx="1333678" cy="618251"/>
          </a:xfrm>
          <a:prstGeom prst="borderCallout1">
            <a:avLst>
              <a:gd name="adj1" fmla="val 18750"/>
              <a:gd name="adj2" fmla="val -8333"/>
              <a:gd name="adj3" fmla="val -1901"/>
              <a:gd name="adj4" fmla="val -185034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Next </a:t>
            </a:r>
            <a:r>
              <a:rPr lang="fi-FI" sz="1100" dirty="0" err="1">
                <a:solidFill>
                  <a:schemeClr val="tx1"/>
                </a:solidFill>
              </a:rPr>
              <a:t>click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Add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Legend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Entries</a:t>
            </a:r>
            <a:r>
              <a:rPr lang="fi-FI" sz="1100" dirty="0">
                <a:solidFill>
                  <a:schemeClr val="tx1"/>
                </a:solidFill>
              </a:rPr>
              <a:t> (</a:t>
            </a:r>
            <a:r>
              <a:rPr lang="fi-FI" sz="1100" dirty="0" err="1">
                <a:solidFill>
                  <a:schemeClr val="tx1"/>
                </a:solidFill>
              </a:rPr>
              <a:t>Series</a:t>
            </a:r>
            <a:r>
              <a:rPr lang="fi-FI" sz="1100" dirty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6D6FD5A8-BD4F-4B7C-BAB2-33662367AA12}"/>
              </a:ext>
            </a:extLst>
          </p:cNvPr>
          <p:cNvSpPr/>
          <p:nvPr/>
        </p:nvSpPr>
        <p:spPr>
          <a:xfrm flipH="1">
            <a:off x="9541119" y="5282712"/>
            <a:ext cx="1471246" cy="797028"/>
          </a:xfrm>
          <a:prstGeom prst="borderCallout1">
            <a:avLst>
              <a:gd name="adj1" fmla="val 51459"/>
              <a:gd name="adj2" fmla="val 108684"/>
              <a:gd name="adj3" fmla="val 3362"/>
              <a:gd name="adj4" fmla="val 218791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Third </a:t>
            </a:r>
            <a:r>
              <a:rPr lang="fi-FI" sz="1100" dirty="0" err="1">
                <a:solidFill>
                  <a:schemeClr val="tx1"/>
                </a:solidFill>
              </a:rPr>
              <a:t>click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Edit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Horizontal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category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axis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Labels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41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B8AD52-5E10-41D8-8B0E-6C3811294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977" y="1479526"/>
            <a:ext cx="6594738" cy="496037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4C3C74-ACCD-46B7-93A6-698D92ED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Open </a:t>
            </a:r>
            <a:r>
              <a:rPr lang="fi-FI" dirty="0" err="1"/>
              <a:t>report</a:t>
            </a:r>
            <a:r>
              <a:rPr lang="fi-FI" dirty="0"/>
              <a:t> for </a:t>
            </a:r>
            <a:r>
              <a:rPr lang="fi-FI" dirty="0" err="1"/>
              <a:t>editing</a:t>
            </a:r>
            <a:endParaRPr lang="en-US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AC26459-AFB8-49D5-84FA-98BA7F8037CF}"/>
              </a:ext>
            </a:extLst>
          </p:cNvPr>
          <p:cNvSpPr/>
          <p:nvPr/>
        </p:nvSpPr>
        <p:spPr>
          <a:xfrm flipH="1">
            <a:off x="5095143" y="6091818"/>
            <a:ext cx="1333678" cy="618251"/>
          </a:xfrm>
          <a:prstGeom prst="borderCallout1">
            <a:avLst>
              <a:gd name="adj1" fmla="val 18750"/>
              <a:gd name="adj2" fmla="val -8333"/>
              <a:gd name="adj3" fmla="val -115671"/>
              <a:gd name="adj4" fmla="val -39669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Edit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Series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values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field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C8B1C98A-7551-4811-914D-295B855AB8AC}"/>
              </a:ext>
            </a:extLst>
          </p:cNvPr>
          <p:cNvSpPr/>
          <p:nvPr/>
        </p:nvSpPr>
        <p:spPr>
          <a:xfrm flipH="1">
            <a:off x="912935" y="4986918"/>
            <a:ext cx="1399442" cy="903928"/>
          </a:xfrm>
          <a:prstGeom prst="borderCallout1">
            <a:avLst>
              <a:gd name="adj1" fmla="val 18750"/>
              <a:gd name="adj2" fmla="val -8333"/>
              <a:gd name="adj3" fmla="val 116799"/>
              <a:gd name="adj4" fmla="val -93386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Note</a:t>
            </a:r>
            <a:r>
              <a:rPr lang="fi-FI" sz="11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fi-FI" sz="1100" dirty="0" err="1">
                <a:solidFill>
                  <a:schemeClr val="tx1"/>
                </a:solidFill>
              </a:rPr>
              <a:t>Series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values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contains</a:t>
            </a:r>
            <a:r>
              <a:rPr lang="fi-FI" sz="1100" dirty="0">
                <a:solidFill>
                  <a:schemeClr val="tx1"/>
                </a:solidFill>
              </a:rPr>
              <a:t> data </a:t>
            </a:r>
            <a:r>
              <a:rPr lang="fi-FI" sz="1100" dirty="0" err="1">
                <a:solidFill>
                  <a:schemeClr val="tx1"/>
                </a:solidFill>
              </a:rPr>
              <a:t>sheet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16DB5B83-6D60-4E16-8C9D-ECA7121EF830}"/>
              </a:ext>
            </a:extLst>
          </p:cNvPr>
          <p:cNvSpPr/>
          <p:nvPr/>
        </p:nvSpPr>
        <p:spPr>
          <a:xfrm flipH="1">
            <a:off x="912935" y="4986918"/>
            <a:ext cx="1399442" cy="903928"/>
          </a:xfrm>
          <a:prstGeom prst="borderCallout1">
            <a:avLst>
              <a:gd name="adj1" fmla="val 18750"/>
              <a:gd name="adj2" fmla="val -8333"/>
              <a:gd name="adj3" fmla="val 23908"/>
              <a:gd name="adj4" fmla="val -277784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Note</a:t>
            </a:r>
            <a:r>
              <a:rPr lang="fi-FI" sz="11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fi-FI" sz="1100" dirty="0" err="1">
                <a:solidFill>
                  <a:schemeClr val="tx1"/>
                </a:solidFill>
              </a:rPr>
              <a:t>Series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values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contains</a:t>
            </a:r>
            <a:r>
              <a:rPr lang="fi-FI" sz="1100" dirty="0">
                <a:solidFill>
                  <a:schemeClr val="tx1"/>
                </a:solidFill>
              </a:rPr>
              <a:t> data </a:t>
            </a:r>
            <a:r>
              <a:rPr lang="fi-FI" sz="1100" dirty="0" err="1">
                <a:solidFill>
                  <a:schemeClr val="tx1"/>
                </a:solidFill>
              </a:rPr>
              <a:t>sheet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0907DB5A-4817-4703-9205-55A0B49ABC3F}"/>
              </a:ext>
            </a:extLst>
          </p:cNvPr>
          <p:cNvSpPr/>
          <p:nvPr/>
        </p:nvSpPr>
        <p:spPr>
          <a:xfrm flipH="1">
            <a:off x="691662" y="2264234"/>
            <a:ext cx="1399442" cy="1727474"/>
          </a:xfrm>
          <a:prstGeom prst="borderCallout1">
            <a:avLst>
              <a:gd name="adj1" fmla="val 18750"/>
              <a:gd name="adj2" fmla="val -8333"/>
              <a:gd name="adj3" fmla="val 38723"/>
              <a:gd name="adj4" fmla="val -48151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Rocker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has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created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Dynamic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Range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Names</a:t>
            </a:r>
            <a:r>
              <a:rPr lang="fi-FI" sz="1100" dirty="0">
                <a:solidFill>
                  <a:schemeClr val="tx1"/>
                </a:solidFill>
              </a:rPr>
              <a:t> for </a:t>
            </a:r>
            <a:r>
              <a:rPr lang="fi-FI" sz="1100" dirty="0" err="1">
                <a:solidFill>
                  <a:schemeClr val="tx1"/>
                </a:solidFill>
              </a:rPr>
              <a:t>every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column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heading</a:t>
            </a:r>
            <a:r>
              <a:rPr lang="fi-FI" sz="1100" dirty="0">
                <a:solidFill>
                  <a:schemeClr val="tx1"/>
                </a:solidFill>
              </a:rPr>
              <a:t> / </a:t>
            </a:r>
            <a:r>
              <a:rPr lang="fi-FI" sz="1100" dirty="0" err="1">
                <a:solidFill>
                  <a:schemeClr val="tx1"/>
                </a:solidFill>
              </a:rPr>
              <a:t>area</a:t>
            </a:r>
            <a:endParaRPr lang="fi-FI" sz="1100" dirty="0">
              <a:solidFill>
                <a:schemeClr val="tx1"/>
              </a:solidFill>
            </a:endParaRPr>
          </a:p>
          <a:p>
            <a:pPr algn="ctr"/>
            <a:endParaRPr lang="fi-FI" sz="1100" dirty="0">
              <a:solidFill>
                <a:schemeClr val="tx1"/>
              </a:solidFill>
            </a:endParaRPr>
          </a:p>
          <a:p>
            <a:pPr algn="ctr"/>
            <a:r>
              <a:rPr lang="fi-FI" sz="1100" dirty="0">
                <a:solidFill>
                  <a:schemeClr val="tx1"/>
                </a:solidFill>
              </a:rPr>
              <a:t>In </a:t>
            </a:r>
            <a:r>
              <a:rPr lang="fi-FI" sz="1100" dirty="0" err="1">
                <a:solidFill>
                  <a:schemeClr val="tx1"/>
                </a:solidFill>
              </a:rPr>
              <a:t>this</a:t>
            </a:r>
            <a:r>
              <a:rPr lang="fi-FI" sz="1100" dirty="0">
                <a:solidFill>
                  <a:schemeClr val="tx1"/>
                </a:solidFill>
              </a:rPr>
              <a:t> case </a:t>
            </a:r>
            <a:r>
              <a:rPr lang="fi-FI" sz="1100" dirty="0" err="1">
                <a:solidFill>
                  <a:schemeClr val="tx1"/>
                </a:solidFill>
              </a:rPr>
              <a:t>Stage</a:t>
            </a:r>
            <a:r>
              <a:rPr lang="fi-FI" sz="1100" dirty="0">
                <a:solidFill>
                  <a:schemeClr val="tx1"/>
                </a:solidFill>
              </a:rPr>
              <a:t> &amp; Count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3278D024-41F9-4676-93E4-5B2F82721892}"/>
              </a:ext>
            </a:extLst>
          </p:cNvPr>
          <p:cNvSpPr/>
          <p:nvPr/>
        </p:nvSpPr>
        <p:spPr>
          <a:xfrm flipH="1">
            <a:off x="9451731" y="2948569"/>
            <a:ext cx="1399442" cy="792558"/>
          </a:xfrm>
          <a:prstGeom prst="borderCallout1">
            <a:avLst>
              <a:gd name="adj1" fmla="val 73464"/>
              <a:gd name="adj2" fmla="val 111039"/>
              <a:gd name="adj3" fmla="val 268498"/>
              <a:gd name="adj4" fmla="val 279493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Use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dynamic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ranges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here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0029FC-F7BE-4EE1-92E3-155D10A9EDD4}"/>
              </a:ext>
            </a:extLst>
          </p:cNvPr>
          <p:cNvSpPr/>
          <p:nvPr/>
        </p:nvSpPr>
        <p:spPr>
          <a:xfrm>
            <a:off x="9679508" y="4986918"/>
            <a:ext cx="1934308" cy="1494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charts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Openpyxl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chart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references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107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7CDCBC-84C2-4E48-967C-E16B0C424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505" y="1871082"/>
            <a:ext cx="7372989" cy="360076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4C3C74-ACCD-46B7-93A6-698D92ED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Open </a:t>
            </a:r>
            <a:r>
              <a:rPr lang="fi-FI" dirty="0" err="1"/>
              <a:t>report</a:t>
            </a:r>
            <a:r>
              <a:rPr lang="fi-FI" dirty="0"/>
              <a:t> for </a:t>
            </a:r>
            <a:r>
              <a:rPr lang="fi-FI" dirty="0" err="1"/>
              <a:t>editing</a:t>
            </a:r>
            <a:endParaRPr lang="en-US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AC26459-AFB8-49D5-84FA-98BA7F8037CF}"/>
              </a:ext>
            </a:extLst>
          </p:cNvPr>
          <p:cNvSpPr/>
          <p:nvPr/>
        </p:nvSpPr>
        <p:spPr>
          <a:xfrm flipH="1">
            <a:off x="4510454" y="5511526"/>
            <a:ext cx="1746917" cy="915651"/>
          </a:xfrm>
          <a:prstGeom prst="borderCallout1">
            <a:avLst>
              <a:gd name="adj1" fmla="val 18750"/>
              <a:gd name="adj2" fmla="val -8333"/>
              <a:gd name="adj3" fmla="val -68620"/>
              <a:gd name="adj4" fmla="val -36901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Edit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Axis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Label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range</a:t>
            </a:r>
            <a:r>
              <a:rPr lang="fi-FI" sz="1100" dirty="0">
                <a:solidFill>
                  <a:schemeClr val="tx1"/>
                </a:solidFill>
              </a:rPr>
              <a:t>, </a:t>
            </a:r>
            <a:r>
              <a:rPr lang="fi-FI" sz="1100" dirty="0" err="1">
                <a:solidFill>
                  <a:schemeClr val="tx1"/>
                </a:solidFill>
              </a:rPr>
              <a:t>use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dynamic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range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names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0029FC-F7BE-4EE1-92E3-155D10A9EDD4}"/>
              </a:ext>
            </a:extLst>
          </p:cNvPr>
          <p:cNvSpPr/>
          <p:nvPr/>
        </p:nvSpPr>
        <p:spPr>
          <a:xfrm>
            <a:off x="9679508" y="4986918"/>
            <a:ext cx="1934308" cy="1494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charts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Openpyxl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chart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references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907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7607-9F8E-41F6-A18D-738C0C51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Save</a:t>
            </a:r>
            <a:r>
              <a:rPr lang="fi-FI" dirty="0"/>
              <a:t> </a:t>
            </a:r>
            <a:r>
              <a:rPr lang="fi-FI" dirty="0" err="1"/>
              <a:t>template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195CA-17AA-4829-B54A-B59630051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495" y="2059982"/>
            <a:ext cx="5886224" cy="464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B0EE-D400-417E-B135-B099FACD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Edit</a:t>
            </a:r>
            <a:r>
              <a:rPr lang="fi-FI" dirty="0"/>
              <a:t> and </a:t>
            </a:r>
            <a:r>
              <a:rPr lang="fi-FI" dirty="0" err="1"/>
              <a:t>upload</a:t>
            </a:r>
            <a:r>
              <a:rPr lang="fi-FI" dirty="0"/>
              <a:t> </a:t>
            </a:r>
            <a:r>
              <a:rPr lang="fi-FI" dirty="0" err="1"/>
              <a:t>template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C850C-EE92-4781-8C7A-A2A9CB798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946" y="1760041"/>
            <a:ext cx="8024361" cy="42000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20196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384</Words>
  <Application>Microsoft Office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Wisp</vt:lpstr>
      <vt:lpstr>Rocker Reporting V3</vt:lpstr>
      <vt:lpstr>Prereqs</vt:lpstr>
      <vt:lpstr>Create Excel report</vt:lpstr>
      <vt:lpstr>Open report for editing</vt:lpstr>
      <vt:lpstr>Open report for editing</vt:lpstr>
      <vt:lpstr>Open report for editing</vt:lpstr>
      <vt:lpstr>Open report for editing</vt:lpstr>
      <vt:lpstr>Save template</vt:lpstr>
      <vt:lpstr>Edit and upload template</vt:lpstr>
      <vt:lpstr>Execute</vt:lpstr>
      <vt:lpstr>Excel collection reports</vt:lpstr>
      <vt:lpstr>Create collection</vt:lpstr>
      <vt:lpstr>Execute report and open Excel for editing</vt:lpstr>
      <vt:lpstr>Use empty Sheet and add some formulas</vt:lpstr>
      <vt:lpstr>Take data with VLOOKUP</vt:lpstr>
      <vt:lpstr>Save as template, upload template and execute</vt:lpstr>
      <vt:lpstr>Pivots</vt:lpstr>
      <vt:lpstr>Open tempate for editing</vt:lpstr>
      <vt:lpstr>Pivot is updated as soon you enable Editing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Rocker Reporting</dc:title>
  <dc:creator>Antti Kärki</dc:creator>
  <cp:lastModifiedBy>Antti Kärki</cp:lastModifiedBy>
  <cp:revision>39</cp:revision>
  <dcterms:created xsi:type="dcterms:W3CDTF">2020-01-28T08:52:24Z</dcterms:created>
  <dcterms:modified xsi:type="dcterms:W3CDTF">2021-01-28T09:17:26Z</dcterms:modified>
</cp:coreProperties>
</file>