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  <p:sldMasterId id="2147483755" r:id="rId2"/>
  </p:sldMasterIdLst>
  <p:sldIdLst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56" r:id="rId13"/>
    <p:sldId id="257" r:id="rId14"/>
    <p:sldId id="258" r:id="rId15"/>
    <p:sldId id="259" r:id="rId16"/>
    <p:sldId id="260" r:id="rId17"/>
    <p:sldId id="29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8" autoAdjust="0"/>
    <p:restoredTop sz="94660"/>
  </p:normalViewPr>
  <p:slideViewPr>
    <p:cSldViewPr snapToGrid="0">
      <p:cViewPr varScale="1">
        <p:scale>
          <a:sx n="69" d="100"/>
          <a:sy n="69" d="100"/>
        </p:scale>
        <p:origin x="90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tx>
        <c:rich>
          <a:bodyPr/>
          <a:lstStyle/>
          <a:p>
            <a:pPr>
              <a:defRPr sz="1400"/>
            </a:pPr>
            <a:r>
              <a:rPr lang="en-US"/>
              <a:t>Clustered Bar Chart</a:t>
            </a:r>
          </a:p>
        </c:rich>
      </c:tx>
      <c:overlay val="0"/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Meeting Minutes</c:v>
                </c:pt>
              </c:strCache>
            </c:strRef>
          </c:tx>
          <c:invertIfNegative val="1"/>
          <c:dLbls>
            <c:spPr>
              <a:noFill/>
              <a:ln>
                <a:noFill/>
              </a:ln>
              <a:effectLst/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Sheet1!$A$2:$A$2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A5-4B46-AF7A-3992D8D4869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Notes</c:v>
                </c:pt>
              </c:strCache>
            </c:strRef>
          </c:tx>
          <c:invertIfNegative val="1"/>
          <c:dLbls>
            <c:spPr>
              <a:noFill/>
              <a:ln>
                <a:noFill/>
              </a:ln>
              <a:effectLst/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Sheet1!$A$2:$A$2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A5-4B46-AF7A-3992D8D4869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Todo</c:v>
                </c:pt>
              </c:strCache>
            </c:strRef>
          </c:tx>
          <c:invertIfNegative val="1"/>
          <c:dLbls>
            <c:spPr>
              <a:noFill/>
              <a:ln>
                <a:noFill/>
              </a:ln>
              <a:effectLst/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Sheet1!$A$2:$A$2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Sheet1!$D$2:$D$2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A5-4B46-AF7A-3992D8D4869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New</c:v>
                </c:pt>
              </c:strCache>
            </c:strRef>
          </c:tx>
          <c:invertIfNegative val="1"/>
          <c:dLbls>
            <c:spPr>
              <a:noFill/>
              <a:ln>
                <a:noFill/>
              </a:ln>
              <a:effectLst/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Sheet1!$A$2:$A$2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Sheet1!$E$2:$E$2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DA5-4B46-AF7A-3992D8D4869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1"/>
  </c:chart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1"/>
  <c:style val="2"/>
  <c:chart>
    <c:title>
      <c:tx>
        <c:rich>
          <a:bodyPr/>
          <a:lstStyle/>
          <a:p>
            <a:pPr>
              <a:defRPr sz="1400"/>
            </a:pPr>
            <a:r>
              <a:rPr lang="en-US"/>
              <a:t>Scatter with Lines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2007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11</c:v>
                </c:pt>
                <c:pt idx="6">
                  <c:v>12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1000</c:v>
                </c:pt>
                <c:pt idx="1">
                  <c:v>1500</c:v>
                </c:pt>
                <c:pt idx="2">
                  <c:v>500</c:v>
                </c:pt>
                <c:pt idx="3">
                  <c:v>1500</c:v>
                </c:pt>
                <c:pt idx="4">
                  <c:v>2000</c:v>
                </c:pt>
                <c:pt idx="5">
                  <c:v>1500</c:v>
                </c:pt>
                <c:pt idx="6">
                  <c:v>2000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7C8-4060-B15A-A84B003A5A45}"/>
            </c:ext>
          </c:extLst>
        </c:ser>
        <c:ser>
          <c:idx val="1"/>
          <c:order val="1"/>
          <c:tx>
            <c:strRef>
              <c:f>Sheet1!$B$10</c:f>
              <c:strCache>
                <c:ptCount val="1"/>
                <c:pt idx="0">
                  <c:v>2008</c:v>
                </c:pt>
              </c:strCache>
            </c:strRef>
          </c:tx>
          <c:xVal>
            <c:numRef>
              <c:f>Sheet1!$A$11:$A$18</c:f>
              <c:numCache>
                <c:formatCode>General</c:formatCode>
                <c:ptCount val="8"/>
                <c:pt idx="0">
                  <c:v>1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</c:numCache>
            </c:numRef>
          </c:xVal>
          <c:yVal>
            <c:numRef>
              <c:f>Sheet1!$B$11:$B$18</c:f>
              <c:numCache>
                <c:formatCode>General</c:formatCode>
                <c:ptCount val="8"/>
                <c:pt idx="0">
                  <c:v>1000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</c:v>
                </c:pt>
                <c:pt idx="5">
                  <c:v>320</c:v>
                </c:pt>
                <c:pt idx="6">
                  <c:v>205</c:v>
                </c:pt>
                <c:pt idx="7">
                  <c:v>550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7C8-4060-B15A-A84B003A5A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28940872"/>
        <c:axId val="-2129643912"/>
      </c:scatterChart>
      <c:valAx>
        <c:axId val="-2128940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29643912"/>
        <c:crosses val="autoZero"/>
        <c:crossBetween val="midCat"/>
      </c:valAx>
      <c:valAx>
        <c:axId val="-21296439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28940872"/>
        <c:crosses val="autoZero"/>
        <c:crossBetween val="midCat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tx>
        <c:rich>
          <a:bodyPr/>
          <a:lstStyle/>
          <a:p>
            <a:pPr>
              <a:defRPr sz="1400"/>
            </a:pPr>
            <a:r>
              <a:rPr lang="en-US"/>
              <a:t>Note/Stages count (Stacked bar)</a:t>
            </a:r>
          </a:p>
        </c:rich>
      </c:tx>
      <c:overlay val="0"/>
    </c:title>
    <c:autoTitleDeleted val="0"/>
    <c:plotArea>
      <c:layout/>
      <c:barChart>
        <c:barDir val="bar"/>
        <c:grouping val="stack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Meeting Minutes</c:v>
                </c:pt>
              </c:strCache>
            </c:strRef>
          </c:tx>
          <c:invertIfNegative val="1"/>
          <c:dLbls>
            <c:spPr>
              <a:noFill/>
              <a:ln>
                <a:noFill/>
              </a:ln>
              <a:effectLst/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Sheet1!$A$2:$A$2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B1-44CC-94E1-469B557CABD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Notes</c:v>
                </c:pt>
              </c:strCache>
            </c:strRef>
          </c:tx>
          <c:invertIfNegative val="1"/>
          <c:dLbls>
            <c:spPr>
              <a:noFill/>
              <a:ln>
                <a:noFill/>
              </a:ln>
              <a:effectLst/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Sheet1!$A$2:$A$2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AB1-44CC-94E1-469B557CABD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Todo</c:v>
                </c:pt>
              </c:strCache>
            </c:strRef>
          </c:tx>
          <c:invertIfNegative val="1"/>
          <c:dLbls>
            <c:spPr>
              <a:noFill/>
              <a:ln>
                <a:noFill/>
              </a:ln>
              <a:effectLst/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Sheet1!$A$2:$A$2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Sheet1!$D$2:$D$2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AB1-44CC-94E1-469B557CABD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New</c:v>
                </c:pt>
              </c:strCache>
            </c:strRef>
          </c:tx>
          <c:invertIfNegative val="1"/>
          <c:dLbls>
            <c:spPr>
              <a:noFill/>
              <a:ln>
                <a:noFill/>
              </a:ln>
              <a:effectLst/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Sheet1!$A$2:$A$2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Sheet1!$E$2:$E$2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AB1-44CC-94E1-469B557CABD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1"/>
  </c:chart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tx>
        <c:rich>
          <a:bodyPr/>
          <a:lstStyle/>
          <a:p>
            <a:pPr>
              <a:defRPr sz="1400"/>
            </a:pPr>
            <a:r>
              <a:rPr lang="en-US"/>
              <a:t>Clustered Col: Stages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Meeting Minutes</c:v>
                </c:pt>
              </c:strCache>
            </c:strRef>
          </c:tx>
          <c:invertIfNegative val="1"/>
          <c:cat>
            <c:strRef>
              <c:f>Sheet1!$A$2:$A$2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DB-49A2-81D6-A0E433A0C2A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Notes</c:v>
                </c:pt>
              </c:strCache>
            </c:strRef>
          </c:tx>
          <c:invertIfNegative val="1"/>
          <c:cat>
            <c:strRef>
              <c:f>Sheet1!$A$2:$A$2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3DB-49A2-81D6-A0E433A0C2A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Todo</c:v>
                </c:pt>
              </c:strCache>
            </c:strRef>
          </c:tx>
          <c:invertIfNegative val="1"/>
          <c:cat>
            <c:strRef>
              <c:f>Sheet1!$A$2:$A$2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Sheet1!$D$2:$D$2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3DB-49A2-81D6-A0E433A0C2A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New</c:v>
                </c:pt>
              </c:strCache>
            </c:strRef>
          </c:tx>
          <c:invertIfNegative val="1"/>
          <c:cat>
            <c:strRef>
              <c:f>Sheet1!$A$2:$A$2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Sheet1!$E$2:$E$2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3DB-49A2-81D6-A0E433A0C2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1"/>
  </c:chart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tx>
        <c:rich>
          <a:bodyPr/>
          <a:lstStyle/>
          <a:p>
            <a:pPr>
              <a:defRPr sz="1400"/>
            </a:pPr>
            <a:r>
              <a:rPr lang="en-US"/>
              <a:t>2 Categories</a:t>
            </a:r>
          </a:p>
        </c:rich>
      </c:tx>
      <c:overlay val="0"/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Meeting Minutes</c:v>
                </c:pt>
              </c:strCache>
            </c:strRef>
          </c:tx>
          <c:invertIfNegative val="1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Count_NN</c:v>
                </c:pt>
                <c:pt idx="1">
                  <c:v>Count_NS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F3-4003-8C53-F7465C83734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Notes</c:v>
                </c:pt>
              </c:strCache>
            </c:strRef>
          </c:tx>
          <c:invertIfNegative val="1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Count_NN</c:v>
                </c:pt>
                <c:pt idx="1">
                  <c:v>Count_NS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4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1F3-4003-8C53-F7465C83734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Todo</c:v>
                </c:pt>
              </c:strCache>
            </c:strRef>
          </c:tx>
          <c:invertIfNegative val="1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Count_NN</c:v>
                </c:pt>
                <c:pt idx="1">
                  <c:v>Count_NS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7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1F3-4003-8C53-F7465C83734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New</c:v>
                </c:pt>
              </c:strCache>
            </c:strRef>
          </c:tx>
          <c:invertIfNegative val="1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Count_NN</c:v>
                </c:pt>
                <c:pt idx="1">
                  <c:v>Count_NS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3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1F3-4003-8C53-F7465C83734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1"/>
  </c:chart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1"/>
  <c:style val="2"/>
  <c:chart>
    <c:title>
      <c:tx>
        <c:rich>
          <a:bodyPr/>
          <a:lstStyle/>
          <a:p>
            <a:pPr>
              <a:defRPr sz="1400"/>
            </a:pPr>
            <a:r>
              <a:rPr lang="en-US"/>
              <a:t>Pie-Chart (rows as cat), value inside</a:t>
            </a:r>
          </a:p>
        </c:rich>
      </c:tx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Meeting Minutes</c:v>
                </c:pt>
                <c:pt idx="1">
                  <c:v>Notes</c:v>
                </c:pt>
                <c:pt idx="2">
                  <c:v>Todo</c:v>
                </c:pt>
                <c:pt idx="3">
                  <c:v>New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7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39-4677-9F35-A2B8FEA2F39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b"/>
      <c:overlay val="0"/>
    </c:legend>
    <c:plotVisOnly val="1"/>
    <c:dispBlanksAs val="gap"/>
    <c:showDLblsOverMax val="1"/>
  </c:chart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1"/>
  <c:style val="2"/>
  <c:chart>
    <c:title>
      <c:tx>
        <c:rich>
          <a:bodyPr/>
          <a:lstStyle/>
          <a:p>
            <a:pPr>
              <a:defRPr sz="1400"/>
            </a:pPr>
            <a:r>
              <a:rPr lang="en-US"/>
              <a:t>Exploded Pie (rows as cat, val as %)</a:t>
            </a:r>
          </a:p>
        </c:rich>
      </c:tx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explosion val="25"/>
          <c:dLbls>
            <c:numFmt formatCode="0%" sourceLinked="0"/>
            <c:spPr>
              <a:noFill/>
              <a:ln>
                <a:noFill/>
              </a:ln>
              <a:effectLst/>
            </c:sp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Meeting Minutes</c:v>
                </c:pt>
                <c:pt idx="1">
                  <c:v>Notes</c:v>
                </c:pt>
                <c:pt idx="2">
                  <c:v>Todo</c:v>
                </c:pt>
                <c:pt idx="3">
                  <c:v>New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7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03-4473-AC84-7386D9CD2AB5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b"/>
      <c:overlay val="0"/>
    </c:legend>
    <c:plotVisOnly val="1"/>
    <c:dispBlanksAs val="gap"/>
    <c:showDLblsOverMax val="1"/>
  </c:chart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c:style val="2"/>
  <c:chart>
    <c:title>
      <c:tx>
        <c:rich>
          <a:bodyPr/>
          <a:lstStyle/>
          <a:p>
            <a:pPr>
              <a:defRPr sz="1400"/>
            </a:pPr>
            <a:r>
              <a:rPr lang="en-US"/>
              <a:t>Stacked Area Chart Demo</a:t>
            </a:r>
          </a:p>
        </c:rich>
      </c:tx>
      <c:overlay val="0"/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</c:v>
                </c:pt>
                <c:pt idx="1">
                  <c:v>12</c:v>
                </c:pt>
                <c:pt idx="2">
                  <c:v>13</c:v>
                </c:pt>
                <c:pt idx="3">
                  <c:v>7</c:v>
                </c:pt>
                <c:pt idx="4">
                  <c:v>15</c:v>
                </c:pt>
                <c:pt idx="5">
                  <c:v>26</c:v>
                </c:pt>
                <c:pt idx="6">
                  <c:v>37</c:v>
                </c:pt>
                <c:pt idx="7">
                  <c:v>48</c:v>
                </c:pt>
                <c:pt idx="8">
                  <c:v>59</c:v>
                </c:pt>
                <c:pt idx="9">
                  <c:v>110</c:v>
                </c:pt>
                <c:pt idx="10">
                  <c:v>211</c:v>
                </c:pt>
                <c:pt idx="11">
                  <c:v>312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FC-48AB-970D-1A1BF98AA9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1159928"/>
        <c:axId val="-2100718248"/>
      </c:areaChart>
      <c:catAx>
        <c:axId val="-21011599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00718248"/>
        <c:crosses val="autoZero"/>
        <c:auto val="1"/>
        <c:lblAlgn val="ctr"/>
        <c:lblOffset val="100"/>
        <c:noMultiLvlLbl val="0"/>
      </c:catAx>
      <c:valAx>
        <c:axId val="-21007182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01159928"/>
        <c:crosses val="autoZero"/>
        <c:crossBetween val="midCat"/>
      </c:valAx>
    </c:plotArea>
    <c:legend>
      <c:legendPos val="b"/>
      <c:overlay val="0"/>
    </c:legend>
    <c:plotVisOnly val="1"/>
    <c:dispBlanksAs val="zero"/>
    <c:showDLblsOverMax val="0"/>
  </c:chart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1"/>
  <c:style val="2"/>
  <c:chart>
    <c:title>
      <c:tx>
        <c:rich>
          <a:bodyPr/>
          <a:lstStyle/>
          <a:p>
            <a:pPr>
              <a:defRPr sz="1400"/>
            </a:pPr>
            <a:r>
              <a:rPr lang="en-US"/>
              <a:t>Pie-Chart (rows as categories), values as %</a:t>
            </a:r>
          </a:p>
        </c:rich>
      </c:tx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dLbls>
            <c:numFmt formatCode="0%" sourceLinked="0"/>
            <c:spPr>
              <a:noFill/>
              <a:ln>
                <a:noFill/>
              </a:ln>
              <a:effectLst/>
            </c:sp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Meeting Minutes</c:v>
                </c:pt>
                <c:pt idx="1">
                  <c:v>Notes</c:v>
                </c:pt>
                <c:pt idx="2">
                  <c:v>Todo</c:v>
                </c:pt>
                <c:pt idx="3">
                  <c:v>New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7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8F-4A27-A4D3-D3C98770F44B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b"/>
      <c:overlay val="0"/>
    </c:legend>
    <c:plotVisOnly val="1"/>
    <c:dispBlanksAs val="gap"/>
    <c:showDLblsOverMax val="1"/>
  </c:chart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c:style val="2"/>
  <c:chart>
    <c:title>
      <c:tx>
        <c:rich>
          <a:bodyPr/>
          <a:lstStyle/>
          <a:p>
            <a:pPr>
              <a:defRPr sz="1400"/>
            </a:pPr>
            <a:r>
              <a:rPr lang="en-US"/>
              <a:t>Area Chart Demo</a:t>
            </a:r>
          </a:p>
        </c:rich>
      </c:tx>
      <c:overlay val="0"/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2007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1000</c:v>
                </c:pt>
                <c:pt idx="1">
                  <c:v>1500</c:v>
                </c:pt>
                <c:pt idx="6">
                  <c:v>500</c:v>
                </c:pt>
                <c:pt idx="7">
                  <c:v>1500</c:v>
                </c:pt>
                <c:pt idx="8">
                  <c:v>2000</c:v>
                </c:pt>
                <c:pt idx="10">
                  <c:v>1500</c:v>
                </c:pt>
                <c:pt idx="11">
                  <c:v>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79-4082-B771-8A2D8797BF0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2008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1000</c:v>
                </c:pt>
                <c:pt idx="2">
                  <c:v>10</c:v>
                </c:pt>
                <c:pt idx="3">
                  <c:v>100</c:v>
                </c:pt>
                <c:pt idx="4">
                  <c:v>1000</c:v>
                </c:pt>
                <c:pt idx="5">
                  <c:v>100</c:v>
                </c:pt>
                <c:pt idx="7">
                  <c:v>320</c:v>
                </c:pt>
                <c:pt idx="8">
                  <c:v>205</c:v>
                </c:pt>
                <c:pt idx="9">
                  <c:v>550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F79-4082-B771-8A2D8797BF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1159928"/>
        <c:axId val="-2100718248"/>
      </c:areaChart>
      <c:catAx>
        <c:axId val="-21011599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00718248"/>
        <c:crosses val="autoZero"/>
        <c:auto val="1"/>
        <c:lblAlgn val="ctr"/>
        <c:lblOffset val="100"/>
        <c:noMultiLvlLbl val="0"/>
      </c:catAx>
      <c:valAx>
        <c:axId val="-21007182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01159928"/>
        <c:crosses val="autoZero"/>
        <c:crossBetween val="midCat"/>
      </c:valAx>
    </c:plotArea>
    <c:legend>
      <c:legendPos val="b"/>
      <c:overlay val="0"/>
    </c:legend>
    <c:plotVisOnly val="1"/>
    <c:dispBlanksAs val="zero"/>
    <c:showDLblsOverMax val="0"/>
  </c:chart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c:style val="2"/>
  <c:chart>
    <c:title>
      <c:tx>
        <c:rich>
          <a:bodyPr/>
          <a:lstStyle/>
          <a:p>
            <a:pPr>
              <a:defRPr sz="1400"/>
            </a:pPr>
            <a:r>
              <a:rPr lang="en-US"/>
              <a:t>Doughnut: Sales by Month in 2008</a:t>
            </a:r>
          </a:p>
        </c:rich>
      </c:tx>
      <c:overlay val="0"/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2008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1000</c:v>
                </c:pt>
                <c:pt idx="2">
                  <c:v>10</c:v>
                </c:pt>
                <c:pt idx="3">
                  <c:v>100</c:v>
                </c:pt>
                <c:pt idx="4">
                  <c:v>1000</c:v>
                </c:pt>
                <c:pt idx="5">
                  <c:v>100</c:v>
                </c:pt>
                <c:pt idx="7">
                  <c:v>320</c:v>
                </c:pt>
                <c:pt idx="8">
                  <c:v>205</c:v>
                </c:pt>
                <c:pt idx="9">
                  <c:v>550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F4-4AD6-BB12-8105D6A3C3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tx>
        <c:rich>
          <a:bodyPr/>
          <a:lstStyle/>
          <a:p>
            <a:pPr>
              <a:defRPr sz="1400"/>
            </a:pPr>
            <a:r>
              <a:rPr lang="en-US"/>
              <a:t>Clustered Column Chart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2007</c:v>
                </c:pt>
              </c:strCache>
            </c:strRef>
          </c:tx>
          <c:invertIfNegative val="1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1000</c:v>
                </c:pt>
                <c:pt idx="1">
                  <c:v>1500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500</c:v>
                </c:pt>
                <c:pt idx="7">
                  <c:v>1500</c:v>
                </c:pt>
                <c:pt idx="8">
                  <c:v>2000</c:v>
                </c:pt>
                <c:pt idx="9">
                  <c:v>0</c:v>
                </c:pt>
                <c:pt idx="10">
                  <c:v>1500</c:v>
                </c:pt>
                <c:pt idx="11">
                  <c:v>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4D-47CA-9B49-DB5B2EF452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2008</c:v>
                </c:pt>
              </c:strCache>
            </c:strRef>
          </c:tx>
          <c:invertIfNegative val="1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1000</c:v>
                </c:pt>
                <c:pt idx="1">
                  <c:v>0</c:v>
                </c:pt>
                <c:pt idx="2">
                  <c:v>10</c:v>
                </c:pt>
                <c:pt idx="3">
                  <c:v>100</c:v>
                </c:pt>
                <c:pt idx="4">
                  <c:v>1000</c:v>
                </c:pt>
                <c:pt idx="5">
                  <c:v>100</c:v>
                </c:pt>
                <c:pt idx="6">
                  <c:v>0</c:v>
                </c:pt>
                <c:pt idx="7">
                  <c:v>320</c:v>
                </c:pt>
                <c:pt idx="8">
                  <c:v>205</c:v>
                </c:pt>
                <c:pt idx="9">
                  <c:v>550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24D-47CA-9B49-DB5B2EF452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1"/>
  </c:chart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en-US"/>
              <a:t>Radar Chart demo</a:t>
            </a:r>
          </a:p>
        </c:rich>
      </c:tx>
      <c:overlay val="0"/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2007</c:v>
                </c:pt>
              </c:strCache>
            </c:strRef>
          </c:tx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1000</c:v>
                </c:pt>
                <c:pt idx="1">
                  <c:v>1500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500</c:v>
                </c:pt>
                <c:pt idx="7">
                  <c:v>1500</c:v>
                </c:pt>
                <c:pt idx="8">
                  <c:v>2000</c:v>
                </c:pt>
                <c:pt idx="9">
                  <c:v>0</c:v>
                </c:pt>
                <c:pt idx="10">
                  <c:v>1500</c:v>
                </c:pt>
                <c:pt idx="11">
                  <c:v>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34-471C-BD01-992D27C7BC1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2008</c:v>
                </c:pt>
              </c:strCache>
            </c:strRef>
          </c:tx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1000</c:v>
                </c:pt>
                <c:pt idx="1">
                  <c:v>0</c:v>
                </c:pt>
                <c:pt idx="2">
                  <c:v>10</c:v>
                </c:pt>
                <c:pt idx="3">
                  <c:v>100</c:v>
                </c:pt>
                <c:pt idx="4">
                  <c:v>1000</c:v>
                </c:pt>
                <c:pt idx="5">
                  <c:v>100</c:v>
                </c:pt>
                <c:pt idx="6">
                  <c:v>0</c:v>
                </c:pt>
                <c:pt idx="7">
                  <c:v>320</c:v>
                </c:pt>
                <c:pt idx="8">
                  <c:v>205</c:v>
                </c:pt>
                <c:pt idx="9">
                  <c:v>550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034-471C-BD01-992D27C7BC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73612648"/>
        <c:axId val="-2112772216"/>
      </c:radarChart>
      <c:catAx>
        <c:axId val="2073612648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2112772216"/>
        <c:crosses val="autoZero"/>
        <c:auto val="1"/>
        <c:lblAlgn val="ctr"/>
        <c:lblOffset val="100"/>
        <c:noMultiLvlLbl val="0"/>
      </c:catAx>
      <c:valAx>
        <c:axId val="-2112772216"/>
        <c:scaling>
          <c:orientation val="minMax"/>
        </c:scaling>
        <c:delete val="0"/>
        <c:axPos val="l"/>
        <c:majorGridlines/>
        <c:numFmt formatCode="General" sourceLinked="1"/>
        <c:majorTickMark val="cross"/>
        <c:minorTickMark val="none"/>
        <c:tickLblPos val="nextTo"/>
        <c:crossAx val="2073612648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en-US"/>
              <a:t>Filled Radar Chart demo</a:t>
            </a:r>
          </a:p>
        </c:rich>
      </c:tx>
      <c:overlay val="0"/>
    </c:title>
    <c:autoTitleDeleted val="0"/>
    <c:plotArea>
      <c:layout/>
      <c:radarChart>
        <c:radarStyle val="fill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2007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1000</c:v>
                </c:pt>
                <c:pt idx="1">
                  <c:v>1500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500</c:v>
                </c:pt>
                <c:pt idx="7">
                  <c:v>1500</c:v>
                </c:pt>
                <c:pt idx="8">
                  <c:v>2000</c:v>
                </c:pt>
                <c:pt idx="9">
                  <c:v>0</c:v>
                </c:pt>
                <c:pt idx="10">
                  <c:v>1500</c:v>
                </c:pt>
                <c:pt idx="11">
                  <c:v>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5F-42DF-AECA-3D91CFD5B1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2008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1000</c:v>
                </c:pt>
                <c:pt idx="1">
                  <c:v>0</c:v>
                </c:pt>
                <c:pt idx="2">
                  <c:v>10</c:v>
                </c:pt>
                <c:pt idx="3">
                  <c:v>100</c:v>
                </c:pt>
                <c:pt idx="4">
                  <c:v>1000</c:v>
                </c:pt>
                <c:pt idx="5">
                  <c:v>100</c:v>
                </c:pt>
                <c:pt idx="6">
                  <c:v>0</c:v>
                </c:pt>
                <c:pt idx="7">
                  <c:v>320</c:v>
                </c:pt>
                <c:pt idx="8">
                  <c:v>205</c:v>
                </c:pt>
                <c:pt idx="9">
                  <c:v>550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5F-42DF-AECA-3D91CFD5B1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73612648"/>
        <c:axId val="-2112772216"/>
      </c:radarChart>
      <c:catAx>
        <c:axId val="2073612648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2112772216"/>
        <c:crosses val="autoZero"/>
        <c:auto val="1"/>
        <c:lblAlgn val="ctr"/>
        <c:lblOffset val="100"/>
        <c:noMultiLvlLbl val="0"/>
      </c:catAx>
      <c:valAx>
        <c:axId val="-2112772216"/>
        <c:scaling>
          <c:orientation val="minMax"/>
        </c:scaling>
        <c:delete val="0"/>
        <c:axPos val="l"/>
        <c:majorGridlines/>
        <c:numFmt formatCode="General" sourceLinked="1"/>
        <c:majorTickMark val="cross"/>
        <c:minorTickMark val="none"/>
        <c:tickLblPos val="nextTo"/>
        <c:crossAx val="207361264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en-US"/>
              <a:t>Filled Radar with Data Markers</a:t>
            </a:r>
          </a:p>
        </c:rich>
      </c:tx>
      <c:overlay val="0"/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2007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1000</c:v>
                </c:pt>
                <c:pt idx="1">
                  <c:v>1500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500</c:v>
                </c:pt>
                <c:pt idx="7">
                  <c:v>1500</c:v>
                </c:pt>
                <c:pt idx="8">
                  <c:v>2000</c:v>
                </c:pt>
                <c:pt idx="9">
                  <c:v>0</c:v>
                </c:pt>
                <c:pt idx="10">
                  <c:v>1500</c:v>
                </c:pt>
                <c:pt idx="11">
                  <c:v>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2A-440F-8838-B5FF8F926FF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2008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1000</c:v>
                </c:pt>
                <c:pt idx="1">
                  <c:v>0</c:v>
                </c:pt>
                <c:pt idx="2">
                  <c:v>10</c:v>
                </c:pt>
                <c:pt idx="3">
                  <c:v>100</c:v>
                </c:pt>
                <c:pt idx="4">
                  <c:v>1000</c:v>
                </c:pt>
                <c:pt idx="5">
                  <c:v>100</c:v>
                </c:pt>
                <c:pt idx="6">
                  <c:v>0</c:v>
                </c:pt>
                <c:pt idx="7">
                  <c:v>320</c:v>
                </c:pt>
                <c:pt idx="8">
                  <c:v>205</c:v>
                </c:pt>
                <c:pt idx="9">
                  <c:v>550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32A-440F-8838-B5FF8F926F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73612648"/>
        <c:axId val="-2112772216"/>
      </c:radarChart>
      <c:catAx>
        <c:axId val="2073612648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2112772216"/>
        <c:crosses val="autoZero"/>
        <c:auto val="1"/>
        <c:lblAlgn val="ctr"/>
        <c:lblOffset val="100"/>
        <c:noMultiLvlLbl val="0"/>
      </c:catAx>
      <c:valAx>
        <c:axId val="-2112772216"/>
        <c:scaling>
          <c:orientation val="minMax"/>
        </c:scaling>
        <c:delete val="0"/>
        <c:axPos val="l"/>
        <c:majorGridlines/>
        <c:numFmt formatCode="General" sourceLinked="1"/>
        <c:majorTickMark val="cross"/>
        <c:minorTickMark val="none"/>
        <c:tickLblPos val="nextTo"/>
        <c:crossAx val="207361264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1"/>
  <c:style val="2"/>
  <c:chart>
    <c:title>
      <c:tx>
        <c:rich>
          <a:bodyPr/>
          <a:lstStyle/>
          <a:p>
            <a:pPr>
              <a:defRPr sz="1400"/>
            </a:pPr>
            <a:r>
              <a:rPr lang="en-US"/>
              <a:t>Units sold / Sales / Profitability%</a:t>
            </a:r>
          </a:p>
        </c:rich>
      </c:tx>
      <c:overlay val="0"/>
    </c:title>
    <c:autoTitleDeleted val="0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Africa</c:v>
                </c:pt>
              </c:strCache>
            </c:strRef>
          </c:tx>
          <c:invertIfNegative val="0"/>
          <c:xVal>
            <c:numRef>
              <c:f>Sheet1!$A$2:$A$2</c:f>
              <c:numCache>
                <c:formatCode>General</c:formatCode>
                <c:ptCount val="1"/>
                <c:pt idx="0">
                  <c:v>60</c:v>
                </c:pt>
              </c:numCache>
            </c:numRef>
          </c:xVal>
          <c:yVal>
            <c:numRef>
              <c:f>Sheet1!$B$2:$B$2</c:f>
              <c:numCache>
                <c:formatCode>General</c:formatCode>
                <c:ptCount val="1"/>
                <c:pt idx="0">
                  <c:v>80637</c:v>
                </c:pt>
              </c:numCache>
            </c:numRef>
          </c:yVal>
          <c:bubbleSize>
            <c:numRef>
              <c:f>Sheet1!$C$2:$C$2</c:f>
              <c:numCache>
                <c:formatCode>General</c:formatCode>
                <c:ptCount val="1"/>
                <c:pt idx="0">
                  <c:v>15.2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338B-4B30-8960-58E99DBEA384}"/>
            </c:ext>
          </c:extLst>
        </c:ser>
        <c:ser>
          <c:idx val="1"/>
          <c:order val="1"/>
          <c:tx>
            <c:strRef>
              <c:f>Sheet1!$B$4</c:f>
              <c:strCache>
                <c:ptCount val="1"/>
                <c:pt idx="0">
                  <c:v>Asia</c:v>
                </c:pt>
              </c:strCache>
            </c:strRef>
          </c:tx>
          <c:invertIfNegative val="0"/>
          <c:xVal>
            <c:numRef>
              <c:f>Sheet1!$A$5:$A$5</c:f>
              <c:numCache>
                <c:formatCode>General</c:formatCode>
                <c:ptCount val="1"/>
                <c:pt idx="0">
                  <c:v>30</c:v>
                </c:pt>
              </c:numCache>
            </c:numRef>
          </c:xVal>
          <c:yVal>
            <c:numRef>
              <c:f>Sheet1!$B$5:$B$5</c:f>
              <c:numCache>
                <c:formatCode>General</c:formatCode>
                <c:ptCount val="1"/>
                <c:pt idx="0">
                  <c:v>60446</c:v>
                </c:pt>
              </c:numCache>
            </c:numRef>
          </c:yVal>
          <c:bubbleSize>
            <c:numRef>
              <c:f>Sheet1!$C$5:$C$5</c:f>
              <c:numCache>
                <c:formatCode>General</c:formatCode>
                <c:ptCount val="1"/>
                <c:pt idx="0">
                  <c:v>34.450000000000003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1-338B-4B30-8960-58E99DBEA384}"/>
            </c:ext>
          </c:extLst>
        </c:ser>
        <c:ser>
          <c:idx val="2"/>
          <c:order val="2"/>
          <c:tx>
            <c:strRef>
              <c:f>Sheet1!$B$7</c:f>
              <c:strCache>
                <c:ptCount val="1"/>
                <c:pt idx="0">
                  <c:v>Europe</c:v>
                </c:pt>
              </c:strCache>
            </c:strRef>
          </c:tx>
          <c:invertIfNegative val="0"/>
          <c:xVal>
            <c:numRef>
              <c:f>Sheet1!$A$8:$A$8</c:f>
              <c:numCache>
                <c:formatCode>General</c:formatCode>
                <c:ptCount val="1"/>
                <c:pt idx="0">
                  <c:v>45</c:v>
                </c:pt>
              </c:numCache>
            </c:numRef>
          </c:xVal>
          <c:yVal>
            <c:numRef>
              <c:f>Sheet1!$B$8:$B$8</c:f>
              <c:numCache>
                <c:formatCode>General</c:formatCode>
                <c:ptCount val="1"/>
                <c:pt idx="0">
                  <c:v>150000</c:v>
                </c:pt>
              </c:numCache>
            </c:numRef>
          </c:yVal>
          <c:bubbleSize>
            <c:numRef>
              <c:f>Sheet1!$C$8:$C$8</c:f>
              <c:numCache>
                <c:formatCode>General</c:formatCode>
                <c:ptCount val="1"/>
                <c:pt idx="0">
                  <c:v>22.22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2-338B-4B30-8960-58E99DBEA384}"/>
            </c:ext>
          </c:extLst>
        </c:ser>
        <c:ser>
          <c:idx val="3"/>
          <c:order val="3"/>
          <c:tx>
            <c:strRef>
              <c:f>Sheet1!$B$10</c:f>
              <c:strCache>
                <c:ptCount val="1"/>
                <c:pt idx="0">
                  <c:v>Middle East</c:v>
                </c:pt>
              </c:strCache>
            </c:strRef>
          </c:tx>
          <c:invertIfNegative val="0"/>
          <c:xVal>
            <c:numRef>
              <c:f>Sheet1!$A$11:$A$11</c:f>
              <c:numCache>
                <c:formatCode>General</c:formatCode>
                <c:ptCount val="1"/>
                <c:pt idx="0">
                  <c:v>42</c:v>
                </c:pt>
              </c:numCache>
            </c:numRef>
          </c:xVal>
          <c:yVal>
            <c:numRef>
              <c:f>Sheet1!$B$11:$B$11</c:f>
              <c:numCache>
                <c:formatCode>General</c:formatCode>
                <c:ptCount val="1"/>
                <c:pt idx="0">
                  <c:v>110000</c:v>
                </c:pt>
              </c:numCache>
            </c:numRef>
          </c:yVal>
          <c:bubbleSize>
            <c:numRef>
              <c:f>Sheet1!$C$11:$C$11</c:f>
              <c:numCache>
                <c:formatCode>General</c:formatCode>
                <c:ptCount val="1"/>
                <c:pt idx="0">
                  <c:v>33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3-338B-4B30-8960-58E99DBEA384}"/>
            </c:ext>
          </c:extLst>
        </c:ser>
        <c:ser>
          <c:idx val="4"/>
          <c:order val="4"/>
          <c:tx>
            <c:strRef>
              <c:f>Sheet1!$B$13</c:f>
              <c:strCache>
                <c:ptCount val="1"/>
                <c:pt idx="0">
                  <c:v>USA</c:v>
                </c:pt>
              </c:strCache>
            </c:strRef>
          </c:tx>
          <c:invertIfNegative val="0"/>
          <c:xVal>
            <c:numRef>
              <c:f>Sheet1!$A$14:$A$14</c:f>
              <c:numCache>
                <c:formatCode>General</c:formatCode>
                <c:ptCount val="1"/>
                <c:pt idx="0">
                  <c:v>75</c:v>
                </c:pt>
              </c:numCache>
            </c:numRef>
          </c:xVal>
          <c:yVal>
            <c:numRef>
              <c:f>Sheet1!$B$14:$B$14</c:f>
              <c:numCache>
                <c:formatCode>General</c:formatCode>
                <c:ptCount val="1"/>
                <c:pt idx="0">
                  <c:v>195055</c:v>
                </c:pt>
              </c:numCache>
            </c:numRef>
          </c:yVal>
          <c:bubbleSize>
            <c:numRef>
              <c:f>Sheet1!$C$14:$C$14</c:f>
              <c:numCache>
                <c:formatCode>General</c:formatCode>
                <c:ptCount val="1"/>
                <c:pt idx="0">
                  <c:v>21.45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4-338B-4B30-8960-58E99DBEA3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-2115720072"/>
        <c:axId val="-2115723560"/>
      </c:bubbleChart>
      <c:valAx>
        <c:axId val="-21157200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15723560"/>
        <c:crosses val="autoZero"/>
        <c:crossBetween val="midCat"/>
      </c:valAx>
      <c:valAx>
        <c:axId val="-21157235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15720072"/>
        <c:crosses val="autoZero"/>
        <c:crossBetween val="midCat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19.3.2020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7442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19.3.2020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64735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19.3.2020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3754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19.3.2020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5039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19.3.2020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8202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19.3.2020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98317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19.3.2020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95204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19.3.2020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45915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248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469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2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19.3.2020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FC5EF2-6A1C-47AE-9472-291D1AC4ED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64475" y="227962"/>
            <a:ext cx="1068601" cy="79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9972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475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035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4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8844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83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087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042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22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19.3.2020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7633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19.3.2020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6833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19.3.2020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0875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19.3.2020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F552D6-F6E4-4B9E-A0D8-745DB6E9C0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64475" y="227962"/>
            <a:ext cx="1068601" cy="79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832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19.3.2020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3508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19.3.2020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7250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19.3.2020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5874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53152-5DF5-4979-A537-0FE8AB80BD2D}" type="datetimeFigureOut">
              <a:rPr lang="fi-FI" smtClean="0"/>
              <a:t>19.3.2020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1189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44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2.xml"/><Relationship Id="rId4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2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2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4396577-12B3-4832-80D2-C0C8812DA2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i-FI" sz="4400" dirty="0" err="1"/>
              <a:t>Rocker</a:t>
            </a:r>
            <a:r>
              <a:rPr lang="fi-FI" sz="4400" dirty="0"/>
              <a:t> Reporting V2</a:t>
            </a:r>
            <a:endParaRPr lang="en-US" sz="4400" dirty="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49F049E8-602E-4363-A40A-655E1B478F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i-FI" sz="6000" dirty="0"/>
              <a:t>PowerPoint User Guide</a:t>
            </a:r>
            <a:endParaRPr lang="en-US" sz="6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C41C6F-62CD-4ED5-9EB3-BB2397B54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637" y="880228"/>
            <a:ext cx="3238033" cy="240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02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D026A1-16F3-4BA6-BA04-C1EE8C079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Chart </a:t>
            </a:r>
            <a:r>
              <a:rPr lang="fi-FI" dirty="0" err="1"/>
              <a:t>examples</a:t>
            </a:r>
            <a:r>
              <a:rPr lang="fi-FI" dirty="0"/>
              <a:t>	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BE80DB-BE24-42C1-9D29-48DC4170EE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Made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Collection</a:t>
            </a:r>
            <a:r>
              <a:rPr lang="fi-FI" dirty="0"/>
              <a:t> Report</a:t>
            </a:r>
            <a:br>
              <a:rPr lang="fi-FI" dirty="0"/>
            </a:br>
            <a:r>
              <a:rPr lang="fi-FI" dirty="0"/>
              <a:t>4 </a:t>
            </a:r>
            <a:r>
              <a:rPr lang="fi-FI" dirty="0" err="1"/>
              <a:t>Elements</a:t>
            </a:r>
            <a:r>
              <a:rPr lang="fi-FI" dirty="0"/>
              <a:t> per </a:t>
            </a:r>
            <a:r>
              <a:rPr lang="fi-FI" dirty="0" err="1"/>
              <a:t>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327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Flight Deck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981200" y="1371600"/>
          <a:ext cx="4023360" cy="244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5181">
                <a:tc>
                  <a:txBody>
                    <a:bodyPr/>
                    <a:lstStyle/>
                    <a:p>
                      <a:r>
                        <a:rPr sz="1400"/>
                        <a:t>Latest 7 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181">
                <a:tc>
                  <a:txBody>
                    <a:bodyPr/>
                    <a:lstStyle/>
                    <a:p>
                      <a:r>
                        <a:rPr sz="1400"/>
                        <a:t>Meeting 30.4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181">
                <a:tc>
                  <a:txBody>
                    <a:bodyPr/>
                    <a:lstStyle/>
                    <a:p>
                      <a:r>
                        <a:rPr sz="1400"/>
                        <a:t>Rent a van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181">
                <a:tc>
                  <a:txBody>
                    <a:bodyPr/>
                    <a:lstStyle/>
                    <a:p>
                      <a:r>
                        <a:rPr sz="1400"/>
                        <a:t>Go to Kankaanpää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181">
                <a:tc>
                  <a:txBody>
                    <a:bodyPr/>
                    <a:lstStyle/>
                    <a:p>
                      <a:r>
                        <a:rPr sz="1400"/>
                        <a:t>Notepad++ installed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181">
                <a:tc>
                  <a:txBody>
                    <a:bodyPr/>
                    <a:lstStyle/>
                    <a:p>
                      <a:r>
                        <a:rPr sz="1400"/>
                        <a:t>Odoo installed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181">
                <a:tc>
                  <a:txBody>
                    <a:bodyPr/>
                    <a:lstStyle/>
                    <a:p>
                      <a:r>
                        <a:rPr sz="1400"/>
                        <a:t>Powerpoint version 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5181">
                <a:tc>
                  <a:txBody>
                    <a:bodyPr/>
                    <a:lstStyle/>
                    <a:p>
                      <a:r>
                        <a:rPr sz="1400"/>
                        <a:t>Rocker Reporting 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6096000" y="1371600"/>
          <a:ext cx="4023360" cy="2441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6096000" y="1371600"/>
            <a:ext cx="4023360" cy="2441448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  <a:latin typeface="Calibri"/>
            </a:endParaRP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1981200" y="4114800"/>
          <a:ext cx="4023360" cy="2441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1981200" y="4114800"/>
            <a:ext cx="4023360" cy="2441448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  <a:latin typeface="Calibri"/>
            </a:endParaRPr>
          </a:p>
        </p:txBody>
      </p:sp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6096000" y="4114800"/>
          <a:ext cx="4023360" cy="2441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6096000" y="4114800"/>
            <a:ext cx="4023360" cy="2441448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Flight Deck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981200" y="1371600"/>
          <a:ext cx="4023360" cy="2441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1981200" y="1371600"/>
            <a:ext cx="4023360" cy="2441448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  <a:latin typeface="Calibri"/>
            </a:endParaRP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6096000" y="1371600"/>
          <a:ext cx="4023360" cy="2441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6096000" y="1371600"/>
            <a:ext cx="4023360" cy="2441448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  <a:latin typeface="Calibri"/>
            </a:endParaRPr>
          </a:p>
        </p:txBody>
      </p:sp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1981200" y="4114800"/>
          <a:ext cx="4023360" cy="2441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1981200" y="4114800"/>
            <a:ext cx="4023360" cy="2441448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  <a:latin typeface="Calibri"/>
            </a:endParaRPr>
          </a:p>
        </p:txBody>
      </p:sp>
      <p:graphicFrame>
        <p:nvGraphicFramePr>
          <p:cNvPr id="9" name="Chart 8"/>
          <p:cNvGraphicFramePr>
            <a:graphicFrameLocks noGrp="1"/>
          </p:cNvGraphicFramePr>
          <p:nvPr/>
        </p:nvGraphicFramePr>
        <p:xfrm>
          <a:off x="6096000" y="4114800"/>
          <a:ext cx="4023360" cy="2441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6096000" y="4114800"/>
            <a:ext cx="4023360" cy="2441448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Flight Deck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981200" y="1371600"/>
          <a:ext cx="4023360" cy="2441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1981200" y="1371600"/>
            <a:ext cx="4023360" cy="2441448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  <a:latin typeface="Calibri"/>
            </a:endParaRP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6096000" y="1371600"/>
          <a:ext cx="4023360" cy="2441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6096000" y="1371600"/>
            <a:ext cx="4023360" cy="2441448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  <a:latin typeface="Calibri"/>
            </a:endParaRPr>
          </a:p>
        </p:txBody>
      </p:sp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1981200" y="4114800"/>
          <a:ext cx="4023360" cy="2441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1981200" y="4114800"/>
            <a:ext cx="4023360" cy="2441448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  <a:latin typeface="Calibri"/>
            </a:endParaRPr>
          </a:p>
        </p:txBody>
      </p:sp>
      <p:graphicFrame>
        <p:nvGraphicFramePr>
          <p:cNvPr id="9" name="Chart 8"/>
          <p:cNvGraphicFramePr>
            <a:graphicFrameLocks noGrp="1"/>
          </p:cNvGraphicFramePr>
          <p:nvPr/>
        </p:nvGraphicFramePr>
        <p:xfrm>
          <a:off x="6096000" y="4114800"/>
          <a:ext cx="4023360" cy="2441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6096000" y="4114800"/>
            <a:ext cx="4023360" cy="2441448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Flight Deck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981200" y="1371600"/>
          <a:ext cx="4023360" cy="2441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1981200" y="1371600"/>
            <a:ext cx="4023360" cy="2441448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  <a:latin typeface="Calibri"/>
            </a:endParaRP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6096000" y="1371600"/>
          <a:ext cx="4023360" cy="2441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6096000" y="1371600"/>
            <a:ext cx="4023360" cy="2441448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  <a:latin typeface="Calibri"/>
            </a:endParaRPr>
          </a:p>
        </p:txBody>
      </p:sp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1981200" y="4114800"/>
          <a:ext cx="4023360" cy="2441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1981200" y="4114800"/>
            <a:ext cx="4023360" cy="2441448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  <a:latin typeface="Calibri"/>
            </a:endParaRPr>
          </a:p>
        </p:txBody>
      </p:sp>
      <p:graphicFrame>
        <p:nvGraphicFramePr>
          <p:cNvPr id="9" name="Chart 8"/>
          <p:cNvGraphicFramePr>
            <a:graphicFrameLocks noGrp="1"/>
          </p:cNvGraphicFramePr>
          <p:nvPr/>
        </p:nvGraphicFramePr>
        <p:xfrm>
          <a:off x="6096000" y="4114800"/>
          <a:ext cx="4023360" cy="2441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6096000" y="4114800"/>
            <a:ext cx="4023360" cy="2441448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Flight Deck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981200" y="1371600"/>
          <a:ext cx="4023360" cy="2441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1981200" y="1371600"/>
            <a:ext cx="4023360" cy="2441448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6A82A-B5CB-4125-B7AF-0F23CF752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data &amp; query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DBFAE43-D412-4D66-9554-AFE72AE638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9753763"/>
              </p:ext>
            </p:extLst>
          </p:nvPr>
        </p:nvGraphicFramePr>
        <p:xfrm>
          <a:off x="4143809" y="2411701"/>
          <a:ext cx="4537075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Packager Shell Object" showAsIcon="1" r:id="rId3" imgW="4537440" imgH="1224000" progId="Package">
                  <p:embed/>
                </p:oleObj>
              </mc:Choice>
              <mc:Fallback>
                <p:oleObj name="Packager Shell Object" showAsIcon="1" r:id="rId3" imgW="4537440" imgH="12240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43809" y="2411701"/>
                        <a:ext cx="4537075" cy="1223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1736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8605F82-63D3-40D8-AE42-89BB5F4FC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Prereqs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FF489D-3FAF-47E5-A549-17541CCF3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Install</a:t>
            </a:r>
            <a:r>
              <a:rPr lang="fi-FI" dirty="0"/>
              <a:t> python-</a:t>
            </a:r>
            <a:r>
              <a:rPr lang="fi-FI" dirty="0" err="1"/>
              <a:t>pptx</a:t>
            </a:r>
            <a:endParaRPr lang="fi-FI" dirty="0"/>
          </a:p>
          <a:p>
            <a:r>
              <a:rPr lang="en-US" dirty="0"/>
              <a:t>C:\Program Files (x86)\Odoo 13.0\python\Scripts&gt;</a:t>
            </a:r>
          </a:p>
          <a:p>
            <a:r>
              <a:rPr lang="en-US" dirty="0"/>
              <a:t>"C:\Program Files (x86)\Odoo 13.0\python\python" "C:\Program Files (x86)\Odoo 13.0\python\Scripts\pip.exe" install python-pptx</a:t>
            </a:r>
          </a:p>
        </p:txBody>
      </p:sp>
    </p:spTree>
    <p:extLst>
      <p:ext uri="{BB962C8B-B14F-4D97-AF65-F5344CB8AC3E}">
        <p14:creationId xmlns:p14="http://schemas.microsoft.com/office/powerpoint/2010/main" val="1622096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4C3C74-ACCD-46B7-93A6-698D92ED0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Table</a:t>
            </a:r>
            <a:r>
              <a:rPr lang="fi-FI" dirty="0"/>
              <a:t> </a:t>
            </a:r>
            <a:r>
              <a:rPr lang="fi-FI" dirty="0" err="1"/>
              <a:t>list</a:t>
            </a:r>
            <a:r>
              <a:rPr lang="fi-FI" dirty="0"/>
              <a:t> </a:t>
            </a:r>
            <a:r>
              <a:rPr lang="fi-FI" dirty="0" err="1"/>
              <a:t>element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B0E580-D511-4CB2-87AA-13F3AEDEC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047" y="1336430"/>
            <a:ext cx="9411107" cy="5336931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6AC26459-AFB8-49D5-84FA-98BA7F8037CF}"/>
              </a:ext>
            </a:extLst>
          </p:cNvPr>
          <p:cNvSpPr/>
          <p:nvPr/>
        </p:nvSpPr>
        <p:spPr>
          <a:xfrm flipH="1">
            <a:off x="677008" y="2236035"/>
            <a:ext cx="1110744" cy="386862"/>
          </a:xfrm>
          <a:prstGeom prst="borderCallout1">
            <a:avLst>
              <a:gd name="adj1" fmla="val 18750"/>
              <a:gd name="adj2" fmla="val -8333"/>
              <a:gd name="adj3" fmla="val 99781"/>
              <a:gd name="adj4" fmla="val -51206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Give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name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C0FC978A-94F4-4865-B7BA-2F6B9C37E643}"/>
              </a:ext>
            </a:extLst>
          </p:cNvPr>
          <p:cNvSpPr/>
          <p:nvPr/>
        </p:nvSpPr>
        <p:spPr>
          <a:xfrm flipH="1">
            <a:off x="677008" y="2801745"/>
            <a:ext cx="1110744" cy="386862"/>
          </a:xfrm>
          <a:prstGeom prst="borderCallout1">
            <a:avLst>
              <a:gd name="adj1" fmla="val 18750"/>
              <a:gd name="adj2" fmla="val -8333"/>
              <a:gd name="adj3" fmla="val 28508"/>
              <a:gd name="adj4" fmla="val -52751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>
                <a:solidFill>
                  <a:schemeClr val="tx1"/>
                </a:solidFill>
              </a:rPr>
              <a:t>Select Powerpoint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A38D6E3F-1C3F-4ECD-9DA2-C88964C8259B}"/>
              </a:ext>
            </a:extLst>
          </p:cNvPr>
          <p:cNvSpPr/>
          <p:nvPr/>
        </p:nvSpPr>
        <p:spPr>
          <a:xfrm flipH="1">
            <a:off x="677008" y="3370349"/>
            <a:ext cx="1110744" cy="386862"/>
          </a:xfrm>
          <a:prstGeom prst="borderCallout1">
            <a:avLst>
              <a:gd name="adj1" fmla="val 18750"/>
              <a:gd name="adj2" fmla="val -8333"/>
              <a:gd name="adj3" fmla="val -32856"/>
              <a:gd name="adj4" fmla="val -106577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>
                <a:solidFill>
                  <a:schemeClr val="tx1"/>
                </a:solidFill>
              </a:rPr>
              <a:t>Select Single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B24BDEED-F6DC-41A9-9055-696E98B67248}"/>
              </a:ext>
            </a:extLst>
          </p:cNvPr>
          <p:cNvSpPr/>
          <p:nvPr/>
        </p:nvSpPr>
        <p:spPr>
          <a:xfrm flipH="1">
            <a:off x="677008" y="4088460"/>
            <a:ext cx="1333678" cy="386862"/>
          </a:xfrm>
          <a:prstGeom prst="borderCallout1">
            <a:avLst>
              <a:gd name="adj1" fmla="val 18750"/>
              <a:gd name="adj2" fmla="val -8333"/>
              <a:gd name="adj3" fmla="val 58053"/>
              <a:gd name="adj4" fmla="val -26104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Datasource</a:t>
            </a:r>
            <a:r>
              <a:rPr lang="fi-FI" sz="1100" dirty="0">
                <a:solidFill>
                  <a:schemeClr val="tx1"/>
                </a:solidFill>
              </a:rPr>
              <a:t> &amp; Select-</a:t>
            </a:r>
            <a:r>
              <a:rPr lang="fi-FI" sz="1100" dirty="0" err="1">
                <a:solidFill>
                  <a:schemeClr val="tx1"/>
                </a:solidFill>
              </a:rPr>
              <a:t>clause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0317466D-487F-4547-825A-E61CD52FCCE3}"/>
              </a:ext>
            </a:extLst>
          </p:cNvPr>
          <p:cNvSpPr/>
          <p:nvPr/>
        </p:nvSpPr>
        <p:spPr>
          <a:xfrm flipH="1">
            <a:off x="677008" y="4657064"/>
            <a:ext cx="1454043" cy="386862"/>
          </a:xfrm>
          <a:prstGeom prst="borderCallout1">
            <a:avLst>
              <a:gd name="adj1" fmla="val 18750"/>
              <a:gd name="adj2" fmla="val -8333"/>
              <a:gd name="adj3" fmla="val 114872"/>
              <a:gd name="adj4" fmla="val -44043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Table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headings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7652D791-BC9B-4265-99BA-AC4402BBB3EB}"/>
              </a:ext>
            </a:extLst>
          </p:cNvPr>
          <p:cNvSpPr/>
          <p:nvPr/>
        </p:nvSpPr>
        <p:spPr>
          <a:xfrm flipH="1">
            <a:off x="677008" y="5222774"/>
            <a:ext cx="1110744" cy="386862"/>
          </a:xfrm>
          <a:prstGeom prst="borderCallout1">
            <a:avLst>
              <a:gd name="adj1" fmla="val 18750"/>
              <a:gd name="adj2" fmla="val -8333"/>
              <a:gd name="adj3" fmla="val 94417"/>
              <a:gd name="adj4" fmla="val -51167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Slide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Title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BA03E668-9D70-4760-95D5-489BB1A82E1B}"/>
              </a:ext>
            </a:extLst>
          </p:cNvPr>
          <p:cNvSpPr/>
          <p:nvPr/>
        </p:nvSpPr>
        <p:spPr>
          <a:xfrm flipH="1">
            <a:off x="4502061" y="6166483"/>
            <a:ext cx="1239316" cy="386862"/>
          </a:xfrm>
          <a:prstGeom prst="borderCallout1">
            <a:avLst>
              <a:gd name="adj1" fmla="val -13068"/>
              <a:gd name="adj2" fmla="val 51035"/>
              <a:gd name="adj3" fmla="val -89673"/>
              <a:gd name="adj4" fmla="val 30364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Element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type</a:t>
            </a:r>
            <a:r>
              <a:rPr lang="fi-FI" sz="1100" dirty="0">
                <a:solidFill>
                  <a:schemeClr val="tx1"/>
                </a:solidFill>
              </a:rPr>
              <a:t> : </a:t>
            </a:r>
            <a:r>
              <a:rPr lang="fi-FI" sz="1100" dirty="0" err="1">
                <a:solidFill>
                  <a:schemeClr val="tx1"/>
                </a:solidFill>
              </a:rPr>
              <a:t>Table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B866810F-90D7-4D0C-ADB1-28713DC12566}"/>
              </a:ext>
            </a:extLst>
          </p:cNvPr>
          <p:cNvSpPr/>
          <p:nvPr/>
        </p:nvSpPr>
        <p:spPr>
          <a:xfrm flipH="1">
            <a:off x="9208877" y="1924122"/>
            <a:ext cx="1110744" cy="386862"/>
          </a:xfrm>
          <a:prstGeom prst="borderCallout1">
            <a:avLst>
              <a:gd name="adj1" fmla="val 130114"/>
              <a:gd name="adj2" fmla="val 56576"/>
              <a:gd name="adj3" fmla="val 298963"/>
              <a:gd name="adj4" fmla="val 62027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Save</a:t>
            </a:r>
            <a:r>
              <a:rPr lang="fi-FI" sz="1100" dirty="0">
                <a:solidFill>
                  <a:schemeClr val="tx1"/>
                </a:solidFill>
              </a:rPr>
              <a:t> &amp; </a:t>
            </a:r>
            <a:r>
              <a:rPr lang="fi-FI" sz="1100" dirty="0" err="1">
                <a:solidFill>
                  <a:schemeClr val="tx1"/>
                </a:solidFill>
              </a:rPr>
              <a:t>Execute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931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D8498F-99B6-4586-B224-E59259802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006" y="1323085"/>
            <a:ext cx="8657795" cy="542531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84C3C74-ACCD-46B7-93A6-698D92ED0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Chart </a:t>
            </a:r>
            <a:r>
              <a:rPr lang="fi-FI" dirty="0" err="1"/>
              <a:t>element</a:t>
            </a:r>
            <a:r>
              <a:rPr lang="fi-FI" dirty="0"/>
              <a:t>: </a:t>
            </a:r>
            <a:r>
              <a:rPr lang="fi-FI" dirty="0" err="1"/>
              <a:t>Clustered</a:t>
            </a:r>
            <a:r>
              <a:rPr lang="fi-FI" dirty="0"/>
              <a:t> </a:t>
            </a:r>
            <a:r>
              <a:rPr lang="fi-FI" dirty="0" err="1"/>
              <a:t>Column</a:t>
            </a:r>
            <a:endParaRPr lang="en-US" dirty="0"/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6AC26459-AFB8-49D5-84FA-98BA7F8037CF}"/>
              </a:ext>
            </a:extLst>
          </p:cNvPr>
          <p:cNvSpPr/>
          <p:nvPr/>
        </p:nvSpPr>
        <p:spPr>
          <a:xfrm flipH="1">
            <a:off x="677008" y="2236035"/>
            <a:ext cx="1110744" cy="386862"/>
          </a:xfrm>
          <a:prstGeom prst="borderCallout1">
            <a:avLst>
              <a:gd name="adj1" fmla="val 18750"/>
              <a:gd name="adj2" fmla="val -8333"/>
              <a:gd name="adj3" fmla="val 99781"/>
              <a:gd name="adj4" fmla="val -51206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Give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name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C0FC978A-94F4-4865-B7BA-2F6B9C37E643}"/>
              </a:ext>
            </a:extLst>
          </p:cNvPr>
          <p:cNvSpPr/>
          <p:nvPr/>
        </p:nvSpPr>
        <p:spPr>
          <a:xfrm flipH="1">
            <a:off x="677008" y="2801745"/>
            <a:ext cx="1110744" cy="386862"/>
          </a:xfrm>
          <a:prstGeom prst="borderCallout1">
            <a:avLst>
              <a:gd name="adj1" fmla="val 18750"/>
              <a:gd name="adj2" fmla="val -8333"/>
              <a:gd name="adj3" fmla="val 28508"/>
              <a:gd name="adj4" fmla="val -52751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>
                <a:solidFill>
                  <a:schemeClr val="tx1"/>
                </a:solidFill>
              </a:rPr>
              <a:t>Select Powerpoint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A38D6E3F-1C3F-4ECD-9DA2-C88964C8259B}"/>
              </a:ext>
            </a:extLst>
          </p:cNvPr>
          <p:cNvSpPr/>
          <p:nvPr/>
        </p:nvSpPr>
        <p:spPr>
          <a:xfrm flipH="1">
            <a:off x="677008" y="3370349"/>
            <a:ext cx="1110744" cy="386862"/>
          </a:xfrm>
          <a:prstGeom prst="borderCallout1">
            <a:avLst>
              <a:gd name="adj1" fmla="val 18750"/>
              <a:gd name="adj2" fmla="val -8333"/>
              <a:gd name="adj3" fmla="val -32856"/>
              <a:gd name="adj4" fmla="val -106577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>
                <a:solidFill>
                  <a:schemeClr val="tx1"/>
                </a:solidFill>
              </a:rPr>
              <a:t>Select Single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B24BDEED-F6DC-41A9-9055-696E98B67248}"/>
              </a:ext>
            </a:extLst>
          </p:cNvPr>
          <p:cNvSpPr/>
          <p:nvPr/>
        </p:nvSpPr>
        <p:spPr>
          <a:xfrm flipH="1">
            <a:off x="677008" y="4088460"/>
            <a:ext cx="1333678" cy="386862"/>
          </a:xfrm>
          <a:prstGeom prst="borderCallout1">
            <a:avLst>
              <a:gd name="adj1" fmla="val 18750"/>
              <a:gd name="adj2" fmla="val -8333"/>
              <a:gd name="adj3" fmla="val 58053"/>
              <a:gd name="adj4" fmla="val -26104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Datasource</a:t>
            </a:r>
            <a:r>
              <a:rPr lang="fi-FI" sz="1100" dirty="0">
                <a:solidFill>
                  <a:schemeClr val="tx1"/>
                </a:solidFill>
              </a:rPr>
              <a:t> &amp; Select-</a:t>
            </a:r>
            <a:r>
              <a:rPr lang="fi-FI" sz="1100" dirty="0" err="1">
                <a:solidFill>
                  <a:schemeClr val="tx1"/>
                </a:solidFill>
              </a:rPr>
              <a:t>clause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0317466D-487F-4547-825A-E61CD52FCCE3}"/>
              </a:ext>
            </a:extLst>
          </p:cNvPr>
          <p:cNvSpPr/>
          <p:nvPr/>
        </p:nvSpPr>
        <p:spPr>
          <a:xfrm flipH="1">
            <a:off x="10359524" y="4158762"/>
            <a:ext cx="1539274" cy="509991"/>
          </a:xfrm>
          <a:prstGeom prst="borderCallout1">
            <a:avLst>
              <a:gd name="adj1" fmla="val 36932"/>
              <a:gd name="adj2" fmla="val 103533"/>
              <a:gd name="adj3" fmla="val 23022"/>
              <a:gd name="adj4" fmla="val 181536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Category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name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from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Headings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7652D791-BC9B-4265-99BA-AC4402BBB3EB}"/>
              </a:ext>
            </a:extLst>
          </p:cNvPr>
          <p:cNvSpPr/>
          <p:nvPr/>
        </p:nvSpPr>
        <p:spPr>
          <a:xfrm flipH="1">
            <a:off x="677008" y="5222774"/>
            <a:ext cx="1110744" cy="386862"/>
          </a:xfrm>
          <a:prstGeom prst="borderCallout1">
            <a:avLst>
              <a:gd name="adj1" fmla="val 18750"/>
              <a:gd name="adj2" fmla="val -8333"/>
              <a:gd name="adj3" fmla="val 94417"/>
              <a:gd name="adj4" fmla="val -51167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Slide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Title</a:t>
            </a:r>
            <a:r>
              <a:rPr lang="fi-FI" sz="1100" dirty="0">
                <a:solidFill>
                  <a:schemeClr val="tx1"/>
                </a:solidFill>
              </a:rPr>
              <a:t> &amp; Chart </a:t>
            </a:r>
            <a:r>
              <a:rPr lang="fi-FI" sz="1100" dirty="0" err="1">
                <a:solidFill>
                  <a:schemeClr val="tx1"/>
                </a:solidFill>
              </a:rPr>
              <a:t>Title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BA03E668-9D70-4760-95D5-489BB1A82E1B}"/>
              </a:ext>
            </a:extLst>
          </p:cNvPr>
          <p:cNvSpPr/>
          <p:nvPr/>
        </p:nvSpPr>
        <p:spPr>
          <a:xfrm flipH="1">
            <a:off x="4141177" y="6166483"/>
            <a:ext cx="1471628" cy="386862"/>
          </a:xfrm>
          <a:prstGeom prst="borderCallout1">
            <a:avLst>
              <a:gd name="adj1" fmla="val -13068"/>
              <a:gd name="adj2" fmla="val 51035"/>
              <a:gd name="adj3" fmla="val -89673"/>
              <a:gd name="adj4" fmla="val 30364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Element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type</a:t>
            </a:r>
            <a:r>
              <a:rPr lang="fi-FI" sz="1100" dirty="0">
                <a:solidFill>
                  <a:schemeClr val="tx1"/>
                </a:solidFill>
              </a:rPr>
              <a:t> : Chart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B866810F-90D7-4D0C-ADB1-28713DC12566}"/>
              </a:ext>
            </a:extLst>
          </p:cNvPr>
          <p:cNvSpPr/>
          <p:nvPr/>
        </p:nvSpPr>
        <p:spPr>
          <a:xfrm flipH="1">
            <a:off x="10147056" y="1366411"/>
            <a:ext cx="1110744" cy="386862"/>
          </a:xfrm>
          <a:prstGeom prst="borderCallout1">
            <a:avLst>
              <a:gd name="adj1" fmla="val 130114"/>
              <a:gd name="adj2" fmla="val 56576"/>
              <a:gd name="adj3" fmla="val 246690"/>
              <a:gd name="adj4" fmla="val 94481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Save</a:t>
            </a:r>
            <a:r>
              <a:rPr lang="fi-FI" sz="1100" dirty="0">
                <a:solidFill>
                  <a:schemeClr val="tx1"/>
                </a:solidFill>
              </a:rPr>
              <a:t> &amp; </a:t>
            </a:r>
            <a:r>
              <a:rPr lang="fi-FI" sz="1100" dirty="0" err="1">
                <a:solidFill>
                  <a:schemeClr val="tx1"/>
                </a:solidFill>
              </a:rPr>
              <a:t>Execute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53FC1CBE-496B-4484-AF1F-5295F346F3ED}"/>
              </a:ext>
            </a:extLst>
          </p:cNvPr>
          <p:cNvSpPr/>
          <p:nvPr/>
        </p:nvSpPr>
        <p:spPr>
          <a:xfrm flipH="1">
            <a:off x="10393867" y="2793096"/>
            <a:ext cx="1110744" cy="386862"/>
          </a:xfrm>
          <a:prstGeom prst="borderCallout1">
            <a:avLst>
              <a:gd name="adj1" fmla="val 41477"/>
              <a:gd name="adj2" fmla="val 106445"/>
              <a:gd name="adj3" fmla="val 28508"/>
              <a:gd name="adj4" fmla="val 192636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Slide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Title</a:t>
            </a:r>
            <a:r>
              <a:rPr lang="fi-FI" sz="1100" dirty="0">
                <a:solidFill>
                  <a:schemeClr val="tx1"/>
                </a:solidFill>
              </a:rPr>
              <a:t> &amp; Chart </a:t>
            </a:r>
            <a:r>
              <a:rPr lang="fi-FI" sz="1100" dirty="0" err="1">
                <a:solidFill>
                  <a:schemeClr val="tx1"/>
                </a:solidFill>
              </a:rPr>
              <a:t>Title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712FB9-0BD4-422F-9990-09D827262ADD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9574823" y="2622899"/>
            <a:ext cx="819044" cy="363628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llout: Line 16">
            <a:extLst>
              <a:ext uri="{FF2B5EF4-FFF2-40B4-BE49-F238E27FC236}">
                <a16:creationId xmlns:a16="http://schemas.microsoft.com/office/drawing/2014/main" id="{91F7E562-0943-4746-8C2D-EEF779570A20}"/>
              </a:ext>
            </a:extLst>
          </p:cNvPr>
          <p:cNvSpPr/>
          <p:nvPr/>
        </p:nvSpPr>
        <p:spPr>
          <a:xfrm flipH="1">
            <a:off x="9574823" y="5321713"/>
            <a:ext cx="1454043" cy="386862"/>
          </a:xfrm>
          <a:prstGeom prst="borderCallout1">
            <a:avLst>
              <a:gd name="adj1" fmla="val 36932"/>
              <a:gd name="adj2" fmla="val 103533"/>
              <a:gd name="adj3" fmla="val -187400"/>
              <a:gd name="adj4" fmla="val 140989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>
                <a:solidFill>
                  <a:schemeClr val="tx1"/>
                </a:solidFill>
              </a:rPr>
              <a:t>Data </a:t>
            </a:r>
            <a:r>
              <a:rPr lang="fi-FI" sz="1100" dirty="0" err="1">
                <a:solidFill>
                  <a:schemeClr val="tx1"/>
                </a:solidFill>
              </a:rPr>
              <a:t>Series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from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row</a:t>
            </a:r>
            <a:r>
              <a:rPr lang="fi-FI" sz="1100" dirty="0">
                <a:solidFill>
                  <a:schemeClr val="tx1"/>
                </a:solidFill>
              </a:rPr>
              <a:t> data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8" name="Callout: Line 17">
            <a:extLst>
              <a:ext uri="{FF2B5EF4-FFF2-40B4-BE49-F238E27FC236}">
                <a16:creationId xmlns:a16="http://schemas.microsoft.com/office/drawing/2014/main" id="{770D6E9C-4E7D-4091-8ECD-6FA8F01F11DA}"/>
              </a:ext>
            </a:extLst>
          </p:cNvPr>
          <p:cNvSpPr/>
          <p:nvPr/>
        </p:nvSpPr>
        <p:spPr>
          <a:xfrm flipH="1">
            <a:off x="1318007" y="6166483"/>
            <a:ext cx="1110744" cy="386862"/>
          </a:xfrm>
          <a:prstGeom prst="borderCallout1">
            <a:avLst>
              <a:gd name="adj1" fmla="val -13068"/>
              <a:gd name="adj2" fmla="val 51035"/>
              <a:gd name="adj3" fmla="val -80582"/>
              <a:gd name="adj4" fmla="val -62250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Display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Legend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Callout: Line 18">
            <a:extLst>
              <a:ext uri="{FF2B5EF4-FFF2-40B4-BE49-F238E27FC236}">
                <a16:creationId xmlns:a16="http://schemas.microsoft.com/office/drawing/2014/main" id="{FF46BEFF-AFC4-46FB-98D7-7176F63E3235}"/>
              </a:ext>
            </a:extLst>
          </p:cNvPr>
          <p:cNvSpPr/>
          <p:nvPr/>
        </p:nvSpPr>
        <p:spPr>
          <a:xfrm flipH="1">
            <a:off x="6465277" y="6166483"/>
            <a:ext cx="1471628" cy="386862"/>
          </a:xfrm>
          <a:prstGeom prst="borderCallout1">
            <a:avLst>
              <a:gd name="adj1" fmla="val -13068"/>
              <a:gd name="adj2" fmla="val 51035"/>
              <a:gd name="adj3" fmla="val -89673"/>
              <a:gd name="adj4" fmla="val 30364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>
                <a:solidFill>
                  <a:schemeClr val="tx1"/>
                </a:solidFill>
              </a:rPr>
              <a:t>Chart </a:t>
            </a:r>
            <a:r>
              <a:rPr lang="fi-FI" sz="1100" dirty="0" err="1">
                <a:solidFill>
                  <a:schemeClr val="tx1"/>
                </a:solidFill>
              </a:rPr>
              <a:t>type</a:t>
            </a:r>
            <a:r>
              <a:rPr lang="fi-FI" sz="1100" dirty="0">
                <a:solidFill>
                  <a:schemeClr val="tx1"/>
                </a:solidFill>
              </a:rPr>
              <a:t> : </a:t>
            </a:r>
            <a:r>
              <a:rPr lang="fi-FI" sz="1100" dirty="0" err="1">
                <a:solidFill>
                  <a:schemeClr val="tx1"/>
                </a:solidFill>
              </a:rPr>
              <a:t>Clustered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Column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654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B9A17B0-7BA0-4D93-BE44-AE5FF578D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686" y="1533608"/>
            <a:ext cx="9073662" cy="494374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84C3C74-ACCD-46B7-93A6-698D92ED0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Chart </a:t>
            </a:r>
            <a:r>
              <a:rPr lang="fi-FI" dirty="0" err="1"/>
              <a:t>element</a:t>
            </a:r>
            <a:r>
              <a:rPr lang="fi-FI" dirty="0"/>
              <a:t>: </a:t>
            </a:r>
            <a:r>
              <a:rPr lang="fi-FI" dirty="0" err="1"/>
              <a:t>Categories</a:t>
            </a:r>
            <a:endParaRPr lang="en-US" dirty="0"/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6AC26459-AFB8-49D5-84FA-98BA7F8037CF}"/>
              </a:ext>
            </a:extLst>
          </p:cNvPr>
          <p:cNvSpPr/>
          <p:nvPr/>
        </p:nvSpPr>
        <p:spPr>
          <a:xfrm flipH="1">
            <a:off x="677008" y="2236035"/>
            <a:ext cx="1110744" cy="386862"/>
          </a:xfrm>
          <a:prstGeom prst="borderCallout1">
            <a:avLst>
              <a:gd name="adj1" fmla="val 18750"/>
              <a:gd name="adj2" fmla="val -8333"/>
              <a:gd name="adj3" fmla="val 99781"/>
              <a:gd name="adj4" fmla="val -51206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Give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name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C0FC978A-94F4-4865-B7BA-2F6B9C37E643}"/>
              </a:ext>
            </a:extLst>
          </p:cNvPr>
          <p:cNvSpPr/>
          <p:nvPr/>
        </p:nvSpPr>
        <p:spPr>
          <a:xfrm flipH="1">
            <a:off x="677008" y="2801745"/>
            <a:ext cx="1110744" cy="386862"/>
          </a:xfrm>
          <a:prstGeom prst="borderCallout1">
            <a:avLst>
              <a:gd name="adj1" fmla="val 18750"/>
              <a:gd name="adj2" fmla="val -8333"/>
              <a:gd name="adj3" fmla="val 28508"/>
              <a:gd name="adj4" fmla="val -52751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>
                <a:solidFill>
                  <a:schemeClr val="tx1"/>
                </a:solidFill>
              </a:rPr>
              <a:t>Select Powerpoint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A38D6E3F-1C3F-4ECD-9DA2-C88964C8259B}"/>
              </a:ext>
            </a:extLst>
          </p:cNvPr>
          <p:cNvSpPr/>
          <p:nvPr/>
        </p:nvSpPr>
        <p:spPr>
          <a:xfrm flipH="1">
            <a:off x="677008" y="3370349"/>
            <a:ext cx="1110744" cy="386862"/>
          </a:xfrm>
          <a:prstGeom prst="borderCallout1">
            <a:avLst>
              <a:gd name="adj1" fmla="val 18750"/>
              <a:gd name="adj2" fmla="val -8333"/>
              <a:gd name="adj3" fmla="val -32856"/>
              <a:gd name="adj4" fmla="val -106577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>
                <a:solidFill>
                  <a:schemeClr val="tx1"/>
                </a:solidFill>
              </a:rPr>
              <a:t>Select Single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B24BDEED-F6DC-41A9-9055-696E98B67248}"/>
              </a:ext>
            </a:extLst>
          </p:cNvPr>
          <p:cNvSpPr/>
          <p:nvPr/>
        </p:nvSpPr>
        <p:spPr>
          <a:xfrm flipH="1">
            <a:off x="677008" y="4088460"/>
            <a:ext cx="1333678" cy="386862"/>
          </a:xfrm>
          <a:prstGeom prst="borderCallout1">
            <a:avLst>
              <a:gd name="adj1" fmla="val 18750"/>
              <a:gd name="adj2" fmla="val -8333"/>
              <a:gd name="adj3" fmla="val 58053"/>
              <a:gd name="adj4" fmla="val -26104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Datasource</a:t>
            </a:r>
            <a:r>
              <a:rPr lang="fi-FI" sz="1100" dirty="0">
                <a:solidFill>
                  <a:schemeClr val="tx1"/>
                </a:solidFill>
              </a:rPr>
              <a:t> &amp; Select-</a:t>
            </a:r>
            <a:r>
              <a:rPr lang="fi-FI" sz="1100" dirty="0" err="1">
                <a:solidFill>
                  <a:schemeClr val="tx1"/>
                </a:solidFill>
              </a:rPr>
              <a:t>clause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0317466D-487F-4547-825A-E61CD52FCCE3}"/>
              </a:ext>
            </a:extLst>
          </p:cNvPr>
          <p:cNvSpPr/>
          <p:nvPr/>
        </p:nvSpPr>
        <p:spPr>
          <a:xfrm flipH="1">
            <a:off x="10567458" y="4541126"/>
            <a:ext cx="1454043" cy="386862"/>
          </a:xfrm>
          <a:prstGeom prst="borderCallout1">
            <a:avLst>
              <a:gd name="adj1" fmla="val 36932"/>
              <a:gd name="adj2" fmla="val 103533"/>
              <a:gd name="adj3" fmla="val 5782"/>
              <a:gd name="adj4" fmla="val 182107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Series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name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7652D791-BC9B-4265-99BA-AC4402BBB3EB}"/>
              </a:ext>
            </a:extLst>
          </p:cNvPr>
          <p:cNvSpPr/>
          <p:nvPr/>
        </p:nvSpPr>
        <p:spPr>
          <a:xfrm flipH="1">
            <a:off x="677008" y="5222774"/>
            <a:ext cx="1110744" cy="386862"/>
          </a:xfrm>
          <a:prstGeom prst="borderCallout1">
            <a:avLst>
              <a:gd name="adj1" fmla="val 18750"/>
              <a:gd name="adj2" fmla="val -8333"/>
              <a:gd name="adj3" fmla="val 33053"/>
              <a:gd name="adj4" fmla="val -53542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Slide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Title</a:t>
            </a:r>
            <a:r>
              <a:rPr lang="fi-FI" sz="1100" dirty="0">
                <a:solidFill>
                  <a:schemeClr val="tx1"/>
                </a:solidFill>
              </a:rPr>
              <a:t> &amp; Chart </a:t>
            </a:r>
            <a:r>
              <a:rPr lang="fi-FI" sz="1100" dirty="0" err="1">
                <a:solidFill>
                  <a:schemeClr val="tx1"/>
                </a:solidFill>
              </a:rPr>
              <a:t>Title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BA03E668-9D70-4760-95D5-489BB1A82E1B}"/>
              </a:ext>
            </a:extLst>
          </p:cNvPr>
          <p:cNvSpPr/>
          <p:nvPr/>
        </p:nvSpPr>
        <p:spPr>
          <a:xfrm flipH="1">
            <a:off x="4255876" y="6166483"/>
            <a:ext cx="1283278" cy="386862"/>
          </a:xfrm>
          <a:prstGeom prst="borderCallout1">
            <a:avLst>
              <a:gd name="adj1" fmla="val -13068"/>
              <a:gd name="adj2" fmla="val 51035"/>
              <a:gd name="adj3" fmla="val -187400"/>
              <a:gd name="adj4" fmla="val 20087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Element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type</a:t>
            </a:r>
            <a:r>
              <a:rPr lang="fi-FI" sz="1100" dirty="0">
                <a:solidFill>
                  <a:schemeClr val="tx1"/>
                </a:solidFill>
              </a:rPr>
              <a:t> : Chart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B866810F-90D7-4D0C-ADB1-28713DC12566}"/>
              </a:ext>
            </a:extLst>
          </p:cNvPr>
          <p:cNvSpPr/>
          <p:nvPr/>
        </p:nvSpPr>
        <p:spPr>
          <a:xfrm flipH="1">
            <a:off x="10147056" y="1366411"/>
            <a:ext cx="1110744" cy="386862"/>
          </a:xfrm>
          <a:prstGeom prst="borderCallout1">
            <a:avLst>
              <a:gd name="adj1" fmla="val 130114"/>
              <a:gd name="adj2" fmla="val 56576"/>
              <a:gd name="adj3" fmla="val 246690"/>
              <a:gd name="adj4" fmla="val 94481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Save</a:t>
            </a:r>
            <a:r>
              <a:rPr lang="fi-FI" sz="1100" dirty="0">
                <a:solidFill>
                  <a:schemeClr val="tx1"/>
                </a:solidFill>
              </a:rPr>
              <a:t> &amp; </a:t>
            </a:r>
            <a:r>
              <a:rPr lang="fi-FI" sz="1100" dirty="0" err="1">
                <a:solidFill>
                  <a:schemeClr val="tx1"/>
                </a:solidFill>
              </a:rPr>
              <a:t>Execute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53FC1CBE-496B-4484-AF1F-5295F346F3ED}"/>
              </a:ext>
            </a:extLst>
          </p:cNvPr>
          <p:cNvSpPr/>
          <p:nvPr/>
        </p:nvSpPr>
        <p:spPr>
          <a:xfrm flipH="1">
            <a:off x="10485163" y="2587236"/>
            <a:ext cx="1110744" cy="386862"/>
          </a:xfrm>
          <a:prstGeom prst="borderCallout1">
            <a:avLst>
              <a:gd name="adj1" fmla="val 41477"/>
              <a:gd name="adj2" fmla="val 106445"/>
              <a:gd name="adj3" fmla="val 28508"/>
              <a:gd name="adj4" fmla="val 192636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Slide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Title</a:t>
            </a:r>
            <a:r>
              <a:rPr lang="fi-FI" sz="1100" dirty="0">
                <a:solidFill>
                  <a:schemeClr val="tx1"/>
                </a:solidFill>
              </a:rPr>
              <a:t> &amp; Chart </a:t>
            </a:r>
            <a:r>
              <a:rPr lang="fi-FI" sz="1100" dirty="0" err="1">
                <a:solidFill>
                  <a:schemeClr val="tx1"/>
                </a:solidFill>
              </a:rPr>
              <a:t>Title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712FB9-0BD4-422F-9990-09D827262ADD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9666119" y="2417039"/>
            <a:ext cx="819044" cy="363628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llout: Line 16">
            <a:extLst>
              <a:ext uri="{FF2B5EF4-FFF2-40B4-BE49-F238E27FC236}">
                <a16:creationId xmlns:a16="http://schemas.microsoft.com/office/drawing/2014/main" id="{91F7E562-0943-4746-8C2D-EEF779570A20}"/>
              </a:ext>
            </a:extLst>
          </p:cNvPr>
          <p:cNvSpPr/>
          <p:nvPr/>
        </p:nvSpPr>
        <p:spPr>
          <a:xfrm flipH="1">
            <a:off x="9574823" y="5321713"/>
            <a:ext cx="1454043" cy="386862"/>
          </a:xfrm>
          <a:prstGeom prst="borderCallout1">
            <a:avLst>
              <a:gd name="adj1" fmla="val 36932"/>
              <a:gd name="adj2" fmla="val 103533"/>
              <a:gd name="adj3" fmla="val -187400"/>
              <a:gd name="adj4" fmla="val 140989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>
                <a:solidFill>
                  <a:schemeClr val="tx1"/>
                </a:solidFill>
              </a:rPr>
              <a:t>Data </a:t>
            </a:r>
            <a:r>
              <a:rPr lang="fi-FI" sz="1100" dirty="0" err="1">
                <a:solidFill>
                  <a:schemeClr val="tx1"/>
                </a:solidFill>
              </a:rPr>
              <a:t>Series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from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row</a:t>
            </a:r>
            <a:r>
              <a:rPr lang="fi-FI" sz="1100" dirty="0">
                <a:solidFill>
                  <a:schemeClr val="tx1"/>
                </a:solidFill>
              </a:rPr>
              <a:t> data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8" name="Callout: Line 17">
            <a:extLst>
              <a:ext uri="{FF2B5EF4-FFF2-40B4-BE49-F238E27FC236}">
                <a16:creationId xmlns:a16="http://schemas.microsoft.com/office/drawing/2014/main" id="{770D6E9C-4E7D-4091-8ECD-6FA8F01F11DA}"/>
              </a:ext>
            </a:extLst>
          </p:cNvPr>
          <p:cNvSpPr/>
          <p:nvPr/>
        </p:nvSpPr>
        <p:spPr>
          <a:xfrm flipH="1">
            <a:off x="1318007" y="6166483"/>
            <a:ext cx="1110744" cy="386862"/>
          </a:xfrm>
          <a:prstGeom prst="borderCallout1">
            <a:avLst>
              <a:gd name="adj1" fmla="val -13068"/>
              <a:gd name="adj2" fmla="val 51035"/>
              <a:gd name="adj3" fmla="val -155582"/>
              <a:gd name="adj4" fmla="val -74915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Display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Legend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Callout: Line 18">
            <a:extLst>
              <a:ext uri="{FF2B5EF4-FFF2-40B4-BE49-F238E27FC236}">
                <a16:creationId xmlns:a16="http://schemas.microsoft.com/office/drawing/2014/main" id="{12BE7464-1A9D-4AE1-86D6-6EA224B7155D}"/>
              </a:ext>
            </a:extLst>
          </p:cNvPr>
          <p:cNvSpPr/>
          <p:nvPr/>
        </p:nvSpPr>
        <p:spPr>
          <a:xfrm flipH="1">
            <a:off x="7390107" y="6040459"/>
            <a:ext cx="1471628" cy="386862"/>
          </a:xfrm>
          <a:prstGeom prst="borderCallout1">
            <a:avLst>
              <a:gd name="adj1" fmla="val -13068"/>
              <a:gd name="adj2" fmla="val 51035"/>
              <a:gd name="adj3" fmla="val -141946"/>
              <a:gd name="adj4" fmla="val 81148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>
                <a:solidFill>
                  <a:schemeClr val="tx1"/>
                </a:solidFill>
              </a:rPr>
              <a:t>Chart </a:t>
            </a:r>
            <a:r>
              <a:rPr lang="fi-FI" sz="1100" dirty="0" err="1">
                <a:solidFill>
                  <a:schemeClr val="tx1"/>
                </a:solidFill>
              </a:rPr>
              <a:t>type</a:t>
            </a:r>
            <a:r>
              <a:rPr lang="fi-FI" sz="1100" dirty="0">
                <a:solidFill>
                  <a:schemeClr val="tx1"/>
                </a:solidFill>
              </a:rPr>
              <a:t> : </a:t>
            </a:r>
            <a:r>
              <a:rPr lang="fi-FI" sz="1100" dirty="0" err="1">
                <a:solidFill>
                  <a:schemeClr val="tx1"/>
                </a:solidFill>
              </a:rPr>
              <a:t>Clustered</a:t>
            </a:r>
            <a:r>
              <a:rPr lang="fi-FI" sz="1100" dirty="0">
                <a:solidFill>
                  <a:schemeClr val="tx1"/>
                </a:solidFill>
              </a:rPr>
              <a:t> Bar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" name="Callout: Line 19">
            <a:extLst>
              <a:ext uri="{FF2B5EF4-FFF2-40B4-BE49-F238E27FC236}">
                <a16:creationId xmlns:a16="http://schemas.microsoft.com/office/drawing/2014/main" id="{094E7D67-5976-49B7-9E6C-4F4CAA60A2E0}"/>
              </a:ext>
            </a:extLst>
          </p:cNvPr>
          <p:cNvSpPr/>
          <p:nvPr/>
        </p:nvSpPr>
        <p:spPr>
          <a:xfrm flipH="1">
            <a:off x="4325815" y="3188607"/>
            <a:ext cx="1532794" cy="568604"/>
          </a:xfrm>
          <a:prstGeom prst="borderCallout1">
            <a:avLst>
              <a:gd name="adj1" fmla="val 118750"/>
              <a:gd name="adj2" fmla="val 72274"/>
              <a:gd name="adj3" fmla="val 169864"/>
              <a:gd name="adj4" fmla="val 101666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Categories</a:t>
            </a:r>
            <a:r>
              <a:rPr lang="fi-FI" sz="1100" dirty="0">
                <a:solidFill>
                  <a:schemeClr val="tx1"/>
                </a:solidFill>
              </a:rPr>
              <a:t> 1 &amp; 2 (Data </a:t>
            </a:r>
            <a:r>
              <a:rPr lang="fi-FI" sz="1100" dirty="0" err="1">
                <a:solidFill>
                  <a:schemeClr val="tx1"/>
                </a:solidFill>
              </a:rPr>
              <a:t>columns</a:t>
            </a:r>
            <a:r>
              <a:rPr lang="fi-FI" sz="1100" dirty="0">
                <a:solidFill>
                  <a:schemeClr val="tx1"/>
                </a:solidFill>
              </a:rPr>
              <a:t>)</a:t>
            </a:r>
            <a:br>
              <a:rPr lang="fi-FI" sz="1100" dirty="0">
                <a:solidFill>
                  <a:schemeClr val="tx1"/>
                </a:solidFill>
              </a:rPr>
            </a:br>
            <a:r>
              <a:rPr lang="fi-FI" sz="1100" dirty="0" err="1">
                <a:solidFill>
                  <a:schemeClr val="tx1"/>
                </a:solidFill>
              </a:rPr>
              <a:t>from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Headings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7AC28EF-F0BA-4EDC-B114-19A349A75CB2}"/>
              </a:ext>
            </a:extLst>
          </p:cNvPr>
          <p:cNvCxnSpPr>
            <a:cxnSpLocks/>
          </p:cNvCxnSpPr>
          <p:nvPr/>
        </p:nvCxnSpPr>
        <p:spPr>
          <a:xfrm flipH="1">
            <a:off x="5923872" y="3279531"/>
            <a:ext cx="1549590" cy="281248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llout: Line 21">
            <a:extLst>
              <a:ext uri="{FF2B5EF4-FFF2-40B4-BE49-F238E27FC236}">
                <a16:creationId xmlns:a16="http://schemas.microsoft.com/office/drawing/2014/main" id="{50CBC1A5-283A-4DBB-9FD5-06DFE515D853}"/>
              </a:ext>
            </a:extLst>
          </p:cNvPr>
          <p:cNvSpPr/>
          <p:nvPr/>
        </p:nvSpPr>
        <p:spPr>
          <a:xfrm flipH="1">
            <a:off x="5745027" y="6166483"/>
            <a:ext cx="1471628" cy="386862"/>
          </a:xfrm>
          <a:prstGeom prst="borderCallout1">
            <a:avLst>
              <a:gd name="adj1" fmla="val -13068"/>
              <a:gd name="adj2" fmla="val 51035"/>
              <a:gd name="adj3" fmla="val -144219"/>
              <a:gd name="adj4" fmla="val 102059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>
                <a:solidFill>
                  <a:schemeClr val="tx1"/>
                </a:solidFill>
              </a:rPr>
              <a:t>Show </a:t>
            </a:r>
            <a:r>
              <a:rPr lang="fi-FI" sz="1100" dirty="0" err="1">
                <a:solidFill>
                  <a:schemeClr val="tx1"/>
                </a:solidFill>
              </a:rPr>
              <a:t>values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787840-B312-4E1B-932C-E93A410C5805}"/>
              </a:ext>
            </a:extLst>
          </p:cNvPr>
          <p:cNvCxnSpPr>
            <a:cxnSpLocks/>
          </p:cNvCxnSpPr>
          <p:nvPr/>
        </p:nvCxnSpPr>
        <p:spPr>
          <a:xfrm flipH="1">
            <a:off x="4374282" y="3832105"/>
            <a:ext cx="408733" cy="1024322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849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773BC6-487A-416D-A747-4D02C8507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168" y="1416079"/>
            <a:ext cx="9328012" cy="514521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84C3C74-ACCD-46B7-93A6-698D92ED0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Chart </a:t>
            </a:r>
            <a:r>
              <a:rPr lang="fi-FI" dirty="0" err="1"/>
              <a:t>element</a:t>
            </a:r>
            <a:r>
              <a:rPr lang="fi-FI" dirty="0"/>
              <a:t>: </a:t>
            </a:r>
            <a:r>
              <a:rPr lang="fi-FI" dirty="0" err="1"/>
              <a:t>Categories</a:t>
            </a:r>
            <a:endParaRPr lang="en-US" dirty="0"/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6AC26459-AFB8-49D5-84FA-98BA7F8037CF}"/>
              </a:ext>
            </a:extLst>
          </p:cNvPr>
          <p:cNvSpPr/>
          <p:nvPr/>
        </p:nvSpPr>
        <p:spPr>
          <a:xfrm flipH="1">
            <a:off x="677008" y="2236035"/>
            <a:ext cx="1110744" cy="386862"/>
          </a:xfrm>
          <a:prstGeom prst="borderCallout1">
            <a:avLst>
              <a:gd name="adj1" fmla="val 18750"/>
              <a:gd name="adj2" fmla="val -8333"/>
              <a:gd name="adj3" fmla="val 99781"/>
              <a:gd name="adj4" fmla="val -51206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Give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name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C0FC978A-94F4-4865-B7BA-2F6B9C37E643}"/>
              </a:ext>
            </a:extLst>
          </p:cNvPr>
          <p:cNvSpPr/>
          <p:nvPr/>
        </p:nvSpPr>
        <p:spPr>
          <a:xfrm flipH="1">
            <a:off x="677008" y="2801745"/>
            <a:ext cx="1110744" cy="386862"/>
          </a:xfrm>
          <a:prstGeom prst="borderCallout1">
            <a:avLst>
              <a:gd name="adj1" fmla="val 18750"/>
              <a:gd name="adj2" fmla="val -8333"/>
              <a:gd name="adj3" fmla="val 28508"/>
              <a:gd name="adj4" fmla="val -52751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>
                <a:solidFill>
                  <a:schemeClr val="tx1"/>
                </a:solidFill>
              </a:rPr>
              <a:t>Select Powerpoint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A38D6E3F-1C3F-4ECD-9DA2-C88964C8259B}"/>
              </a:ext>
            </a:extLst>
          </p:cNvPr>
          <p:cNvSpPr/>
          <p:nvPr/>
        </p:nvSpPr>
        <p:spPr>
          <a:xfrm flipH="1">
            <a:off x="677008" y="3370349"/>
            <a:ext cx="1110744" cy="386862"/>
          </a:xfrm>
          <a:prstGeom prst="borderCallout1">
            <a:avLst>
              <a:gd name="adj1" fmla="val 18750"/>
              <a:gd name="adj2" fmla="val -8333"/>
              <a:gd name="adj3" fmla="val -32856"/>
              <a:gd name="adj4" fmla="val -106577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>
                <a:solidFill>
                  <a:schemeClr val="tx1"/>
                </a:solidFill>
              </a:rPr>
              <a:t>Select Single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B24BDEED-F6DC-41A9-9055-696E98B67248}"/>
              </a:ext>
            </a:extLst>
          </p:cNvPr>
          <p:cNvSpPr/>
          <p:nvPr/>
        </p:nvSpPr>
        <p:spPr>
          <a:xfrm flipH="1">
            <a:off x="677008" y="4088460"/>
            <a:ext cx="1333678" cy="386862"/>
          </a:xfrm>
          <a:prstGeom prst="borderCallout1">
            <a:avLst>
              <a:gd name="adj1" fmla="val 18750"/>
              <a:gd name="adj2" fmla="val -8333"/>
              <a:gd name="adj3" fmla="val 58053"/>
              <a:gd name="adj4" fmla="val -26104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Datasource</a:t>
            </a:r>
            <a:r>
              <a:rPr lang="fi-FI" sz="1100" dirty="0">
                <a:solidFill>
                  <a:schemeClr val="tx1"/>
                </a:solidFill>
              </a:rPr>
              <a:t> &amp; Select-</a:t>
            </a:r>
            <a:r>
              <a:rPr lang="fi-FI" sz="1100" dirty="0" err="1">
                <a:solidFill>
                  <a:schemeClr val="tx1"/>
                </a:solidFill>
              </a:rPr>
              <a:t>clause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0317466D-487F-4547-825A-E61CD52FCCE3}"/>
              </a:ext>
            </a:extLst>
          </p:cNvPr>
          <p:cNvSpPr/>
          <p:nvPr/>
        </p:nvSpPr>
        <p:spPr>
          <a:xfrm flipH="1">
            <a:off x="10567458" y="4541126"/>
            <a:ext cx="1454043" cy="386862"/>
          </a:xfrm>
          <a:prstGeom prst="borderCallout1">
            <a:avLst>
              <a:gd name="adj1" fmla="val 36932"/>
              <a:gd name="adj2" fmla="val 103533"/>
              <a:gd name="adj3" fmla="val 5782"/>
              <a:gd name="adj4" fmla="val 182107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Series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name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7652D791-BC9B-4265-99BA-AC4402BBB3EB}"/>
              </a:ext>
            </a:extLst>
          </p:cNvPr>
          <p:cNvSpPr/>
          <p:nvPr/>
        </p:nvSpPr>
        <p:spPr>
          <a:xfrm flipH="1">
            <a:off x="677008" y="5222774"/>
            <a:ext cx="1110744" cy="386862"/>
          </a:xfrm>
          <a:prstGeom prst="borderCallout1">
            <a:avLst>
              <a:gd name="adj1" fmla="val 18750"/>
              <a:gd name="adj2" fmla="val -8333"/>
              <a:gd name="adj3" fmla="val 33053"/>
              <a:gd name="adj4" fmla="val -53542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Slide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Title</a:t>
            </a:r>
            <a:r>
              <a:rPr lang="fi-FI" sz="1100" dirty="0">
                <a:solidFill>
                  <a:schemeClr val="tx1"/>
                </a:solidFill>
              </a:rPr>
              <a:t> &amp; Chart </a:t>
            </a:r>
            <a:r>
              <a:rPr lang="fi-FI" sz="1100" dirty="0" err="1">
                <a:solidFill>
                  <a:schemeClr val="tx1"/>
                </a:solidFill>
              </a:rPr>
              <a:t>Title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BA03E668-9D70-4760-95D5-489BB1A82E1B}"/>
              </a:ext>
            </a:extLst>
          </p:cNvPr>
          <p:cNvSpPr/>
          <p:nvPr/>
        </p:nvSpPr>
        <p:spPr>
          <a:xfrm flipH="1">
            <a:off x="4255876" y="6166483"/>
            <a:ext cx="1283278" cy="386862"/>
          </a:xfrm>
          <a:prstGeom prst="borderCallout1">
            <a:avLst>
              <a:gd name="adj1" fmla="val -13068"/>
              <a:gd name="adj2" fmla="val 51035"/>
              <a:gd name="adj3" fmla="val -187400"/>
              <a:gd name="adj4" fmla="val 20087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Element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type</a:t>
            </a:r>
            <a:r>
              <a:rPr lang="fi-FI" sz="1100" dirty="0">
                <a:solidFill>
                  <a:schemeClr val="tx1"/>
                </a:solidFill>
              </a:rPr>
              <a:t> : Chart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B866810F-90D7-4D0C-ADB1-28713DC12566}"/>
              </a:ext>
            </a:extLst>
          </p:cNvPr>
          <p:cNvSpPr/>
          <p:nvPr/>
        </p:nvSpPr>
        <p:spPr>
          <a:xfrm flipH="1">
            <a:off x="10147056" y="1366411"/>
            <a:ext cx="1110744" cy="386862"/>
          </a:xfrm>
          <a:prstGeom prst="borderCallout1">
            <a:avLst>
              <a:gd name="adj1" fmla="val 130114"/>
              <a:gd name="adj2" fmla="val 56576"/>
              <a:gd name="adj3" fmla="val 246690"/>
              <a:gd name="adj4" fmla="val 94481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Save</a:t>
            </a:r>
            <a:r>
              <a:rPr lang="fi-FI" sz="1100" dirty="0">
                <a:solidFill>
                  <a:schemeClr val="tx1"/>
                </a:solidFill>
              </a:rPr>
              <a:t> &amp; </a:t>
            </a:r>
            <a:r>
              <a:rPr lang="fi-FI" sz="1100" dirty="0" err="1">
                <a:solidFill>
                  <a:schemeClr val="tx1"/>
                </a:solidFill>
              </a:rPr>
              <a:t>Execute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Callout: Line 16">
            <a:extLst>
              <a:ext uri="{FF2B5EF4-FFF2-40B4-BE49-F238E27FC236}">
                <a16:creationId xmlns:a16="http://schemas.microsoft.com/office/drawing/2014/main" id="{91F7E562-0943-4746-8C2D-EEF779570A20}"/>
              </a:ext>
            </a:extLst>
          </p:cNvPr>
          <p:cNvSpPr/>
          <p:nvPr/>
        </p:nvSpPr>
        <p:spPr>
          <a:xfrm flipH="1">
            <a:off x="9574823" y="5321713"/>
            <a:ext cx="1454043" cy="386862"/>
          </a:xfrm>
          <a:prstGeom prst="borderCallout1">
            <a:avLst>
              <a:gd name="adj1" fmla="val 36932"/>
              <a:gd name="adj2" fmla="val 103533"/>
              <a:gd name="adj3" fmla="val -187400"/>
              <a:gd name="adj4" fmla="val 140989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>
                <a:solidFill>
                  <a:schemeClr val="tx1"/>
                </a:solidFill>
              </a:rPr>
              <a:t>Data </a:t>
            </a:r>
            <a:r>
              <a:rPr lang="fi-FI" sz="1100" dirty="0" err="1">
                <a:solidFill>
                  <a:schemeClr val="tx1"/>
                </a:solidFill>
              </a:rPr>
              <a:t>Series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from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row</a:t>
            </a:r>
            <a:r>
              <a:rPr lang="fi-FI" sz="1100" dirty="0">
                <a:solidFill>
                  <a:schemeClr val="tx1"/>
                </a:solidFill>
              </a:rPr>
              <a:t> data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8" name="Callout: Line 17">
            <a:extLst>
              <a:ext uri="{FF2B5EF4-FFF2-40B4-BE49-F238E27FC236}">
                <a16:creationId xmlns:a16="http://schemas.microsoft.com/office/drawing/2014/main" id="{770D6E9C-4E7D-4091-8ECD-6FA8F01F11DA}"/>
              </a:ext>
            </a:extLst>
          </p:cNvPr>
          <p:cNvSpPr/>
          <p:nvPr/>
        </p:nvSpPr>
        <p:spPr>
          <a:xfrm flipH="1">
            <a:off x="1318007" y="6166483"/>
            <a:ext cx="1110744" cy="386862"/>
          </a:xfrm>
          <a:prstGeom prst="borderCallout1">
            <a:avLst>
              <a:gd name="adj1" fmla="val -13068"/>
              <a:gd name="adj2" fmla="val 51035"/>
              <a:gd name="adj3" fmla="val -155582"/>
              <a:gd name="adj4" fmla="val -74915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Display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Legend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Callout: Line 18">
            <a:extLst>
              <a:ext uri="{FF2B5EF4-FFF2-40B4-BE49-F238E27FC236}">
                <a16:creationId xmlns:a16="http://schemas.microsoft.com/office/drawing/2014/main" id="{12BE7464-1A9D-4AE1-86D6-6EA224B7155D}"/>
              </a:ext>
            </a:extLst>
          </p:cNvPr>
          <p:cNvSpPr/>
          <p:nvPr/>
        </p:nvSpPr>
        <p:spPr>
          <a:xfrm flipH="1">
            <a:off x="7390107" y="6040459"/>
            <a:ext cx="1471628" cy="386862"/>
          </a:xfrm>
          <a:prstGeom prst="borderCallout1">
            <a:avLst>
              <a:gd name="adj1" fmla="val -13068"/>
              <a:gd name="adj2" fmla="val 51035"/>
              <a:gd name="adj3" fmla="val -141946"/>
              <a:gd name="adj4" fmla="val 81148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>
                <a:solidFill>
                  <a:schemeClr val="tx1"/>
                </a:solidFill>
              </a:rPr>
              <a:t>Chart </a:t>
            </a:r>
            <a:r>
              <a:rPr lang="fi-FI" sz="1100" dirty="0" err="1">
                <a:solidFill>
                  <a:schemeClr val="tx1"/>
                </a:solidFill>
              </a:rPr>
              <a:t>type</a:t>
            </a:r>
            <a:r>
              <a:rPr lang="fi-FI" sz="1100" dirty="0">
                <a:solidFill>
                  <a:schemeClr val="tx1"/>
                </a:solidFill>
              </a:rPr>
              <a:t> : </a:t>
            </a:r>
            <a:r>
              <a:rPr lang="fi-FI" sz="1100" dirty="0" err="1">
                <a:solidFill>
                  <a:schemeClr val="tx1"/>
                </a:solidFill>
              </a:rPr>
              <a:t>Pie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2" name="Callout: Line 21">
            <a:extLst>
              <a:ext uri="{FF2B5EF4-FFF2-40B4-BE49-F238E27FC236}">
                <a16:creationId xmlns:a16="http://schemas.microsoft.com/office/drawing/2014/main" id="{50CBC1A5-283A-4DBB-9FD5-06DFE515D853}"/>
              </a:ext>
            </a:extLst>
          </p:cNvPr>
          <p:cNvSpPr/>
          <p:nvPr/>
        </p:nvSpPr>
        <p:spPr>
          <a:xfrm flipH="1">
            <a:off x="5745027" y="6166483"/>
            <a:ext cx="1471628" cy="386862"/>
          </a:xfrm>
          <a:prstGeom prst="borderCallout1">
            <a:avLst>
              <a:gd name="adj1" fmla="val -13068"/>
              <a:gd name="adj2" fmla="val 51035"/>
              <a:gd name="adj3" fmla="val -126037"/>
              <a:gd name="adj4" fmla="val 81148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>
                <a:solidFill>
                  <a:schemeClr val="tx1"/>
                </a:solidFill>
              </a:rPr>
              <a:t>Show </a:t>
            </a:r>
            <a:r>
              <a:rPr lang="fi-FI" sz="1100" dirty="0" err="1">
                <a:solidFill>
                  <a:schemeClr val="tx1"/>
                </a:solidFill>
              </a:rPr>
              <a:t>values</a:t>
            </a:r>
            <a:r>
              <a:rPr lang="fi-FI" sz="1100" dirty="0">
                <a:solidFill>
                  <a:schemeClr val="tx1"/>
                </a:solidFill>
              </a:rPr>
              <a:t> as </a:t>
            </a:r>
            <a:r>
              <a:rPr lang="fi-FI" sz="1100" dirty="0" err="1">
                <a:solidFill>
                  <a:schemeClr val="tx1"/>
                </a:solidFill>
              </a:rPr>
              <a:t>Percentage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801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98D716-33FC-4CD8-9E79-511676FFF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044" y="1487437"/>
            <a:ext cx="8212124" cy="484456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84C3C74-ACCD-46B7-93A6-698D92ED0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Powerpoint </a:t>
            </a:r>
            <a:r>
              <a:rPr lang="fi-FI" dirty="0" err="1"/>
              <a:t>Collection</a:t>
            </a:r>
            <a:endParaRPr lang="en-US" dirty="0"/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6AC26459-AFB8-49D5-84FA-98BA7F8037CF}"/>
              </a:ext>
            </a:extLst>
          </p:cNvPr>
          <p:cNvSpPr/>
          <p:nvPr/>
        </p:nvSpPr>
        <p:spPr>
          <a:xfrm flipH="1">
            <a:off x="677008" y="2236035"/>
            <a:ext cx="1110744" cy="386862"/>
          </a:xfrm>
          <a:prstGeom prst="borderCallout1">
            <a:avLst>
              <a:gd name="adj1" fmla="val 18750"/>
              <a:gd name="adj2" fmla="val -8333"/>
              <a:gd name="adj3" fmla="val 99781"/>
              <a:gd name="adj4" fmla="val -51206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Give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name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C0FC978A-94F4-4865-B7BA-2F6B9C37E643}"/>
              </a:ext>
            </a:extLst>
          </p:cNvPr>
          <p:cNvSpPr/>
          <p:nvPr/>
        </p:nvSpPr>
        <p:spPr>
          <a:xfrm flipH="1">
            <a:off x="677008" y="2801745"/>
            <a:ext cx="1110744" cy="386862"/>
          </a:xfrm>
          <a:prstGeom prst="borderCallout1">
            <a:avLst>
              <a:gd name="adj1" fmla="val 18750"/>
              <a:gd name="adj2" fmla="val -8333"/>
              <a:gd name="adj3" fmla="val 28508"/>
              <a:gd name="adj4" fmla="val -52751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>
                <a:solidFill>
                  <a:schemeClr val="tx1"/>
                </a:solidFill>
              </a:rPr>
              <a:t>Select Powerpoint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A38D6E3F-1C3F-4ECD-9DA2-C88964C8259B}"/>
              </a:ext>
            </a:extLst>
          </p:cNvPr>
          <p:cNvSpPr/>
          <p:nvPr/>
        </p:nvSpPr>
        <p:spPr>
          <a:xfrm flipH="1">
            <a:off x="677008" y="3370349"/>
            <a:ext cx="1110744" cy="386862"/>
          </a:xfrm>
          <a:prstGeom prst="borderCallout1">
            <a:avLst>
              <a:gd name="adj1" fmla="val 18750"/>
              <a:gd name="adj2" fmla="val -8333"/>
              <a:gd name="adj3" fmla="val -32856"/>
              <a:gd name="adj4" fmla="val -106577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>
                <a:solidFill>
                  <a:schemeClr val="tx1"/>
                </a:solidFill>
              </a:rPr>
              <a:t>Select </a:t>
            </a:r>
            <a:r>
              <a:rPr lang="fi-FI" sz="1100" dirty="0" err="1">
                <a:solidFill>
                  <a:schemeClr val="tx1"/>
                </a:solidFill>
              </a:rPr>
              <a:t>Collection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B24BDEED-F6DC-41A9-9055-696E98B67248}"/>
              </a:ext>
            </a:extLst>
          </p:cNvPr>
          <p:cNvSpPr/>
          <p:nvPr/>
        </p:nvSpPr>
        <p:spPr>
          <a:xfrm flipH="1">
            <a:off x="677008" y="4088460"/>
            <a:ext cx="1333678" cy="386862"/>
          </a:xfrm>
          <a:prstGeom prst="borderCallout1">
            <a:avLst>
              <a:gd name="adj1" fmla="val 18750"/>
              <a:gd name="adj2" fmla="val -8333"/>
              <a:gd name="adj3" fmla="val 101235"/>
              <a:gd name="adj4" fmla="val -75548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Add</a:t>
            </a:r>
            <a:r>
              <a:rPr lang="fi-FI" sz="1100" dirty="0">
                <a:solidFill>
                  <a:schemeClr val="tx1"/>
                </a:solidFill>
              </a:rPr>
              <a:t> some </a:t>
            </a:r>
            <a:r>
              <a:rPr lang="fi-FI" sz="1100" dirty="0" err="1">
                <a:solidFill>
                  <a:schemeClr val="tx1"/>
                </a:solidFill>
              </a:rPr>
              <a:t>reports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0317466D-487F-4547-825A-E61CD52FCCE3}"/>
              </a:ext>
            </a:extLst>
          </p:cNvPr>
          <p:cNvSpPr/>
          <p:nvPr/>
        </p:nvSpPr>
        <p:spPr>
          <a:xfrm flipH="1">
            <a:off x="3173127" y="6138568"/>
            <a:ext cx="1454043" cy="386862"/>
          </a:xfrm>
          <a:prstGeom prst="borderCallout1">
            <a:avLst>
              <a:gd name="adj1" fmla="val -22159"/>
              <a:gd name="adj2" fmla="val 59391"/>
              <a:gd name="adj3" fmla="val -112400"/>
              <a:gd name="adj4" fmla="val 58752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Title</a:t>
            </a:r>
            <a:r>
              <a:rPr lang="fi-FI" sz="1100" dirty="0">
                <a:solidFill>
                  <a:schemeClr val="tx1"/>
                </a:solidFill>
              </a:rPr>
              <a:t> for </a:t>
            </a:r>
            <a:r>
              <a:rPr lang="fi-FI" sz="1100" dirty="0" err="1">
                <a:solidFill>
                  <a:schemeClr val="tx1"/>
                </a:solidFill>
              </a:rPr>
              <a:t>Deck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7652D791-BC9B-4265-99BA-AC4402BBB3EB}"/>
              </a:ext>
            </a:extLst>
          </p:cNvPr>
          <p:cNvSpPr/>
          <p:nvPr/>
        </p:nvSpPr>
        <p:spPr>
          <a:xfrm flipH="1">
            <a:off x="677008" y="5222774"/>
            <a:ext cx="1110744" cy="615318"/>
          </a:xfrm>
          <a:prstGeom prst="borderCallout1">
            <a:avLst>
              <a:gd name="adj1" fmla="val 18750"/>
              <a:gd name="adj2" fmla="val -8333"/>
              <a:gd name="adj3" fmla="val 17335"/>
              <a:gd name="adj4" fmla="val -57500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Elements</a:t>
            </a:r>
            <a:r>
              <a:rPr lang="fi-FI" sz="1100" dirty="0">
                <a:solidFill>
                  <a:schemeClr val="tx1"/>
                </a:solidFill>
              </a:rPr>
              <a:t> (</a:t>
            </a:r>
            <a:r>
              <a:rPr lang="fi-FI" sz="1100" dirty="0" err="1">
                <a:solidFill>
                  <a:schemeClr val="tx1"/>
                </a:solidFill>
              </a:rPr>
              <a:t>reports</a:t>
            </a:r>
            <a:r>
              <a:rPr lang="fi-FI" sz="1100" dirty="0">
                <a:solidFill>
                  <a:schemeClr val="tx1"/>
                </a:solidFill>
              </a:rPr>
              <a:t>) per </a:t>
            </a:r>
            <a:r>
              <a:rPr lang="fi-FI" sz="1100" dirty="0" err="1">
                <a:solidFill>
                  <a:schemeClr val="tx1"/>
                </a:solidFill>
              </a:rPr>
              <a:t>Slide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B866810F-90D7-4D0C-ADB1-28713DC12566}"/>
              </a:ext>
            </a:extLst>
          </p:cNvPr>
          <p:cNvSpPr/>
          <p:nvPr/>
        </p:nvSpPr>
        <p:spPr>
          <a:xfrm flipH="1">
            <a:off x="10147056" y="1366411"/>
            <a:ext cx="1110744" cy="386862"/>
          </a:xfrm>
          <a:prstGeom prst="borderCallout1">
            <a:avLst>
              <a:gd name="adj1" fmla="val 130114"/>
              <a:gd name="adj2" fmla="val 56576"/>
              <a:gd name="adj3" fmla="val 246690"/>
              <a:gd name="adj4" fmla="val 94481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Save</a:t>
            </a:r>
            <a:r>
              <a:rPr lang="fi-FI" sz="1100" dirty="0">
                <a:solidFill>
                  <a:schemeClr val="tx1"/>
                </a:solidFill>
              </a:rPr>
              <a:t> &amp; </a:t>
            </a:r>
            <a:r>
              <a:rPr lang="fi-FI" sz="1100" dirty="0" err="1">
                <a:solidFill>
                  <a:schemeClr val="tx1"/>
                </a:solidFill>
              </a:rPr>
              <a:t>Execute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685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6BC9C21-967A-4050-B825-52AED6BD8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36" y="2147931"/>
            <a:ext cx="4281868" cy="29210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5F032D-3AB5-4A21-9F04-19F6B9B4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Powerpoint </a:t>
            </a:r>
            <a:r>
              <a:rPr lang="fi-FI" dirty="0" err="1"/>
              <a:t>Template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700314-B071-45A4-B73A-726DC14AB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923" y="3733793"/>
            <a:ext cx="5930887" cy="24014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D0F3D6-C8CF-4C4B-92B8-4C3642BF57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767" y="1844089"/>
            <a:ext cx="4173117" cy="4048236"/>
          </a:xfrm>
          <a:prstGeom prst="rect">
            <a:avLst/>
          </a:prstGeom>
        </p:spPr>
      </p:pic>
      <p:sp>
        <p:nvSpPr>
          <p:cNvPr id="8" name="Callout: Line 7">
            <a:extLst>
              <a:ext uri="{FF2B5EF4-FFF2-40B4-BE49-F238E27FC236}">
                <a16:creationId xmlns:a16="http://schemas.microsoft.com/office/drawing/2014/main" id="{FD729898-D741-4FE1-899B-9C7D0205D314}"/>
              </a:ext>
            </a:extLst>
          </p:cNvPr>
          <p:cNvSpPr/>
          <p:nvPr/>
        </p:nvSpPr>
        <p:spPr>
          <a:xfrm flipH="1">
            <a:off x="687388" y="1650658"/>
            <a:ext cx="2152793" cy="386862"/>
          </a:xfrm>
          <a:prstGeom prst="borderCallout1">
            <a:avLst>
              <a:gd name="adj1" fmla="val 18750"/>
              <a:gd name="adj2" fmla="val -8333"/>
              <a:gd name="adj3" fmla="val 260938"/>
              <a:gd name="adj4" fmla="val -25464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Edit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Template</a:t>
            </a:r>
            <a:r>
              <a:rPr lang="fi-FI" sz="1100" dirty="0">
                <a:solidFill>
                  <a:schemeClr val="tx1"/>
                </a:solidFill>
              </a:rPr>
              <a:t>, </a:t>
            </a:r>
            <a:r>
              <a:rPr lang="fi-FI" sz="1100" dirty="0" err="1">
                <a:solidFill>
                  <a:schemeClr val="tx1"/>
                </a:solidFill>
              </a:rPr>
              <a:t>save</a:t>
            </a:r>
            <a:r>
              <a:rPr lang="fi-FI" sz="1100" dirty="0">
                <a:solidFill>
                  <a:schemeClr val="tx1"/>
                </a:solidFill>
              </a:rPr>
              <a:t> to disk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3F16F7C1-2343-4407-8DDF-64BEC6A21024}"/>
              </a:ext>
            </a:extLst>
          </p:cNvPr>
          <p:cNvSpPr/>
          <p:nvPr/>
        </p:nvSpPr>
        <p:spPr>
          <a:xfrm flipH="1">
            <a:off x="3719145" y="5811715"/>
            <a:ext cx="1206457" cy="651386"/>
          </a:xfrm>
          <a:prstGeom prst="borderCallout1">
            <a:avLst>
              <a:gd name="adj1" fmla="val 18750"/>
              <a:gd name="adj2" fmla="val -8333"/>
              <a:gd name="adj3" fmla="val -26999"/>
              <a:gd name="adj4" fmla="val -31548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Upload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Template</a:t>
            </a:r>
            <a:r>
              <a:rPr lang="fi-FI" sz="1100" dirty="0">
                <a:solidFill>
                  <a:schemeClr val="tx1"/>
                </a:solidFill>
              </a:rPr>
              <a:t> to </a:t>
            </a:r>
            <a:r>
              <a:rPr lang="fi-FI" sz="1100" dirty="0" err="1">
                <a:solidFill>
                  <a:schemeClr val="tx1"/>
                </a:solidFill>
              </a:rPr>
              <a:t>Odoo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9CC39089-7915-4BEE-A0C6-4CF17DEBDAC5}"/>
              </a:ext>
            </a:extLst>
          </p:cNvPr>
          <p:cNvSpPr/>
          <p:nvPr/>
        </p:nvSpPr>
        <p:spPr>
          <a:xfrm flipH="1">
            <a:off x="9897182" y="6078736"/>
            <a:ext cx="1082399" cy="386862"/>
          </a:xfrm>
          <a:prstGeom prst="borderCallout1">
            <a:avLst>
              <a:gd name="adj1" fmla="val -52875"/>
              <a:gd name="adj2" fmla="val 52640"/>
              <a:gd name="adj3" fmla="val -337132"/>
              <a:gd name="adj4" fmla="val 78049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Execute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report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888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FEEEE-73E1-4540-913C-58118F06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Table</a:t>
            </a:r>
            <a:r>
              <a:rPr lang="fi-FI" dirty="0"/>
              <a:t> </a:t>
            </a:r>
            <a:r>
              <a:rPr lang="fi-FI" dirty="0" err="1"/>
              <a:t>list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17CF94-164F-48CA-894D-45A4F49A6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89" y="1626558"/>
            <a:ext cx="5850176" cy="41411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3889C7-C8DF-4DF5-BD91-E48BA01F9ABC}"/>
              </a:ext>
            </a:extLst>
          </p:cNvPr>
          <p:cNvSpPr txBox="1"/>
          <p:nvPr/>
        </p:nvSpPr>
        <p:spPr>
          <a:xfrm>
            <a:off x="4110887" y="3138854"/>
            <a:ext cx="2426678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sz="1600" dirty="0">
                <a:latin typeface="+mj-lt"/>
              </a:rPr>
              <a:t>Single </a:t>
            </a:r>
            <a:r>
              <a:rPr lang="fi-FI" sz="1600" dirty="0" err="1">
                <a:latin typeface="+mj-lt"/>
              </a:rPr>
              <a:t>report</a:t>
            </a:r>
            <a:br>
              <a:rPr lang="fi-FI" sz="1600" dirty="0">
                <a:latin typeface="+mj-lt"/>
              </a:rPr>
            </a:br>
            <a:r>
              <a:rPr lang="fi-FI" sz="1600" dirty="0">
                <a:latin typeface="+mj-lt"/>
              </a:rPr>
              <a:t>13 </a:t>
            </a:r>
            <a:r>
              <a:rPr lang="fi-FI" sz="1600" dirty="0" err="1">
                <a:latin typeface="+mj-lt"/>
              </a:rPr>
              <a:t>rows</a:t>
            </a:r>
            <a:r>
              <a:rPr lang="fi-FI" sz="1600" dirty="0">
                <a:latin typeface="+mj-lt"/>
              </a:rPr>
              <a:t> (</a:t>
            </a:r>
            <a:r>
              <a:rPr lang="fi-FI" sz="1600" dirty="0" err="1">
                <a:latin typeface="+mj-lt"/>
              </a:rPr>
              <a:t>heading</a:t>
            </a:r>
            <a:r>
              <a:rPr lang="fi-FI" sz="1600" dirty="0">
                <a:latin typeface="+mj-lt"/>
              </a:rPr>
              <a:t> + 12)</a:t>
            </a:r>
          </a:p>
          <a:p>
            <a:r>
              <a:rPr lang="fi-FI" sz="1600" dirty="0">
                <a:latin typeface="+mj-lt"/>
              </a:rPr>
              <a:t>New </a:t>
            </a:r>
            <a:r>
              <a:rPr lang="fi-FI" sz="1600" dirty="0" err="1">
                <a:latin typeface="+mj-lt"/>
              </a:rPr>
              <a:t>slide</a:t>
            </a:r>
            <a:r>
              <a:rPr lang="fi-FI" sz="1600" dirty="0">
                <a:latin typeface="+mj-lt"/>
              </a:rPr>
              <a:t> </a:t>
            </a:r>
            <a:r>
              <a:rPr lang="fi-FI" sz="1600" dirty="0" err="1">
                <a:latin typeface="+mj-lt"/>
              </a:rPr>
              <a:t>if</a:t>
            </a:r>
            <a:r>
              <a:rPr lang="fi-FI" sz="1600" dirty="0">
                <a:latin typeface="+mj-lt"/>
              </a:rPr>
              <a:t> </a:t>
            </a:r>
            <a:r>
              <a:rPr lang="fi-FI" sz="1600" dirty="0" err="1">
                <a:latin typeface="+mj-lt"/>
              </a:rPr>
              <a:t>more</a:t>
            </a:r>
            <a:r>
              <a:rPr lang="fi-FI" sz="1600" dirty="0">
                <a:latin typeface="+mj-lt"/>
              </a:rPr>
              <a:t> </a:t>
            </a:r>
            <a:r>
              <a:rPr lang="fi-FI" sz="1600" dirty="0" err="1">
                <a:latin typeface="+mj-lt"/>
              </a:rPr>
              <a:t>rows</a:t>
            </a:r>
            <a:endParaRPr lang="en-US" sz="16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D7DCA1-7C4A-4C2A-AB1C-BEE79903D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395" y="1137543"/>
            <a:ext cx="2945313" cy="20837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A852CC-DB5F-406E-BFB4-D9048B1141C7}"/>
              </a:ext>
            </a:extLst>
          </p:cNvPr>
          <p:cNvSpPr txBox="1"/>
          <p:nvPr/>
        </p:nvSpPr>
        <p:spPr>
          <a:xfrm>
            <a:off x="7368355" y="2411728"/>
            <a:ext cx="1687722" cy="7386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sz="1050" dirty="0" err="1">
                <a:latin typeface="+mj-lt"/>
              </a:rPr>
              <a:t>Collection</a:t>
            </a:r>
            <a:r>
              <a:rPr lang="fi-FI" sz="1050" dirty="0">
                <a:latin typeface="+mj-lt"/>
              </a:rPr>
              <a:t> </a:t>
            </a:r>
            <a:r>
              <a:rPr lang="fi-FI" sz="1050" dirty="0" err="1">
                <a:latin typeface="+mj-lt"/>
              </a:rPr>
              <a:t>report</a:t>
            </a:r>
            <a:r>
              <a:rPr lang="fi-FI" sz="1050" dirty="0">
                <a:latin typeface="+mj-lt"/>
              </a:rPr>
              <a:t> / </a:t>
            </a:r>
            <a:br>
              <a:rPr lang="fi-FI" sz="1050" dirty="0">
                <a:latin typeface="+mj-lt"/>
              </a:rPr>
            </a:br>
            <a:r>
              <a:rPr lang="fi-FI" sz="1050" dirty="0">
                <a:latin typeface="+mj-lt"/>
              </a:rPr>
              <a:t>2 </a:t>
            </a:r>
            <a:r>
              <a:rPr lang="fi-FI" sz="1050" dirty="0" err="1">
                <a:latin typeface="+mj-lt"/>
              </a:rPr>
              <a:t>elements</a:t>
            </a:r>
            <a:r>
              <a:rPr lang="fi-FI" sz="1050" dirty="0">
                <a:latin typeface="+mj-lt"/>
              </a:rPr>
              <a:t> per </a:t>
            </a:r>
            <a:r>
              <a:rPr lang="fi-FI" sz="1050" dirty="0" err="1">
                <a:latin typeface="+mj-lt"/>
              </a:rPr>
              <a:t>slide</a:t>
            </a:r>
            <a:br>
              <a:rPr lang="fi-FI" sz="1050" dirty="0">
                <a:latin typeface="+mj-lt"/>
              </a:rPr>
            </a:br>
            <a:r>
              <a:rPr lang="fi-FI" sz="1050" dirty="0">
                <a:latin typeface="+mj-lt"/>
              </a:rPr>
              <a:t>13 </a:t>
            </a:r>
            <a:r>
              <a:rPr lang="fi-FI" sz="1050" dirty="0" err="1">
                <a:latin typeface="+mj-lt"/>
              </a:rPr>
              <a:t>rows</a:t>
            </a:r>
            <a:r>
              <a:rPr lang="fi-FI" sz="1050" dirty="0">
                <a:latin typeface="+mj-lt"/>
              </a:rPr>
              <a:t> (</a:t>
            </a:r>
            <a:r>
              <a:rPr lang="fi-FI" sz="1050" dirty="0" err="1">
                <a:latin typeface="+mj-lt"/>
              </a:rPr>
              <a:t>heading</a:t>
            </a:r>
            <a:r>
              <a:rPr lang="fi-FI" sz="1050" dirty="0">
                <a:latin typeface="+mj-lt"/>
              </a:rPr>
              <a:t> + 12)</a:t>
            </a:r>
          </a:p>
          <a:p>
            <a:r>
              <a:rPr lang="fi-FI" sz="1050" dirty="0">
                <a:latin typeface="+mj-lt"/>
              </a:rPr>
              <a:t>New </a:t>
            </a:r>
            <a:r>
              <a:rPr lang="fi-FI" sz="1050" dirty="0" err="1">
                <a:latin typeface="+mj-lt"/>
              </a:rPr>
              <a:t>slide</a:t>
            </a:r>
            <a:r>
              <a:rPr lang="fi-FI" sz="1050" dirty="0">
                <a:latin typeface="+mj-lt"/>
              </a:rPr>
              <a:t> </a:t>
            </a:r>
            <a:r>
              <a:rPr lang="fi-FI" sz="1050" dirty="0" err="1">
                <a:latin typeface="+mj-lt"/>
              </a:rPr>
              <a:t>if</a:t>
            </a:r>
            <a:r>
              <a:rPr lang="fi-FI" sz="1050" dirty="0">
                <a:latin typeface="+mj-lt"/>
              </a:rPr>
              <a:t> </a:t>
            </a:r>
            <a:r>
              <a:rPr lang="fi-FI" sz="1050" dirty="0" err="1">
                <a:latin typeface="+mj-lt"/>
              </a:rPr>
              <a:t>more</a:t>
            </a:r>
            <a:r>
              <a:rPr lang="fi-FI" sz="1050" dirty="0">
                <a:latin typeface="+mj-lt"/>
              </a:rPr>
              <a:t> </a:t>
            </a:r>
            <a:r>
              <a:rPr lang="fi-FI" sz="1050" dirty="0" err="1">
                <a:latin typeface="+mj-lt"/>
              </a:rPr>
              <a:t>rows</a:t>
            </a:r>
            <a:endParaRPr lang="en-US" sz="1050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DDC492-1412-45F0-AAAB-564E35333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0441" y="3432997"/>
            <a:ext cx="2291026" cy="16307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2DD4E3-A84A-4ABE-984E-C376429E67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4343" y="5063755"/>
            <a:ext cx="2013060" cy="14336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324735-1287-4528-A9B8-332D4F5C20D7}"/>
              </a:ext>
            </a:extLst>
          </p:cNvPr>
          <p:cNvSpPr txBox="1"/>
          <p:nvPr/>
        </p:nvSpPr>
        <p:spPr>
          <a:xfrm>
            <a:off x="8979715" y="3939725"/>
            <a:ext cx="1676562" cy="7386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sz="1050" dirty="0" err="1">
                <a:latin typeface="+mj-lt"/>
              </a:rPr>
              <a:t>Collection</a:t>
            </a:r>
            <a:r>
              <a:rPr lang="fi-FI" sz="1050" dirty="0">
                <a:latin typeface="+mj-lt"/>
              </a:rPr>
              <a:t> </a:t>
            </a:r>
            <a:r>
              <a:rPr lang="fi-FI" sz="1050" dirty="0" err="1">
                <a:latin typeface="+mj-lt"/>
              </a:rPr>
              <a:t>report</a:t>
            </a:r>
            <a:r>
              <a:rPr lang="fi-FI" sz="1050" dirty="0">
                <a:latin typeface="+mj-lt"/>
              </a:rPr>
              <a:t> / </a:t>
            </a:r>
            <a:br>
              <a:rPr lang="fi-FI" sz="1050" dirty="0">
                <a:latin typeface="+mj-lt"/>
              </a:rPr>
            </a:br>
            <a:r>
              <a:rPr lang="fi-FI" sz="1050" dirty="0">
                <a:latin typeface="+mj-lt"/>
              </a:rPr>
              <a:t>4 </a:t>
            </a:r>
            <a:r>
              <a:rPr lang="fi-FI" sz="1050" dirty="0" err="1">
                <a:latin typeface="+mj-lt"/>
              </a:rPr>
              <a:t>elements</a:t>
            </a:r>
            <a:r>
              <a:rPr lang="fi-FI" sz="1050" dirty="0">
                <a:latin typeface="+mj-lt"/>
              </a:rPr>
              <a:t> per </a:t>
            </a:r>
            <a:r>
              <a:rPr lang="fi-FI" sz="1050" dirty="0" err="1">
                <a:latin typeface="+mj-lt"/>
              </a:rPr>
              <a:t>slide</a:t>
            </a:r>
            <a:br>
              <a:rPr lang="fi-FI" sz="1050" dirty="0">
                <a:latin typeface="+mj-lt"/>
              </a:rPr>
            </a:br>
            <a:r>
              <a:rPr lang="fi-FI" sz="1050" dirty="0">
                <a:latin typeface="+mj-lt"/>
              </a:rPr>
              <a:t>8 </a:t>
            </a:r>
            <a:r>
              <a:rPr lang="fi-FI" sz="1050" dirty="0" err="1">
                <a:latin typeface="+mj-lt"/>
              </a:rPr>
              <a:t>rows</a:t>
            </a:r>
            <a:r>
              <a:rPr lang="fi-FI" sz="1050" dirty="0">
                <a:latin typeface="+mj-lt"/>
              </a:rPr>
              <a:t> (</a:t>
            </a:r>
            <a:r>
              <a:rPr lang="fi-FI" sz="1050" dirty="0" err="1">
                <a:latin typeface="+mj-lt"/>
              </a:rPr>
              <a:t>heading</a:t>
            </a:r>
            <a:r>
              <a:rPr lang="fi-FI" sz="1050" dirty="0">
                <a:latin typeface="+mj-lt"/>
              </a:rPr>
              <a:t> + 7)</a:t>
            </a:r>
          </a:p>
          <a:p>
            <a:r>
              <a:rPr lang="fi-FI" sz="1050" dirty="0">
                <a:latin typeface="+mj-lt"/>
              </a:rPr>
              <a:t>New </a:t>
            </a:r>
            <a:r>
              <a:rPr lang="fi-FI" sz="1050" dirty="0" err="1">
                <a:latin typeface="+mj-lt"/>
              </a:rPr>
              <a:t>slide</a:t>
            </a:r>
            <a:r>
              <a:rPr lang="fi-FI" sz="1050" dirty="0">
                <a:latin typeface="+mj-lt"/>
              </a:rPr>
              <a:t> </a:t>
            </a:r>
            <a:r>
              <a:rPr lang="fi-FI" sz="1050" dirty="0" err="1">
                <a:latin typeface="+mj-lt"/>
              </a:rPr>
              <a:t>if</a:t>
            </a:r>
            <a:r>
              <a:rPr lang="fi-FI" sz="1050" dirty="0">
                <a:latin typeface="+mj-lt"/>
              </a:rPr>
              <a:t> </a:t>
            </a:r>
            <a:r>
              <a:rPr lang="fi-FI" sz="1050" dirty="0" err="1">
                <a:latin typeface="+mj-lt"/>
              </a:rPr>
              <a:t>more</a:t>
            </a:r>
            <a:r>
              <a:rPr lang="fi-FI" sz="1050" dirty="0">
                <a:latin typeface="+mj-lt"/>
              </a:rPr>
              <a:t> </a:t>
            </a:r>
            <a:r>
              <a:rPr lang="fi-FI" sz="1050" dirty="0" err="1">
                <a:latin typeface="+mj-lt"/>
              </a:rPr>
              <a:t>rows</a:t>
            </a:r>
            <a:endParaRPr lang="en-US" sz="105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819488-B2E8-47CD-9953-3B94BBFDCBC9}"/>
              </a:ext>
            </a:extLst>
          </p:cNvPr>
          <p:cNvSpPr txBox="1"/>
          <p:nvPr/>
        </p:nvSpPr>
        <p:spPr>
          <a:xfrm>
            <a:off x="7455209" y="5780596"/>
            <a:ext cx="1688791" cy="7386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sz="1050" dirty="0" err="1">
                <a:latin typeface="+mj-lt"/>
              </a:rPr>
              <a:t>Collection</a:t>
            </a:r>
            <a:r>
              <a:rPr lang="fi-FI" sz="1050" dirty="0">
                <a:latin typeface="+mj-lt"/>
              </a:rPr>
              <a:t> </a:t>
            </a:r>
            <a:r>
              <a:rPr lang="fi-FI" sz="1050" dirty="0" err="1">
                <a:latin typeface="+mj-lt"/>
              </a:rPr>
              <a:t>report</a:t>
            </a:r>
            <a:r>
              <a:rPr lang="fi-FI" sz="1050" dirty="0">
                <a:latin typeface="+mj-lt"/>
              </a:rPr>
              <a:t> / </a:t>
            </a:r>
            <a:br>
              <a:rPr lang="fi-FI" sz="1050" dirty="0">
                <a:latin typeface="+mj-lt"/>
              </a:rPr>
            </a:br>
            <a:r>
              <a:rPr lang="fi-FI" sz="1050" dirty="0">
                <a:latin typeface="+mj-lt"/>
              </a:rPr>
              <a:t>6 </a:t>
            </a:r>
            <a:r>
              <a:rPr lang="fi-FI" sz="1050" dirty="0" err="1">
                <a:latin typeface="+mj-lt"/>
              </a:rPr>
              <a:t>elements</a:t>
            </a:r>
            <a:r>
              <a:rPr lang="fi-FI" sz="1050" dirty="0">
                <a:latin typeface="+mj-lt"/>
              </a:rPr>
              <a:t> per </a:t>
            </a:r>
            <a:r>
              <a:rPr lang="fi-FI" sz="1050" dirty="0" err="1">
                <a:latin typeface="+mj-lt"/>
              </a:rPr>
              <a:t>slide</a:t>
            </a:r>
            <a:br>
              <a:rPr lang="fi-FI" sz="1050" dirty="0">
                <a:latin typeface="+mj-lt"/>
              </a:rPr>
            </a:br>
            <a:r>
              <a:rPr lang="fi-FI" sz="1050" dirty="0">
                <a:latin typeface="+mj-lt"/>
              </a:rPr>
              <a:t>8 </a:t>
            </a:r>
            <a:r>
              <a:rPr lang="fi-FI" sz="1050" dirty="0" err="1">
                <a:latin typeface="+mj-lt"/>
              </a:rPr>
              <a:t>rows</a:t>
            </a:r>
            <a:r>
              <a:rPr lang="fi-FI" sz="1050" dirty="0">
                <a:latin typeface="+mj-lt"/>
              </a:rPr>
              <a:t> (</a:t>
            </a:r>
            <a:r>
              <a:rPr lang="fi-FI" sz="1050" dirty="0" err="1">
                <a:latin typeface="+mj-lt"/>
              </a:rPr>
              <a:t>heading</a:t>
            </a:r>
            <a:r>
              <a:rPr lang="fi-FI" sz="1050" dirty="0">
                <a:latin typeface="+mj-lt"/>
              </a:rPr>
              <a:t> + 7)</a:t>
            </a:r>
          </a:p>
          <a:p>
            <a:r>
              <a:rPr lang="fi-FI" sz="1050" dirty="0">
                <a:latin typeface="+mj-lt"/>
              </a:rPr>
              <a:t>New </a:t>
            </a:r>
            <a:r>
              <a:rPr lang="fi-FI" sz="1050" dirty="0" err="1">
                <a:latin typeface="+mj-lt"/>
              </a:rPr>
              <a:t>slide</a:t>
            </a:r>
            <a:r>
              <a:rPr lang="fi-FI" sz="1050" dirty="0">
                <a:latin typeface="+mj-lt"/>
              </a:rPr>
              <a:t> </a:t>
            </a:r>
            <a:r>
              <a:rPr lang="fi-FI" sz="1050" dirty="0" err="1">
                <a:latin typeface="+mj-lt"/>
              </a:rPr>
              <a:t>if</a:t>
            </a:r>
            <a:r>
              <a:rPr lang="fi-FI" sz="1050" dirty="0">
                <a:latin typeface="+mj-lt"/>
              </a:rPr>
              <a:t> </a:t>
            </a:r>
            <a:r>
              <a:rPr lang="fi-FI" sz="1050" dirty="0" err="1">
                <a:latin typeface="+mj-lt"/>
              </a:rPr>
              <a:t>more</a:t>
            </a:r>
            <a:r>
              <a:rPr lang="fi-FI" sz="1050" dirty="0">
                <a:latin typeface="+mj-lt"/>
              </a:rPr>
              <a:t> </a:t>
            </a:r>
            <a:r>
              <a:rPr lang="fi-FI" sz="1050" dirty="0" err="1">
                <a:latin typeface="+mj-lt"/>
              </a:rPr>
              <a:t>rows</a:t>
            </a:r>
            <a:endParaRPr lang="en-US" sz="105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183551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400</Words>
  <Application>Microsoft Office PowerPoint</Application>
  <PresentationFormat>Widescreen</PresentationFormat>
  <Paragraphs>109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Wisp</vt:lpstr>
      <vt:lpstr>Office Theme</vt:lpstr>
      <vt:lpstr>Package</vt:lpstr>
      <vt:lpstr>Rocker Reporting V2</vt:lpstr>
      <vt:lpstr>Prereqs</vt:lpstr>
      <vt:lpstr>Table list element</vt:lpstr>
      <vt:lpstr>Chart element: Clustered Column</vt:lpstr>
      <vt:lpstr>Chart element: Categories</vt:lpstr>
      <vt:lpstr>Chart element: Categories</vt:lpstr>
      <vt:lpstr>Powerpoint Collection</vt:lpstr>
      <vt:lpstr>Powerpoint Template</vt:lpstr>
      <vt:lpstr>Table list</vt:lpstr>
      <vt:lpstr>Chart examples </vt:lpstr>
      <vt:lpstr>Flight Deck</vt:lpstr>
      <vt:lpstr>Flight Deck</vt:lpstr>
      <vt:lpstr>Flight Deck</vt:lpstr>
      <vt:lpstr>Flight Deck</vt:lpstr>
      <vt:lpstr>Flight Deck</vt:lpstr>
      <vt:lpstr>Example data &amp; query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Rocker Reporting</dc:title>
  <dc:creator>Antti Kärki</dc:creator>
  <cp:lastModifiedBy>Antti Kärki</cp:lastModifiedBy>
  <cp:revision>26</cp:revision>
  <dcterms:created xsi:type="dcterms:W3CDTF">2020-01-28T08:52:24Z</dcterms:created>
  <dcterms:modified xsi:type="dcterms:W3CDTF">2020-03-19T07:43:11Z</dcterms:modified>
</cp:coreProperties>
</file>