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b35a81e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b35a81e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9a77a81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9a77a81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a0fd51d0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a0fd51d0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9ba67c91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9ba67c9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the unemployment rate comparison, we also ran a linear regression against poverty rates for each state in 2019 and ultimately calculated an R^2 of 0.15, so there was limited dispersion in the data. Perhaps most importantly, and the most relatable to our hypothesis was the calculated correlation coefficient of 0.40 which </a:t>
            </a:r>
            <a:r>
              <a:rPr lang="en"/>
              <a:t>indicated</a:t>
            </a:r>
            <a:r>
              <a:rPr lang="en"/>
              <a:t> a moderate relationship between a state’s poverty rate and homicide rates, and at least </a:t>
            </a:r>
            <a:r>
              <a:rPr lang="en"/>
              <a:t>partially</a:t>
            </a:r>
            <a:r>
              <a:rPr lang="en"/>
              <a:t> confirmed our </a:t>
            </a:r>
            <a:r>
              <a:rPr lang="en"/>
              <a:t>hypothesis</a:t>
            </a:r>
            <a:r>
              <a:rPr lang="en"/>
              <a:t> that poorer states generally have higher rates of homicide.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a0fd51d0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a0fd51d0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thought an interesting perspective would be to graph multibar plots of raw homicide counts vs Poverty rates for the top five and bottom five states ranked by poverty rates. The only apparent outlier in the top 5 is Lousiana, while poverty rates </a:t>
            </a:r>
            <a:r>
              <a:rPr lang="en"/>
              <a:t>amongst</a:t>
            </a:r>
            <a:r>
              <a:rPr lang="en"/>
              <a:t> the other members of the top 5 and homicide counts seem to be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9ba67c9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9ba67c9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a0fd51d0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a0fd51d0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Median income among the top five is consistent </a:t>
            </a:r>
            <a:endParaRPr/>
          </a:p>
          <a:p>
            <a:pPr indent="-298450" lvl="0" marL="914400" rtl="0" algn="l">
              <a:spcBef>
                <a:spcPts val="0"/>
              </a:spcBef>
              <a:spcAft>
                <a:spcPts val="0"/>
              </a:spcAft>
              <a:buSzPts val="1100"/>
              <a:buChar char="●"/>
            </a:pPr>
            <a:r>
              <a:rPr lang="en"/>
              <a:t>MD(top 5) </a:t>
            </a:r>
            <a:r>
              <a:rPr lang="en"/>
              <a:t>homicides</a:t>
            </a:r>
            <a:r>
              <a:rPr lang="en"/>
              <a:t> counts exceeds the median income which can be seen as an outlier</a:t>
            </a:r>
            <a:endParaRPr/>
          </a:p>
          <a:p>
            <a:pPr indent="-298450" lvl="0" marL="914400" rtl="0" algn="l">
              <a:spcBef>
                <a:spcPts val="0"/>
              </a:spcBef>
              <a:spcAft>
                <a:spcPts val="0"/>
              </a:spcAft>
              <a:buSzPts val="1100"/>
              <a:buChar char="●"/>
            </a:pPr>
            <a:r>
              <a:rPr lang="en"/>
              <a:t>LA (bottom 5) </a:t>
            </a:r>
            <a:r>
              <a:rPr lang="en">
                <a:solidFill>
                  <a:schemeClr val="dk1"/>
                </a:solidFill>
              </a:rPr>
              <a:t>homicides counts exceeds the median income which can be seen as an outlier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9a95491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9a95491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Perhaps </a:t>
            </a:r>
            <a:r>
              <a:rPr lang="en"/>
              <a:t>unsurprisingly, we got similar results when plotting homicide rates against median home value. There was a insignificant positive correlation. Because the correlation is insignificant, it’s nearly impossible to say anything about the two factors to each other. However, we do know several of the factors that affect home price (population density for example) also drive up homicide rates.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9a95491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9a95491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9a95490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9a95490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24242"/>
              </a:buClr>
              <a:buSzPts val="900"/>
              <a:buFont typeface="Nunito"/>
              <a:buChar char="●"/>
            </a:pPr>
            <a:r>
              <a:rPr lang="en" sz="900">
                <a:solidFill>
                  <a:srgbClr val="424242"/>
                </a:solidFill>
                <a:latin typeface="Nunito"/>
                <a:ea typeface="Nunito"/>
                <a:cs typeface="Nunito"/>
                <a:sym typeface="Nunito"/>
              </a:rPr>
              <a:t>Formal Hypothesis: If states have high median income, a higher cost of living, low unemployment rates, and low poverty rates, then they should therefore be safer and  have low rates of homicides. </a:t>
            </a:r>
            <a:endParaRPr sz="900">
              <a:solidFill>
                <a:srgbClr val="424242"/>
              </a:solidFill>
              <a:latin typeface="Nunito"/>
              <a:ea typeface="Nunito"/>
              <a:cs typeface="Nunito"/>
              <a:sym typeface="Nunito"/>
            </a:endParaRPr>
          </a:p>
          <a:p>
            <a:pPr indent="-285750" lvl="0" marL="457200" rtl="0" algn="l">
              <a:lnSpc>
                <a:spcPct val="115000"/>
              </a:lnSpc>
              <a:spcBef>
                <a:spcPts val="0"/>
              </a:spcBef>
              <a:spcAft>
                <a:spcPts val="0"/>
              </a:spcAft>
              <a:buClr>
                <a:srgbClr val="424242"/>
              </a:buClr>
              <a:buSzPts val="900"/>
              <a:buFont typeface="Nunito"/>
              <a:buChar char="●"/>
            </a:pPr>
            <a:r>
              <a:rPr lang="en" sz="900">
                <a:solidFill>
                  <a:srgbClr val="424242"/>
                </a:solidFill>
                <a:latin typeface="Nunito"/>
                <a:ea typeface="Nunito"/>
                <a:cs typeface="Nunito"/>
                <a:sym typeface="Nunito"/>
              </a:rPr>
              <a:t>Confirmed</a:t>
            </a:r>
            <a:endParaRPr sz="900">
              <a:solidFill>
                <a:srgbClr val="424242"/>
              </a:solidFill>
              <a:latin typeface="Nunito"/>
              <a:ea typeface="Nunito"/>
              <a:cs typeface="Nunito"/>
              <a:sym typeface="Nunito"/>
            </a:endParaRPr>
          </a:p>
          <a:p>
            <a:pPr indent="-285750" lvl="1" marL="914400" rtl="0" algn="l">
              <a:lnSpc>
                <a:spcPct val="115000"/>
              </a:lnSpc>
              <a:spcBef>
                <a:spcPts val="0"/>
              </a:spcBef>
              <a:spcAft>
                <a:spcPts val="0"/>
              </a:spcAft>
              <a:buClr>
                <a:srgbClr val="424242"/>
              </a:buClr>
              <a:buSzPts val="900"/>
              <a:buFont typeface="Nunito"/>
              <a:buChar char="○"/>
            </a:pPr>
            <a:r>
              <a:rPr lang="en" sz="900">
                <a:solidFill>
                  <a:srgbClr val="424242"/>
                </a:solidFill>
                <a:latin typeface="Nunito"/>
                <a:ea typeface="Nunito"/>
                <a:cs typeface="Nunito"/>
                <a:sym typeface="Nunito"/>
              </a:rPr>
              <a:t>States with higher rates of unemployment generally have higher rates of homicide. </a:t>
            </a:r>
            <a:endParaRPr sz="900">
              <a:solidFill>
                <a:srgbClr val="424242"/>
              </a:solidFill>
              <a:latin typeface="Nunito"/>
              <a:ea typeface="Nunito"/>
              <a:cs typeface="Nunito"/>
              <a:sym typeface="Nunito"/>
            </a:endParaRPr>
          </a:p>
          <a:p>
            <a:pPr indent="-285750" lvl="1" marL="914400" rtl="0" algn="l">
              <a:lnSpc>
                <a:spcPct val="115000"/>
              </a:lnSpc>
              <a:spcBef>
                <a:spcPts val="0"/>
              </a:spcBef>
              <a:spcAft>
                <a:spcPts val="0"/>
              </a:spcAft>
              <a:buClr>
                <a:srgbClr val="424242"/>
              </a:buClr>
              <a:buSzPts val="900"/>
              <a:buFont typeface="Nunito"/>
              <a:buChar char="○"/>
            </a:pPr>
            <a:r>
              <a:rPr lang="en" sz="900">
                <a:solidFill>
                  <a:srgbClr val="424242"/>
                </a:solidFill>
                <a:latin typeface="Nunito"/>
                <a:ea typeface="Nunito"/>
                <a:cs typeface="Nunito"/>
                <a:sym typeface="Nunito"/>
              </a:rPr>
              <a:t>State’s poverty rate and homicide rates are moderately positively correlated  indicating that poorer states generally have higher homicide rates. </a:t>
            </a:r>
            <a:endParaRPr sz="900">
              <a:solidFill>
                <a:srgbClr val="424242"/>
              </a:solidFill>
              <a:latin typeface="Nunito"/>
              <a:ea typeface="Nunito"/>
              <a:cs typeface="Nunito"/>
              <a:sym typeface="Nunito"/>
            </a:endParaRPr>
          </a:p>
          <a:p>
            <a:pPr indent="-285750" lvl="0" marL="457200" rtl="0" algn="l">
              <a:lnSpc>
                <a:spcPct val="115000"/>
              </a:lnSpc>
              <a:spcBef>
                <a:spcPts val="0"/>
              </a:spcBef>
              <a:spcAft>
                <a:spcPts val="0"/>
              </a:spcAft>
              <a:buClr>
                <a:srgbClr val="424242"/>
              </a:buClr>
              <a:buSzPts val="900"/>
              <a:buFont typeface="Nunito"/>
              <a:buChar char="●"/>
            </a:pPr>
            <a:r>
              <a:rPr lang="en" sz="900">
                <a:solidFill>
                  <a:srgbClr val="424242"/>
                </a:solidFill>
                <a:latin typeface="Nunito"/>
                <a:ea typeface="Nunito"/>
                <a:cs typeface="Nunito"/>
                <a:sym typeface="Nunito"/>
              </a:rPr>
              <a:t>Inconclusive</a:t>
            </a:r>
            <a:endParaRPr sz="900">
              <a:solidFill>
                <a:srgbClr val="424242"/>
              </a:solidFill>
              <a:latin typeface="Nunito"/>
              <a:ea typeface="Nunito"/>
              <a:cs typeface="Nunito"/>
              <a:sym typeface="Nunito"/>
            </a:endParaRPr>
          </a:p>
          <a:p>
            <a:pPr indent="-285750" lvl="1" marL="914400" rtl="0" algn="l">
              <a:lnSpc>
                <a:spcPct val="115000"/>
              </a:lnSpc>
              <a:spcBef>
                <a:spcPts val="0"/>
              </a:spcBef>
              <a:spcAft>
                <a:spcPts val="0"/>
              </a:spcAft>
              <a:buClr>
                <a:srgbClr val="424242"/>
              </a:buClr>
              <a:buSzPts val="900"/>
              <a:buFont typeface="Nunito"/>
              <a:buChar char="○"/>
            </a:pPr>
            <a:r>
              <a:rPr lang="en" sz="900">
                <a:solidFill>
                  <a:srgbClr val="424242"/>
                </a:solidFill>
                <a:latin typeface="Nunito"/>
                <a:ea typeface="Nunito"/>
                <a:cs typeface="Nunito"/>
                <a:sym typeface="Nunito"/>
              </a:rPr>
              <a:t>Median household income and median home value per state were found to have little to relationship homicide rates, with respective CC .05 and .143 In other words, the results neither confirmed or rejected the hypothesis</a:t>
            </a:r>
            <a:endParaRPr sz="900">
              <a:solidFill>
                <a:srgbClr val="424242"/>
              </a:solidFill>
              <a:latin typeface="Nunito"/>
              <a:ea typeface="Nunito"/>
              <a:cs typeface="Nunito"/>
              <a:sym typeface="Nunito"/>
            </a:endParaRPr>
          </a:p>
          <a:p>
            <a:pPr indent="0" lvl="0" marL="914400" rtl="0" algn="l">
              <a:lnSpc>
                <a:spcPct val="115000"/>
              </a:lnSpc>
              <a:spcBef>
                <a:spcPts val="1200"/>
              </a:spcBef>
              <a:spcAft>
                <a:spcPts val="0"/>
              </a:spcAft>
              <a:buNone/>
            </a:pPr>
            <a:r>
              <a:rPr lang="en" sz="1000">
                <a:solidFill>
                  <a:srgbClr val="424242"/>
                </a:solidFill>
                <a:latin typeface="Nunito"/>
                <a:ea typeface="Nunito"/>
                <a:cs typeface="Nunito"/>
                <a:sym typeface="Nunito"/>
              </a:rPr>
              <a:t> </a:t>
            </a:r>
            <a:endParaRPr sz="1000">
              <a:solidFill>
                <a:srgbClr val="424242"/>
              </a:solidFill>
              <a:latin typeface="Nunito"/>
              <a:ea typeface="Nunito"/>
              <a:cs typeface="Nunito"/>
              <a:sym typeface="Nunito"/>
            </a:endParaRPr>
          </a:p>
          <a:p>
            <a:pPr indent="0" lvl="0" marL="0" rtl="0" algn="l">
              <a:lnSpc>
                <a:spcPct val="115000"/>
              </a:lnSpc>
              <a:spcBef>
                <a:spcPts val="1200"/>
              </a:spcBef>
              <a:spcAft>
                <a:spcPts val="0"/>
              </a:spcAft>
              <a:buNone/>
            </a:pPr>
            <a:r>
              <a:t/>
            </a:r>
            <a:endParaRPr sz="1000">
              <a:solidFill>
                <a:srgbClr val="424242"/>
              </a:solidFill>
              <a:latin typeface="Nunito"/>
              <a:ea typeface="Nunito"/>
              <a:cs typeface="Nunito"/>
              <a:sym typeface="Nunito"/>
            </a:endParaRPr>
          </a:p>
          <a:p>
            <a:pPr indent="0" lvl="0" marL="0" rtl="0" algn="l">
              <a:spcBef>
                <a:spcPts val="120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e6b7b76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e6b7b76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a77a81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a77a81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2019 because it was the most recent data set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9ba67c91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9ba67c91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9ba67c91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9ba67c91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9a95490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9a95490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year 2019 was selected because the data was well-documented and readily available, as well as the most recent.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a95490a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a95490a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fe6b7b76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fe6b7b76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a0fd51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a0fd51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a0fd51d0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a0fd51d0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a0fd51d0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a0fd51d0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424242"/>
              </a:buClr>
              <a:buSzPts val="1400"/>
              <a:buFont typeface="Nunito"/>
              <a:buChar char="●"/>
            </a:pPr>
            <a:r>
              <a:rPr lang="en" sz="1400">
                <a:solidFill>
                  <a:schemeClr val="dk1"/>
                </a:solidFill>
                <a:highlight>
                  <a:schemeClr val="lt1"/>
                </a:highlight>
                <a:latin typeface="Nunito"/>
                <a:ea typeface="Nunito"/>
                <a:cs typeface="Nunito"/>
                <a:sym typeface="Nunito"/>
              </a:rPr>
              <a:t>Florida homicide data was submitted to the FBI through the “Bureau of Indian Affairs” and was vastly underreported (i.e. Florida did not have 1 homicide in 2019). </a:t>
            </a:r>
            <a:endParaRPr sz="1400">
              <a:solidFill>
                <a:srgbClr val="424242"/>
              </a:solidFill>
              <a:latin typeface="Nunito"/>
              <a:ea typeface="Nunito"/>
              <a:cs typeface="Nunito"/>
              <a:sym typeface="Nunito"/>
            </a:endParaRPr>
          </a:p>
          <a:p>
            <a:pPr indent="-317500" lvl="0" marL="457200" rtl="0" algn="l">
              <a:lnSpc>
                <a:spcPct val="105000"/>
              </a:lnSpc>
              <a:spcBef>
                <a:spcPts val="0"/>
              </a:spcBef>
              <a:spcAft>
                <a:spcPts val="0"/>
              </a:spcAft>
              <a:buClr>
                <a:srgbClr val="424242"/>
              </a:buClr>
              <a:buSzPts val="1400"/>
              <a:buFont typeface="Nunito"/>
              <a:buChar char="●"/>
            </a:pPr>
            <a:r>
              <a:rPr lang="en" sz="1400">
                <a:solidFill>
                  <a:schemeClr val="dk1"/>
                </a:solidFill>
                <a:highlight>
                  <a:schemeClr val="lt1"/>
                </a:highlight>
                <a:latin typeface="Nunito"/>
                <a:ea typeface="Nunito"/>
                <a:cs typeface="Nunito"/>
                <a:sym typeface="Nunito"/>
              </a:rPr>
              <a:t>Limited homicide data for 2019 was available for Alabama.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ls.gov/opub/ted/2020/unemployment-rates-in-15-states-were-lower-than-the-3-point-5-percent-u-s-rate-in-december-2019.htm" TargetMode="External"/><Relationship Id="rId4" Type="http://schemas.openxmlformats.org/officeDocument/2006/relationships/hyperlink" Target="https://www.census.gov/data/tables/time-series/demo/income-poverty/historical-income-households.html" TargetMode="External"/><Relationship Id="rId5" Type="http://schemas.openxmlformats.org/officeDocument/2006/relationships/hyperlink" Target="https://crime-data-explorer.fr.cloud.gov/api" TargetMode="External"/><Relationship Id="rId6" Type="http://schemas.openxmlformats.org/officeDocument/2006/relationships/hyperlink" Target="https://www.experian.com/blogs/ask-experian/research/median-home-values-by-state/" TargetMode="External"/><Relationship Id="rId7" Type="http://schemas.openxmlformats.org/officeDocument/2006/relationships/hyperlink" Target="https://www.census.gov/library/visualizations/interactive/2019-poverty-rat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Murder on the Beat: </a:t>
            </a:r>
            <a:r>
              <a:rPr b="0" lang="en" sz="1711"/>
              <a:t>A Brief Analysis of the Relationship Between a State’s Economic/Social Factors and Homicide Rates. </a:t>
            </a:r>
            <a:endParaRPr b="0" sz="1711"/>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Joan, Niko, Darrious, and Aaron K.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056750" y="2072100"/>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1371600" y="228600"/>
            <a:ext cx="7488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Unemployment Rate (%) vs Homicide Rates (%)</a:t>
            </a:r>
            <a:endParaRPr/>
          </a:p>
        </p:txBody>
      </p:sp>
      <p:sp>
        <p:nvSpPr>
          <p:cNvPr id="345" name="Google Shape;345;p23"/>
          <p:cNvSpPr txBox="1"/>
          <p:nvPr/>
        </p:nvSpPr>
        <p:spPr>
          <a:xfrm>
            <a:off x="1303800" y="1597875"/>
            <a:ext cx="315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3"/>
          <p:cNvSpPr txBox="1"/>
          <p:nvPr/>
        </p:nvSpPr>
        <p:spPr>
          <a:xfrm>
            <a:off x="5951175" y="1815150"/>
            <a:ext cx="2969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Correlation coefficient of 0.50 indicates a moderately positive relationship between a state’s unemployment rate and homicide rate, implying that states with higher unemployment rates generally have higher rates of homicide.</a:t>
            </a:r>
            <a:endParaRPr>
              <a:latin typeface="Nunito"/>
              <a:ea typeface="Nunito"/>
              <a:cs typeface="Nunito"/>
              <a:sym typeface="Nunito"/>
            </a:endParaRPr>
          </a:p>
        </p:txBody>
      </p:sp>
      <p:pic>
        <p:nvPicPr>
          <p:cNvPr id="347" name="Google Shape;347;p23"/>
          <p:cNvPicPr preferRelativeResize="0"/>
          <p:nvPr/>
        </p:nvPicPr>
        <p:blipFill>
          <a:blip r:embed="rId3">
            <a:alphaModFix/>
          </a:blip>
          <a:stretch>
            <a:fillRect/>
          </a:stretch>
        </p:blipFill>
        <p:spPr>
          <a:xfrm>
            <a:off x="1189000" y="1492398"/>
            <a:ext cx="4462676" cy="335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4"/>
          <p:cNvPicPr preferRelativeResize="0"/>
          <p:nvPr/>
        </p:nvPicPr>
        <p:blipFill>
          <a:blip r:embed="rId3">
            <a:alphaModFix/>
          </a:blip>
          <a:stretch>
            <a:fillRect/>
          </a:stretch>
        </p:blipFill>
        <p:spPr>
          <a:xfrm>
            <a:off x="304800" y="2754425"/>
            <a:ext cx="8839200" cy="2209800"/>
          </a:xfrm>
          <a:prstGeom prst="rect">
            <a:avLst/>
          </a:prstGeom>
          <a:noFill/>
          <a:ln>
            <a:noFill/>
          </a:ln>
        </p:spPr>
      </p:pic>
      <p:pic>
        <p:nvPicPr>
          <p:cNvPr id="353" name="Google Shape;353;p24"/>
          <p:cNvPicPr preferRelativeResize="0"/>
          <p:nvPr/>
        </p:nvPicPr>
        <p:blipFill>
          <a:blip r:embed="rId4">
            <a:alphaModFix/>
          </a:blip>
          <a:stretch>
            <a:fillRect/>
          </a:stretch>
        </p:blipFill>
        <p:spPr>
          <a:xfrm>
            <a:off x="304800" y="612600"/>
            <a:ext cx="8839200" cy="2209800"/>
          </a:xfrm>
          <a:prstGeom prst="rect">
            <a:avLst/>
          </a:prstGeom>
          <a:noFill/>
          <a:ln>
            <a:noFill/>
          </a:ln>
        </p:spPr>
      </p:pic>
      <p:sp>
        <p:nvSpPr>
          <p:cNvPr id="354" name="Google Shape;354;p24"/>
          <p:cNvSpPr txBox="1"/>
          <p:nvPr/>
        </p:nvSpPr>
        <p:spPr>
          <a:xfrm>
            <a:off x="1080600" y="88775"/>
            <a:ext cx="7911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Unemployment Rate (%) vs Homicides</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Poverty Rate (%) vs Homicide Rates (%)</a:t>
            </a:r>
            <a:endParaRPr sz="2500"/>
          </a:p>
        </p:txBody>
      </p:sp>
      <p:pic>
        <p:nvPicPr>
          <p:cNvPr id="360" name="Google Shape;360;p25"/>
          <p:cNvPicPr preferRelativeResize="0"/>
          <p:nvPr/>
        </p:nvPicPr>
        <p:blipFill>
          <a:blip r:embed="rId3">
            <a:alphaModFix/>
          </a:blip>
          <a:stretch>
            <a:fillRect/>
          </a:stretch>
        </p:blipFill>
        <p:spPr>
          <a:xfrm>
            <a:off x="4787225" y="1512850"/>
            <a:ext cx="3718481" cy="2770500"/>
          </a:xfrm>
          <a:prstGeom prst="rect">
            <a:avLst/>
          </a:prstGeom>
          <a:noFill/>
          <a:ln>
            <a:noFill/>
          </a:ln>
        </p:spPr>
      </p:pic>
      <p:sp>
        <p:nvSpPr>
          <p:cNvPr id="361" name="Google Shape;361;p25"/>
          <p:cNvSpPr txBox="1"/>
          <p:nvPr/>
        </p:nvSpPr>
        <p:spPr>
          <a:xfrm>
            <a:off x="1371600" y="1512850"/>
            <a:ext cx="3167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r squared was: 0.15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Correlation </a:t>
            </a:r>
            <a:r>
              <a:rPr lang="en">
                <a:latin typeface="Nunito"/>
                <a:ea typeface="Nunito"/>
                <a:cs typeface="Nunito"/>
                <a:sym typeface="Nunito"/>
              </a:rPr>
              <a:t>coefficient</a:t>
            </a:r>
            <a:r>
              <a:rPr lang="en">
                <a:latin typeface="Nunito"/>
                <a:ea typeface="Nunito"/>
                <a:cs typeface="Nunito"/>
                <a:sym typeface="Nunito"/>
              </a:rPr>
              <a:t> of 0.40 indicating a </a:t>
            </a:r>
            <a:r>
              <a:rPr lang="en">
                <a:latin typeface="Nunito"/>
                <a:ea typeface="Nunito"/>
                <a:cs typeface="Nunito"/>
                <a:sym typeface="Nunito"/>
              </a:rPr>
              <a:t>moderate relationship</a:t>
            </a:r>
            <a:r>
              <a:rPr lang="en">
                <a:latin typeface="Nunito"/>
                <a:ea typeface="Nunito"/>
                <a:cs typeface="Nunito"/>
                <a:sym typeface="Nunito"/>
              </a:rPr>
              <a:t> between poverty rates and homicide rates, partially confirming our hypothesis of less wealthy states having higher homicide rates.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 other words, as poverty rates </a:t>
            </a:r>
            <a:r>
              <a:rPr lang="en">
                <a:latin typeface="Nunito"/>
                <a:ea typeface="Nunito"/>
                <a:cs typeface="Nunito"/>
                <a:sym typeface="Nunito"/>
              </a:rPr>
              <a:t>increase</a:t>
            </a:r>
            <a:r>
              <a:rPr lang="en">
                <a:latin typeface="Nunito"/>
                <a:ea typeface="Nunito"/>
                <a:cs typeface="Nunito"/>
                <a:sym typeface="Nunito"/>
              </a:rPr>
              <a:t> it would appear that homicide rates increase as well. </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6"/>
          <p:cNvPicPr preferRelativeResize="0"/>
          <p:nvPr/>
        </p:nvPicPr>
        <p:blipFill>
          <a:blip r:embed="rId3">
            <a:alphaModFix/>
          </a:blip>
          <a:stretch>
            <a:fillRect/>
          </a:stretch>
        </p:blipFill>
        <p:spPr>
          <a:xfrm>
            <a:off x="364000" y="2878550"/>
            <a:ext cx="8664600" cy="2166150"/>
          </a:xfrm>
          <a:prstGeom prst="rect">
            <a:avLst/>
          </a:prstGeom>
          <a:noFill/>
          <a:ln>
            <a:noFill/>
          </a:ln>
        </p:spPr>
      </p:pic>
      <p:pic>
        <p:nvPicPr>
          <p:cNvPr id="367" name="Google Shape;367;p26"/>
          <p:cNvPicPr preferRelativeResize="0"/>
          <p:nvPr/>
        </p:nvPicPr>
        <p:blipFill>
          <a:blip r:embed="rId4">
            <a:alphaModFix/>
          </a:blip>
          <a:stretch>
            <a:fillRect/>
          </a:stretch>
        </p:blipFill>
        <p:spPr>
          <a:xfrm>
            <a:off x="364000" y="569400"/>
            <a:ext cx="8664600" cy="2166150"/>
          </a:xfrm>
          <a:prstGeom prst="rect">
            <a:avLst/>
          </a:prstGeom>
          <a:noFill/>
          <a:ln>
            <a:noFill/>
          </a:ln>
        </p:spPr>
      </p:pic>
      <p:sp>
        <p:nvSpPr>
          <p:cNvPr id="368" name="Google Shape;368;p26"/>
          <p:cNvSpPr txBox="1"/>
          <p:nvPr/>
        </p:nvSpPr>
        <p:spPr>
          <a:xfrm>
            <a:off x="884950" y="-81400"/>
            <a:ext cx="762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Poverty Rate (%) vs Homicides</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71600" y="228600"/>
            <a:ext cx="7720200" cy="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Median </a:t>
            </a:r>
            <a:r>
              <a:rPr lang="en" sz="2500"/>
              <a:t>Income ($) vs Homicide Rates (%) </a:t>
            </a:r>
            <a:endParaRPr sz="2500"/>
          </a:p>
        </p:txBody>
      </p:sp>
      <p:sp>
        <p:nvSpPr>
          <p:cNvPr id="374" name="Google Shape;374;p27"/>
          <p:cNvSpPr txBox="1"/>
          <p:nvPr>
            <p:ph idx="1" type="body"/>
          </p:nvPr>
        </p:nvSpPr>
        <p:spPr>
          <a:xfrm>
            <a:off x="1371600" y="1362675"/>
            <a:ext cx="3195600" cy="2337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400">
                <a:solidFill>
                  <a:srgbClr val="000000"/>
                </a:solidFill>
              </a:rPr>
              <a:t>The relationship </a:t>
            </a:r>
            <a:r>
              <a:rPr lang="en" sz="1400">
                <a:solidFill>
                  <a:srgbClr val="000000"/>
                </a:solidFill>
              </a:rPr>
              <a:t>between median household income vs homicide rate has a 0.05 correlation coefficient indicating an inconclusive relationship.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r-squared is .002 which is another indication that  variance of median income isn’t conclusive enough. </a:t>
            </a:r>
            <a:endParaRPr sz="1400">
              <a:solidFill>
                <a:srgbClr val="000000"/>
              </a:solidFill>
            </a:endParaRPr>
          </a:p>
          <a:p>
            <a:pPr indent="0" lvl="0" marL="0" rtl="0" algn="l">
              <a:spcBef>
                <a:spcPts val="0"/>
              </a:spcBef>
              <a:spcAft>
                <a:spcPts val="1200"/>
              </a:spcAft>
              <a:buNone/>
            </a:pPr>
            <a:r>
              <a:t/>
            </a:r>
            <a:endParaRPr/>
          </a:p>
        </p:txBody>
      </p:sp>
      <p:pic>
        <p:nvPicPr>
          <p:cNvPr id="375" name="Google Shape;375;p27"/>
          <p:cNvPicPr preferRelativeResize="0"/>
          <p:nvPr/>
        </p:nvPicPr>
        <p:blipFill>
          <a:blip r:embed="rId3">
            <a:alphaModFix/>
          </a:blip>
          <a:stretch>
            <a:fillRect/>
          </a:stretch>
        </p:blipFill>
        <p:spPr>
          <a:xfrm>
            <a:off x="4402200" y="1750275"/>
            <a:ext cx="4114800" cy="2743200"/>
          </a:xfrm>
          <a:prstGeom prst="rect">
            <a:avLst/>
          </a:prstGeom>
          <a:noFill/>
          <a:ln>
            <a:noFill/>
          </a:ln>
        </p:spPr>
      </p:pic>
      <p:pic>
        <p:nvPicPr>
          <p:cNvPr id="376" name="Google Shape;376;p27"/>
          <p:cNvPicPr preferRelativeResize="0"/>
          <p:nvPr/>
        </p:nvPicPr>
        <p:blipFill>
          <a:blip r:embed="rId4">
            <a:alphaModFix/>
          </a:blip>
          <a:stretch>
            <a:fillRect/>
          </a:stretch>
        </p:blipFill>
        <p:spPr>
          <a:xfrm>
            <a:off x="5385000" y="994175"/>
            <a:ext cx="3596274" cy="2706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28"/>
          <p:cNvPicPr preferRelativeResize="0"/>
          <p:nvPr/>
        </p:nvPicPr>
        <p:blipFill>
          <a:blip r:embed="rId3">
            <a:alphaModFix/>
          </a:blip>
          <a:stretch>
            <a:fillRect/>
          </a:stretch>
        </p:blipFill>
        <p:spPr>
          <a:xfrm>
            <a:off x="115375" y="2933700"/>
            <a:ext cx="8839200" cy="2209800"/>
          </a:xfrm>
          <a:prstGeom prst="rect">
            <a:avLst/>
          </a:prstGeom>
          <a:noFill/>
          <a:ln>
            <a:noFill/>
          </a:ln>
        </p:spPr>
      </p:pic>
      <p:pic>
        <p:nvPicPr>
          <p:cNvPr id="382" name="Google Shape;382;p28"/>
          <p:cNvPicPr preferRelativeResize="0"/>
          <p:nvPr/>
        </p:nvPicPr>
        <p:blipFill>
          <a:blip r:embed="rId4">
            <a:alphaModFix/>
          </a:blip>
          <a:stretch>
            <a:fillRect/>
          </a:stretch>
        </p:blipFill>
        <p:spPr>
          <a:xfrm>
            <a:off x="152400" y="848100"/>
            <a:ext cx="8839200" cy="1971550"/>
          </a:xfrm>
          <a:prstGeom prst="rect">
            <a:avLst/>
          </a:prstGeom>
          <a:noFill/>
          <a:ln>
            <a:noFill/>
          </a:ln>
        </p:spPr>
      </p:pic>
      <p:sp>
        <p:nvSpPr>
          <p:cNvPr id="383" name="Google Shape;383;p28"/>
          <p:cNvSpPr txBox="1"/>
          <p:nvPr/>
        </p:nvSpPr>
        <p:spPr>
          <a:xfrm>
            <a:off x="686550" y="-64825"/>
            <a:ext cx="777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Median Income ($) vs Homicides</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71600" y="228600"/>
            <a:ext cx="74511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Home Value ($) vs Homicide Rate (%)</a:t>
            </a:r>
            <a:endParaRPr/>
          </a:p>
        </p:txBody>
      </p:sp>
      <p:pic>
        <p:nvPicPr>
          <p:cNvPr id="389" name="Google Shape;389;p29"/>
          <p:cNvPicPr preferRelativeResize="0"/>
          <p:nvPr/>
        </p:nvPicPr>
        <p:blipFill>
          <a:blip r:embed="rId3">
            <a:alphaModFix/>
          </a:blip>
          <a:stretch>
            <a:fillRect/>
          </a:stretch>
        </p:blipFill>
        <p:spPr>
          <a:xfrm>
            <a:off x="1371600" y="1411725"/>
            <a:ext cx="3914775" cy="2647950"/>
          </a:xfrm>
          <a:prstGeom prst="rect">
            <a:avLst/>
          </a:prstGeom>
          <a:noFill/>
          <a:ln>
            <a:noFill/>
          </a:ln>
        </p:spPr>
      </p:pic>
      <p:sp>
        <p:nvSpPr>
          <p:cNvPr id="390" name="Google Shape;390;p29"/>
          <p:cNvSpPr txBox="1"/>
          <p:nvPr/>
        </p:nvSpPr>
        <p:spPr>
          <a:xfrm>
            <a:off x="5286375" y="1420500"/>
            <a:ext cx="37389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highlight>
                  <a:srgbClr val="FFFFFF"/>
                </a:highlight>
                <a:latin typeface="Nunito"/>
                <a:ea typeface="Nunito"/>
                <a:cs typeface="Nunito"/>
                <a:sym typeface="Nunito"/>
              </a:rPr>
              <a:t>The correlation coefficient between the two factors is 0.143, indicating that the correlation between the median home value and homicide rate is insignificant. </a:t>
            </a:r>
            <a:endParaRPr>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
                <a:highlight>
                  <a:srgbClr val="FFFFFF"/>
                </a:highlight>
                <a:latin typeface="Nunito"/>
                <a:ea typeface="Nunito"/>
                <a:cs typeface="Nunito"/>
                <a:sym typeface="Nunito"/>
              </a:rPr>
              <a:t>Our hypothesis assumed there would be a negative correlation between the median home value and homicide rates. Meaning that as the median home values increased, we expected to see the homicide rates to drop significantly. However, the data does not indicate this is the case.</a:t>
            </a:r>
            <a:endParaRPr>
              <a:highlight>
                <a:srgbClr val="FFFFFF"/>
              </a:highlight>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Matrix</a:t>
            </a:r>
            <a:endParaRPr/>
          </a:p>
        </p:txBody>
      </p:sp>
      <p:pic>
        <p:nvPicPr>
          <p:cNvPr id="396" name="Google Shape;396;p30"/>
          <p:cNvPicPr preferRelativeResize="0"/>
          <p:nvPr/>
        </p:nvPicPr>
        <p:blipFill rotWithShape="1">
          <a:blip r:embed="rId3">
            <a:alphaModFix/>
          </a:blip>
          <a:srcRect b="0" l="0" r="14361" t="0"/>
          <a:stretch/>
        </p:blipFill>
        <p:spPr>
          <a:xfrm>
            <a:off x="779925" y="1148613"/>
            <a:ext cx="7584149" cy="3731275"/>
          </a:xfrm>
          <a:prstGeom prst="rect">
            <a:avLst/>
          </a:prstGeom>
          <a:noFill/>
          <a:ln>
            <a:noFill/>
          </a:ln>
        </p:spPr>
      </p:pic>
      <p:sp>
        <p:nvSpPr>
          <p:cNvPr id="397" name="Google Shape;397;p30"/>
          <p:cNvSpPr/>
          <p:nvPr/>
        </p:nvSpPr>
        <p:spPr>
          <a:xfrm>
            <a:off x="4242375" y="4000950"/>
            <a:ext cx="1557600" cy="3936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2681650" y="1994125"/>
            <a:ext cx="3118200" cy="823200"/>
          </a:xfrm>
          <a:prstGeom prst="rect">
            <a:avLst/>
          </a:prstGeom>
          <a:no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Discussion/Conclusions </a:t>
            </a:r>
            <a:endParaRPr/>
          </a:p>
        </p:txBody>
      </p:sp>
      <p:sp>
        <p:nvSpPr>
          <p:cNvPr id="404" name="Google Shape;404;p31"/>
          <p:cNvSpPr txBox="1"/>
          <p:nvPr>
            <p:ph idx="1" type="body"/>
          </p:nvPr>
        </p:nvSpPr>
        <p:spPr>
          <a:xfrm>
            <a:off x="1371600" y="1024650"/>
            <a:ext cx="7030500" cy="378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Confirmed:</a:t>
            </a:r>
            <a:endParaRPr sz="1200"/>
          </a:p>
          <a:p>
            <a:pPr indent="-361950" lvl="1" marL="1371600" rtl="0" algn="l">
              <a:spcBef>
                <a:spcPts val="0"/>
              </a:spcBef>
              <a:spcAft>
                <a:spcPts val="0"/>
              </a:spcAft>
              <a:buSzPts val="1200"/>
              <a:buChar char="○"/>
            </a:pPr>
            <a:r>
              <a:rPr lang="en" sz="1200"/>
              <a:t>Considering the calculated ~0.5 correlation coefficient, it would appear that  state’s with </a:t>
            </a:r>
            <a:r>
              <a:rPr b="1" lang="en" sz="1200"/>
              <a:t>higher rates of unemployment generally have higher rates of homicide. </a:t>
            </a:r>
            <a:endParaRPr b="1" sz="1200"/>
          </a:p>
          <a:p>
            <a:pPr indent="-304800" lvl="1" marL="1371600" rtl="0" algn="l">
              <a:spcBef>
                <a:spcPts val="0"/>
              </a:spcBef>
              <a:spcAft>
                <a:spcPts val="0"/>
              </a:spcAft>
              <a:buSzPts val="1200"/>
              <a:buChar char="○"/>
            </a:pPr>
            <a:r>
              <a:rPr lang="en" sz="1200"/>
              <a:t>Albeit a weak correlation </a:t>
            </a:r>
            <a:r>
              <a:rPr lang="en" sz="1200"/>
              <a:t>coefficient</a:t>
            </a:r>
            <a:r>
              <a:rPr lang="en" sz="1200"/>
              <a:t> of ~0.4, it would appear that there is somewhat of a positive relationship between a state’s poverty rate and homicide rates, </a:t>
            </a:r>
            <a:r>
              <a:rPr b="1" lang="en" sz="1200"/>
              <a:t>indicating that poorer states generally have higher homicide rates. </a:t>
            </a:r>
            <a:endParaRPr b="1" sz="1200"/>
          </a:p>
          <a:p>
            <a:pPr indent="-304800" lvl="1" marL="1371600" rtl="0" algn="l">
              <a:spcBef>
                <a:spcPts val="0"/>
              </a:spcBef>
              <a:spcAft>
                <a:spcPts val="0"/>
              </a:spcAft>
              <a:buSzPts val="1200"/>
              <a:buChar char="○"/>
            </a:pPr>
            <a:r>
              <a:rPr lang="en" sz="1200"/>
              <a:t>Noting that these conclusion are correlative, and not proof of causation, it would appear that there is a positive relationship between both a state’s unemployment/poverty rates and homicide rates. </a:t>
            </a:r>
            <a:endParaRPr sz="1200"/>
          </a:p>
          <a:p>
            <a:pPr indent="-361950" lvl="0" marL="457200" rtl="0" algn="l">
              <a:spcBef>
                <a:spcPts val="0"/>
              </a:spcBef>
              <a:spcAft>
                <a:spcPts val="0"/>
              </a:spcAft>
              <a:buSzPts val="1200"/>
              <a:buChar char="●"/>
            </a:pPr>
            <a:r>
              <a:rPr lang="en" sz="1200"/>
              <a:t>Inconclusive: </a:t>
            </a:r>
            <a:endParaRPr sz="1200"/>
          </a:p>
          <a:p>
            <a:pPr indent="-304800" lvl="1" marL="1371600" rtl="0" algn="l">
              <a:spcBef>
                <a:spcPts val="0"/>
              </a:spcBef>
              <a:spcAft>
                <a:spcPts val="0"/>
              </a:spcAft>
              <a:buSzPts val="1200"/>
              <a:buChar char="○"/>
            </a:pPr>
            <a:r>
              <a:rPr lang="en" sz="1200"/>
              <a:t>The correlation coefficients for median household income and median home value per state were .05 and  .143 respectively, indicating no relationship between either variables and the state’s homicide rate.  </a:t>
            </a:r>
            <a:r>
              <a:rPr b="1" lang="en" sz="1200"/>
              <a:t>In other words, the results neither confirmed or rejected the hypothesis that median income and home value are negatively correlated with a state’s </a:t>
            </a:r>
            <a:r>
              <a:rPr b="1" lang="en" sz="1200"/>
              <a:t>homicide</a:t>
            </a:r>
            <a:r>
              <a:rPr b="1" lang="en" sz="1200"/>
              <a:t> rates. </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71600" y="228600"/>
            <a:ext cx="7030500" cy="8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000000"/>
                </a:solidFill>
              </a:rPr>
              <a:t>Hypothesis </a:t>
            </a:r>
            <a:endParaRPr sz="2500">
              <a:solidFill>
                <a:srgbClr val="000000"/>
              </a:solidFill>
            </a:endParaRPr>
          </a:p>
        </p:txBody>
      </p:sp>
      <p:sp>
        <p:nvSpPr>
          <p:cNvPr id="284" name="Google Shape;284;p14"/>
          <p:cNvSpPr txBox="1"/>
          <p:nvPr>
            <p:ph idx="1" type="body"/>
          </p:nvPr>
        </p:nvSpPr>
        <p:spPr>
          <a:xfrm>
            <a:off x="1371600" y="1371600"/>
            <a:ext cx="7528500" cy="2375700"/>
          </a:xfrm>
          <a:prstGeom prst="rect">
            <a:avLst/>
          </a:prstGeom>
        </p:spPr>
        <p:txBody>
          <a:bodyPr anchorCtr="0" anchor="t" bIns="91425" lIns="91425" spcFirstLastPara="1" rIns="91425" wrap="square" tIns="91425">
            <a:normAutofit fontScale="62500" lnSpcReduction="10000"/>
          </a:bodyPr>
          <a:lstStyle/>
          <a:p>
            <a:pPr indent="-319881" lvl="0" marL="457200" rtl="0" algn="l">
              <a:spcBef>
                <a:spcPts val="0"/>
              </a:spcBef>
              <a:spcAft>
                <a:spcPts val="0"/>
              </a:spcAft>
              <a:buSzPct val="100000"/>
              <a:buChar char="●"/>
            </a:pPr>
            <a:r>
              <a:rPr lang="en" sz="2300"/>
              <a:t>It is commonly assumed that s</a:t>
            </a:r>
            <a:r>
              <a:rPr lang="en" sz="2300"/>
              <a:t>tates </a:t>
            </a:r>
            <a:r>
              <a:rPr lang="en" sz="2300"/>
              <a:t>with strong economic factors such as wealthier</a:t>
            </a:r>
            <a:r>
              <a:rPr lang="en" sz="2300"/>
              <a:t> populations, </a:t>
            </a:r>
            <a:r>
              <a:rPr lang="en" sz="2300"/>
              <a:t> lower unemployment rates, and lower poverty rates are safer,   meaning lower violent crime rates. </a:t>
            </a:r>
            <a:endParaRPr sz="2300"/>
          </a:p>
          <a:p>
            <a:pPr indent="0" lvl="0" marL="457200" rtl="0" algn="l">
              <a:spcBef>
                <a:spcPts val="1200"/>
              </a:spcBef>
              <a:spcAft>
                <a:spcPts val="0"/>
              </a:spcAft>
              <a:buNone/>
            </a:pPr>
            <a:r>
              <a:t/>
            </a:r>
            <a:endParaRPr sz="2300"/>
          </a:p>
          <a:p>
            <a:pPr indent="-319881" lvl="0" marL="457200" rtl="0" algn="l">
              <a:spcBef>
                <a:spcPts val="1200"/>
              </a:spcBef>
              <a:spcAft>
                <a:spcPts val="0"/>
              </a:spcAft>
              <a:buSzPct val="100000"/>
              <a:buChar char="●"/>
            </a:pPr>
            <a:r>
              <a:rPr b="1" lang="en" sz="2300"/>
              <a:t>Formal Hypothesis</a:t>
            </a:r>
            <a:r>
              <a:rPr lang="en" sz="2300"/>
              <a:t>: If states have high median income, a higher cost of living, low unemployment rates, and low poverty rates, then they should therefore be safer and  have low rates of homicides. </a:t>
            </a:r>
            <a:endParaRPr sz="23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Mortem</a:t>
            </a:r>
            <a:endParaRPr/>
          </a:p>
        </p:txBody>
      </p:sp>
      <p:sp>
        <p:nvSpPr>
          <p:cNvPr id="410" name="Google Shape;410;p32"/>
          <p:cNvSpPr txBox="1"/>
          <p:nvPr>
            <p:ph idx="1" type="body"/>
          </p:nvPr>
        </p:nvSpPr>
        <p:spPr>
          <a:xfrm>
            <a:off x="1371600" y="1371600"/>
            <a:ext cx="7232400" cy="34905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Why we chose 2019? </a:t>
            </a:r>
            <a:endParaRPr sz="1400"/>
          </a:p>
          <a:p>
            <a:pPr indent="-317500" lvl="1" marL="914400" rtl="0" algn="l">
              <a:lnSpc>
                <a:spcPct val="105000"/>
              </a:lnSpc>
              <a:spcBef>
                <a:spcPts val="0"/>
              </a:spcBef>
              <a:spcAft>
                <a:spcPts val="0"/>
              </a:spcAft>
              <a:buSzPts val="1400"/>
              <a:buChar char="○"/>
            </a:pPr>
            <a:r>
              <a:rPr lang="en" sz="1400"/>
              <a:t>2019 was a fairly strong year in terms of economics(i.e. low unemployment, high GDP growth). </a:t>
            </a:r>
            <a:endParaRPr sz="1400"/>
          </a:p>
          <a:p>
            <a:pPr indent="-317500" lvl="1" marL="914400" rtl="0" algn="l">
              <a:lnSpc>
                <a:spcPct val="105000"/>
              </a:lnSpc>
              <a:spcBef>
                <a:spcPts val="0"/>
              </a:spcBef>
              <a:spcAft>
                <a:spcPts val="0"/>
              </a:spcAft>
              <a:buSzPts val="1400"/>
              <a:buChar char="○"/>
            </a:pPr>
            <a:r>
              <a:rPr lang="en" sz="1400"/>
              <a:t>A year like 2020 may yield different results as there was an economic decline and social stressors. </a:t>
            </a:r>
            <a:endParaRPr sz="1400"/>
          </a:p>
          <a:p>
            <a:pPr indent="-317500" lvl="0" marL="457200" rtl="0" algn="l">
              <a:lnSpc>
                <a:spcPct val="105000"/>
              </a:lnSpc>
              <a:spcBef>
                <a:spcPts val="0"/>
              </a:spcBef>
              <a:spcAft>
                <a:spcPts val="0"/>
              </a:spcAft>
              <a:buSzPts val="1400"/>
              <a:buChar char="●"/>
            </a:pPr>
            <a:r>
              <a:rPr lang="en" sz="1400"/>
              <a:t>Economic variables were limited to unemployment, poverty, median income, and median home value. </a:t>
            </a:r>
            <a:endParaRPr sz="1400"/>
          </a:p>
          <a:p>
            <a:pPr indent="-317500" lvl="1" marL="914400" rtl="0" algn="l">
              <a:lnSpc>
                <a:spcPct val="105000"/>
              </a:lnSpc>
              <a:spcBef>
                <a:spcPts val="0"/>
              </a:spcBef>
              <a:spcAft>
                <a:spcPts val="0"/>
              </a:spcAft>
              <a:buSzPts val="1400"/>
              <a:buChar char="○"/>
            </a:pPr>
            <a:r>
              <a:rPr lang="en" sz="1400"/>
              <a:t>Further analysis could be done on other variables that potentially influence homicides such as gun ownership, drug markets, or availability of mental health services by state. </a:t>
            </a:r>
            <a:endParaRPr sz="1400"/>
          </a:p>
          <a:p>
            <a:pPr indent="-317500" lvl="0" marL="457200" rtl="0" algn="l">
              <a:lnSpc>
                <a:spcPct val="105000"/>
              </a:lnSpc>
              <a:spcBef>
                <a:spcPts val="0"/>
              </a:spcBef>
              <a:spcAft>
                <a:spcPts val="0"/>
              </a:spcAft>
              <a:buSzPts val="1400"/>
              <a:buChar char="●"/>
            </a:pPr>
            <a:r>
              <a:rPr lang="en" sz="1400"/>
              <a:t>The scope of our project was limited to the crime to homicides, but it could be of interest to test the correlation of these variables against more financially motivated crimes such as theft, fraud, or tax evasion.</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Motivation  &amp; Summary</a:t>
            </a:r>
            <a:endParaRPr sz="2500"/>
          </a:p>
        </p:txBody>
      </p:sp>
      <p:sp>
        <p:nvSpPr>
          <p:cNvPr id="290" name="Google Shape;290;p15"/>
          <p:cNvSpPr txBox="1"/>
          <p:nvPr>
            <p:ph idx="1" type="body"/>
          </p:nvPr>
        </p:nvSpPr>
        <p:spPr>
          <a:xfrm>
            <a:off x="1371600" y="1371600"/>
            <a:ext cx="7030500" cy="316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We set out to investigate whether this assumption would hold true.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We asked this question because we believed that this assumption is partly formed from our pre-existing notions about the benefits of wealth.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What we found is there is barely any correlation between the indicators of wealth and homicide we chose, but there is a moderately </a:t>
            </a:r>
            <a:r>
              <a:rPr lang="en" sz="1400">
                <a:solidFill>
                  <a:srgbClr val="000000"/>
                </a:solidFill>
              </a:rPr>
              <a:t>positive</a:t>
            </a:r>
            <a:r>
              <a:rPr lang="en" sz="1400">
                <a:solidFill>
                  <a:srgbClr val="000000"/>
                </a:solidFill>
              </a:rPr>
              <a:t> correlation between indicators of poverty and homicide rates.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71600" y="228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Overview</a:t>
            </a:r>
            <a:endParaRPr sz="2500"/>
          </a:p>
        </p:txBody>
      </p:sp>
      <p:sp>
        <p:nvSpPr>
          <p:cNvPr id="296" name="Google Shape;296;p16"/>
          <p:cNvSpPr txBox="1"/>
          <p:nvPr>
            <p:ph idx="1" type="body"/>
          </p:nvPr>
        </p:nvSpPr>
        <p:spPr>
          <a:xfrm>
            <a:off x="1316975" y="1361500"/>
            <a:ext cx="7030500" cy="22410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0"/>
              </a:spcAft>
              <a:buSzPts val="1900"/>
              <a:buChar char="●"/>
            </a:pPr>
            <a:r>
              <a:rPr lang="en" sz="1900"/>
              <a:t>This project explores the relationship between a state’s homicide rates in the year 2019 to four economic and social factors.</a:t>
            </a:r>
            <a:endParaRPr sz="1900"/>
          </a:p>
          <a:p>
            <a:pPr indent="-349250" lvl="0" marL="457200" rtl="0" algn="l">
              <a:lnSpc>
                <a:spcPct val="95000"/>
              </a:lnSpc>
              <a:spcBef>
                <a:spcPts val="0"/>
              </a:spcBef>
              <a:spcAft>
                <a:spcPts val="0"/>
              </a:spcAft>
              <a:buSzPts val="1900"/>
              <a:buChar char="●"/>
            </a:pPr>
            <a:r>
              <a:rPr lang="en" sz="1900"/>
              <a:t>These factors include: </a:t>
            </a:r>
            <a:endParaRPr sz="1900"/>
          </a:p>
          <a:p>
            <a:pPr indent="-349250" lvl="0" marL="914400" rtl="0" algn="l">
              <a:lnSpc>
                <a:spcPct val="95000"/>
              </a:lnSpc>
              <a:spcBef>
                <a:spcPts val="0"/>
              </a:spcBef>
              <a:spcAft>
                <a:spcPts val="0"/>
              </a:spcAft>
              <a:buSzPts val="1900"/>
              <a:buChar char="○"/>
            </a:pPr>
            <a:r>
              <a:rPr lang="en" sz="1900"/>
              <a:t>Median Household Income </a:t>
            </a:r>
            <a:endParaRPr sz="1900"/>
          </a:p>
          <a:p>
            <a:pPr indent="-349250" lvl="1" marL="914400" rtl="0" algn="l">
              <a:lnSpc>
                <a:spcPct val="95000"/>
              </a:lnSpc>
              <a:spcBef>
                <a:spcPts val="0"/>
              </a:spcBef>
              <a:spcAft>
                <a:spcPts val="0"/>
              </a:spcAft>
              <a:buSzPts val="1900"/>
              <a:buChar char="○"/>
            </a:pPr>
            <a:r>
              <a:rPr lang="en" sz="1900"/>
              <a:t>Unemployment Rate</a:t>
            </a:r>
            <a:endParaRPr sz="1900"/>
          </a:p>
          <a:p>
            <a:pPr indent="-349250" lvl="1" marL="914400" rtl="0" algn="l">
              <a:lnSpc>
                <a:spcPct val="95000"/>
              </a:lnSpc>
              <a:spcBef>
                <a:spcPts val="0"/>
              </a:spcBef>
              <a:spcAft>
                <a:spcPts val="0"/>
              </a:spcAft>
              <a:buSzPts val="1900"/>
              <a:buChar char="○"/>
            </a:pPr>
            <a:r>
              <a:rPr lang="en" sz="1900"/>
              <a:t>Poverty Rate</a:t>
            </a:r>
            <a:endParaRPr sz="1900"/>
          </a:p>
          <a:p>
            <a:pPr indent="-349250" lvl="1" marL="914400" rtl="0" algn="l">
              <a:lnSpc>
                <a:spcPct val="95000"/>
              </a:lnSpc>
              <a:spcBef>
                <a:spcPts val="0"/>
              </a:spcBef>
              <a:spcAft>
                <a:spcPts val="0"/>
              </a:spcAft>
              <a:buSzPts val="1900"/>
              <a:buChar char="○"/>
            </a:pPr>
            <a:r>
              <a:rPr lang="en" sz="1900"/>
              <a:t>Median Home Value</a:t>
            </a:r>
            <a:endParaRPr sz="1900"/>
          </a:p>
          <a:p>
            <a:pPr indent="0" lvl="0" marL="0" rtl="0" algn="l">
              <a:lnSpc>
                <a:spcPct val="95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71600" y="228600"/>
            <a:ext cx="70305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Programs/Modules Utilized:</a:t>
            </a:r>
            <a:endParaRPr sz="2500"/>
          </a:p>
        </p:txBody>
      </p:sp>
      <p:sp>
        <p:nvSpPr>
          <p:cNvPr id="302" name="Google Shape;302;p17"/>
          <p:cNvSpPr txBox="1"/>
          <p:nvPr>
            <p:ph idx="1" type="body"/>
          </p:nvPr>
        </p:nvSpPr>
        <p:spPr>
          <a:xfrm>
            <a:off x="1371600" y="1371600"/>
            <a:ext cx="2948700" cy="2442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Python </a:t>
            </a:r>
            <a:endParaRPr sz="2100"/>
          </a:p>
          <a:p>
            <a:pPr indent="-361950" lvl="0" marL="457200" rtl="0" algn="l">
              <a:spcBef>
                <a:spcPts val="0"/>
              </a:spcBef>
              <a:spcAft>
                <a:spcPts val="0"/>
              </a:spcAft>
              <a:buSzPts val="2100"/>
              <a:buChar char="●"/>
            </a:pPr>
            <a:r>
              <a:rPr lang="en" sz="2100"/>
              <a:t>Pandas Module </a:t>
            </a:r>
            <a:endParaRPr sz="2100"/>
          </a:p>
          <a:p>
            <a:pPr indent="-361950" lvl="0" marL="457200" rtl="0" algn="l">
              <a:spcBef>
                <a:spcPts val="0"/>
              </a:spcBef>
              <a:spcAft>
                <a:spcPts val="0"/>
              </a:spcAft>
              <a:buSzPts val="2100"/>
              <a:buChar char="●"/>
            </a:pPr>
            <a:r>
              <a:rPr lang="en" sz="2100"/>
              <a:t>Matplotlib Module </a:t>
            </a:r>
            <a:endParaRPr sz="2100"/>
          </a:p>
          <a:p>
            <a:pPr indent="-361950" lvl="0" marL="457200" rtl="0" algn="l">
              <a:spcBef>
                <a:spcPts val="0"/>
              </a:spcBef>
              <a:spcAft>
                <a:spcPts val="0"/>
              </a:spcAft>
              <a:buSzPts val="2100"/>
              <a:buChar char="●"/>
            </a:pPr>
            <a:r>
              <a:rPr lang="en" sz="2100"/>
              <a:t>NumPy</a:t>
            </a:r>
            <a:endParaRPr sz="2100"/>
          </a:p>
        </p:txBody>
      </p:sp>
      <p:pic>
        <p:nvPicPr>
          <p:cNvPr id="303" name="Google Shape;303;p17"/>
          <p:cNvPicPr preferRelativeResize="0"/>
          <p:nvPr/>
        </p:nvPicPr>
        <p:blipFill>
          <a:blip r:embed="rId3">
            <a:alphaModFix/>
          </a:blip>
          <a:stretch>
            <a:fillRect/>
          </a:stretch>
        </p:blipFill>
        <p:spPr>
          <a:xfrm>
            <a:off x="4572000" y="1383950"/>
            <a:ext cx="999300" cy="999300"/>
          </a:xfrm>
          <a:prstGeom prst="rect">
            <a:avLst/>
          </a:prstGeom>
          <a:noFill/>
          <a:ln>
            <a:noFill/>
          </a:ln>
        </p:spPr>
      </p:pic>
      <p:pic>
        <p:nvPicPr>
          <p:cNvPr id="304" name="Google Shape;304;p17"/>
          <p:cNvPicPr preferRelativeResize="0"/>
          <p:nvPr/>
        </p:nvPicPr>
        <p:blipFill>
          <a:blip r:embed="rId4">
            <a:alphaModFix/>
          </a:blip>
          <a:stretch>
            <a:fillRect/>
          </a:stretch>
        </p:blipFill>
        <p:spPr>
          <a:xfrm>
            <a:off x="6124471" y="1295683"/>
            <a:ext cx="1661075" cy="1175825"/>
          </a:xfrm>
          <a:prstGeom prst="rect">
            <a:avLst/>
          </a:prstGeom>
          <a:noFill/>
          <a:ln>
            <a:noFill/>
          </a:ln>
        </p:spPr>
      </p:pic>
      <p:pic>
        <p:nvPicPr>
          <p:cNvPr id="305" name="Google Shape;305;p17"/>
          <p:cNvPicPr preferRelativeResize="0"/>
          <p:nvPr/>
        </p:nvPicPr>
        <p:blipFill>
          <a:blip r:embed="rId5">
            <a:alphaModFix/>
          </a:blip>
          <a:stretch>
            <a:fillRect/>
          </a:stretch>
        </p:blipFill>
        <p:spPr>
          <a:xfrm>
            <a:off x="1226320" y="3509225"/>
            <a:ext cx="3103668" cy="744862"/>
          </a:xfrm>
          <a:prstGeom prst="rect">
            <a:avLst/>
          </a:prstGeom>
          <a:noFill/>
          <a:ln>
            <a:noFill/>
          </a:ln>
        </p:spPr>
      </p:pic>
      <p:pic>
        <p:nvPicPr>
          <p:cNvPr id="306" name="Google Shape;306;p17"/>
          <p:cNvPicPr preferRelativeResize="0"/>
          <p:nvPr/>
        </p:nvPicPr>
        <p:blipFill>
          <a:blip r:embed="rId6">
            <a:alphaModFix/>
          </a:blip>
          <a:stretch>
            <a:fillRect/>
          </a:stretch>
        </p:blipFill>
        <p:spPr>
          <a:xfrm>
            <a:off x="4572000" y="2766500"/>
            <a:ext cx="3642249" cy="145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71600" y="228600"/>
            <a:ext cx="7528500" cy="56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we get our data from?</a:t>
            </a:r>
            <a:endParaRPr/>
          </a:p>
        </p:txBody>
      </p:sp>
      <p:sp>
        <p:nvSpPr>
          <p:cNvPr id="312" name="Google Shape;312;p18"/>
          <p:cNvSpPr txBox="1"/>
          <p:nvPr>
            <p:ph idx="1" type="body"/>
          </p:nvPr>
        </p:nvSpPr>
        <p:spPr>
          <a:xfrm>
            <a:off x="1303800" y="807675"/>
            <a:ext cx="7528500" cy="31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Monthly unemployment data for all 50 states is released publically by the Bureau of Labor Statistics </a:t>
            </a:r>
            <a:endParaRPr sz="1400"/>
          </a:p>
          <a:p>
            <a:pPr indent="-317500" lvl="1" marL="914400" rtl="0" algn="l">
              <a:spcBef>
                <a:spcPts val="0"/>
              </a:spcBef>
              <a:spcAft>
                <a:spcPts val="0"/>
              </a:spcAft>
              <a:buSzPts val="1400"/>
              <a:buChar char="○"/>
            </a:pPr>
            <a:r>
              <a:rPr lang="en" sz="1400" u="sng">
                <a:solidFill>
                  <a:schemeClr val="hlink"/>
                </a:solidFill>
                <a:hlinkClick r:id="rId3"/>
              </a:rPr>
              <a:t>https://www.bls.gov/opub/ted/2020/unemployment-rates-in-15-states-were-lower-than-the-3-point-5-percent-u-s-rate-in-december-2019.htm</a:t>
            </a:r>
            <a:endParaRPr sz="1400"/>
          </a:p>
          <a:p>
            <a:pPr indent="-317500" lvl="0" marL="457200" rtl="0" algn="l">
              <a:spcBef>
                <a:spcPts val="0"/>
              </a:spcBef>
              <a:spcAft>
                <a:spcPts val="0"/>
              </a:spcAft>
              <a:buSzPts val="1400"/>
              <a:buChar char="●"/>
            </a:pPr>
            <a:r>
              <a:rPr lang="en" sz="1400"/>
              <a:t>Median Income Data from the US </a:t>
            </a:r>
            <a:r>
              <a:rPr lang="en" sz="1400"/>
              <a:t>Census</a:t>
            </a:r>
            <a:r>
              <a:rPr lang="en" sz="1400"/>
              <a:t> Bureau (broken down by state)</a:t>
            </a:r>
            <a:endParaRPr sz="1400"/>
          </a:p>
          <a:p>
            <a:pPr indent="-317500" lvl="1" marL="914400" rtl="0" algn="l">
              <a:spcBef>
                <a:spcPts val="0"/>
              </a:spcBef>
              <a:spcAft>
                <a:spcPts val="0"/>
              </a:spcAft>
              <a:buSzPts val="1400"/>
              <a:buChar char="○"/>
            </a:pPr>
            <a:r>
              <a:rPr lang="en" sz="1400" u="sng">
                <a:solidFill>
                  <a:schemeClr val="hlink"/>
                </a:solidFill>
                <a:hlinkClick r:id="rId4"/>
              </a:rPr>
              <a:t>https://www.census.gov/data/tables/time-series/demo/income-poverty/historical-income-households.html</a:t>
            </a:r>
            <a:endParaRPr sz="1400"/>
          </a:p>
          <a:p>
            <a:pPr indent="-317500" lvl="0" marL="457200" rtl="0" algn="l">
              <a:spcBef>
                <a:spcPts val="0"/>
              </a:spcBef>
              <a:spcAft>
                <a:spcPts val="0"/>
              </a:spcAft>
              <a:buSzPts val="1400"/>
              <a:buChar char="●"/>
            </a:pPr>
            <a:r>
              <a:rPr lang="en" sz="1400"/>
              <a:t>Annual homicide data from FBI </a:t>
            </a:r>
            <a:endParaRPr sz="1400"/>
          </a:p>
          <a:p>
            <a:pPr indent="-317500" lvl="1" marL="914400" rtl="0" algn="l">
              <a:spcBef>
                <a:spcPts val="0"/>
              </a:spcBef>
              <a:spcAft>
                <a:spcPts val="0"/>
              </a:spcAft>
              <a:buSzPts val="1400"/>
              <a:buChar char="○"/>
            </a:pPr>
            <a:r>
              <a:rPr lang="en" sz="1400" u="sng">
                <a:solidFill>
                  <a:schemeClr val="hlink"/>
                </a:solidFill>
                <a:hlinkClick r:id="rId5"/>
              </a:rPr>
              <a:t>https://crime-data-explorer.fr.cloud.gov/api</a:t>
            </a:r>
            <a:endParaRPr sz="1400"/>
          </a:p>
          <a:p>
            <a:pPr indent="-317500" lvl="0" marL="457200" rtl="0" algn="l">
              <a:spcBef>
                <a:spcPts val="0"/>
              </a:spcBef>
              <a:spcAft>
                <a:spcPts val="0"/>
              </a:spcAft>
              <a:buSzPts val="1400"/>
              <a:buChar char="●"/>
            </a:pPr>
            <a:r>
              <a:rPr lang="en" sz="1400"/>
              <a:t>Median House Value</a:t>
            </a:r>
            <a:endParaRPr sz="1400"/>
          </a:p>
          <a:p>
            <a:pPr indent="-317500" lvl="1" marL="914400" rtl="0" algn="l">
              <a:spcBef>
                <a:spcPts val="0"/>
              </a:spcBef>
              <a:spcAft>
                <a:spcPts val="0"/>
              </a:spcAft>
              <a:buSzPts val="1400"/>
              <a:buChar char="○"/>
            </a:pPr>
            <a:r>
              <a:rPr lang="en" sz="1400" u="sng">
                <a:solidFill>
                  <a:schemeClr val="hlink"/>
                </a:solidFill>
                <a:hlinkClick r:id="rId6"/>
              </a:rPr>
              <a:t>https://www.experian.com/blogs/ask-experian/research/median-home-values-by-state/</a:t>
            </a:r>
            <a:endParaRPr sz="1400"/>
          </a:p>
          <a:p>
            <a:pPr indent="-317500" lvl="0" marL="457200" rtl="0" algn="l">
              <a:spcBef>
                <a:spcPts val="0"/>
              </a:spcBef>
              <a:spcAft>
                <a:spcPts val="0"/>
              </a:spcAft>
              <a:buSzPts val="1400"/>
              <a:buChar char="●"/>
            </a:pPr>
            <a:r>
              <a:rPr lang="en" sz="1400"/>
              <a:t>Poverty Rate Data</a:t>
            </a:r>
            <a:endParaRPr sz="1400"/>
          </a:p>
          <a:p>
            <a:pPr indent="-317500" lvl="1" marL="914400" rtl="0" algn="l">
              <a:spcBef>
                <a:spcPts val="0"/>
              </a:spcBef>
              <a:spcAft>
                <a:spcPts val="0"/>
              </a:spcAft>
              <a:buSzPts val="1400"/>
              <a:buChar char="○"/>
            </a:pPr>
            <a:r>
              <a:rPr lang="en" sz="1400" u="sng">
                <a:solidFill>
                  <a:schemeClr val="hlink"/>
                </a:solidFill>
                <a:hlinkClick r:id="rId7"/>
              </a:rPr>
              <a:t>https://www.census.gov/library/visualizations/interactive/2019-poverty-rate.html</a:t>
            </a:r>
            <a:endParaRPr sz="1400"/>
          </a:p>
          <a:p>
            <a:pPr indent="0" lvl="0" marL="45720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71600" y="228600"/>
            <a:ext cx="7030500" cy="8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Clean Up Process (Reading &amp; Merging)</a:t>
            </a:r>
            <a:endParaRPr sz="2500"/>
          </a:p>
        </p:txBody>
      </p:sp>
      <p:pic>
        <p:nvPicPr>
          <p:cNvPr id="318" name="Google Shape;318;p19"/>
          <p:cNvPicPr preferRelativeResize="0"/>
          <p:nvPr/>
        </p:nvPicPr>
        <p:blipFill>
          <a:blip r:embed="rId3">
            <a:alphaModFix/>
          </a:blip>
          <a:stretch>
            <a:fillRect/>
          </a:stretch>
        </p:blipFill>
        <p:spPr>
          <a:xfrm>
            <a:off x="538347" y="1493597"/>
            <a:ext cx="3746259" cy="2953100"/>
          </a:xfrm>
          <a:prstGeom prst="rect">
            <a:avLst/>
          </a:prstGeom>
          <a:noFill/>
          <a:ln>
            <a:noFill/>
          </a:ln>
        </p:spPr>
      </p:pic>
      <p:pic>
        <p:nvPicPr>
          <p:cNvPr id="319" name="Google Shape;319;p19"/>
          <p:cNvPicPr preferRelativeResize="0"/>
          <p:nvPr/>
        </p:nvPicPr>
        <p:blipFill>
          <a:blip r:embed="rId4">
            <a:alphaModFix/>
          </a:blip>
          <a:stretch>
            <a:fillRect/>
          </a:stretch>
        </p:blipFill>
        <p:spPr>
          <a:xfrm>
            <a:off x="4354725" y="1457450"/>
            <a:ext cx="4725700" cy="302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71600" y="228600"/>
            <a:ext cx="7030500" cy="60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 Up (API’s)</a:t>
            </a:r>
            <a:endParaRPr/>
          </a:p>
        </p:txBody>
      </p:sp>
      <p:pic>
        <p:nvPicPr>
          <p:cNvPr id="325" name="Google Shape;325;p20"/>
          <p:cNvPicPr preferRelativeResize="0"/>
          <p:nvPr/>
        </p:nvPicPr>
        <p:blipFill>
          <a:blip r:embed="rId3">
            <a:alphaModFix/>
          </a:blip>
          <a:stretch>
            <a:fillRect/>
          </a:stretch>
        </p:blipFill>
        <p:spPr>
          <a:xfrm>
            <a:off x="3718350" y="2418288"/>
            <a:ext cx="4967124" cy="1813325"/>
          </a:xfrm>
          <a:prstGeom prst="rect">
            <a:avLst/>
          </a:prstGeom>
          <a:noFill/>
          <a:ln>
            <a:noFill/>
          </a:ln>
        </p:spPr>
      </p:pic>
      <p:sp>
        <p:nvSpPr>
          <p:cNvPr id="326" name="Google Shape;326;p20"/>
          <p:cNvSpPr txBox="1"/>
          <p:nvPr/>
        </p:nvSpPr>
        <p:spPr>
          <a:xfrm>
            <a:off x="1371600" y="1371600"/>
            <a:ext cx="715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first, we considered using an API from the FBI’s website.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Initial efforts were promising.</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71600" y="228600"/>
            <a:ext cx="7030500" cy="6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Clean Up (API’s)</a:t>
            </a:r>
            <a:endParaRPr sz="2500"/>
          </a:p>
        </p:txBody>
      </p:sp>
      <p:pic>
        <p:nvPicPr>
          <p:cNvPr id="332" name="Google Shape;332;p21"/>
          <p:cNvPicPr preferRelativeResize="0"/>
          <p:nvPr/>
        </p:nvPicPr>
        <p:blipFill>
          <a:blip r:embed="rId3">
            <a:alphaModFix/>
          </a:blip>
          <a:stretch>
            <a:fillRect/>
          </a:stretch>
        </p:blipFill>
        <p:spPr>
          <a:xfrm>
            <a:off x="3840675" y="1001300"/>
            <a:ext cx="4894250" cy="3816300"/>
          </a:xfrm>
          <a:prstGeom prst="rect">
            <a:avLst/>
          </a:prstGeom>
          <a:noFill/>
          <a:ln>
            <a:noFill/>
          </a:ln>
        </p:spPr>
      </p:pic>
      <p:sp>
        <p:nvSpPr>
          <p:cNvPr id="333" name="Google Shape;333;p21"/>
          <p:cNvSpPr txBox="1"/>
          <p:nvPr/>
        </p:nvSpPr>
        <p:spPr>
          <a:xfrm>
            <a:off x="1371600" y="1371600"/>
            <a:ext cx="2163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However, as we continued to the API code would sometimes return “IndexErrors” or would have different homicide counts for the same state.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Because of this, we opted to use a .csv file from the FBI’s website instead.</a:t>
            </a:r>
            <a:endParaRPr>
              <a:latin typeface="Nunito"/>
              <a:ea typeface="Nunito"/>
              <a:cs typeface="Nunito"/>
              <a:sym typeface="Nunito"/>
            </a:endParaRPr>
          </a:p>
        </p:txBody>
      </p:sp>
      <p:sp>
        <p:nvSpPr>
          <p:cNvPr id="334" name="Google Shape;334;p21"/>
          <p:cNvSpPr/>
          <p:nvPr/>
        </p:nvSpPr>
        <p:spPr>
          <a:xfrm>
            <a:off x="4572000" y="1445250"/>
            <a:ext cx="425100" cy="226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