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8" r:id="rId4"/>
    <p:sldId id="336" r:id="rId5"/>
    <p:sldId id="337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19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+bBYufYj7eKGb3BYCy3p9gA3J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662BD0-E083-4CEA-9D5C-4A633C4A31BC}">
  <a:tblStyle styleId="{AB662BD0-E083-4CEA-9D5C-4A633C4A31B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90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48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ctrTitle"/>
          </p:nvPr>
        </p:nvSpPr>
        <p:spPr>
          <a:xfrm>
            <a:off x="609600" y="150431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1"/>
          </p:nvPr>
        </p:nvSpPr>
        <p:spPr>
          <a:xfrm>
            <a:off x="12954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0792" y="136525"/>
            <a:ext cx="2596008" cy="73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94334" y="8407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792" y="136525"/>
            <a:ext cx="2596008" cy="73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792" y="136525"/>
            <a:ext cx="2596008" cy="73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792" y="136525"/>
            <a:ext cx="2596008" cy="73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94334" y="8407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792" y="136525"/>
            <a:ext cx="2596008" cy="73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0792" y="136525"/>
            <a:ext cx="2596008" cy="73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4B53-FF85-4BB9-9B4A-7ACF38B3BA37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94334" y="8407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5" name="Google Shape;15;p10"/>
          <p:cNvGrpSpPr/>
          <p:nvPr/>
        </p:nvGrpSpPr>
        <p:grpSpPr>
          <a:xfrm>
            <a:off x="0" y="0"/>
            <a:ext cx="9144000" cy="6833234"/>
            <a:chOff x="0" y="0"/>
            <a:chExt cx="9144000" cy="6833234"/>
          </a:xfrm>
        </p:grpSpPr>
        <p:sp>
          <p:nvSpPr>
            <p:cNvPr id="16" name="Google Shape;16;p10"/>
            <p:cNvSpPr/>
            <p:nvPr/>
          </p:nvSpPr>
          <p:spPr>
            <a:xfrm>
              <a:off x="0" y="6248399"/>
              <a:ext cx="9144000" cy="584835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0"/>
            <p:cNvSpPr/>
            <p:nvPr/>
          </p:nvSpPr>
          <p:spPr>
            <a:xfrm>
              <a:off x="0" y="0"/>
              <a:ext cx="9144000" cy="990600"/>
            </a:xfrm>
            <a:prstGeom prst="rect">
              <a:avLst/>
            </a:prstGeom>
            <a:solidFill>
              <a:srgbClr val="002060"/>
            </a:solidFill>
            <a:ln w="25400" cap="flat" cmpd="sng">
              <a:solidFill>
                <a:srgbClr val="2136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" name="Google Shape;18;p1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090792" y="136525"/>
              <a:ext cx="2596008" cy="7372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Google Shape;19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138" y="136525"/>
            <a:ext cx="938392" cy="783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90792" y="131026"/>
            <a:ext cx="2596008" cy="73723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10640" y="1216670"/>
            <a:ext cx="6553200" cy="76944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/>
            <a:r>
              <a:rPr lang="en-US" sz="2400" b="1" dirty="0"/>
              <a:t>Research and Publication Ethics </a:t>
            </a:r>
            <a:endParaRPr lang="en-IN" sz="24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/>
            <a:endParaRPr lang="en-IN" sz="20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79105" y="2724775"/>
            <a:ext cx="6858000" cy="16208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E471D"/>
                </a:solidFill>
                <a:latin typeface="Algerian" pitchFamily="82" charset="0"/>
              </a:rPr>
              <a:t> L-3 </a:t>
            </a:r>
            <a:r>
              <a:rPr lang="en-US" sz="2800" dirty="0">
                <a:solidFill>
                  <a:schemeClr val="tx1"/>
                </a:solidFill>
              </a:rPr>
              <a:t>N</a:t>
            </a:r>
            <a:r>
              <a:rPr lang="en-US" sz="2800" dirty="0"/>
              <a:t>ature of moral judgments and reactions</a:t>
            </a:r>
            <a:endParaRPr lang="en-US" sz="2800" dirty="0">
              <a:solidFill>
                <a:srgbClr val="2E471D"/>
              </a:solidFill>
              <a:latin typeface="Algerian" pitchFamily="82" charset="0"/>
            </a:endParaRPr>
          </a:p>
        </p:txBody>
      </p:sp>
      <p:sp>
        <p:nvSpPr>
          <p:cNvPr id="2" name="Google Shape;120;p1">
            <a:extLst>
              <a:ext uri="{FF2B5EF4-FFF2-40B4-BE49-F238E27FC236}">
                <a16:creationId xmlns:a16="http://schemas.microsoft.com/office/drawing/2014/main" id="{291D598C-A45E-6A4C-29E1-42082C94CEDA}"/>
              </a:ext>
            </a:extLst>
          </p:cNvPr>
          <p:cNvSpPr txBox="1"/>
          <p:nvPr/>
        </p:nvSpPr>
        <p:spPr>
          <a:xfrm>
            <a:off x="207091" y="4622651"/>
            <a:ext cx="57819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Dr. Divya Singh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Designation- Associate Professor </a:t>
            </a:r>
            <a:endParaRPr lang="en-US" sz="11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divya.singh@mygyanvihar.com</a:t>
            </a:r>
            <a:endParaRPr lang="en-IN" sz="2000" b="1" dirty="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9912" t="37240" r="47291" b="20052"/>
          <a:stretch>
            <a:fillRect/>
          </a:stretch>
        </p:blipFill>
        <p:spPr bwMode="auto">
          <a:xfrm>
            <a:off x="304800" y="990600"/>
            <a:ext cx="83820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4632066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7570" t="37500" r="47291" b="21875"/>
          <a:stretch>
            <a:fillRect/>
          </a:stretch>
        </p:blipFill>
        <p:spPr bwMode="auto">
          <a:xfrm>
            <a:off x="457200" y="1092200"/>
            <a:ext cx="7924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3225279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19327" t="28906" r="46120" b="27344"/>
          <a:stretch>
            <a:fillRect/>
          </a:stretch>
        </p:blipFill>
        <p:spPr bwMode="auto">
          <a:xfrm>
            <a:off x="228600" y="990600"/>
            <a:ext cx="82296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2871761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19912" t="30990" r="46706" b="23177"/>
          <a:stretch>
            <a:fillRect/>
          </a:stretch>
        </p:blipFill>
        <p:spPr bwMode="auto">
          <a:xfrm>
            <a:off x="304800" y="1092200"/>
            <a:ext cx="86868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632548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257" y="1145697"/>
            <a:ext cx="651979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Which of the following is a key feature of moral judgments?</a:t>
            </a:r>
            <a:endParaRPr lang="en-US" sz="1200" dirty="0"/>
          </a:p>
          <a:p>
            <a:r>
              <a:rPr lang="en-US" sz="1200" dirty="0"/>
              <a:t>A) They are based solely on personal preferences.</a:t>
            </a:r>
          </a:p>
          <a:p>
            <a:r>
              <a:rPr lang="en-US" sz="1200" dirty="0"/>
              <a:t>B) They involve assessments of right and wrong.</a:t>
            </a:r>
          </a:p>
          <a:p>
            <a:r>
              <a:rPr lang="en-US" sz="1200" dirty="0"/>
              <a:t>C) They are irrelevant to ethical decision-making.</a:t>
            </a:r>
          </a:p>
          <a:p>
            <a:r>
              <a:rPr lang="en-US" sz="1200" dirty="0"/>
              <a:t>D) They are influenced only by legal standards.</a:t>
            </a:r>
          </a:p>
          <a:p>
            <a:r>
              <a:rPr lang="en-US" sz="1200" b="1" dirty="0"/>
              <a:t>What is the primary focus of deontological ethics in moral judgment?</a:t>
            </a:r>
            <a:endParaRPr lang="en-US" sz="1200" dirty="0"/>
          </a:p>
          <a:p>
            <a:r>
              <a:rPr lang="en-US" sz="1200" dirty="0"/>
              <a:t>A) The consequences of actions</a:t>
            </a:r>
          </a:p>
          <a:p>
            <a:r>
              <a:rPr lang="en-US" sz="1200" dirty="0"/>
              <a:t>B) The inherent nature of actions themselves</a:t>
            </a:r>
          </a:p>
          <a:p>
            <a:r>
              <a:rPr lang="en-US" sz="1200" dirty="0"/>
              <a:t>C) The intentions behind actions</a:t>
            </a:r>
          </a:p>
          <a:p>
            <a:r>
              <a:rPr lang="en-US" sz="1200" dirty="0"/>
              <a:t>D) The overall happiness produced</a:t>
            </a:r>
          </a:p>
          <a:p>
            <a:r>
              <a:rPr lang="en-US" sz="1200" b="1" dirty="0"/>
              <a:t>In utilitarianism, what is considered the basis for moral judgment?</a:t>
            </a:r>
            <a:endParaRPr lang="en-US" sz="1200" dirty="0"/>
          </a:p>
          <a:p>
            <a:r>
              <a:rPr lang="en-US" sz="1200" dirty="0"/>
              <a:t>A) The adherence to duty or rules</a:t>
            </a:r>
          </a:p>
          <a:p>
            <a:r>
              <a:rPr lang="en-US" sz="1200" dirty="0"/>
              <a:t>B) The promotion of individual rights</a:t>
            </a:r>
          </a:p>
          <a:p>
            <a:r>
              <a:rPr lang="en-US" sz="1200" dirty="0"/>
              <a:t>C) The greatest overall happiness or utility</a:t>
            </a:r>
          </a:p>
          <a:p>
            <a:r>
              <a:rPr lang="en-US" sz="1200" dirty="0"/>
              <a:t>D) The cultural norms and traditions</a:t>
            </a:r>
          </a:p>
          <a:p>
            <a:r>
              <a:rPr lang="en-US" sz="1200" b="1" dirty="0"/>
              <a:t>Which philosopher is most closely associated with the principle of “the greatest happiness for the greatest number”?</a:t>
            </a:r>
            <a:endParaRPr lang="en-US" sz="1200" dirty="0"/>
          </a:p>
          <a:p>
            <a:r>
              <a:rPr lang="en-US" sz="1200" dirty="0"/>
              <a:t>A) Immanuel Kant</a:t>
            </a:r>
          </a:p>
          <a:p>
            <a:r>
              <a:rPr lang="en-US" sz="1200" dirty="0"/>
              <a:t>B) John Stuart Mill</a:t>
            </a:r>
          </a:p>
          <a:p>
            <a:r>
              <a:rPr lang="en-US" sz="1200" dirty="0"/>
              <a:t>C) Aristotle</a:t>
            </a:r>
          </a:p>
          <a:p>
            <a:r>
              <a:rPr lang="en-US" sz="1200" dirty="0"/>
              <a:t>D) Friedrich Nietzsche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93726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9205" y="1155722"/>
            <a:ext cx="764714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What does the concept of "moral relativism" assert about moral judgments?</a:t>
            </a:r>
            <a:endParaRPr lang="en-US" sz="1200" dirty="0"/>
          </a:p>
          <a:p>
            <a:r>
              <a:rPr lang="en-US" sz="1200" dirty="0"/>
              <a:t>A) Moral judgments are universal and unchanging.</a:t>
            </a:r>
          </a:p>
          <a:p>
            <a:r>
              <a:rPr lang="en-US" sz="1200" dirty="0"/>
              <a:t>B) Moral judgments are dependent on individual or cultural perspectives.</a:t>
            </a:r>
          </a:p>
          <a:p>
            <a:r>
              <a:rPr lang="en-US" sz="1200" dirty="0"/>
              <a:t>C) Moral judgments should be based solely on legal standards.</a:t>
            </a:r>
          </a:p>
          <a:p>
            <a:r>
              <a:rPr lang="en-US" sz="1200" dirty="0"/>
              <a:t>D) Moral judgments are irrelevant to ethical decisions.</a:t>
            </a:r>
          </a:p>
          <a:p>
            <a:r>
              <a:rPr lang="en-US" sz="1200" b="1" dirty="0"/>
              <a:t>Which of the following best represents a consequentialist approach to moral judgment?</a:t>
            </a:r>
            <a:endParaRPr lang="en-US" sz="1200" dirty="0"/>
          </a:p>
          <a:p>
            <a:r>
              <a:rPr lang="en-US" sz="1200" dirty="0"/>
              <a:t>A) Evaluating actions based on adherence to moral rules</a:t>
            </a:r>
          </a:p>
          <a:p>
            <a:r>
              <a:rPr lang="en-US" sz="1200" dirty="0"/>
              <a:t>B) Assessing the outcomes of actions to determine their morality</a:t>
            </a:r>
          </a:p>
          <a:p>
            <a:r>
              <a:rPr lang="en-US" sz="1200" dirty="0"/>
              <a:t>C) Considering the character traits of individuals</a:t>
            </a:r>
          </a:p>
          <a:p>
            <a:r>
              <a:rPr lang="en-US" sz="1200" dirty="0"/>
              <a:t>D) Following religious commandments</a:t>
            </a:r>
          </a:p>
          <a:p>
            <a:r>
              <a:rPr lang="en-US" sz="1200" b="1" dirty="0"/>
              <a:t>In virtue ethics, what is the primary concern in making moral judgments?</a:t>
            </a:r>
            <a:endParaRPr lang="en-US" sz="1200" dirty="0"/>
          </a:p>
          <a:p>
            <a:r>
              <a:rPr lang="en-US" sz="1200" dirty="0"/>
              <a:t>A) The rules and duties one must follow</a:t>
            </a:r>
          </a:p>
          <a:p>
            <a:r>
              <a:rPr lang="en-US" sz="1200" dirty="0"/>
              <a:t>B) The outcomes and consequences of actions</a:t>
            </a:r>
          </a:p>
          <a:p>
            <a:r>
              <a:rPr lang="en-US" sz="1200" dirty="0"/>
              <a:t>C) The character and virtues of the individual making the decision</a:t>
            </a:r>
          </a:p>
          <a:p>
            <a:r>
              <a:rPr lang="en-US" sz="1200" dirty="0"/>
              <a:t>D) The legal implications of the actions</a:t>
            </a:r>
          </a:p>
          <a:p>
            <a:r>
              <a:rPr lang="en-US" sz="1200" b="1" dirty="0"/>
              <a:t>What is the term for a moral principle that emphasizes respect for individual autonomy?</a:t>
            </a:r>
            <a:endParaRPr lang="en-US" sz="1200" dirty="0"/>
          </a:p>
          <a:p>
            <a:r>
              <a:rPr lang="en-US" sz="1200" dirty="0"/>
              <a:t>A) Beneficence</a:t>
            </a:r>
          </a:p>
          <a:p>
            <a:r>
              <a:rPr lang="en-US" sz="1200" dirty="0"/>
              <a:t>B) Justice</a:t>
            </a:r>
          </a:p>
          <a:p>
            <a:r>
              <a:rPr lang="en-US" sz="1200" dirty="0"/>
              <a:t>C) Respect for Persons</a:t>
            </a:r>
          </a:p>
          <a:p>
            <a:r>
              <a:rPr lang="en-US" sz="1200" dirty="0"/>
              <a:t>D) Fidelity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3757130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574" y="1138184"/>
            <a:ext cx="623169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Which ethical theory is concerned with fulfilling one’s duties and obligations regardless of the outcome?</a:t>
            </a:r>
            <a:endParaRPr lang="en-US" sz="1200" dirty="0"/>
          </a:p>
          <a:p>
            <a:r>
              <a:rPr lang="en-US" sz="1200" dirty="0"/>
              <a:t>A) Utilitarianism</a:t>
            </a:r>
          </a:p>
          <a:p>
            <a:r>
              <a:rPr lang="en-US" sz="1200" dirty="0"/>
              <a:t>B) Virtue Ethics</a:t>
            </a:r>
          </a:p>
          <a:p>
            <a:r>
              <a:rPr lang="en-US" sz="1200" dirty="0"/>
              <a:t>C) Deontology</a:t>
            </a:r>
          </a:p>
          <a:p>
            <a:r>
              <a:rPr lang="en-US" sz="1200" dirty="0"/>
              <a:t>D) Relativism</a:t>
            </a:r>
          </a:p>
          <a:p>
            <a:r>
              <a:rPr lang="en-US" sz="1200" b="1" dirty="0"/>
              <a:t>What does the principle of "moral integrity" generally refer to in moral judgment?</a:t>
            </a:r>
            <a:endParaRPr lang="en-US" sz="1200" dirty="0"/>
          </a:p>
          <a:p>
            <a:r>
              <a:rPr lang="en-US" sz="1200" dirty="0"/>
              <a:t>A) Adhering strictly to legal standards</a:t>
            </a:r>
          </a:p>
          <a:p>
            <a:r>
              <a:rPr lang="en-US" sz="1200" dirty="0"/>
              <a:t>B) Consistently applying one’s moral principles and values</a:t>
            </a:r>
          </a:p>
          <a:p>
            <a:r>
              <a:rPr lang="en-US" sz="1200" dirty="0"/>
              <a:t>C) Following the majority opinion</a:t>
            </a:r>
          </a:p>
          <a:p>
            <a:r>
              <a:rPr lang="en-US" sz="1200" dirty="0"/>
              <a:t>D) Focusing on personal gain</a:t>
            </a:r>
          </a:p>
          <a:p>
            <a:r>
              <a:rPr lang="en-US" sz="1200" b="1" dirty="0"/>
              <a:t>Which term describes the ethical approach that focuses on the fairness and equality of outcomes?</a:t>
            </a:r>
            <a:endParaRPr lang="en-US" sz="1200" dirty="0"/>
          </a:p>
          <a:p>
            <a:r>
              <a:rPr lang="en-US" sz="1200" dirty="0"/>
              <a:t>A) Virtue Ethics</a:t>
            </a:r>
          </a:p>
          <a:p>
            <a:r>
              <a:rPr lang="en-US" sz="1200" dirty="0"/>
              <a:t>B) Utilitarianism</a:t>
            </a:r>
          </a:p>
          <a:p>
            <a:r>
              <a:rPr lang="en-US" sz="1200" dirty="0"/>
              <a:t>C) Justice Ethics</a:t>
            </a:r>
          </a:p>
          <a:p>
            <a:r>
              <a:rPr lang="en-US" sz="1200" dirty="0"/>
              <a:t>D) Existentialism</a:t>
            </a:r>
          </a:p>
          <a:p>
            <a:r>
              <a:rPr lang="en-US" sz="1200" b="1" dirty="0"/>
              <a:t>What role do cultural norms play in moral judgments according to cultural relativism?</a:t>
            </a:r>
            <a:endParaRPr lang="en-US" sz="1200" dirty="0"/>
          </a:p>
          <a:p>
            <a:r>
              <a:rPr lang="en-US" sz="1200" dirty="0"/>
              <a:t>A) They are irrelevant to moral judgment.</a:t>
            </a:r>
          </a:p>
          <a:p>
            <a:r>
              <a:rPr lang="en-US" sz="1200" dirty="0"/>
              <a:t>B) They provide the sole basis for moral judgments.</a:t>
            </a:r>
          </a:p>
          <a:p>
            <a:r>
              <a:rPr lang="en-US" sz="1200" dirty="0"/>
              <a:t>C) They can offer guidance but are not definitive.</a:t>
            </a:r>
          </a:p>
          <a:p>
            <a:r>
              <a:rPr lang="en-US" sz="1200" dirty="0"/>
              <a:t>D) They should be overridden by universal moral principles.</a:t>
            </a: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01188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9310" y="1208328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 moral judgment, what is "ethical egoism" concerned with?</a:t>
            </a:r>
            <a:endParaRPr lang="en-US" dirty="0"/>
          </a:p>
          <a:p>
            <a:r>
              <a:rPr lang="en-US" dirty="0"/>
              <a:t>A) The greater good for the greatest number</a:t>
            </a:r>
          </a:p>
          <a:p>
            <a:r>
              <a:rPr lang="en-US" dirty="0"/>
              <a:t>B) Acting in one's own self-interest</a:t>
            </a:r>
          </a:p>
          <a:p>
            <a:r>
              <a:rPr lang="en-US" dirty="0"/>
              <a:t>C) Adhering to universal moral principles</a:t>
            </a:r>
          </a:p>
          <a:p>
            <a:r>
              <a:rPr lang="en-US" dirty="0"/>
              <a:t>D) Promoting equality and fairness</a:t>
            </a:r>
          </a:p>
          <a:p>
            <a:r>
              <a:rPr lang="en-US" b="1" dirty="0"/>
              <a:t>Which principle suggests that moral judgments should consider the context and nuances of each situation?</a:t>
            </a:r>
            <a:endParaRPr lang="en-US" dirty="0"/>
          </a:p>
          <a:p>
            <a:r>
              <a:rPr lang="en-US" dirty="0"/>
              <a:t>A) Absolute Morality</a:t>
            </a:r>
          </a:p>
          <a:p>
            <a:r>
              <a:rPr lang="en-US" dirty="0"/>
              <a:t>B) Moral Universalism</a:t>
            </a:r>
          </a:p>
          <a:p>
            <a:r>
              <a:rPr lang="en-US" dirty="0"/>
              <a:t>C) Situational Ethics</a:t>
            </a:r>
          </a:p>
          <a:p>
            <a:r>
              <a:rPr lang="en-US" dirty="0"/>
              <a:t>D) Divine Command Theory</a:t>
            </a:r>
          </a:p>
          <a:p>
            <a:r>
              <a:rPr lang="en-US" b="1" dirty="0"/>
              <a:t>What is the primary concern of "care ethics" in moral judgments?</a:t>
            </a:r>
            <a:endParaRPr lang="en-US" dirty="0"/>
          </a:p>
          <a:p>
            <a:r>
              <a:rPr lang="en-US" dirty="0"/>
              <a:t>A) Adherence to universal moral laws</a:t>
            </a:r>
          </a:p>
          <a:p>
            <a:r>
              <a:rPr lang="en-US" dirty="0"/>
              <a:t>B) Maximizing overall happiness</a:t>
            </a:r>
          </a:p>
          <a:p>
            <a:r>
              <a:rPr lang="en-US" dirty="0"/>
              <a:t>C) The importance of interpersonal relationships and care</a:t>
            </a:r>
          </a:p>
          <a:p>
            <a:r>
              <a:rPr lang="en-US"/>
              <a:t>D) The pursuit of personal success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95021"/>
      </p:ext>
    </p:extLst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encrypted-tbn0.gstatic.com/images?q=tbn:ANd9GcQ38klDQBpdGdaQNsMwEjH9eDZYgmKenFJCTKAXNHOayvsYSMpm&amp;s"/>
          <p:cNvPicPr>
            <a:picLocks noChangeAspect="1" noChangeArrowheads="1"/>
          </p:cNvPicPr>
          <p:nvPr/>
        </p:nvPicPr>
        <p:blipFill>
          <a:blip r:embed="rId2" cstate="print"/>
          <a:srcRect b="7905"/>
          <a:stretch>
            <a:fillRect/>
          </a:stretch>
        </p:blipFill>
        <p:spPr bwMode="auto">
          <a:xfrm>
            <a:off x="2209800" y="-11243"/>
            <a:ext cx="4724400" cy="4267200"/>
          </a:xfrm>
          <a:prstGeom prst="rect">
            <a:avLst/>
          </a:prstGeom>
          <a:noFill/>
        </p:spPr>
      </p:pic>
      <p:pic>
        <p:nvPicPr>
          <p:cNvPr id="29700" name="Picture 4" descr="https://cdn.quotesgram.com/img/66/9/1034393689-Unknown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7273" t="4072" r="8182" b="14484"/>
          <a:stretch>
            <a:fillRect/>
          </a:stretch>
        </p:blipFill>
        <p:spPr bwMode="auto">
          <a:xfrm>
            <a:off x="1714500" y="4255957"/>
            <a:ext cx="5715000" cy="2458065"/>
          </a:xfrm>
          <a:prstGeom prst="rect">
            <a:avLst/>
          </a:prstGeom>
          <a:noFill/>
        </p:spPr>
      </p:pic>
      <p:sp>
        <p:nvSpPr>
          <p:cNvPr id="29702" name="AutoShape 6" descr="Any Questions Stock Illustrations – 487 Any Questions Stoc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480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05000" y="177800"/>
            <a:ext cx="4724400" cy="8530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Objective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778001"/>
            <a:ext cx="7848600" cy="153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600" dirty="0"/>
              <a:t>. </a:t>
            </a:r>
            <a:r>
              <a:rPr lang="en-US" sz="3200" dirty="0"/>
              <a:t>The students will understand </a:t>
            </a:r>
            <a:r>
              <a:rPr lang="en-US" sz="3200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ature of moral judgments and reactions </a:t>
            </a:r>
            <a:endParaRPr lang="en-US" sz="3200" dirty="0">
              <a:solidFill>
                <a:srgbClr val="FF0000"/>
              </a:solidFill>
            </a:endParaRPr>
          </a:p>
          <a:p>
            <a:pPr algn="just"/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EB93-05B8-5F66-4C39-E97B48CE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8FE76-D370-ED2E-F842-6696453A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47" y="1005868"/>
            <a:ext cx="5586285" cy="52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272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1E45-F389-1C66-675F-E94BBB43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0C742-B85F-81B9-47A6-142F1552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4" y="1155213"/>
            <a:ext cx="8377256" cy="481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6931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F5493-E853-3343-351A-ADF335AE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B9D28-F67B-4DD3-9A3C-99E0A89CFBC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C1A83-D0FC-29DC-36D1-2C1DA405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" y="1496766"/>
            <a:ext cx="7298297" cy="45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292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984" t="37240" r="45534" b="20052"/>
          <a:stretch>
            <a:fillRect/>
          </a:stretch>
        </p:blipFill>
        <p:spPr bwMode="auto">
          <a:xfrm>
            <a:off x="0" y="1193800"/>
            <a:ext cx="9144000" cy="5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9148321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398" t="37239" r="49048" b="21094"/>
          <a:stretch>
            <a:fillRect/>
          </a:stretch>
        </p:blipFill>
        <p:spPr bwMode="auto">
          <a:xfrm>
            <a:off x="0" y="9906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7849582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6984" t="38281" r="46706" b="20052"/>
          <a:stretch>
            <a:fillRect/>
          </a:stretch>
        </p:blipFill>
        <p:spPr bwMode="auto">
          <a:xfrm>
            <a:off x="152400" y="1092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2658559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9327" t="39323" r="47291" b="24219"/>
          <a:stretch>
            <a:fillRect/>
          </a:stretch>
        </p:blipFill>
        <p:spPr bwMode="auto">
          <a:xfrm>
            <a:off x="0" y="10922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87523973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671</Words>
  <Application>Microsoft Office PowerPoint</Application>
  <PresentationFormat>On-screen Show (4:3)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Algerian</vt:lpstr>
      <vt:lpstr>Arial</vt:lpstr>
      <vt:lpstr>Calibri</vt:lpstr>
      <vt:lpstr>Cambria</vt:lpstr>
      <vt:lpstr>Wingdings</vt:lpstr>
      <vt:lpstr>Office Theme</vt:lpstr>
      <vt:lpstr> L-3 Nature of moral judgments and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P SWARNKAR</dc:creator>
  <cp:lastModifiedBy>Dr Divya Singh</cp:lastModifiedBy>
  <cp:revision>50</cp:revision>
  <dcterms:created xsi:type="dcterms:W3CDTF">2020-07-29T09:41:40Z</dcterms:created>
  <dcterms:modified xsi:type="dcterms:W3CDTF">2025-03-16T05:04:30Z</dcterms:modified>
</cp:coreProperties>
</file>