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6"/>
  </p:notesMasterIdLst>
  <p:sldIdLst>
    <p:sldId id="256" r:id="rId2"/>
    <p:sldId id="291" r:id="rId3"/>
    <p:sldId id="319"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285" r:id="rId22"/>
    <p:sldId id="286" r:id="rId23"/>
    <p:sldId id="318" r:id="rId24"/>
    <p:sldId id="299"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bBYufYj7eKGb3BYCy3p9gA3J7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662BD0-E083-4CEA-9D5C-4A633C4A31BC}">
  <a:tblStyle styleId="{AB662BD0-E083-4CEA-9D5C-4A633C4A31BC}" styleName="Table_0">
    <a:wholeTbl>
      <a:tcTxStyle b="off" i="off">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73"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78C8FC-8D2E-4799-AAEE-790E7F7DE299}" type="doc">
      <dgm:prSet loTypeId="urn:microsoft.com/office/officeart/2005/8/layout/venn1" loCatId="relationship" qsTypeId="urn:microsoft.com/office/officeart/2005/8/quickstyle/3d3" qsCatId="3D" csTypeId="urn:microsoft.com/office/officeart/2005/8/colors/colorful4" csCatId="colorful" phldr="1"/>
      <dgm:spPr/>
    </dgm:pt>
    <dgm:pt modelId="{BCE407DD-AEAE-4CA7-BB7E-7309067EE85C}">
      <dgm:prSet phldrT="[Text]"/>
      <dgm:spPr/>
      <dgm:t>
        <a:bodyPr/>
        <a:lstStyle/>
        <a:p>
          <a:r>
            <a:rPr lang="en-US" b="1" i="1" dirty="0">
              <a:solidFill>
                <a:srgbClr val="C00000"/>
              </a:solidFill>
            </a:rPr>
            <a:t>Editorial practice</a:t>
          </a:r>
        </a:p>
      </dgm:t>
    </dgm:pt>
    <dgm:pt modelId="{6AC03438-BD31-4F55-96F8-E2ED8E016CB8}" type="parTrans" cxnId="{A50445EC-A6B1-4FD0-884A-1591048F3D06}">
      <dgm:prSet/>
      <dgm:spPr/>
      <dgm:t>
        <a:bodyPr/>
        <a:lstStyle/>
        <a:p>
          <a:endParaRPr lang="en-US"/>
        </a:p>
      </dgm:t>
    </dgm:pt>
    <dgm:pt modelId="{9B0BF401-EC29-4C00-87D0-38F3C3401FF3}" type="sibTrans" cxnId="{A50445EC-A6B1-4FD0-884A-1591048F3D06}">
      <dgm:prSet/>
      <dgm:spPr/>
      <dgm:t>
        <a:bodyPr/>
        <a:lstStyle/>
        <a:p>
          <a:endParaRPr lang="en-US"/>
        </a:p>
      </dgm:t>
    </dgm:pt>
    <dgm:pt modelId="{71A32C3A-2CA2-4399-9B34-06760D1D5EBD}">
      <dgm:prSet phldrT="[Text]"/>
      <dgm:spPr/>
      <dgm:t>
        <a:bodyPr/>
        <a:lstStyle/>
        <a:p>
          <a:r>
            <a:rPr lang="en-US" b="1" i="1" dirty="0">
              <a:solidFill>
                <a:schemeClr val="accent2">
                  <a:lumMod val="50000"/>
                </a:schemeClr>
              </a:solidFill>
            </a:rPr>
            <a:t>Publishing procedures</a:t>
          </a:r>
        </a:p>
      </dgm:t>
    </dgm:pt>
    <dgm:pt modelId="{2263AC0B-27B2-4243-AAE1-18F23166A4F9}" type="parTrans" cxnId="{1EEC3340-D001-4400-832B-09E79DF31CEB}">
      <dgm:prSet/>
      <dgm:spPr/>
      <dgm:t>
        <a:bodyPr/>
        <a:lstStyle/>
        <a:p>
          <a:endParaRPr lang="en-US"/>
        </a:p>
      </dgm:t>
    </dgm:pt>
    <dgm:pt modelId="{F074B34B-5FCE-4AE9-BCF3-77643DB73264}" type="sibTrans" cxnId="{1EEC3340-D001-4400-832B-09E79DF31CEB}">
      <dgm:prSet/>
      <dgm:spPr/>
      <dgm:t>
        <a:bodyPr/>
        <a:lstStyle/>
        <a:p>
          <a:endParaRPr lang="en-US"/>
        </a:p>
      </dgm:t>
    </dgm:pt>
    <dgm:pt modelId="{A00B503E-A69B-475D-A9ED-5595F135F118}">
      <dgm:prSet phldrT="[Text]"/>
      <dgm:spPr/>
      <dgm:t>
        <a:bodyPr/>
        <a:lstStyle/>
        <a:p>
          <a:pPr algn="ctr"/>
          <a:r>
            <a:rPr lang="en-US" b="1" i="1" dirty="0">
              <a:solidFill>
                <a:srgbClr val="002060"/>
              </a:solidFill>
            </a:rPr>
            <a:t>Scientific ethics</a:t>
          </a:r>
        </a:p>
      </dgm:t>
    </dgm:pt>
    <dgm:pt modelId="{E08B84F2-6CA9-4B35-8924-1F63DC4073CB}" type="parTrans" cxnId="{99EE008F-33F2-444B-B264-E65444374DF5}">
      <dgm:prSet/>
      <dgm:spPr/>
      <dgm:t>
        <a:bodyPr/>
        <a:lstStyle/>
        <a:p>
          <a:endParaRPr lang="en-US"/>
        </a:p>
      </dgm:t>
    </dgm:pt>
    <dgm:pt modelId="{55F7B23E-98C4-45B9-A926-8D452CE7D832}" type="sibTrans" cxnId="{99EE008F-33F2-444B-B264-E65444374DF5}">
      <dgm:prSet/>
      <dgm:spPr/>
      <dgm:t>
        <a:bodyPr/>
        <a:lstStyle/>
        <a:p>
          <a:endParaRPr lang="en-US"/>
        </a:p>
      </dgm:t>
    </dgm:pt>
    <dgm:pt modelId="{8CCA0879-AFB9-45F2-85DB-FD7B676F0DD9}" type="pres">
      <dgm:prSet presAssocID="{2C78C8FC-8D2E-4799-AAEE-790E7F7DE299}" presName="compositeShape" presStyleCnt="0">
        <dgm:presLayoutVars>
          <dgm:chMax val="7"/>
          <dgm:dir/>
          <dgm:resizeHandles val="exact"/>
        </dgm:presLayoutVars>
      </dgm:prSet>
      <dgm:spPr/>
    </dgm:pt>
    <dgm:pt modelId="{DADC0C8F-C68C-459C-978A-3D2296B5B048}" type="pres">
      <dgm:prSet presAssocID="{BCE407DD-AEAE-4CA7-BB7E-7309067EE85C}" presName="circ1" presStyleLbl="vennNode1" presStyleIdx="0" presStyleCnt="3" custLinFactNeighborY="-10779"/>
      <dgm:spPr/>
    </dgm:pt>
    <dgm:pt modelId="{290648E3-2BA8-4615-A262-83812E649035}" type="pres">
      <dgm:prSet presAssocID="{BCE407DD-AEAE-4CA7-BB7E-7309067EE85C}" presName="circ1Tx" presStyleLbl="revTx" presStyleIdx="0" presStyleCnt="0">
        <dgm:presLayoutVars>
          <dgm:chMax val="0"/>
          <dgm:chPref val="0"/>
          <dgm:bulletEnabled val="1"/>
        </dgm:presLayoutVars>
      </dgm:prSet>
      <dgm:spPr/>
    </dgm:pt>
    <dgm:pt modelId="{113E767A-B4B8-4F8F-9648-412C3FA69293}" type="pres">
      <dgm:prSet presAssocID="{71A32C3A-2CA2-4399-9B34-06760D1D5EBD}" presName="circ2" presStyleLbl="vennNode1" presStyleIdx="1" presStyleCnt="3" custLinFactNeighborX="11743" custLinFactNeighborY="634"/>
      <dgm:spPr/>
    </dgm:pt>
    <dgm:pt modelId="{1F81271F-A615-4B52-877A-D2966A1073F6}" type="pres">
      <dgm:prSet presAssocID="{71A32C3A-2CA2-4399-9B34-06760D1D5EBD}" presName="circ2Tx" presStyleLbl="revTx" presStyleIdx="0" presStyleCnt="0">
        <dgm:presLayoutVars>
          <dgm:chMax val="0"/>
          <dgm:chPref val="0"/>
          <dgm:bulletEnabled val="1"/>
        </dgm:presLayoutVars>
      </dgm:prSet>
      <dgm:spPr/>
    </dgm:pt>
    <dgm:pt modelId="{563D0347-4900-40E0-B764-3D707E4DFD35}" type="pres">
      <dgm:prSet presAssocID="{A00B503E-A69B-475D-A9ED-5595F135F118}" presName="circ3" presStyleLbl="vennNode1" presStyleIdx="2" presStyleCnt="3" custLinFactNeighborX="-7395" custLinFactNeighborY="634"/>
      <dgm:spPr/>
    </dgm:pt>
    <dgm:pt modelId="{884A5CC7-F3A7-4D48-96B2-7DBD900B0635}" type="pres">
      <dgm:prSet presAssocID="{A00B503E-A69B-475D-A9ED-5595F135F118}" presName="circ3Tx" presStyleLbl="revTx" presStyleIdx="0" presStyleCnt="0">
        <dgm:presLayoutVars>
          <dgm:chMax val="0"/>
          <dgm:chPref val="0"/>
          <dgm:bulletEnabled val="1"/>
        </dgm:presLayoutVars>
      </dgm:prSet>
      <dgm:spPr/>
    </dgm:pt>
  </dgm:ptLst>
  <dgm:cxnLst>
    <dgm:cxn modelId="{3D36051A-4FE3-48AB-BBCA-CCB6222E7478}" type="presOf" srcId="{BCE407DD-AEAE-4CA7-BB7E-7309067EE85C}" destId="{290648E3-2BA8-4615-A262-83812E649035}" srcOrd="1" destOrd="0" presId="urn:microsoft.com/office/officeart/2005/8/layout/venn1"/>
    <dgm:cxn modelId="{1EEC3340-D001-4400-832B-09E79DF31CEB}" srcId="{2C78C8FC-8D2E-4799-AAEE-790E7F7DE299}" destId="{71A32C3A-2CA2-4399-9B34-06760D1D5EBD}" srcOrd="1" destOrd="0" parTransId="{2263AC0B-27B2-4243-AAE1-18F23166A4F9}" sibTransId="{F074B34B-5FCE-4AE9-BCF3-77643DB73264}"/>
    <dgm:cxn modelId="{95C5CA46-885F-450E-9750-C976E44ACCF2}" type="presOf" srcId="{2C78C8FC-8D2E-4799-AAEE-790E7F7DE299}" destId="{8CCA0879-AFB9-45F2-85DB-FD7B676F0DD9}" srcOrd="0" destOrd="0" presId="urn:microsoft.com/office/officeart/2005/8/layout/venn1"/>
    <dgm:cxn modelId="{71D4806E-2CE6-456F-ADEE-31B7C8B0DF4B}" type="presOf" srcId="{71A32C3A-2CA2-4399-9B34-06760D1D5EBD}" destId="{1F81271F-A615-4B52-877A-D2966A1073F6}" srcOrd="1" destOrd="0" presId="urn:microsoft.com/office/officeart/2005/8/layout/venn1"/>
    <dgm:cxn modelId="{99EE008F-33F2-444B-B264-E65444374DF5}" srcId="{2C78C8FC-8D2E-4799-AAEE-790E7F7DE299}" destId="{A00B503E-A69B-475D-A9ED-5595F135F118}" srcOrd="2" destOrd="0" parTransId="{E08B84F2-6CA9-4B35-8924-1F63DC4073CB}" sibTransId="{55F7B23E-98C4-45B9-A926-8D452CE7D832}"/>
    <dgm:cxn modelId="{FEA039A9-40A8-4BB8-94E3-DB1EBAB2A472}" type="presOf" srcId="{A00B503E-A69B-475D-A9ED-5595F135F118}" destId="{563D0347-4900-40E0-B764-3D707E4DFD35}" srcOrd="0" destOrd="0" presId="urn:microsoft.com/office/officeart/2005/8/layout/venn1"/>
    <dgm:cxn modelId="{3BDD61B3-C369-48C1-B5EA-884EE23FAF92}" type="presOf" srcId="{A00B503E-A69B-475D-A9ED-5595F135F118}" destId="{884A5CC7-F3A7-4D48-96B2-7DBD900B0635}" srcOrd="1" destOrd="0" presId="urn:microsoft.com/office/officeart/2005/8/layout/venn1"/>
    <dgm:cxn modelId="{857480E4-E74A-458A-950D-8474E1452830}" type="presOf" srcId="{BCE407DD-AEAE-4CA7-BB7E-7309067EE85C}" destId="{DADC0C8F-C68C-459C-978A-3D2296B5B048}" srcOrd="0" destOrd="0" presId="urn:microsoft.com/office/officeart/2005/8/layout/venn1"/>
    <dgm:cxn modelId="{A50445EC-A6B1-4FD0-884A-1591048F3D06}" srcId="{2C78C8FC-8D2E-4799-AAEE-790E7F7DE299}" destId="{BCE407DD-AEAE-4CA7-BB7E-7309067EE85C}" srcOrd="0" destOrd="0" parTransId="{6AC03438-BD31-4F55-96F8-E2ED8E016CB8}" sibTransId="{9B0BF401-EC29-4C00-87D0-38F3C3401FF3}"/>
    <dgm:cxn modelId="{2E13D0EC-0D3D-4136-8438-768B1A7D77F6}" type="presOf" srcId="{71A32C3A-2CA2-4399-9B34-06760D1D5EBD}" destId="{113E767A-B4B8-4F8F-9648-412C3FA69293}" srcOrd="0" destOrd="0" presId="urn:microsoft.com/office/officeart/2005/8/layout/venn1"/>
    <dgm:cxn modelId="{475F8164-0A0C-469C-AB7B-9C6E51D3BEDF}" type="presParOf" srcId="{8CCA0879-AFB9-45F2-85DB-FD7B676F0DD9}" destId="{DADC0C8F-C68C-459C-978A-3D2296B5B048}" srcOrd="0" destOrd="0" presId="urn:microsoft.com/office/officeart/2005/8/layout/venn1"/>
    <dgm:cxn modelId="{711CDBB6-0AD1-469C-AD17-D76AE43ED307}" type="presParOf" srcId="{8CCA0879-AFB9-45F2-85DB-FD7B676F0DD9}" destId="{290648E3-2BA8-4615-A262-83812E649035}" srcOrd="1" destOrd="0" presId="urn:microsoft.com/office/officeart/2005/8/layout/venn1"/>
    <dgm:cxn modelId="{A0740B65-90EC-49C6-B2CC-A9EB6E613A62}" type="presParOf" srcId="{8CCA0879-AFB9-45F2-85DB-FD7B676F0DD9}" destId="{113E767A-B4B8-4F8F-9648-412C3FA69293}" srcOrd="2" destOrd="0" presId="urn:microsoft.com/office/officeart/2005/8/layout/venn1"/>
    <dgm:cxn modelId="{EE75F81B-E140-4F97-BCBB-FAF6B2534E4A}" type="presParOf" srcId="{8CCA0879-AFB9-45F2-85DB-FD7B676F0DD9}" destId="{1F81271F-A615-4B52-877A-D2966A1073F6}" srcOrd="3" destOrd="0" presId="urn:microsoft.com/office/officeart/2005/8/layout/venn1"/>
    <dgm:cxn modelId="{9F2C7612-0BA6-4636-B890-F79F8A6380EB}" type="presParOf" srcId="{8CCA0879-AFB9-45F2-85DB-FD7B676F0DD9}" destId="{563D0347-4900-40E0-B764-3D707E4DFD35}" srcOrd="4" destOrd="0" presId="urn:microsoft.com/office/officeart/2005/8/layout/venn1"/>
    <dgm:cxn modelId="{3DC76AF7-574C-496C-A96D-AA13BFAD3CC9}" type="presParOf" srcId="{8CCA0879-AFB9-45F2-85DB-FD7B676F0DD9}" destId="{884A5CC7-F3A7-4D48-96B2-7DBD900B0635}"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C0C8F-C68C-459C-978A-3D2296B5B048}">
      <dsp:nvSpPr>
        <dsp:cNvPr id="0" name=""/>
        <dsp:cNvSpPr/>
      </dsp:nvSpPr>
      <dsp:spPr>
        <a:xfrm>
          <a:off x="1752600" y="0"/>
          <a:ext cx="1752600" cy="1752600"/>
        </a:xfrm>
        <a:prstGeom prst="ellipse">
          <a:avLst/>
        </a:prstGeom>
        <a:solidFill>
          <a:schemeClr val="accent4">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b="1" i="1" kern="1200" dirty="0">
              <a:solidFill>
                <a:srgbClr val="C00000"/>
              </a:solidFill>
            </a:rPr>
            <a:t>Editorial practice</a:t>
          </a:r>
        </a:p>
      </dsp:txBody>
      <dsp:txXfrm>
        <a:off x="1986280" y="306705"/>
        <a:ext cx="1285240" cy="788670"/>
      </dsp:txXfrm>
    </dsp:sp>
    <dsp:sp modelId="{113E767A-B4B8-4F8F-9648-412C3FA69293}">
      <dsp:nvSpPr>
        <dsp:cNvPr id="0" name=""/>
        <dsp:cNvSpPr/>
      </dsp:nvSpPr>
      <dsp:spPr>
        <a:xfrm>
          <a:off x="2590804" y="1142998"/>
          <a:ext cx="1752600" cy="1752600"/>
        </a:xfrm>
        <a:prstGeom prst="ellipse">
          <a:avLst/>
        </a:prstGeom>
        <a:solidFill>
          <a:schemeClr val="accent4">
            <a:alpha val="50000"/>
            <a:hueOff val="-2232385"/>
            <a:satOff val="13449"/>
            <a:lumOff val="1078"/>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b="1" i="1" kern="1200" dirty="0">
              <a:solidFill>
                <a:schemeClr val="accent2">
                  <a:lumMod val="50000"/>
                </a:schemeClr>
              </a:solidFill>
            </a:rPr>
            <a:t>Publishing procedures</a:t>
          </a:r>
        </a:p>
      </dsp:txBody>
      <dsp:txXfrm>
        <a:off x="3126807" y="1595753"/>
        <a:ext cx="1051560" cy="963930"/>
      </dsp:txXfrm>
    </dsp:sp>
    <dsp:sp modelId="{563D0347-4900-40E0-B764-3D707E4DFD35}">
      <dsp:nvSpPr>
        <dsp:cNvPr id="0" name=""/>
        <dsp:cNvSpPr/>
      </dsp:nvSpPr>
      <dsp:spPr>
        <a:xfrm>
          <a:off x="990598" y="1142998"/>
          <a:ext cx="1752600" cy="1752600"/>
        </a:xfrm>
        <a:prstGeom prst="ellipse">
          <a:avLst/>
        </a:prstGeom>
        <a:solidFill>
          <a:schemeClr val="accent4">
            <a:alpha val="50000"/>
            <a:hueOff val="-4464770"/>
            <a:satOff val="26899"/>
            <a:lumOff val="2156"/>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b="1" i="1" kern="1200" dirty="0">
              <a:solidFill>
                <a:srgbClr val="002060"/>
              </a:solidFill>
            </a:rPr>
            <a:t>Scientific ethics</a:t>
          </a:r>
        </a:p>
      </dsp:txBody>
      <dsp:txXfrm>
        <a:off x="1155635" y="1595753"/>
        <a:ext cx="1051560" cy="96393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13490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4489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2A51F7-B886-4AC1-AD4A-53EAEF442376}" type="slidenum">
              <a:rPr lang="en-US"/>
              <a:pPr/>
              <a:t>15</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r>
              <a:rPr lang="en-US" sz="2800"/>
              <a:t>What do you think of these excuses?  Are they valid?</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1"/>
          <p:cNvSpPr txBox="1">
            <a:spLocks noGrp="1"/>
          </p:cNvSpPr>
          <p:nvPr>
            <p:ph type="ctrTitle"/>
          </p:nvPr>
        </p:nvSpPr>
        <p:spPr>
          <a:xfrm>
            <a:off x="609600" y="150431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3" name="Google Shape;23;p11"/>
          <p:cNvSpPr txBox="1">
            <a:spLocks noGrp="1"/>
          </p:cNvSpPr>
          <p:nvPr>
            <p:ph type="subTitle" idx="1"/>
          </p:nvPr>
        </p:nvSpPr>
        <p:spPr>
          <a:xfrm>
            <a:off x="1295400" y="34290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r>
              <a:rPr lang="en-US"/>
              <a:t>Click to edit Master subtitle style</a:t>
            </a:r>
            <a:endParaRPr/>
          </a:p>
        </p:txBody>
      </p:sp>
      <p:sp>
        <p:nvSpPr>
          <p:cNvPr id="24" name="Google Shape;2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11"/>
          <p:cNvPicPr preferRelativeResize="0"/>
          <p:nvPr/>
        </p:nvPicPr>
        <p:blipFill rotWithShape="1">
          <a:blip r:embed="rId2">
            <a:alphaModFix/>
          </a:blip>
          <a:srcRect/>
          <a:stretch/>
        </p:blipFill>
        <p:spPr>
          <a:xfrm>
            <a:off x="6090792" y="136525"/>
            <a:ext cx="2596008" cy="737235"/>
          </a:xfrm>
          <a:prstGeom prst="rect">
            <a:avLst/>
          </a:prstGeom>
          <a:noFill/>
          <a:ln>
            <a:noFill/>
          </a:ln>
        </p:spPr>
      </p:pic>
      <p:pic>
        <p:nvPicPr>
          <p:cNvPr id="28" name="Google Shape;28;p11"/>
          <p:cNvPicPr preferRelativeResize="0"/>
          <p:nvPr/>
        </p:nvPicPr>
        <p:blipFill rotWithShape="1">
          <a:blip r:embed="rId3">
            <a:alphaModFix/>
          </a:blip>
          <a:srcRect/>
          <a:stretch/>
        </p:blipFill>
        <p:spPr>
          <a:xfrm>
            <a:off x="25138" y="136525"/>
            <a:ext cx="938392" cy="78377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494334" y="840766"/>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8" name="Google Shape;6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1" name="Google Shape;71;p16"/>
          <p:cNvPicPr preferRelativeResize="0"/>
          <p:nvPr/>
        </p:nvPicPr>
        <p:blipFill rotWithShape="1">
          <a:blip r:embed="rId2">
            <a:alphaModFix/>
          </a:blip>
          <a:srcRect/>
          <a:stretch/>
        </p:blipFill>
        <p:spPr>
          <a:xfrm>
            <a:off x="25138" y="136525"/>
            <a:ext cx="938392" cy="783771"/>
          </a:xfrm>
          <a:prstGeom prst="rect">
            <a:avLst/>
          </a:prstGeom>
          <a:noFill/>
          <a:ln>
            <a:noFill/>
          </a:ln>
        </p:spPr>
      </p:pic>
      <p:pic>
        <p:nvPicPr>
          <p:cNvPr id="72" name="Google Shape;72;p16"/>
          <p:cNvPicPr preferRelativeResize="0"/>
          <p:nvPr/>
        </p:nvPicPr>
        <p:blipFill rotWithShape="1">
          <a:blip r:embed="rId3">
            <a:alphaModFix/>
          </a:blip>
          <a:srcRect/>
          <a:stretch/>
        </p:blipFill>
        <p:spPr>
          <a:xfrm>
            <a:off x="6090792" y="136525"/>
            <a:ext cx="2596008" cy="73723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1" name="Google Shape;81;p1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pPr lvl="0"/>
            <a:r>
              <a:rPr lang="en-US"/>
              <a:t>Click to edit Master text styles</a:t>
            </a:r>
          </a:p>
        </p:txBody>
      </p:sp>
      <p:sp>
        <p:nvSpPr>
          <p:cNvPr id="82" name="Google Shape;82;p1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a:t>Click to edit Master text styles</a:t>
            </a:r>
          </a:p>
        </p:txBody>
      </p:sp>
      <p:sp>
        <p:nvSpPr>
          <p:cNvPr id="83" name="Google Shape;83;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6" name="Google Shape;86;p18"/>
          <p:cNvPicPr preferRelativeResize="0"/>
          <p:nvPr/>
        </p:nvPicPr>
        <p:blipFill rotWithShape="1">
          <a:blip r:embed="rId2">
            <a:alphaModFix/>
          </a:blip>
          <a:srcRect/>
          <a:stretch/>
        </p:blipFill>
        <p:spPr>
          <a:xfrm>
            <a:off x="25138" y="136525"/>
            <a:ext cx="938392" cy="783771"/>
          </a:xfrm>
          <a:prstGeom prst="rect">
            <a:avLst/>
          </a:prstGeom>
          <a:noFill/>
          <a:ln>
            <a:noFill/>
          </a:ln>
        </p:spPr>
      </p:pic>
      <p:pic>
        <p:nvPicPr>
          <p:cNvPr id="87" name="Google Shape;87;p18"/>
          <p:cNvPicPr preferRelativeResize="0"/>
          <p:nvPr/>
        </p:nvPicPr>
        <p:blipFill rotWithShape="1">
          <a:blip r:embed="rId3">
            <a:alphaModFix/>
          </a:blip>
          <a:srcRect/>
          <a:stretch/>
        </p:blipFill>
        <p:spPr>
          <a:xfrm>
            <a:off x="6090792" y="136525"/>
            <a:ext cx="2596008" cy="73723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90" name="Google Shape;90;p19"/>
          <p:cNvSpPr>
            <a:spLocks noGrp="1"/>
          </p:cNvSpPr>
          <p:nvPr>
            <p:ph type="pic" idx="2"/>
          </p:nvPr>
        </p:nvSpPr>
        <p:spPr>
          <a:xfrm>
            <a:off x="1792288" y="612775"/>
            <a:ext cx="5486400" cy="4114800"/>
          </a:xfrm>
          <a:prstGeom prst="rect">
            <a:avLst/>
          </a:prstGeom>
          <a:noFill/>
          <a:ln>
            <a:noFill/>
          </a:ln>
        </p:spPr>
      </p:sp>
      <p:sp>
        <p:nvSpPr>
          <p:cNvPr id="91" name="Google Shape;91;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92" name="Google Shape;9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95" name="Google Shape;95;p19"/>
          <p:cNvPicPr preferRelativeResize="0"/>
          <p:nvPr/>
        </p:nvPicPr>
        <p:blipFill rotWithShape="1">
          <a:blip r:embed="rId2">
            <a:alphaModFix/>
          </a:blip>
          <a:srcRect/>
          <a:stretch/>
        </p:blipFill>
        <p:spPr>
          <a:xfrm>
            <a:off x="25138" y="136525"/>
            <a:ext cx="938392" cy="783771"/>
          </a:xfrm>
          <a:prstGeom prst="rect">
            <a:avLst/>
          </a:prstGeom>
          <a:noFill/>
          <a:ln>
            <a:noFill/>
          </a:ln>
        </p:spPr>
      </p:pic>
      <p:pic>
        <p:nvPicPr>
          <p:cNvPr id="96" name="Google Shape;96;p19"/>
          <p:cNvPicPr preferRelativeResize="0"/>
          <p:nvPr/>
        </p:nvPicPr>
        <p:blipFill rotWithShape="1">
          <a:blip r:embed="rId3">
            <a:alphaModFix/>
          </a:blip>
          <a:srcRect/>
          <a:stretch/>
        </p:blipFill>
        <p:spPr>
          <a:xfrm>
            <a:off x="6090792" y="136525"/>
            <a:ext cx="2596008" cy="73723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494334" y="840766"/>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2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03" name="Google Shape;103;p20"/>
          <p:cNvPicPr preferRelativeResize="0"/>
          <p:nvPr/>
        </p:nvPicPr>
        <p:blipFill rotWithShape="1">
          <a:blip r:embed="rId2">
            <a:alphaModFix/>
          </a:blip>
          <a:srcRect/>
          <a:stretch/>
        </p:blipFill>
        <p:spPr>
          <a:xfrm>
            <a:off x="25138" y="136525"/>
            <a:ext cx="938392" cy="783771"/>
          </a:xfrm>
          <a:prstGeom prst="rect">
            <a:avLst/>
          </a:prstGeom>
          <a:noFill/>
          <a:ln>
            <a:noFill/>
          </a:ln>
        </p:spPr>
      </p:pic>
      <p:pic>
        <p:nvPicPr>
          <p:cNvPr id="104" name="Google Shape;104;p20"/>
          <p:cNvPicPr preferRelativeResize="0"/>
          <p:nvPr/>
        </p:nvPicPr>
        <p:blipFill rotWithShape="1">
          <a:blip r:embed="rId3">
            <a:alphaModFix/>
          </a:blip>
          <a:srcRect/>
          <a:stretch/>
        </p:blipFill>
        <p:spPr>
          <a:xfrm>
            <a:off x="6090792" y="136525"/>
            <a:ext cx="2596008" cy="73723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2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11" name="Google Shape;111;p21"/>
          <p:cNvPicPr preferRelativeResize="0"/>
          <p:nvPr/>
        </p:nvPicPr>
        <p:blipFill rotWithShape="1">
          <a:blip r:embed="rId2">
            <a:alphaModFix/>
          </a:blip>
          <a:srcRect/>
          <a:stretch/>
        </p:blipFill>
        <p:spPr>
          <a:xfrm>
            <a:off x="25138" y="136525"/>
            <a:ext cx="938392" cy="783771"/>
          </a:xfrm>
          <a:prstGeom prst="rect">
            <a:avLst/>
          </a:prstGeom>
          <a:noFill/>
          <a:ln>
            <a:noFill/>
          </a:ln>
        </p:spPr>
      </p:pic>
      <p:pic>
        <p:nvPicPr>
          <p:cNvPr id="112" name="Google Shape;112;p21"/>
          <p:cNvPicPr preferRelativeResize="0"/>
          <p:nvPr/>
        </p:nvPicPr>
        <p:blipFill rotWithShape="1">
          <a:blip r:embed="rId3">
            <a:alphaModFix/>
          </a:blip>
          <a:srcRect/>
          <a:stretch/>
        </p:blipFill>
        <p:spPr>
          <a:xfrm>
            <a:off x="6090792" y="136525"/>
            <a:ext cx="2596008" cy="73723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034B53-FF85-4BB9-9B4A-7ACF38B3BA37}" type="datetimeFigureOut">
              <a:rPr lang="en-US" smtClean="0"/>
              <a:pPr/>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B9D28-F67B-4DD3-9A3C-99E0A89CFBCE}" type="slidenum">
              <a:rPr lang="en-US" smtClean="0"/>
              <a:pPr/>
              <a:t>‹#›</a:t>
            </a:fld>
            <a:endParaRPr lang="en-US"/>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34B53-FF85-4BB9-9B4A-7ACF38B3BA37}" type="datetimeFigureOut">
              <a:rPr lang="en-US" smtClean="0"/>
              <a:pPr/>
              <a:t>3/2/2025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5B9D28-F67B-4DD3-9A3C-99E0A89CFBCE}" type="slidenum">
              <a:rPr lang="en-US" smtClean="0"/>
              <a:pPr/>
              <a:t>‹#›</a:t>
            </a:fld>
            <a:endParaRPr lang="en-US"/>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81075" y="228600"/>
            <a:ext cx="7239000" cy="838200"/>
          </a:xfrm>
        </p:spPr>
        <p:txBody>
          <a:bodyPr/>
          <a:lstStyle/>
          <a:p>
            <a:r>
              <a:rPr lang="en-US"/>
              <a:t>Click to edit Master title style</a:t>
            </a:r>
          </a:p>
        </p:txBody>
      </p:sp>
      <p:sp>
        <p:nvSpPr>
          <p:cNvPr id="3" name="Content Placeholder 2"/>
          <p:cNvSpPr>
            <a:spLocks noGrp="1"/>
          </p:cNvSpPr>
          <p:nvPr>
            <p:ph sz="half" idx="1"/>
          </p:nvPr>
        </p:nvSpPr>
        <p:spPr>
          <a:xfrm>
            <a:off x="981075" y="1524000"/>
            <a:ext cx="35814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14875" y="1524000"/>
            <a:ext cx="35814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447800" y="6324600"/>
            <a:ext cx="1143000" cy="304800"/>
          </a:xfrm>
        </p:spPr>
        <p:txBody>
          <a:bodyPr/>
          <a:lstStyle>
            <a:lvl1pPr>
              <a:defRPr/>
            </a:lvl1pPr>
          </a:lstStyle>
          <a:p>
            <a:endParaRPr lang="en-US"/>
          </a:p>
        </p:txBody>
      </p:sp>
      <p:sp>
        <p:nvSpPr>
          <p:cNvPr id="6" name="Footer Placeholder 5"/>
          <p:cNvSpPr>
            <a:spLocks noGrp="1"/>
          </p:cNvSpPr>
          <p:nvPr>
            <p:ph type="ftr" sz="quarter" idx="11"/>
          </p:nvPr>
        </p:nvSpPr>
        <p:spPr>
          <a:xfrm>
            <a:off x="2971800" y="6324600"/>
            <a:ext cx="4267200" cy="304800"/>
          </a:xfrm>
        </p:spPr>
        <p:txBody>
          <a:bodyPr/>
          <a:lstStyle>
            <a:lvl1pPr>
              <a:defRPr/>
            </a:lvl1pPr>
          </a:lstStyle>
          <a:p>
            <a:endParaRPr lang="en-US"/>
          </a:p>
        </p:txBody>
      </p:sp>
      <p:sp>
        <p:nvSpPr>
          <p:cNvPr id="7" name="Slide Number Placeholder 6"/>
          <p:cNvSpPr>
            <a:spLocks noGrp="1"/>
          </p:cNvSpPr>
          <p:nvPr>
            <p:ph type="sldNum" sz="quarter" idx="12"/>
          </p:nvPr>
        </p:nvSpPr>
        <p:spPr>
          <a:xfrm>
            <a:off x="7696200" y="6324600"/>
            <a:ext cx="466725" cy="304800"/>
          </a:xfrm>
        </p:spPr>
        <p:txBody>
          <a:bodyPr/>
          <a:lstStyle>
            <a:lvl1pPr>
              <a:defRPr/>
            </a:lvl1pPr>
          </a:lstStyle>
          <a:p>
            <a:fld id="{5EE10B3B-45A0-488B-B787-004FF115A6EB}" type="slidenum">
              <a:rPr lang="en-US"/>
              <a:pPr/>
              <a:t>‹#›</a:t>
            </a:fld>
            <a:endParaRPr lang="en-US"/>
          </a:p>
        </p:txBody>
      </p:sp>
    </p:spTree>
    <p:extLst>
      <p:ext uri="{BB962C8B-B14F-4D97-AF65-F5344CB8AC3E}">
        <p14:creationId xmlns:p14="http://schemas.microsoft.com/office/powerpoint/2010/main" val="780955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494334" y="840766"/>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grpSp>
        <p:nvGrpSpPr>
          <p:cNvPr id="15" name="Google Shape;15;p10"/>
          <p:cNvGrpSpPr/>
          <p:nvPr/>
        </p:nvGrpSpPr>
        <p:grpSpPr>
          <a:xfrm>
            <a:off x="0" y="0"/>
            <a:ext cx="9144000" cy="6833234"/>
            <a:chOff x="0" y="0"/>
            <a:chExt cx="9144000" cy="6833234"/>
          </a:xfrm>
        </p:grpSpPr>
        <p:sp>
          <p:nvSpPr>
            <p:cNvPr id="16" name="Google Shape;16;p10"/>
            <p:cNvSpPr/>
            <p:nvPr/>
          </p:nvSpPr>
          <p:spPr>
            <a:xfrm>
              <a:off x="0" y="6248399"/>
              <a:ext cx="9144000" cy="584835"/>
            </a:xfrm>
            <a:prstGeom prst="rect">
              <a:avLst/>
            </a:prstGeom>
            <a:solidFill>
              <a:srgbClr val="002060"/>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10"/>
            <p:cNvSpPr/>
            <p:nvPr/>
          </p:nvSpPr>
          <p:spPr>
            <a:xfrm>
              <a:off x="0" y="0"/>
              <a:ext cx="9144000" cy="990600"/>
            </a:xfrm>
            <a:prstGeom prst="rect">
              <a:avLst/>
            </a:prstGeom>
            <a:solidFill>
              <a:srgbClr val="002060"/>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 name="Google Shape;18;p10"/>
            <p:cNvPicPr preferRelativeResize="0"/>
            <p:nvPr/>
          </p:nvPicPr>
          <p:blipFill rotWithShape="1">
            <a:blip r:embed="rId11">
              <a:alphaModFix/>
            </a:blip>
            <a:srcRect/>
            <a:stretch/>
          </p:blipFill>
          <p:spPr>
            <a:xfrm>
              <a:off x="6090792" y="136525"/>
              <a:ext cx="2596008" cy="737235"/>
            </a:xfrm>
            <a:prstGeom prst="rect">
              <a:avLst/>
            </a:prstGeom>
            <a:noFill/>
            <a:ln>
              <a:noFill/>
            </a:ln>
          </p:spPr>
        </p:pic>
      </p:grpSp>
      <p:pic>
        <p:nvPicPr>
          <p:cNvPr id="19" name="Google Shape;19;p10"/>
          <p:cNvPicPr preferRelativeResize="0"/>
          <p:nvPr/>
        </p:nvPicPr>
        <p:blipFill rotWithShape="1">
          <a:blip r:embed="rId12">
            <a:alphaModFix/>
          </a:blip>
          <a:srcRect/>
          <a:stretch/>
        </p:blipFill>
        <p:spPr>
          <a:xfrm>
            <a:off x="25138" y="136525"/>
            <a:ext cx="938392" cy="783771"/>
          </a:xfrm>
          <a:prstGeom prst="rect">
            <a:avLst/>
          </a:prstGeom>
          <a:noFill/>
          <a:ln>
            <a:noFill/>
          </a:ln>
        </p:spPr>
      </p:pic>
      <p:pic>
        <p:nvPicPr>
          <p:cNvPr id="20" name="Google Shape;20;p10"/>
          <p:cNvPicPr preferRelativeResize="0"/>
          <p:nvPr/>
        </p:nvPicPr>
        <p:blipFill rotWithShape="1">
          <a:blip r:embed="rId13">
            <a:alphaModFix/>
          </a:blip>
          <a:srcRect/>
          <a:stretch/>
        </p:blipFill>
        <p:spPr>
          <a:xfrm>
            <a:off x="6090792" y="131026"/>
            <a:ext cx="2596008" cy="73723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4" r:id="rId2"/>
    <p:sldLayoutId id="2147483656" r:id="rId3"/>
    <p:sldLayoutId id="2147483657" r:id="rId4"/>
    <p:sldLayoutId id="2147483658" r:id="rId5"/>
    <p:sldLayoutId id="2147483659" r:id="rId6"/>
    <p:sldLayoutId id="2147483660" r:id="rId7"/>
    <p:sldLayoutId id="2147483661" r:id="rId8"/>
    <p:sldLayoutId id="2147483662" r:id="rId9"/>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sp>
        <p:nvSpPr>
          <p:cNvPr id="120" name="Google Shape;120;p1"/>
          <p:cNvSpPr txBox="1"/>
          <p:nvPr/>
        </p:nvSpPr>
        <p:spPr>
          <a:xfrm>
            <a:off x="185928" y="4507804"/>
            <a:ext cx="5781900" cy="12310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100" dirty="0"/>
          </a:p>
          <a:p>
            <a:pPr marL="0" marR="0" lvl="0" indent="0" algn="l" rtl="0">
              <a:spcBef>
                <a:spcPts val="0"/>
              </a:spcBef>
              <a:spcAft>
                <a:spcPts val="0"/>
              </a:spcAft>
              <a:buNone/>
            </a:pPr>
            <a:endParaRPr lang="en-IN" sz="1100" dirty="0"/>
          </a:p>
          <a:p>
            <a:pPr marL="0" marR="0" lvl="0" indent="0" algn="l" rtl="0">
              <a:spcBef>
                <a:spcPts val="0"/>
              </a:spcBef>
              <a:spcAft>
                <a:spcPts val="0"/>
              </a:spcAft>
              <a:buNone/>
            </a:pPr>
            <a:r>
              <a:rPr lang="en-IN" sz="1600" b="1" dirty="0">
                <a:solidFill>
                  <a:srgbClr val="002060"/>
                </a:solidFill>
                <a:latin typeface="Cambria"/>
                <a:ea typeface="Cambria"/>
                <a:cs typeface="Cambria"/>
                <a:sym typeface="Cambria"/>
              </a:rPr>
              <a:t>Dr. Divya Singh </a:t>
            </a:r>
          </a:p>
          <a:p>
            <a:pPr marL="0" marR="0" lvl="0" indent="0" algn="l" rtl="0">
              <a:spcBef>
                <a:spcPts val="0"/>
              </a:spcBef>
              <a:spcAft>
                <a:spcPts val="0"/>
              </a:spcAft>
              <a:buNone/>
            </a:pPr>
            <a:r>
              <a:rPr lang="en-US" sz="1600" b="1" dirty="0">
                <a:solidFill>
                  <a:srgbClr val="002060"/>
                </a:solidFill>
                <a:latin typeface="Cambria"/>
                <a:ea typeface="Cambria"/>
                <a:cs typeface="Cambria"/>
                <a:sym typeface="Cambria"/>
              </a:rPr>
              <a:t>Designation- Associate Professor </a:t>
            </a:r>
            <a:endParaRPr lang="en-US" sz="1100" b="1" dirty="0">
              <a:solidFill>
                <a:srgbClr val="002060"/>
              </a:solidFill>
              <a:latin typeface="Cambria"/>
              <a:ea typeface="Cambria"/>
              <a:cs typeface="Cambria"/>
              <a:sym typeface="Cambria"/>
            </a:endParaRPr>
          </a:p>
          <a:p>
            <a:pPr marL="0" marR="0" lvl="0" indent="0" algn="l" rtl="0">
              <a:spcBef>
                <a:spcPts val="0"/>
              </a:spcBef>
              <a:spcAft>
                <a:spcPts val="0"/>
              </a:spcAft>
              <a:buNone/>
            </a:pPr>
            <a:r>
              <a:rPr lang="en-US" sz="2000" b="1" dirty="0">
                <a:solidFill>
                  <a:srgbClr val="002060"/>
                </a:solidFill>
                <a:latin typeface="Cambria"/>
                <a:ea typeface="Cambria"/>
                <a:cs typeface="Cambria"/>
                <a:sym typeface="Cambria"/>
              </a:rPr>
              <a:t>divya.singh@mygyanvihar.com</a:t>
            </a:r>
            <a:endParaRPr lang="en-IN" sz="2000" b="1" dirty="0">
              <a:solidFill>
                <a:srgbClr val="002060"/>
              </a:solidFill>
              <a:latin typeface="Cambria"/>
              <a:ea typeface="Cambria"/>
              <a:cs typeface="Cambria"/>
              <a:sym typeface="Cambria"/>
            </a:endParaRPr>
          </a:p>
        </p:txBody>
      </p:sp>
      <p:sp>
        <p:nvSpPr>
          <p:cNvPr id="7" name="Rectangle 6"/>
          <p:cNvSpPr/>
          <p:nvPr/>
        </p:nvSpPr>
        <p:spPr>
          <a:xfrm>
            <a:off x="1310640" y="1216670"/>
            <a:ext cx="6553200" cy="769441"/>
          </a:xfrm>
          <a:prstGeom prst="rect">
            <a:avLst/>
          </a:prstGeom>
          <a:solidFill>
            <a:srgbClr val="FFC000"/>
          </a:solidFill>
        </p:spPr>
        <p:txBody>
          <a:bodyPr wrap="square">
            <a:spAutoFit/>
          </a:bodyPr>
          <a:lstStyle/>
          <a:p>
            <a:pPr lvl="0"/>
            <a:r>
              <a:rPr lang="en-US" sz="2400" b="1" dirty="0"/>
              <a:t>Research and Publication Ethics </a:t>
            </a:r>
            <a:endParaRPr lang="en-IN" sz="2400" b="1" dirty="0">
              <a:solidFill>
                <a:srgbClr val="002060"/>
              </a:solidFill>
              <a:latin typeface="Cambria"/>
              <a:ea typeface="Cambria"/>
              <a:cs typeface="Cambria"/>
              <a:sym typeface="Cambria"/>
            </a:endParaRPr>
          </a:p>
          <a:p>
            <a:pPr lvl="0"/>
            <a:endParaRPr lang="en-IN" sz="2000" b="1" dirty="0">
              <a:solidFill>
                <a:srgbClr val="002060"/>
              </a:solidFill>
              <a:latin typeface="Cambria"/>
              <a:ea typeface="Cambria"/>
              <a:cs typeface="Cambria"/>
              <a:sym typeface="Cambria"/>
            </a:endParaRPr>
          </a:p>
        </p:txBody>
      </p:sp>
      <p:sp>
        <p:nvSpPr>
          <p:cNvPr id="8" name="Title 1"/>
          <p:cNvSpPr>
            <a:spLocks noGrp="1"/>
          </p:cNvSpPr>
          <p:nvPr>
            <p:ph type="ctrTitle"/>
          </p:nvPr>
        </p:nvSpPr>
        <p:spPr>
          <a:xfrm>
            <a:off x="679105" y="2724775"/>
            <a:ext cx="6858000" cy="1620837"/>
          </a:xfrm>
        </p:spPr>
        <p:txBody>
          <a:bodyPr>
            <a:normAutofit/>
          </a:bodyPr>
          <a:lstStyle/>
          <a:p>
            <a:r>
              <a:rPr lang="en-US" sz="2800" dirty="0">
                <a:solidFill>
                  <a:srgbClr val="2E471D"/>
                </a:solidFill>
                <a:latin typeface="Algerian" pitchFamily="82" charset="0"/>
              </a:rPr>
              <a:t> L-1 Ethics, ENRICHMENT AND impact in Scientific Writing Part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4997"/>
            <a:ext cx="3023585" cy="769441"/>
          </a:xfrm>
          <a:prstGeom prst="rect">
            <a:avLst/>
          </a:prstGeom>
          <a:noFill/>
        </p:spPr>
        <p:txBody>
          <a:bodyPr wrap="none" rtlCol="0">
            <a:spAutoFit/>
          </a:bodyPr>
          <a:lstStyle/>
          <a:p>
            <a:r>
              <a:rPr lang="en-US" sz="4400" b="1" dirty="0">
                <a:solidFill>
                  <a:schemeClr val="bg1"/>
                </a:solidFill>
                <a:latin typeface="Comic Sans MS" pitchFamily="66" charset="0"/>
              </a:rPr>
              <a:t>Originality</a:t>
            </a:r>
          </a:p>
        </p:txBody>
      </p:sp>
      <p:sp>
        <p:nvSpPr>
          <p:cNvPr id="3" name="Rectangle 2"/>
          <p:cNvSpPr/>
          <p:nvPr/>
        </p:nvSpPr>
        <p:spPr>
          <a:xfrm>
            <a:off x="304800" y="1447800"/>
            <a:ext cx="5181600" cy="4154984"/>
          </a:xfrm>
          <a:prstGeom prst="rect">
            <a:avLst/>
          </a:prstGeom>
        </p:spPr>
        <p:txBody>
          <a:bodyPr wrap="square">
            <a:spAutoFit/>
          </a:bodyPr>
          <a:lstStyle/>
          <a:p>
            <a:pPr marL="509588" indent="-388938" algn="just">
              <a:buFont typeface="Wingdings" pitchFamily="2" charset="2"/>
              <a:buChar char="v"/>
            </a:pPr>
            <a:r>
              <a:rPr lang="en-US" sz="2400" i="1" dirty="0">
                <a:solidFill>
                  <a:srgbClr val="C00000"/>
                </a:solidFill>
              </a:rPr>
              <a:t>Not republishing the same findings </a:t>
            </a:r>
            <a:r>
              <a:rPr lang="en-US" sz="2400" i="1" dirty="0"/>
              <a:t>(except under special circumstances, with the original source cited)</a:t>
            </a:r>
          </a:p>
          <a:p>
            <a:pPr marL="509588" indent="-388938" algn="just">
              <a:buFont typeface="Wingdings" pitchFamily="2" charset="2"/>
              <a:buChar char="v"/>
            </a:pPr>
            <a:endParaRPr lang="en-US" sz="2400" i="1" dirty="0"/>
          </a:p>
          <a:p>
            <a:pPr marL="509588" indent="-388938" algn="just">
              <a:buFont typeface="Wingdings" pitchFamily="2" charset="2"/>
              <a:buChar char="v"/>
            </a:pPr>
            <a:r>
              <a:rPr lang="en-US" sz="2400" i="1" dirty="0">
                <a:solidFill>
                  <a:srgbClr val="C00000"/>
                </a:solidFill>
              </a:rPr>
              <a:t>Not submitting the same manuscript </a:t>
            </a:r>
            <a:r>
              <a:rPr lang="en-US" sz="2400" i="1" dirty="0">
                <a:solidFill>
                  <a:srgbClr val="2E471D"/>
                </a:solidFill>
              </a:rPr>
              <a:t>to two or more journals at once</a:t>
            </a:r>
          </a:p>
          <a:p>
            <a:pPr marL="509588" indent="-388938" algn="just">
              <a:buFont typeface="Wingdings" pitchFamily="2" charset="2"/>
              <a:buChar char="v"/>
            </a:pPr>
            <a:endParaRPr lang="en-US" sz="2400" i="1" dirty="0"/>
          </a:p>
          <a:p>
            <a:pPr marL="509588" indent="-388938" algn="just">
              <a:buFont typeface="Wingdings" pitchFamily="2" charset="2"/>
              <a:buChar char="v"/>
            </a:pPr>
            <a:r>
              <a:rPr lang="en-US" sz="2400" i="1" dirty="0">
                <a:solidFill>
                  <a:srgbClr val="C00000"/>
                </a:solidFill>
              </a:rPr>
              <a:t>Not dividing one research project into many little papers </a:t>
            </a:r>
            <a:r>
              <a:rPr lang="en-US" sz="2400" i="1" dirty="0"/>
              <a:t>(“salami science”)</a:t>
            </a:r>
            <a:endParaRPr lang="en-US" sz="2400" dirty="0"/>
          </a:p>
        </p:txBody>
      </p:sp>
      <p:pic>
        <p:nvPicPr>
          <p:cNvPr id="4" name="Picture 3"/>
          <p:cNvPicPr>
            <a:picLocks noChangeAspect="1" noChangeArrowheads="1"/>
          </p:cNvPicPr>
          <p:nvPr/>
        </p:nvPicPr>
        <p:blipFill>
          <a:blip r:embed="rId2" cstate="print"/>
          <a:srcRect l="2222" t="3285" r="4444" b="8019"/>
          <a:stretch>
            <a:fillRect/>
          </a:stretch>
        </p:blipFill>
        <p:spPr bwMode="auto">
          <a:xfrm>
            <a:off x="5486400" y="1600200"/>
            <a:ext cx="3200400" cy="2057400"/>
          </a:xfrm>
          <a:prstGeom prst="rect">
            <a:avLst/>
          </a:prstGeom>
          <a:noFill/>
          <a:ln w="9525">
            <a:noFill/>
            <a:miter lim="800000"/>
            <a:headEnd/>
            <a:tailEnd/>
          </a:ln>
        </p:spPr>
      </p:pic>
    </p:spTree>
    <p:extLst>
      <p:ext uri="{BB962C8B-B14F-4D97-AF65-F5344CB8AC3E}">
        <p14:creationId xmlns:p14="http://schemas.microsoft.com/office/powerpoint/2010/main" val="1269958481"/>
      </p:ext>
    </p:ext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304800"/>
            <a:ext cx="4318811" cy="646331"/>
          </a:xfrm>
          <a:prstGeom prst="rect">
            <a:avLst/>
          </a:prstGeom>
        </p:spPr>
        <p:txBody>
          <a:bodyPr wrap="none">
            <a:spAutoFit/>
          </a:bodyPr>
          <a:lstStyle/>
          <a:p>
            <a:r>
              <a:rPr lang="en-US" sz="3600" b="1" dirty="0">
                <a:solidFill>
                  <a:schemeClr val="bg1"/>
                </a:solidFill>
                <a:latin typeface="Comic Sans MS" pitchFamily="66" charset="0"/>
              </a:rPr>
              <a:t>Research integrity</a:t>
            </a:r>
            <a:endParaRPr lang="en-US" sz="3600" dirty="0">
              <a:solidFill>
                <a:schemeClr val="bg1"/>
              </a:solidFill>
              <a:latin typeface="Comic Sans MS" pitchFamily="66" charset="0"/>
            </a:endParaRPr>
          </a:p>
        </p:txBody>
      </p:sp>
      <p:sp>
        <p:nvSpPr>
          <p:cNvPr id="3" name="Rectangle 2"/>
          <p:cNvSpPr/>
          <p:nvPr/>
        </p:nvSpPr>
        <p:spPr>
          <a:xfrm>
            <a:off x="0" y="1143000"/>
            <a:ext cx="4419600" cy="4955203"/>
          </a:xfrm>
          <a:prstGeom prst="rect">
            <a:avLst/>
          </a:prstGeom>
        </p:spPr>
        <p:txBody>
          <a:bodyPr wrap="square">
            <a:spAutoFit/>
          </a:bodyPr>
          <a:lstStyle/>
          <a:p>
            <a:pPr algn="just"/>
            <a:r>
              <a:rPr lang="en-US" sz="2800" b="1" u="sng" dirty="0">
                <a:solidFill>
                  <a:srgbClr val="C00000"/>
                </a:solidFill>
              </a:rPr>
              <a:t>Includes: </a:t>
            </a:r>
          </a:p>
          <a:p>
            <a:pPr marL="344488" indent="-344488" algn="just">
              <a:buBlip>
                <a:blip r:embed="rId2"/>
              </a:buBlip>
            </a:pPr>
            <a:r>
              <a:rPr lang="en-US" sz="2400" dirty="0"/>
              <a:t>the use of honest and verifiable methods in proposing, performing, and evaluating research.</a:t>
            </a:r>
          </a:p>
          <a:p>
            <a:pPr marL="344488" indent="-344488" algn="just">
              <a:buBlip>
                <a:blip r:embed="rId2"/>
              </a:buBlip>
            </a:pPr>
            <a:endParaRPr lang="en-US" sz="2400" dirty="0"/>
          </a:p>
          <a:p>
            <a:pPr marL="344488" indent="-344488" algn="just">
              <a:buBlip>
                <a:blip r:embed="rId2"/>
              </a:buBlip>
            </a:pPr>
            <a:r>
              <a:rPr lang="en-US" sz="2400" dirty="0"/>
              <a:t>reporting research results with particular attention to adherence  to rules, regulations, guidelines, and following commonly accepted professional codes or norms (Ethics).</a:t>
            </a:r>
          </a:p>
        </p:txBody>
      </p:sp>
      <p:pic>
        <p:nvPicPr>
          <p:cNvPr id="19458" name="Picture 2" descr="https://science.sciencemag.org/content/340/6132/552/F1.large.jpg"/>
          <p:cNvPicPr>
            <a:picLocks noChangeAspect="1" noChangeArrowheads="1"/>
          </p:cNvPicPr>
          <p:nvPr/>
        </p:nvPicPr>
        <p:blipFill>
          <a:blip r:embed="rId3" cstate="print"/>
          <a:srcRect/>
          <a:stretch>
            <a:fillRect/>
          </a:stretch>
        </p:blipFill>
        <p:spPr bwMode="auto">
          <a:xfrm>
            <a:off x="4583471" y="1447800"/>
            <a:ext cx="4560529" cy="4876800"/>
          </a:xfrm>
          <a:prstGeom prst="rect">
            <a:avLst/>
          </a:prstGeom>
          <a:noFill/>
        </p:spPr>
      </p:pic>
    </p:spTree>
    <p:extLst>
      <p:ext uri="{BB962C8B-B14F-4D97-AF65-F5344CB8AC3E}">
        <p14:creationId xmlns:p14="http://schemas.microsoft.com/office/powerpoint/2010/main" val="3610746125"/>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871"/>
            <a:ext cx="7315200" cy="1077218"/>
          </a:xfrm>
          <a:prstGeom prst="rect">
            <a:avLst/>
          </a:prstGeom>
        </p:spPr>
        <p:txBody>
          <a:bodyPr wrap="square">
            <a:spAutoFit/>
          </a:bodyPr>
          <a:lstStyle/>
          <a:p>
            <a:pPr algn="ctr"/>
            <a:r>
              <a:rPr lang="en-US" sz="3200" dirty="0">
                <a:solidFill>
                  <a:schemeClr val="bg1"/>
                </a:solidFill>
                <a:latin typeface="Comic Sans MS" pitchFamily="66" charset="0"/>
              </a:rPr>
              <a:t>What can happen when research lacks integrity?</a:t>
            </a:r>
          </a:p>
        </p:txBody>
      </p:sp>
      <p:sp>
        <p:nvSpPr>
          <p:cNvPr id="3" name="Rectangle 2"/>
          <p:cNvSpPr/>
          <p:nvPr/>
        </p:nvSpPr>
        <p:spPr>
          <a:xfrm>
            <a:off x="304800" y="1524000"/>
            <a:ext cx="3886200" cy="3477875"/>
          </a:xfrm>
          <a:prstGeom prst="rect">
            <a:avLst/>
          </a:prstGeom>
        </p:spPr>
        <p:txBody>
          <a:bodyPr wrap="square">
            <a:spAutoFit/>
          </a:bodyPr>
          <a:lstStyle/>
          <a:p>
            <a:r>
              <a:rPr lang="en-US" sz="3600" b="1" dirty="0">
                <a:solidFill>
                  <a:srgbClr val="CC0066"/>
                </a:solidFill>
              </a:rPr>
              <a:t>High Crimes</a:t>
            </a:r>
          </a:p>
          <a:p>
            <a:endParaRPr lang="en-US" b="1" dirty="0"/>
          </a:p>
          <a:p>
            <a:endParaRPr lang="en-US" b="1" dirty="0"/>
          </a:p>
          <a:p>
            <a:endParaRPr lang="en-US" b="1" dirty="0"/>
          </a:p>
          <a:p>
            <a:endParaRPr lang="en-US" b="1" dirty="0"/>
          </a:p>
          <a:p>
            <a:r>
              <a:rPr lang="en-US" sz="2800" dirty="0"/>
              <a:t>Research Misconduct</a:t>
            </a:r>
          </a:p>
          <a:p>
            <a:pPr marL="344488" indent="-344488">
              <a:buFont typeface="Wingdings" pitchFamily="2" charset="2"/>
              <a:buChar char="Ø"/>
            </a:pPr>
            <a:r>
              <a:rPr lang="en-US" sz="2800" dirty="0"/>
              <a:t>Plagiarism</a:t>
            </a:r>
          </a:p>
          <a:p>
            <a:pPr marL="344488" indent="-344488">
              <a:buFont typeface="Wingdings" pitchFamily="2" charset="2"/>
              <a:buChar char="Ø"/>
            </a:pPr>
            <a:r>
              <a:rPr lang="en-US" sz="2800" dirty="0"/>
              <a:t>Fabrication of data</a:t>
            </a:r>
          </a:p>
          <a:p>
            <a:pPr marL="344488" indent="-344488">
              <a:buFont typeface="Wingdings" pitchFamily="2" charset="2"/>
              <a:buChar char="Ø"/>
            </a:pPr>
            <a:r>
              <a:rPr lang="en-US" sz="2800" dirty="0"/>
              <a:t>Falsification of data</a:t>
            </a:r>
          </a:p>
        </p:txBody>
      </p:sp>
      <p:sp>
        <p:nvSpPr>
          <p:cNvPr id="4" name="Rectangle 3"/>
          <p:cNvSpPr/>
          <p:nvPr/>
        </p:nvSpPr>
        <p:spPr>
          <a:xfrm>
            <a:off x="4114800" y="1447800"/>
            <a:ext cx="4800600" cy="4832092"/>
          </a:xfrm>
          <a:prstGeom prst="rect">
            <a:avLst/>
          </a:prstGeom>
        </p:spPr>
        <p:txBody>
          <a:bodyPr wrap="square">
            <a:spAutoFit/>
          </a:bodyPr>
          <a:lstStyle/>
          <a:p>
            <a:pPr marL="284163" indent="-284163">
              <a:buFont typeface="Wingdings" pitchFamily="2" charset="2"/>
              <a:buChar char="ü"/>
            </a:pPr>
            <a:r>
              <a:rPr lang="en-US" sz="2800" dirty="0"/>
              <a:t>Debarment from receipt of  agency funding</a:t>
            </a:r>
          </a:p>
          <a:p>
            <a:pPr marL="284163" indent="-284163">
              <a:buFont typeface="Wingdings" pitchFamily="2" charset="2"/>
              <a:buChar char="ü"/>
            </a:pPr>
            <a:r>
              <a:rPr lang="en-US" sz="2800" dirty="0"/>
              <a:t>Supervision &amp; certification of future research</a:t>
            </a:r>
          </a:p>
          <a:p>
            <a:pPr marL="284163" indent="-284163">
              <a:buFont typeface="Wingdings" pitchFamily="2" charset="2"/>
              <a:buChar char="ü"/>
            </a:pPr>
            <a:r>
              <a:rPr lang="en-US" sz="2800" dirty="0"/>
              <a:t>Stop research</a:t>
            </a:r>
          </a:p>
          <a:p>
            <a:pPr marL="284163" indent="-284163">
              <a:buFont typeface="Wingdings" pitchFamily="2" charset="2"/>
              <a:buChar char="ü"/>
            </a:pPr>
            <a:r>
              <a:rPr lang="en-US" sz="2800" dirty="0"/>
              <a:t>Termination</a:t>
            </a:r>
          </a:p>
          <a:p>
            <a:pPr marL="284163" indent="-284163">
              <a:buFont typeface="Wingdings" pitchFamily="2" charset="2"/>
              <a:buChar char="ü"/>
            </a:pPr>
            <a:r>
              <a:rPr lang="en-US" sz="2800" dirty="0"/>
              <a:t>Cancel the  degree</a:t>
            </a:r>
          </a:p>
          <a:p>
            <a:pPr marL="284163" indent="-284163">
              <a:buFont typeface="Wingdings" pitchFamily="2" charset="2"/>
              <a:buChar char="ü"/>
            </a:pPr>
            <a:r>
              <a:rPr lang="en-US" sz="2800" dirty="0"/>
              <a:t>Formal reprimand and apology</a:t>
            </a:r>
          </a:p>
          <a:p>
            <a:pPr marL="284163" indent="-284163">
              <a:buFont typeface="Wingdings" pitchFamily="2" charset="2"/>
              <a:buChar char="ü"/>
            </a:pPr>
            <a:r>
              <a:rPr lang="en-US" sz="2800" dirty="0"/>
              <a:t>Ethical training</a:t>
            </a:r>
          </a:p>
          <a:p>
            <a:pPr marL="284163" indent="-284163">
              <a:buFont typeface="Wingdings" pitchFamily="2" charset="2"/>
              <a:buChar char="ü"/>
            </a:pPr>
            <a:r>
              <a:rPr lang="en-US" sz="2800" dirty="0"/>
              <a:t>Withholding pay</a:t>
            </a:r>
          </a:p>
        </p:txBody>
      </p:sp>
      <p:sp>
        <p:nvSpPr>
          <p:cNvPr id="5" name="Right Arrow 4"/>
          <p:cNvSpPr/>
          <p:nvPr/>
        </p:nvSpPr>
        <p:spPr>
          <a:xfrm rot="5400000">
            <a:off x="1048512" y="2456688"/>
            <a:ext cx="978408" cy="484632"/>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2895600" y="1676400"/>
            <a:ext cx="978408" cy="484632"/>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005958"/>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clrChange>
              <a:clrFrom>
                <a:srgbClr val="FFFFFF"/>
              </a:clrFrom>
              <a:clrTo>
                <a:srgbClr val="FFFFFF">
                  <a:alpha val="0"/>
                </a:srgbClr>
              </a:clrTo>
            </a:clrChange>
            <a:lum bright="-10000" contrast="20000"/>
          </a:blip>
          <a:srcRect l="30904" t="14090" r="1759" b="2549"/>
          <a:stretch>
            <a:fillRect/>
          </a:stretch>
        </p:blipFill>
        <p:spPr bwMode="auto">
          <a:xfrm>
            <a:off x="228600" y="990600"/>
            <a:ext cx="8186245" cy="5105400"/>
          </a:xfrm>
          <a:prstGeom prst="rect">
            <a:avLst/>
          </a:prstGeom>
          <a:noFill/>
          <a:ln w="9525">
            <a:noFill/>
            <a:miter lim="800000"/>
            <a:headEnd/>
            <a:tailEnd/>
          </a:ln>
        </p:spPr>
      </p:pic>
      <p:sp>
        <p:nvSpPr>
          <p:cNvPr id="3" name="Rectangle 2"/>
          <p:cNvSpPr/>
          <p:nvPr/>
        </p:nvSpPr>
        <p:spPr>
          <a:xfrm>
            <a:off x="228600" y="18871"/>
            <a:ext cx="7086600" cy="646331"/>
          </a:xfrm>
          <a:prstGeom prst="rect">
            <a:avLst/>
          </a:prstGeom>
        </p:spPr>
        <p:txBody>
          <a:bodyPr wrap="square">
            <a:spAutoFit/>
          </a:bodyPr>
          <a:lstStyle/>
          <a:p>
            <a:pPr algn="ctr"/>
            <a:r>
              <a:rPr lang="en-US" sz="3600" dirty="0">
                <a:solidFill>
                  <a:schemeClr val="bg1"/>
                </a:solidFill>
                <a:latin typeface="Comic Sans MS" pitchFamily="66" charset="0"/>
              </a:rPr>
              <a:t>Distribution of ethical issues </a:t>
            </a:r>
          </a:p>
        </p:txBody>
      </p:sp>
    </p:spTree>
    <p:extLst>
      <p:ext uri="{BB962C8B-B14F-4D97-AF65-F5344CB8AC3E}">
        <p14:creationId xmlns:p14="http://schemas.microsoft.com/office/powerpoint/2010/main" val="144859663"/>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Diagonal Corner Rectangle 7"/>
          <p:cNvSpPr/>
          <p:nvPr/>
        </p:nvSpPr>
        <p:spPr>
          <a:xfrm>
            <a:off x="76200" y="4648200"/>
            <a:ext cx="8839200" cy="1524000"/>
          </a:xfrm>
          <a:prstGeom prst="round2DiagRect">
            <a:avLst/>
          </a:prstGeom>
          <a:solidFill>
            <a:schemeClr val="accent6">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28600" y="3657600"/>
            <a:ext cx="8686800" cy="838200"/>
          </a:xfrm>
          <a:prstGeom prst="roundRect">
            <a:avLst/>
          </a:prstGeom>
          <a:solidFill>
            <a:schemeClr val="accent1">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28600" y="2819400"/>
            <a:ext cx="8686800" cy="685800"/>
          </a:xfrm>
          <a:prstGeom prst="round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28600" y="2133600"/>
            <a:ext cx="8686800" cy="609600"/>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2400" y="1150709"/>
            <a:ext cx="8686800" cy="4708981"/>
          </a:xfrm>
          <a:prstGeom prst="rect">
            <a:avLst/>
          </a:prstGeom>
        </p:spPr>
        <p:txBody>
          <a:bodyPr wrap="square">
            <a:spAutoFit/>
          </a:bodyPr>
          <a:lstStyle/>
          <a:p>
            <a:pPr algn="just"/>
            <a:r>
              <a:rPr lang="en-US" sz="2000" dirty="0">
                <a:latin typeface="+mj-lt"/>
              </a:rPr>
              <a:t>Research misconduct is defined as fabrication, falsification, or plagiarism in proposing, performing, or reviewing research, or in reporting research results.</a:t>
            </a:r>
          </a:p>
          <a:p>
            <a:pPr algn="just"/>
            <a:endParaRPr lang="en-US" sz="2000" dirty="0">
              <a:latin typeface="+mj-lt"/>
            </a:endParaRPr>
          </a:p>
          <a:p>
            <a:pPr algn="ctr"/>
            <a:r>
              <a:rPr lang="en-US" sz="2000" dirty="0">
                <a:solidFill>
                  <a:srgbClr val="CC0066"/>
                </a:solidFill>
                <a:latin typeface="+mj-lt"/>
              </a:rPr>
              <a:t> </a:t>
            </a:r>
            <a:r>
              <a:rPr lang="en-US" sz="2000" b="1" dirty="0">
                <a:solidFill>
                  <a:srgbClr val="CC0066"/>
                </a:solidFill>
                <a:latin typeface="+mj-lt"/>
              </a:rPr>
              <a:t>Fabrication </a:t>
            </a:r>
            <a:r>
              <a:rPr lang="en-US" sz="2000" dirty="0">
                <a:latin typeface="+mj-lt"/>
              </a:rPr>
              <a:t>is making up data or results and recording or reporting them.</a:t>
            </a:r>
          </a:p>
          <a:p>
            <a:pPr algn="just"/>
            <a:endParaRPr lang="en-US" sz="2000" dirty="0">
              <a:latin typeface="+mj-lt"/>
            </a:endParaRPr>
          </a:p>
          <a:p>
            <a:pPr algn="ctr"/>
            <a:r>
              <a:rPr lang="en-US" sz="2000" b="1" dirty="0">
                <a:solidFill>
                  <a:srgbClr val="CC0066"/>
                </a:solidFill>
                <a:latin typeface="+mj-lt"/>
              </a:rPr>
              <a:t>Falsification </a:t>
            </a:r>
            <a:r>
              <a:rPr lang="en-US" sz="2000" dirty="0">
                <a:latin typeface="+mj-lt"/>
              </a:rPr>
              <a:t>is manipulating research materials, equipment, or processes, or changing or omitting data or results.</a:t>
            </a:r>
          </a:p>
          <a:p>
            <a:pPr algn="just"/>
            <a:endParaRPr lang="en-US" sz="2000" dirty="0">
              <a:latin typeface="+mj-lt"/>
            </a:endParaRPr>
          </a:p>
          <a:p>
            <a:pPr algn="ctr"/>
            <a:r>
              <a:rPr lang="en-US" sz="2000" b="1" dirty="0">
                <a:solidFill>
                  <a:srgbClr val="002060"/>
                </a:solidFill>
                <a:latin typeface="+mj-lt"/>
              </a:rPr>
              <a:t>Plagiarism</a:t>
            </a:r>
            <a:r>
              <a:rPr lang="en-US" sz="2000" dirty="0">
                <a:latin typeface="+mj-lt"/>
              </a:rPr>
              <a:t> is the appropriation of another person’s ideas, processes, results, or words without giving appropriate credit.</a:t>
            </a:r>
          </a:p>
          <a:p>
            <a:pPr algn="just"/>
            <a:endParaRPr lang="en-US" sz="2000" dirty="0">
              <a:latin typeface="+mj-lt"/>
            </a:endParaRPr>
          </a:p>
          <a:p>
            <a:pPr marL="344488" indent="-344488" algn="just">
              <a:buFont typeface="Wingdings" pitchFamily="2" charset="2"/>
              <a:buChar char="ü"/>
            </a:pPr>
            <a:r>
              <a:rPr lang="en-US" sz="2000" dirty="0">
                <a:solidFill>
                  <a:schemeClr val="bg1"/>
                </a:solidFill>
                <a:latin typeface="+mj-lt"/>
              </a:rPr>
              <a:t>Research misconduct does not include honest error or differences of opinion.</a:t>
            </a:r>
          </a:p>
          <a:p>
            <a:pPr marL="344488" indent="-344488" algn="just">
              <a:buFont typeface="Wingdings" pitchFamily="2" charset="2"/>
              <a:buChar char="ü"/>
            </a:pPr>
            <a:r>
              <a:rPr lang="en-US" sz="2000" dirty="0">
                <a:solidFill>
                  <a:schemeClr val="bg1"/>
                </a:solidFill>
                <a:latin typeface="+mj-lt"/>
              </a:rPr>
              <a:t>Research misconduct includes the destruction of, absence of, or accused person's failure to provide research records accurately documenting the questioned research.</a:t>
            </a:r>
          </a:p>
        </p:txBody>
      </p:sp>
      <p:sp>
        <p:nvSpPr>
          <p:cNvPr id="4" name="Rectangle 3"/>
          <p:cNvSpPr/>
          <p:nvPr/>
        </p:nvSpPr>
        <p:spPr>
          <a:xfrm>
            <a:off x="228600" y="18871"/>
            <a:ext cx="7086600" cy="1077218"/>
          </a:xfrm>
          <a:prstGeom prst="rect">
            <a:avLst/>
          </a:prstGeom>
        </p:spPr>
        <p:txBody>
          <a:bodyPr wrap="square">
            <a:spAutoFit/>
          </a:bodyPr>
          <a:lstStyle/>
          <a:p>
            <a:pPr algn="ctr"/>
            <a:r>
              <a:rPr lang="en-US" sz="3200" dirty="0">
                <a:solidFill>
                  <a:schemeClr val="bg1"/>
                </a:solidFill>
                <a:latin typeface="Comic Sans MS" pitchFamily="66" charset="0"/>
              </a:rPr>
              <a:t>Research Misconduct</a:t>
            </a:r>
          </a:p>
          <a:p>
            <a:pPr algn="ctr"/>
            <a:r>
              <a:rPr lang="en-US" sz="3200" dirty="0">
                <a:solidFill>
                  <a:schemeClr val="bg1"/>
                </a:solidFill>
                <a:latin typeface="Comic Sans MS" pitchFamily="66" charset="0"/>
              </a:rPr>
              <a:t>(FFP)</a:t>
            </a:r>
          </a:p>
        </p:txBody>
      </p:sp>
    </p:spTree>
    <p:extLst>
      <p:ext uri="{BB962C8B-B14F-4D97-AF65-F5344CB8AC3E}">
        <p14:creationId xmlns:p14="http://schemas.microsoft.com/office/powerpoint/2010/main" val="629213911"/>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533400" y="304800"/>
            <a:ext cx="7239000" cy="838200"/>
          </a:xfrm>
        </p:spPr>
        <p:txBody>
          <a:bodyPr/>
          <a:lstStyle/>
          <a:p>
            <a:r>
              <a:rPr lang="en-US" b="1" dirty="0">
                <a:solidFill>
                  <a:srgbClr val="FF0000"/>
                </a:solidFill>
              </a:rPr>
              <a:t>Why People Plagiaries?</a:t>
            </a:r>
          </a:p>
        </p:txBody>
      </p:sp>
      <p:sp>
        <p:nvSpPr>
          <p:cNvPr id="165891" name="AutoShape 3"/>
          <p:cNvSpPr>
            <a:spLocks noChangeArrowheads="1"/>
          </p:cNvSpPr>
          <p:nvPr/>
        </p:nvSpPr>
        <p:spPr bwMode="auto">
          <a:xfrm>
            <a:off x="762000" y="1828800"/>
            <a:ext cx="2895600" cy="1447800"/>
          </a:xfrm>
          <a:prstGeom prst="wedgeEllipseCallout">
            <a:avLst>
              <a:gd name="adj1" fmla="val 90514"/>
              <a:gd name="adj2" fmla="val 144190"/>
            </a:avLst>
          </a:prstGeom>
          <a:solidFill>
            <a:schemeClr val="accent1"/>
          </a:solidFill>
          <a:ln w="9525">
            <a:solidFill>
              <a:schemeClr val="tx1"/>
            </a:solidFill>
            <a:miter lim="800000"/>
            <a:headEnd/>
            <a:tailEnd/>
          </a:ln>
          <a:effectLst/>
        </p:spPr>
        <p:txBody>
          <a:bodyPr wrap="none" anchor="ctr"/>
          <a:lstStyle/>
          <a:p>
            <a:pPr algn="ctr"/>
            <a:r>
              <a:rPr lang="en-US">
                <a:latin typeface="Comic Sans MS" pitchFamily="66" charset="0"/>
              </a:rPr>
              <a:t>Pressures to publish </a:t>
            </a:r>
          </a:p>
          <a:p>
            <a:pPr algn="ctr"/>
            <a:r>
              <a:rPr lang="en-US">
                <a:latin typeface="Comic Sans MS" pitchFamily="66" charset="0"/>
              </a:rPr>
              <a:t>(for career advancement)</a:t>
            </a:r>
          </a:p>
          <a:p>
            <a:pPr algn="ctr"/>
            <a:endParaRPr lang="en-US">
              <a:latin typeface="Comic Sans MS" pitchFamily="66" charset="0"/>
            </a:endParaRPr>
          </a:p>
        </p:txBody>
      </p:sp>
      <p:sp>
        <p:nvSpPr>
          <p:cNvPr id="165893" name="AutoShape 5"/>
          <p:cNvSpPr>
            <a:spLocks noChangeArrowheads="1"/>
          </p:cNvSpPr>
          <p:nvPr/>
        </p:nvSpPr>
        <p:spPr bwMode="auto">
          <a:xfrm>
            <a:off x="838200" y="4648200"/>
            <a:ext cx="2057400" cy="1371600"/>
          </a:xfrm>
          <a:prstGeom prst="wedgeEllipseCallout">
            <a:avLst>
              <a:gd name="adj1" fmla="val 140588"/>
              <a:gd name="adj2" fmla="val 21296"/>
            </a:avLst>
          </a:prstGeom>
          <a:solidFill>
            <a:schemeClr val="accent1"/>
          </a:solidFill>
          <a:ln w="9525">
            <a:solidFill>
              <a:schemeClr val="tx1"/>
            </a:solidFill>
            <a:miter lim="800000"/>
            <a:headEnd/>
            <a:tailEnd/>
          </a:ln>
          <a:effectLst/>
        </p:spPr>
        <p:txBody>
          <a:bodyPr wrap="none" anchor="ctr"/>
          <a:lstStyle/>
          <a:p>
            <a:pPr algn="ctr" eaLnBrk="1" hangingPunct="1">
              <a:spcBef>
                <a:spcPct val="20000"/>
              </a:spcBef>
              <a:buClr>
                <a:schemeClr val="hlink"/>
              </a:buClr>
              <a:buFont typeface="Times" pitchFamily="48" charset="0"/>
              <a:buNone/>
            </a:pPr>
            <a:r>
              <a:rPr lang="en-US">
                <a:latin typeface="Comic Sans MS" pitchFamily="66" charset="0"/>
              </a:rPr>
              <a:t>Lack of knowledge</a:t>
            </a:r>
          </a:p>
        </p:txBody>
      </p:sp>
      <p:sp>
        <p:nvSpPr>
          <p:cNvPr id="165894" name="AutoShape 6"/>
          <p:cNvSpPr>
            <a:spLocks noChangeArrowheads="1"/>
          </p:cNvSpPr>
          <p:nvPr/>
        </p:nvSpPr>
        <p:spPr bwMode="auto">
          <a:xfrm>
            <a:off x="2895600" y="4038600"/>
            <a:ext cx="1905000" cy="1295400"/>
          </a:xfrm>
          <a:prstGeom prst="wedgeRoundRectCallout">
            <a:avLst>
              <a:gd name="adj1" fmla="val 65667"/>
              <a:gd name="adj2" fmla="val 35537"/>
              <a:gd name="adj3" fmla="val 16667"/>
            </a:avLst>
          </a:prstGeom>
          <a:solidFill>
            <a:schemeClr val="accent1"/>
          </a:solidFill>
          <a:ln w="9525">
            <a:solidFill>
              <a:schemeClr val="tx1"/>
            </a:solidFill>
            <a:miter lim="800000"/>
            <a:headEnd/>
            <a:tailEnd/>
          </a:ln>
          <a:effectLst/>
        </p:spPr>
        <p:txBody>
          <a:bodyPr wrap="none" anchor="ctr"/>
          <a:lstStyle/>
          <a:p>
            <a:pPr algn="ctr"/>
            <a:r>
              <a:rPr lang="en-US">
                <a:latin typeface="Comic Sans MS" pitchFamily="66" charset="0"/>
              </a:rPr>
              <a:t>Lack of </a:t>
            </a:r>
          </a:p>
          <a:p>
            <a:pPr algn="ctr"/>
            <a:r>
              <a:rPr lang="en-US">
                <a:latin typeface="Comic Sans MS" pitchFamily="66" charset="0"/>
              </a:rPr>
              <a:t>Enforcement</a:t>
            </a:r>
          </a:p>
        </p:txBody>
      </p:sp>
      <p:sp>
        <p:nvSpPr>
          <p:cNvPr id="165895" name="AutoShape 7"/>
          <p:cNvSpPr>
            <a:spLocks noChangeArrowheads="1"/>
          </p:cNvSpPr>
          <p:nvPr/>
        </p:nvSpPr>
        <p:spPr bwMode="auto">
          <a:xfrm>
            <a:off x="6324600" y="4419600"/>
            <a:ext cx="2209800" cy="1371600"/>
          </a:xfrm>
          <a:prstGeom prst="wedgeRoundRectCallout">
            <a:avLst>
              <a:gd name="adj1" fmla="val -78806"/>
              <a:gd name="adj2" fmla="val 24074"/>
              <a:gd name="adj3" fmla="val 16667"/>
            </a:avLst>
          </a:prstGeom>
          <a:solidFill>
            <a:schemeClr val="accent1"/>
          </a:solidFill>
          <a:ln w="9525">
            <a:solidFill>
              <a:schemeClr val="tx1"/>
            </a:solidFill>
            <a:miter lim="800000"/>
            <a:headEnd/>
            <a:tailEnd/>
          </a:ln>
          <a:effectLst/>
        </p:spPr>
        <p:txBody>
          <a:bodyPr wrap="none" anchor="ctr"/>
          <a:lstStyle/>
          <a:p>
            <a:pPr algn="ctr" eaLnBrk="1" hangingPunct="1">
              <a:spcBef>
                <a:spcPct val="20000"/>
              </a:spcBef>
              <a:buClr>
                <a:schemeClr val="hlink"/>
              </a:buClr>
              <a:buFont typeface="Times" pitchFamily="48" charset="0"/>
              <a:buNone/>
            </a:pPr>
            <a:r>
              <a:rPr lang="en-US">
                <a:latin typeface="Comic Sans MS" pitchFamily="66" charset="0"/>
              </a:rPr>
              <a:t>Laziness</a:t>
            </a:r>
          </a:p>
        </p:txBody>
      </p:sp>
      <p:sp>
        <p:nvSpPr>
          <p:cNvPr id="165896" name="AutoShape 8"/>
          <p:cNvSpPr>
            <a:spLocks noChangeArrowheads="1"/>
          </p:cNvSpPr>
          <p:nvPr/>
        </p:nvSpPr>
        <p:spPr bwMode="auto">
          <a:xfrm>
            <a:off x="762000" y="3352800"/>
            <a:ext cx="2286000" cy="1219200"/>
          </a:xfrm>
          <a:prstGeom prst="wedgeEllipseCallout">
            <a:avLst>
              <a:gd name="adj1" fmla="val 88125"/>
              <a:gd name="adj2" fmla="val 26431"/>
            </a:avLst>
          </a:prstGeom>
          <a:solidFill>
            <a:schemeClr val="accent1"/>
          </a:solidFill>
          <a:ln w="9525">
            <a:solidFill>
              <a:schemeClr val="tx1"/>
            </a:solidFill>
            <a:miter lim="800000"/>
            <a:headEnd/>
            <a:tailEnd/>
          </a:ln>
          <a:effectLst/>
        </p:spPr>
        <p:txBody>
          <a:bodyPr wrap="none" anchor="ctr"/>
          <a:lstStyle/>
          <a:p>
            <a:pPr algn="ctr"/>
            <a:endParaRPr lang="en-US" sz="2400"/>
          </a:p>
        </p:txBody>
      </p:sp>
      <p:sp>
        <p:nvSpPr>
          <p:cNvPr id="165897" name="Text Box 9"/>
          <p:cNvSpPr txBox="1">
            <a:spLocks noChangeArrowheads="1"/>
          </p:cNvSpPr>
          <p:nvPr/>
        </p:nvSpPr>
        <p:spPr bwMode="auto">
          <a:xfrm>
            <a:off x="990600" y="3824288"/>
            <a:ext cx="1760538" cy="366712"/>
          </a:xfrm>
          <a:prstGeom prst="rect">
            <a:avLst/>
          </a:prstGeom>
          <a:noFill/>
          <a:ln w="9525">
            <a:noFill/>
            <a:miter lim="800000"/>
            <a:headEnd/>
            <a:tailEnd/>
          </a:ln>
          <a:effectLst/>
        </p:spPr>
        <p:txBody>
          <a:bodyPr wrap="none">
            <a:spAutoFit/>
          </a:bodyPr>
          <a:lstStyle/>
          <a:p>
            <a:pPr algn="ctr"/>
            <a:r>
              <a:rPr lang="en-US">
                <a:latin typeface="Comic Sans MS" pitchFamily="66" charset="0"/>
              </a:rPr>
              <a:t>Fear of failure</a:t>
            </a:r>
          </a:p>
        </p:txBody>
      </p:sp>
      <p:pic>
        <p:nvPicPr>
          <p:cNvPr id="165898" name="Picture 10" descr="bd05048_"/>
          <p:cNvPicPr>
            <a:picLocks noChangeAspect="1" noChangeArrowheads="1"/>
          </p:cNvPicPr>
          <p:nvPr/>
        </p:nvPicPr>
        <p:blipFill>
          <a:blip r:embed="rId3"/>
          <a:srcRect/>
          <a:stretch>
            <a:fillRect/>
          </a:stretch>
        </p:blipFill>
        <p:spPr bwMode="auto">
          <a:xfrm>
            <a:off x="4572000" y="4876800"/>
            <a:ext cx="1246188" cy="1295400"/>
          </a:xfrm>
          <a:prstGeom prst="rect">
            <a:avLst/>
          </a:prstGeom>
          <a:noFill/>
        </p:spPr>
      </p:pic>
      <p:sp>
        <p:nvSpPr>
          <p:cNvPr id="165899" name="AutoShape 11"/>
          <p:cNvSpPr>
            <a:spLocks noChangeArrowheads="1"/>
          </p:cNvSpPr>
          <p:nvPr/>
        </p:nvSpPr>
        <p:spPr bwMode="auto">
          <a:xfrm>
            <a:off x="3276600" y="1447800"/>
            <a:ext cx="2819400" cy="685800"/>
          </a:xfrm>
          <a:prstGeom prst="wedgeRoundRectCallout">
            <a:avLst>
              <a:gd name="adj1" fmla="val -29056"/>
              <a:gd name="adj2" fmla="val 257870"/>
              <a:gd name="adj3" fmla="val 16667"/>
            </a:avLst>
          </a:prstGeom>
          <a:solidFill>
            <a:schemeClr val="accent1"/>
          </a:solidFill>
          <a:ln w="9525">
            <a:solidFill>
              <a:schemeClr val="tx1"/>
            </a:solidFill>
            <a:miter lim="800000"/>
            <a:headEnd/>
            <a:tailEnd/>
          </a:ln>
          <a:effectLst/>
        </p:spPr>
        <p:txBody>
          <a:bodyPr/>
          <a:lstStyle/>
          <a:p>
            <a:r>
              <a:rPr lang="en-US">
                <a:latin typeface="Comic Sans MS" pitchFamily="66" charset="0"/>
              </a:rPr>
              <a:t>Lack of time / planning</a:t>
            </a:r>
          </a:p>
        </p:txBody>
      </p:sp>
      <p:sp>
        <p:nvSpPr>
          <p:cNvPr id="165900" name="AutoShape 12"/>
          <p:cNvSpPr>
            <a:spLocks noChangeArrowheads="1"/>
          </p:cNvSpPr>
          <p:nvPr/>
        </p:nvSpPr>
        <p:spPr bwMode="auto">
          <a:xfrm>
            <a:off x="5867400" y="1905000"/>
            <a:ext cx="2819400" cy="685800"/>
          </a:xfrm>
          <a:prstGeom prst="wedgeRoundRectCallout">
            <a:avLst>
              <a:gd name="adj1" fmla="val -45269"/>
              <a:gd name="adj2" fmla="val 352315"/>
              <a:gd name="adj3" fmla="val 16667"/>
            </a:avLst>
          </a:prstGeom>
          <a:solidFill>
            <a:schemeClr val="accent1"/>
          </a:solidFill>
          <a:ln w="9525">
            <a:solidFill>
              <a:schemeClr val="tx1"/>
            </a:solidFill>
            <a:miter lim="800000"/>
            <a:headEnd/>
            <a:tailEnd/>
          </a:ln>
          <a:effectLst/>
        </p:spPr>
        <p:txBody>
          <a:bodyPr/>
          <a:lstStyle/>
          <a:p>
            <a:r>
              <a:rPr lang="en-US">
                <a:latin typeface="Comic Sans MS" pitchFamily="66" charset="0"/>
              </a:rPr>
              <a:t>To influence others</a:t>
            </a:r>
          </a:p>
        </p:txBody>
      </p:sp>
      <p:sp>
        <p:nvSpPr>
          <p:cNvPr id="165892" name="AutoShape 4"/>
          <p:cNvSpPr>
            <a:spLocks noChangeArrowheads="1"/>
          </p:cNvSpPr>
          <p:nvPr/>
        </p:nvSpPr>
        <p:spPr bwMode="auto">
          <a:xfrm>
            <a:off x="3962400" y="2590800"/>
            <a:ext cx="4724400" cy="1676400"/>
          </a:xfrm>
          <a:prstGeom prst="wedgeEllipseCallout">
            <a:avLst>
              <a:gd name="adj1" fmla="val -27556"/>
              <a:gd name="adj2" fmla="val 93940"/>
            </a:avLst>
          </a:prstGeom>
          <a:solidFill>
            <a:schemeClr val="accent1"/>
          </a:solidFill>
          <a:ln w="9525">
            <a:solidFill>
              <a:schemeClr val="tx1"/>
            </a:solidFill>
            <a:miter lim="800000"/>
            <a:headEnd/>
            <a:tailEnd/>
          </a:ln>
          <a:effectLst/>
        </p:spPr>
        <p:txBody>
          <a:bodyPr wrap="none" anchor="ctr"/>
          <a:lstStyle/>
          <a:p>
            <a:pPr algn="ctr"/>
            <a:r>
              <a:rPr lang="en-US" dirty="0">
                <a:latin typeface="Comic Sans MS" pitchFamily="66" charset="0"/>
              </a:rPr>
              <a:t>Competition </a:t>
            </a:r>
          </a:p>
          <a:p>
            <a:pPr algn="ctr"/>
            <a:r>
              <a:rPr lang="en-US" dirty="0">
                <a:latin typeface="Comic Sans MS" pitchFamily="66" charset="0"/>
              </a:rPr>
              <a:t>(parental &amp; colleague pressure)</a:t>
            </a:r>
          </a:p>
        </p:txBody>
      </p:sp>
    </p:spTree>
    <p:extLst>
      <p:ext uri="{BB962C8B-B14F-4D97-AF65-F5344CB8AC3E}">
        <p14:creationId xmlns:p14="http://schemas.microsoft.com/office/powerpoint/2010/main" val="325643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899"/>
                                        </p:tgtEl>
                                        <p:attrNameLst>
                                          <p:attrName>style.visibility</p:attrName>
                                        </p:attrNameLst>
                                      </p:cBhvr>
                                      <p:to>
                                        <p:strVal val="visible"/>
                                      </p:to>
                                    </p:set>
                                    <p:anim calcmode="lin" valueType="num">
                                      <p:cBhvr additive="base">
                                        <p:cTn id="7" dur="500" fill="hold"/>
                                        <p:tgtEl>
                                          <p:spTgt spid="165899"/>
                                        </p:tgtEl>
                                        <p:attrNameLst>
                                          <p:attrName>ppt_x</p:attrName>
                                        </p:attrNameLst>
                                      </p:cBhvr>
                                      <p:tavLst>
                                        <p:tav tm="0">
                                          <p:val>
                                            <p:strVal val="#ppt_x"/>
                                          </p:val>
                                        </p:tav>
                                        <p:tav tm="100000">
                                          <p:val>
                                            <p:strVal val="#ppt_x"/>
                                          </p:val>
                                        </p:tav>
                                      </p:tavLst>
                                    </p:anim>
                                    <p:anim calcmode="lin" valueType="num">
                                      <p:cBhvr additive="base">
                                        <p:cTn id="8" dur="500" fill="hold"/>
                                        <p:tgtEl>
                                          <p:spTgt spid="1658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5900"/>
                                        </p:tgtEl>
                                        <p:attrNameLst>
                                          <p:attrName>style.visibility</p:attrName>
                                        </p:attrNameLst>
                                      </p:cBhvr>
                                      <p:to>
                                        <p:strVal val="visible"/>
                                      </p:to>
                                    </p:set>
                                    <p:anim calcmode="lin" valueType="num">
                                      <p:cBhvr additive="base">
                                        <p:cTn id="13" dur="500" fill="hold"/>
                                        <p:tgtEl>
                                          <p:spTgt spid="165900"/>
                                        </p:tgtEl>
                                        <p:attrNameLst>
                                          <p:attrName>ppt_x</p:attrName>
                                        </p:attrNameLst>
                                      </p:cBhvr>
                                      <p:tavLst>
                                        <p:tav tm="0">
                                          <p:val>
                                            <p:strVal val="#ppt_x"/>
                                          </p:val>
                                        </p:tav>
                                        <p:tav tm="100000">
                                          <p:val>
                                            <p:strVal val="#ppt_x"/>
                                          </p:val>
                                        </p:tav>
                                      </p:tavLst>
                                    </p:anim>
                                    <p:anim calcmode="lin" valueType="num">
                                      <p:cBhvr additive="base">
                                        <p:cTn id="14" dur="500" fill="hold"/>
                                        <p:tgtEl>
                                          <p:spTgt spid="1659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9" grpId="0" animBg="1" autoUpdateAnimBg="0"/>
      <p:bldP spid="16590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Related image"/>
          <p:cNvPicPr>
            <a:picLocks noChangeAspect="1" noChangeArrowheads="1"/>
          </p:cNvPicPr>
          <p:nvPr/>
        </p:nvPicPr>
        <p:blipFill>
          <a:blip r:embed="rId2" cstate="print">
            <a:clrChange>
              <a:clrFrom>
                <a:srgbClr val="FFF8E6"/>
              </a:clrFrom>
              <a:clrTo>
                <a:srgbClr val="FFF8E6">
                  <a:alpha val="0"/>
                </a:srgbClr>
              </a:clrTo>
            </a:clrChange>
          </a:blip>
          <a:srcRect/>
          <a:stretch>
            <a:fillRect/>
          </a:stretch>
        </p:blipFill>
        <p:spPr bwMode="auto">
          <a:xfrm>
            <a:off x="304800" y="1371600"/>
            <a:ext cx="8534400" cy="4114800"/>
          </a:xfrm>
          <a:prstGeom prst="rect">
            <a:avLst/>
          </a:prstGeom>
          <a:noFill/>
        </p:spPr>
      </p:pic>
    </p:spTree>
    <p:extLst>
      <p:ext uri="{BB962C8B-B14F-4D97-AF65-F5344CB8AC3E}">
        <p14:creationId xmlns:p14="http://schemas.microsoft.com/office/powerpoint/2010/main" val="3802076262"/>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5181600" cy="5262979"/>
          </a:xfrm>
          <a:prstGeom prst="rect">
            <a:avLst/>
          </a:prstGeom>
        </p:spPr>
        <p:txBody>
          <a:bodyPr wrap="square">
            <a:spAutoFit/>
          </a:bodyPr>
          <a:lstStyle/>
          <a:p>
            <a:pPr algn="just"/>
            <a:r>
              <a:rPr lang="en-US" sz="2400" dirty="0"/>
              <a:t>→  Presenting fictitious data</a:t>
            </a:r>
          </a:p>
          <a:p>
            <a:pPr algn="just"/>
            <a:r>
              <a:rPr lang="en-US" sz="2400" dirty="0"/>
              <a:t> → Manipulation of data or experiments to obtain a desired outcome, or to avoid a non-desired outcome.</a:t>
            </a:r>
          </a:p>
          <a:p>
            <a:pPr algn="just"/>
            <a:endParaRPr lang="en-US" sz="2400" dirty="0"/>
          </a:p>
          <a:p>
            <a:pPr algn="just"/>
            <a:r>
              <a:rPr lang="en-US" sz="2400" b="1" u="sng" dirty="0"/>
              <a:t>Problems:</a:t>
            </a:r>
          </a:p>
          <a:p>
            <a:pPr algn="just">
              <a:buFontTx/>
              <a:buChar char="-"/>
            </a:pPr>
            <a:r>
              <a:rPr lang="en-US" sz="2400" dirty="0"/>
              <a:t>Dilutes integrity of research</a:t>
            </a:r>
          </a:p>
          <a:p>
            <a:pPr algn="just">
              <a:buFontTx/>
              <a:buChar char="-"/>
            </a:pPr>
            <a:r>
              <a:rPr lang="en-US" sz="2400" dirty="0"/>
              <a:t>violating both the basic values and widely accepted professional standards of science.</a:t>
            </a:r>
          </a:p>
          <a:p>
            <a:pPr algn="just"/>
            <a:r>
              <a:rPr lang="en-US" sz="2400" dirty="0"/>
              <a:t>- Wastes time of other scientists trying to replicate the research</a:t>
            </a:r>
          </a:p>
          <a:p>
            <a:pPr algn="just"/>
            <a:r>
              <a:rPr lang="en-US" sz="2400" dirty="0"/>
              <a:t>- Decreases public trust in science/research</a:t>
            </a:r>
          </a:p>
        </p:txBody>
      </p:sp>
      <p:sp>
        <p:nvSpPr>
          <p:cNvPr id="3" name="Rectangle 2"/>
          <p:cNvSpPr/>
          <p:nvPr/>
        </p:nvSpPr>
        <p:spPr>
          <a:xfrm>
            <a:off x="152400" y="152400"/>
            <a:ext cx="7086600" cy="584775"/>
          </a:xfrm>
          <a:prstGeom prst="rect">
            <a:avLst/>
          </a:prstGeom>
        </p:spPr>
        <p:txBody>
          <a:bodyPr wrap="square">
            <a:spAutoFit/>
          </a:bodyPr>
          <a:lstStyle/>
          <a:p>
            <a:pPr algn="ctr"/>
            <a:r>
              <a:rPr lang="en-US" sz="3200" b="1" dirty="0">
                <a:solidFill>
                  <a:schemeClr val="bg1"/>
                </a:solidFill>
                <a:latin typeface="Comic Sans MS" pitchFamily="66" charset="0"/>
              </a:rPr>
              <a:t>Data fabrication and falsification</a:t>
            </a:r>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57800" y="1295400"/>
            <a:ext cx="3457575"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6593146"/>
      </p:ext>
    </p:extLst>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85800" y="914400"/>
            <a:ext cx="7620000" cy="5618269"/>
          </a:xfrm>
          <a:prstGeom prst="rect">
            <a:avLst/>
          </a:prstGeom>
          <a:noFill/>
          <a:ln w="9525">
            <a:noFill/>
            <a:miter lim="800000"/>
            <a:headEnd/>
            <a:tailEnd/>
          </a:ln>
        </p:spPr>
      </p:pic>
    </p:spTree>
    <p:extLst>
      <p:ext uri="{BB962C8B-B14F-4D97-AF65-F5344CB8AC3E}">
        <p14:creationId xmlns:p14="http://schemas.microsoft.com/office/powerpoint/2010/main" val="2284062"/>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85800" y="1032755"/>
            <a:ext cx="7848600" cy="5749045"/>
          </a:xfrm>
          <a:prstGeom prst="rect">
            <a:avLst/>
          </a:prstGeom>
          <a:noFill/>
          <a:ln w="9525">
            <a:noFill/>
            <a:miter lim="800000"/>
            <a:headEnd/>
            <a:tailEnd/>
          </a:ln>
        </p:spPr>
      </p:pic>
    </p:spTree>
    <p:extLst>
      <p:ext uri="{BB962C8B-B14F-4D97-AF65-F5344CB8AC3E}">
        <p14:creationId xmlns:p14="http://schemas.microsoft.com/office/powerpoint/2010/main" val="1447748233"/>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05000" y="177800"/>
            <a:ext cx="4724400" cy="853016"/>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p>
            <a:pPr lvl="0" algn="ctr">
              <a:spcBef>
                <a:spcPct val="0"/>
              </a:spcBef>
            </a:pPr>
            <a:r>
              <a:rPr lang="en-US" sz="2800" dirty="0"/>
              <a:t>Objective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533400" y="1778001"/>
            <a:ext cx="7848600" cy="153888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buFont typeface="Wingdings" pitchFamily="2" charset="2"/>
              <a:buChar char="Ø"/>
            </a:pPr>
            <a:r>
              <a:rPr lang="en-US" sz="1600" dirty="0"/>
              <a:t>. </a:t>
            </a:r>
            <a:r>
              <a:rPr lang="en-US" sz="3200" dirty="0"/>
              <a:t>The students will understand basic concept of publication and ethics </a:t>
            </a:r>
            <a:endParaRPr lang="en-US" sz="3200" dirty="0">
              <a:solidFill>
                <a:srgbClr val="FF0000"/>
              </a:solidFill>
            </a:endParaRPr>
          </a:p>
          <a:p>
            <a:pPr algn="just"/>
            <a:endParaRPr lang="en-US" sz="1600" dirty="0"/>
          </a:p>
          <a:p>
            <a:endParaRPr lang="en-US" dirty="0"/>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6200" y="3442900"/>
            <a:ext cx="5562600" cy="34151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6">
                  <a:lumMod val="60000"/>
                  <a:lumOff val="40000"/>
                </a:schemeClr>
              </a:solidFill>
            </a:endParaRPr>
          </a:p>
        </p:txBody>
      </p:sp>
      <p:sp>
        <p:nvSpPr>
          <p:cNvPr id="2" name="Rectangle 1"/>
          <p:cNvSpPr/>
          <p:nvPr/>
        </p:nvSpPr>
        <p:spPr>
          <a:xfrm>
            <a:off x="76200" y="2075795"/>
            <a:ext cx="9067800" cy="1323439"/>
          </a:xfrm>
          <a:prstGeom prst="rect">
            <a:avLst/>
          </a:prstGeom>
        </p:spPr>
        <p:txBody>
          <a:bodyPr wrap="square">
            <a:spAutoFit/>
          </a:bodyPr>
          <a:lstStyle/>
          <a:p>
            <a:pPr algn="just"/>
            <a:r>
              <a:rPr lang="en-US" sz="2000" dirty="0"/>
              <a:t> →   </a:t>
            </a:r>
            <a:r>
              <a:rPr lang="en-US" sz="2000" dirty="0">
                <a:solidFill>
                  <a:srgbClr val="FF0000"/>
                </a:solidFill>
              </a:rPr>
              <a:t>Misappropriation of intellectual property</a:t>
            </a:r>
          </a:p>
          <a:p>
            <a:pPr algn="just"/>
            <a:r>
              <a:rPr lang="en-US" sz="2000" dirty="0"/>
              <a:t> → </a:t>
            </a:r>
            <a:r>
              <a:rPr lang="en-US" sz="2000" dirty="0">
                <a:solidFill>
                  <a:schemeClr val="accent6">
                    <a:lumMod val="50000"/>
                  </a:schemeClr>
                </a:solidFill>
              </a:rPr>
              <a:t>Substantial unattributed textual copying of another's work</a:t>
            </a:r>
          </a:p>
          <a:p>
            <a:pPr algn="just"/>
            <a:r>
              <a:rPr lang="en-US" sz="2000" dirty="0"/>
              <a:t> → </a:t>
            </a:r>
            <a:r>
              <a:rPr lang="en-US" sz="2000" dirty="0">
                <a:solidFill>
                  <a:srgbClr val="CC0066"/>
                </a:solidFill>
              </a:rPr>
              <a:t>Includes the appropriation of ideas obtained by privileged communication (e.g. review process)</a:t>
            </a:r>
          </a:p>
        </p:txBody>
      </p:sp>
      <p:pic>
        <p:nvPicPr>
          <p:cNvPr id="2050" name="Picture 2"/>
          <p:cNvPicPr>
            <a:picLocks noChangeAspect="1" noChangeArrowheads="1"/>
          </p:cNvPicPr>
          <p:nvPr/>
        </p:nvPicPr>
        <p:blipFill>
          <a:blip r:embed="rId2" cstate="print"/>
          <a:srcRect t="9621" r="12245" b="19184"/>
          <a:stretch>
            <a:fillRect/>
          </a:stretch>
        </p:blipFill>
        <p:spPr bwMode="auto">
          <a:xfrm>
            <a:off x="5715000" y="3505200"/>
            <a:ext cx="3429000" cy="3352800"/>
          </a:xfrm>
          <a:prstGeom prst="rect">
            <a:avLst/>
          </a:prstGeom>
          <a:noFill/>
          <a:ln w="9525">
            <a:noFill/>
            <a:miter lim="800000"/>
            <a:headEnd/>
            <a:tailEnd/>
          </a:ln>
        </p:spPr>
      </p:pic>
      <p:sp>
        <p:nvSpPr>
          <p:cNvPr id="4" name="Rectangle 3"/>
          <p:cNvSpPr/>
          <p:nvPr/>
        </p:nvSpPr>
        <p:spPr>
          <a:xfrm>
            <a:off x="1676400" y="152400"/>
            <a:ext cx="5562600" cy="707886"/>
          </a:xfrm>
          <a:prstGeom prst="rect">
            <a:avLst/>
          </a:prstGeom>
        </p:spPr>
        <p:txBody>
          <a:bodyPr wrap="square">
            <a:spAutoFit/>
          </a:bodyPr>
          <a:lstStyle/>
          <a:p>
            <a:pPr algn="ctr"/>
            <a:r>
              <a:rPr lang="en-US" sz="4000" b="1" dirty="0">
                <a:solidFill>
                  <a:schemeClr val="bg1"/>
                </a:solidFill>
                <a:latin typeface="Comic Sans MS" pitchFamily="66" charset="0"/>
              </a:rPr>
              <a:t>Plagiarism</a:t>
            </a:r>
          </a:p>
        </p:txBody>
      </p:sp>
      <p:sp>
        <p:nvSpPr>
          <p:cNvPr id="5" name="Rectangle 4"/>
          <p:cNvSpPr/>
          <p:nvPr/>
        </p:nvSpPr>
        <p:spPr>
          <a:xfrm>
            <a:off x="228600" y="1066800"/>
            <a:ext cx="8610600" cy="1015663"/>
          </a:xfrm>
          <a:prstGeom prst="rect">
            <a:avLst/>
          </a:prstGeom>
        </p:spPr>
        <p:txBody>
          <a:bodyPr wrap="square">
            <a:spAutoFit/>
          </a:bodyPr>
          <a:lstStyle/>
          <a:p>
            <a:pPr algn="just"/>
            <a:r>
              <a:rPr lang="en-US" sz="2000" b="1" dirty="0">
                <a:solidFill>
                  <a:srgbClr val="002060"/>
                </a:solidFill>
                <a:latin typeface="+mj-lt"/>
              </a:rPr>
              <a:t>Use of others’ published and unpublished ideas or words</a:t>
            </a:r>
            <a:r>
              <a:rPr lang="en-US" sz="2000" b="1" dirty="0">
                <a:latin typeface="+mj-lt"/>
              </a:rPr>
              <a:t> </a:t>
            </a:r>
            <a:r>
              <a:rPr lang="en-US" sz="2000" dirty="0">
                <a:latin typeface="+mj-lt"/>
              </a:rPr>
              <a:t>(or other intellectual property) without attribution or  permission, and presenting them as new and original rather than derived from an existing source.</a:t>
            </a:r>
          </a:p>
        </p:txBody>
      </p:sp>
      <p:sp>
        <p:nvSpPr>
          <p:cNvPr id="7" name="Rectangle 6"/>
          <p:cNvSpPr/>
          <p:nvPr/>
        </p:nvSpPr>
        <p:spPr>
          <a:xfrm>
            <a:off x="152400" y="3441680"/>
            <a:ext cx="5410200" cy="3416320"/>
          </a:xfrm>
          <a:prstGeom prst="rect">
            <a:avLst/>
          </a:prstGeom>
        </p:spPr>
        <p:txBody>
          <a:bodyPr wrap="square">
            <a:spAutoFit/>
          </a:bodyPr>
          <a:lstStyle/>
          <a:p>
            <a:pPr algn="just"/>
            <a:r>
              <a:rPr lang="en-US" sz="2400" b="1" u="sng" dirty="0"/>
              <a:t>Some guidelines:</a:t>
            </a:r>
          </a:p>
          <a:p>
            <a:pPr algn="just"/>
            <a:r>
              <a:rPr lang="en-US" sz="2400" dirty="0"/>
              <a:t>- </a:t>
            </a:r>
            <a:r>
              <a:rPr lang="en-US" sz="2400" dirty="0">
                <a:solidFill>
                  <a:srgbClr val="002060"/>
                </a:solidFill>
              </a:rPr>
              <a:t>Always acknowledge explicitly the origin of an idea</a:t>
            </a:r>
          </a:p>
          <a:p>
            <a:pPr algn="just"/>
            <a:r>
              <a:rPr lang="en-US" sz="2400" dirty="0">
                <a:solidFill>
                  <a:srgbClr val="002060"/>
                </a:solidFill>
              </a:rPr>
              <a:t>- If exact text is used, use quotation marks “ ...” </a:t>
            </a:r>
          </a:p>
          <a:p>
            <a:pPr algn="just"/>
            <a:r>
              <a:rPr lang="en-US" sz="2400" dirty="0">
                <a:solidFill>
                  <a:srgbClr val="002060"/>
                </a:solidFill>
              </a:rPr>
              <a:t>- If paraphrasing: understand the concept, then use your own wording</a:t>
            </a:r>
          </a:p>
          <a:p>
            <a:pPr algn="just"/>
            <a:r>
              <a:rPr lang="en-US" sz="2400" dirty="0">
                <a:solidFill>
                  <a:srgbClr val="002060"/>
                </a:solidFill>
              </a:rPr>
              <a:t>- Provide a reference if a fact or idea is not common knowledge</a:t>
            </a:r>
          </a:p>
        </p:txBody>
      </p:sp>
    </p:spTree>
    <p:extLst>
      <p:ext uri="{BB962C8B-B14F-4D97-AF65-F5344CB8AC3E}">
        <p14:creationId xmlns:p14="http://schemas.microsoft.com/office/powerpoint/2010/main" val="1793455746"/>
      </p:ext>
    </p:extLst>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279400"/>
            <a:ext cx="4419600" cy="715963"/>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solidFill>
                  <a:schemeClr val="tx1"/>
                </a:solidFill>
                <a:latin typeface="+mj-lt"/>
                <a:ea typeface="+mj-ea"/>
                <a:cs typeface="+mj-cs"/>
              </a:rPr>
              <a:t>Quiz </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Rectangle 2"/>
          <p:cNvSpPr/>
          <p:nvPr/>
        </p:nvSpPr>
        <p:spPr>
          <a:xfrm>
            <a:off x="181627" y="1076762"/>
            <a:ext cx="6607480" cy="4616648"/>
          </a:xfrm>
          <a:prstGeom prst="rect">
            <a:avLst/>
          </a:prstGeom>
        </p:spPr>
        <p:txBody>
          <a:bodyPr wrap="square">
            <a:spAutoFit/>
          </a:bodyPr>
          <a:lstStyle/>
          <a:p>
            <a:r>
              <a:rPr lang="en-US" b="1" dirty="0"/>
              <a:t>Which principle of research ethics requires that participants are fully informed about the nature of the study and its potential risks?</a:t>
            </a:r>
            <a:endParaRPr lang="en-US" dirty="0"/>
          </a:p>
          <a:p>
            <a:r>
              <a:rPr lang="en-US" dirty="0"/>
              <a:t>A) Confidentiality</a:t>
            </a:r>
          </a:p>
          <a:p>
            <a:r>
              <a:rPr lang="en-US" dirty="0"/>
              <a:t>B) Informed Consent</a:t>
            </a:r>
          </a:p>
          <a:p>
            <a:r>
              <a:rPr lang="en-US" dirty="0"/>
              <a:t>C) Beneficence</a:t>
            </a:r>
          </a:p>
          <a:p>
            <a:r>
              <a:rPr lang="en-US" dirty="0"/>
              <a:t>D) Justice</a:t>
            </a:r>
          </a:p>
          <a:p>
            <a:endParaRPr lang="en-US" dirty="0"/>
          </a:p>
          <a:p>
            <a:r>
              <a:rPr lang="en-US" b="1" dirty="0"/>
              <a:t>What is the primary purpose of the principle of beneficence in research ethics?</a:t>
            </a:r>
            <a:endParaRPr lang="en-US" dirty="0"/>
          </a:p>
          <a:p>
            <a:r>
              <a:rPr lang="en-US" dirty="0"/>
              <a:t>A) To ensure research findings are published</a:t>
            </a:r>
          </a:p>
          <a:p>
            <a:r>
              <a:rPr lang="en-US" dirty="0"/>
              <a:t>B) To maximize benefits and minimize harm to participants</a:t>
            </a:r>
          </a:p>
          <a:p>
            <a:r>
              <a:rPr lang="en-US" dirty="0"/>
              <a:t>C) To protect the privacy of research participants</a:t>
            </a:r>
          </a:p>
          <a:p>
            <a:r>
              <a:rPr lang="en-US" dirty="0"/>
              <a:t>D) To provide participants with monetary compensation</a:t>
            </a:r>
          </a:p>
          <a:p>
            <a:endParaRPr lang="en-US" dirty="0"/>
          </a:p>
          <a:p>
            <a:r>
              <a:rPr lang="en-US" b="1" dirty="0"/>
              <a:t>Which ethical principle is concerned with fairness in the distribution of research benefits and burdens?</a:t>
            </a:r>
            <a:endParaRPr lang="en-US" dirty="0"/>
          </a:p>
          <a:p>
            <a:r>
              <a:rPr lang="en-US" dirty="0"/>
              <a:t>A) Integrity</a:t>
            </a:r>
          </a:p>
          <a:p>
            <a:r>
              <a:rPr lang="en-US" dirty="0"/>
              <a:t>B) Justice</a:t>
            </a:r>
          </a:p>
          <a:p>
            <a:r>
              <a:rPr lang="en-US" dirty="0"/>
              <a:t>C) Respect for Persons</a:t>
            </a:r>
          </a:p>
          <a:p>
            <a:r>
              <a:rPr lang="en-US" dirty="0"/>
              <a:t>D) Beneficence</a:t>
            </a:r>
          </a:p>
          <a:p>
            <a:endParaRPr lang="en-US" dirty="0"/>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55B9D28-F67B-4DD3-9A3C-99E0A89CFBCE}" type="slidenum">
              <a:rPr lang="en-US" smtClean="0"/>
              <a:pPr/>
              <a:t>22</a:t>
            </a:fld>
            <a:endParaRPr lang="en-US"/>
          </a:p>
        </p:txBody>
      </p:sp>
      <p:sp>
        <p:nvSpPr>
          <p:cNvPr id="3" name="Rectangle 2"/>
          <p:cNvSpPr/>
          <p:nvPr/>
        </p:nvSpPr>
        <p:spPr>
          <a:xfrm>
            <a:off x="269308" y="1170750"/>
            <a:ext cx="6983261" cy="4616648"/>
          </a:xfrm>
          <a:prstGeom prst="rect">
            <a:avLst/>
          </a:prstGeom>
        </p:spPr>
        <p:txBody>
          <a:bodyPr wrap="square">
            <a:spAutoFit/>
          </a:bodyPr>
          <a:lstStyle/>
          <a:p>
            <a:r>
              <a:rPr lang="en-US" b="1" dirty="0"/>
              <a:t>What does the principle of confidentiality in research ethics primarily focus on?</a:t>
            </a:r>
            <a:endParaRPr lang="en-US" dirty="0"/>
          </a:p>
          <a:p>
            <a:r>
              <a:rPr lang="en-US" dirty="0"/>
              <a:t>A) Ensuring the research data is kept secure</a:t>
            </a:r>
          </a:p>
          <a:p>
            <a:r>
              <a:rPr lang="en-US" dirty="0"/>
              <a:t>B) Obtaining consent from participants</a:t>
            </a:r>
          </a:p>
          <a:p>
            <a:r>
              <a:rPr lang="en-US" dirty="0"/>
              <a:t>C) Providing financial compensation to participants</a:t>
            </a:r>
          </a:p>
          <a:p>
            <a:r>
              <a:rPr lang="en-US" dirty="0"/>
              <a:t>D) Avoiding conflicts of interest</a:t>
            </a:r>
          </a:p>
          <a:p>
            <a:r>
              <a:rPr lang="en-US" b="1" dirty="0"/>
              <a:t>Which of the following is NOT a requirement for obtaining informed consent?</a:t>
            </a:r>
            <a:endParaRPr lang="en-US" dirty="0"/>
          </a:p>
          <a:p>
            <a:r>
              <a:rPr lang="en-US" dirty="0"/>
              <a:t>A) Disclosure of the study’s purpose</a:t>
            </a:r>
          </a:p>
          <a:p>
            <a:r>
              <a:rPr lang="en-US" dirty="0"/>
              <a:t>B) Explanation of the risks and benefits</a:t>
            </a:r>
          </a:p>
          <a:p>
            <a:r>
              <a:rPr lang="en-US" dirty="0"/>
              <a:t>C) Assurance of a monetary reward</a:t>
            </a:r>
          </a:p>
          <a:p>
            <a:r>
              <a:rPr lang="en-US" dirty="0"/>
              <a:t>D) Assurance of the participant’s right to withdraw</a:t>
            </a:r>
          </a:p>
          <a:p>
            <a:r>
              <a:rPr lang="en-US" b="1" dirty="0"/>
              <a:t>What is the primary role of an Institutional Review Board (IRB) in research?</a:t>
            </a:r>
            <a:endParaRPr lang="en-US" dirty="0"/>
          </a:p>
          <a:p>
            <a:r>
              <a:rPr lang="en-US" dirty="0"/>
              <a:t>A) To fund research projects</a:t>
            </a:r>
          </a:p>
          <a:p>
            <a:r>
              <a:rPr lang="en-US" dirty="0"/>
              <a:t>B) To review and approve research protocols to ensure ethical standards</a:t>
            </a:r>
          </a:p>
          <a:p>
            <a:r>
              <a:rPr lang="en-US" dirty="0"/>
              <a:t>C) To recruit participants for studies</a:t>
            </a:r>
          </a:p>
          <a:p>
            <a:r>
              <a:rPr lang="en-US" dirty="0"/>
              <a:t>D) To publish research findings</a:t>
            </a:r>
          </a:p>
          <a:p>
            <a:r>
              <a:rPr lang="en-US" b="1" dirty="0"/>
              <a:t>Which ethical principle is violated if a researcher falsifies data?</a:t>
            </a:r>
            <a:endParaRPr lang="en-US" dirty="0"/>
          </a:p>
          <a:p>
            <a:r>
              <a:rPr lang="en-US" dirty="0"/>
              <a:t>A) Beneficence</a:t>
            </a:r>
          </a:p>
          <a:p>
            <a:r>
              <a:rPr lang="en-US" dirty="0"/>
              <a:t>B) Integrity</a:t>
            </a:r>
          </a:p>
          <a:p>
            <a:r>
              <a:rPr lang="en-US" dirty="0"/>
              <a:t>C) Justice</a:t>
            </a:r>
          </a:p>
          <a:p>
            <a:r>
              <a:rPr lang="en-US" dirty="0"/>
              <a:t>D) Confidentiality</a:t>
            </a:r>
          </a:p>
          <a:p>
            <a:endParaRPr lang="en-US" dirty="0"/>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55B9D28-F67B-4DD3-9A3C-99E0A89CFBCE}" type="slidenum">
              <a:rPr lang="en-US" smtClean="0"/>
              <a:pPr/>
              <a:t>23</a:t>
            </a:fld>
            <a:endParaRPr lang="en-US"/>
          </a:p>
        </p:txBody>
      </p:sp>
      <p:sp>
        <p:nvSpPr>
          <p:cNvPr id="3" name="Rectangle 2"/>
          <p:cNvSpPr/>
          <p:nvPr/>
        </p:nvSpPr>
        <p:spPr>
          <a:xfrm>
            <a:off x="219204" y="1138183"/>
            <a:ext cx="7985344" cy="5047536"/>
          </a:xfrm>
          <a:prstGeom prst="rect">
            <a:avLst/>
          </a:prstGeom>
        </p:spPr>
        <p:txBody>
          <a:bodyPr wrap="square">
            <a:spAutoFit/>
          </a:bodyPr>
          <a:lstStyle/>
          <a:p>
            <a:r>
              <a:rPr lang="en-US" b="1" dirty="0"/>
              <a:t>What is the main goal of debriefing in research studies?</a:t>
            </a:r>
            <a:endParaRPr lang="en-US" dirty="0"/>
          </a:p>
          <a:p>
            <a:r>
              <a:rPr lang="en-US" dirty="0"/>
              <a:t>A) To collect additional data from participants</a:t>
            </a:r>
          </a:p>
          <a:p>
            <a:r>
              <a:rPr lang="en-US" dirty="0"/>
              <a:t>B) To inform participants about the true nature of the study after their participation</a:t>
            </a:r>
          </a:p>
          <a:p>
            <a:r>
              <a:rPr lang="en-US" dirty="0"/>
              <a:t>C) To compensate participants for their time</a:t>
            </a:r>
          </a:p>
          <a:p>
            <a:r>
              <a:rPr lang="en-US" dirty="0"/>
              <a:t>D) To modify the research study's design</a:t>
            </a:r>
          </a:p>
          <a:p>
            <a:r>
              <a:rPr lang="en-US" b="1" dirty="0"/>
              <a:t>Which of the following is considered a vulnerable population in research ethics?</a:t>
            </a:r>
            <a:endParaRPr lang="en-US" dirty="0"/>
          </a:p>
          <a:p>
            <a:r>
              <a:rPr lang="en-US" dirty="0"/>
              <a:t>A) College students</a:t>
            </a:r>
          </a:p>
          <a:p>
            <a:r>
              <a:rPr lang="en-US" dirty="0"/>
              <a:t>B) Adults with full cognitive ability</a:t>
            </a:r>
          </a:p>
          <a:p>
            <a:r>
              <a:rPr lang="en-US" dirty="0"/>
              <a:t>C) Prisoners</a:t>
            </a:r>
          </a:p>
          <a:p>
            <a:r>
              <a:rPr lang="en-US" dirty="0"/>
              <a:t>D) Healthy volunteers</a:t>
            </a:r>
          </a:p>
          <a:p>
            <a:r>
              <a:rPr lang="en-US" b="1" dirty="0"/>
              <a:t>Which ethical principle ensures that research results are reported honestly and transparently?</a:t>
            </a:r>
            <a:endParaRPr lang="en-US" dirty="0"/>
          </a:p>
          <a:p>
            <a:r>
              <a:rPr lang="en-US" dirty="0"/>
              <a:t>A) Beneficence</a:t>
            </a:r>
          </a:p>
          <a:p>
            <a:r>
              <a:rPr lang="en-US" dirty="0"/>
              <a:t>B) Justice</a:t>
            </a:r>
          </a:p>
          <a:p>
            <a:r>
              <a:rPr lang="en-US" dirty="0"/>
              <a:t>C) Integrity</a:t>
            </a:r>
          </a:p>
          <a:p>
            <a:r>
              <a:rPr lang="en-US" dirty="0"/>
              <a:t>D) Respect for Persons</a:t>
            </a:r>
          </a:p>
          <a:p>
            <a:r>
              <a:rPr lang="en-US" b="1" dirty="0"/>
              <a:t>What does the term “dual role” in research ethics refer to?</a:t>
            </a:r>
            <a:endParaRPr lang="en-US" dirty="0"/>
          </a:p>
          <a:p>
            <a:r>
              <a:rPr lang="en-US" dirty="0"/>
              <a:t>A) Having multiple research grants</a:t>
            </a:r>
          </a:p>
          <a:p>
            <a:r>
              <a:rPr lang="en-US" dirty="0"/>
              <a:t>B) A researcher having more than one role, such as both therapist and researcher</a:t>
            </a:r>
          </a:p>
          <a:p>
            <a:r>
              <a:rPr lang="en-US" dirty="0"/>
              <a:t>C) Publishing in multiple journals</a:t>
            </a:r>
          </a:p>
          <a:p>
            <a:r>
              <a:rPr lang="en-US" dirty="0"/>
              <a:t>D) Working on multiple projects simultaneously</a:t>
            </a:r>
          </a:p>
          <a:p>
            <a:endParaRPr lang="en-US" dirty="0"/>
          </a:p>
          <a:p>
            <a:endParaRPr lang="en-US" dirty="0"/>
          </a:p>
        </p:txBody>
      </p:sp>
    </p:spTree>
    <p:extLst>
      <p:ext uri="{BB962C8B-B14F-4D97-AF65-F5344CB8AC3E}">
        <p14:creationId xmlns:p14="http://schemas.microsoft.com/office/powerpoint/2010/main" val="364900613"/>
      </p:ext>
    </p:extLst>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55B9D28-F67B-4DD3-9A3C-99E0A89CFBCE}" type="slidenum">
              <a:rPr lang="en-US" smtClean="0"/>
              <a:pPr/>
              <a:t>24</a:t>
            </a:fld>
            <a:endParaRPr lang="en-US"/>
          </a:p>
        </p:txBody>
      </p:sp>
      <p:sp>
        <p:nvSpPr>
          <p:cNvPr id="3" name="Rectangle 2"/>
          <p:cNvSpPr/>
          <p:nvPr/>
        </p:nvSpPr>
        <p:spPr>
          <a:xfrm>
            <a:off x="294361" y="1183276"/>
            <a:ext cx="7546932" cy="4832092"/>
          </a:xfrm>
          <a:prstGeom prst="rect">
            <a:avLst/>
          </a:prstGeom>
        </p:spPr>
        <p:txBody>
          <a:bodyPr wrap="square">
            <a:spAutoFit/>
          </a:bodyPr>
          <a:lstStyle/>
          <a:p>
            <a:r>
              <a:rPr lang="en-US" b="1" dirty="0"/>
              <a:t>Which principle requires researchers to avoid harm and protect participants from potential risks?</a:t>
            </a:r>
            <a:endParaRPr lang="en-US" dirty="0"/>
          </a:p>
          <a:p>
            <a:r>
              <a:rPr lang="en-US" dirty="0"/>
              <a:t>A) Justice</a:t>
            </a:r>
          </a:p>
          <a:p>
            <a:r>
              <a:rPr lang="en-US" dirty="0"/>
              <a:t>B) Respect for Persons</a:t>
            </a:r>
          </a:p>
          <a:p>
            <a:r>
              <a:rPr lang="en-US" dirty="0"/>
              <a:t>C) Beneficence</a:t>
            </a:r>
          </a:p>
          <a:p>
            <a:r>
              <a:rPr lang="en-US" dirty="0"/>
              <a:t>D) Integrity</a:t>
            </a:r>
          </a:p>
          <a:p>
            <a:r>
              <a:rPr lang="en-US" b="1" dirty="0"/>
              <a:t>What should researchers do if a study involves deception?</a:t>
            </a:r>
            <a:endParaRPr lang="en-US" dirty="0"/>
          </a:p>
          <a:p>
            <a:r>
              <a:rPr lang="en-US" dirty="0"/>
              <a:t>A) Ensure participants are never informed of the deception</a:t>
            </a:r>
          </a:p>
          <a:p>
            <a:r>
              <a:rPr lang="en-US" dirty="0"/>
              <a:t>B) Obtain approval from the IRB and debrief participants afterward</a:t>
            </a:r>
          </a:p>
          <a:p>
            <a:r>
              <a:rPr lang="en-US" dirty="0"/>
              <a:t>C) Ignore the ethical implications as long as the research is significant</a:t>
            </a:r>
          </a:p>
          <a:p>
            <a:r>
              <a:rPr lang="en-US" dirty="0"/>
              <a:t>D) Compensate participants more generously</a:t>
            </a:r>
          </a:p>
          <a:p>
            <a:r>
              <a:rPr lang="en-US" b="1" dirty="0"/>
              <a:t>In which situation is it acceptable to breach confidentiality in research?</a:t>
            </a:r>
            <a:endParaRPr lang="en-US" dirty="0"/>
          </a:p>
          <a:p>
            <a:r>
              <a:rPr lang="en-US" dirty="0"/>
              <a:t>A) To publish findings that could harm a participant’s reputation</a:t>
            </a:r>
          </a:p>
          <a:p>
            <a:r>
              <a:rPr lang="en-US" dirty="0"/>
              <a:t>B) To prevent harm or danger to the participant or others</a:t>
            </a:r>
          </a:p>
          <a:p>
            <a:r>
              <a:rPr lang="en-US" dirty="0"/>
              <a:t>C) To share information with colleagues</a:t>
            </a:r>
          </a:p>
          <a:p>
            <a:r>
              <a:rPr lang="en-US" dirty="0"/>
              <a:t>D) When the research is publicly funded</a:t>
            </a:r>
          </a:p>
          <a:p>
            <a:r>
              <a:rPr lang="en-US" b="1" dirty="0"/>
              <a:t>Which principle is concerned with respecting the autonomy of research participants?</a:t>
            </a:r>
            <a:endParaRPr lang="en-US" dirty="0"/>
          </a:p>
          <a:p>
            <a:r>
              <a:rPr lang="en-US" dirty="0"/>
              <a:t>A) Justice</a:t>
            </a:r>
          </a:p>
          <a:p>
            <a:r>
              <a:rPr lang="en-US" dirty="0"/>
              <a:t>B) Beneficence</a:t>
            </a:r>
          </a:p>
          <a:p>
            <a:r>
              <a:rPr lang="en-US" dirty="0"/>
              <a:t>C) Respect for Persons</a:t>
            </a:r>
          </a:p>
          <a:p>
            <a:r>
              <a:rPr lang="en-US" dirty="0"/>
              <a:t>D) Integrity</a:t>
            </a:r>
          </a:p>
          <a:p>
            <a:endParaRPr lang="en-US" dirty="0"/>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B56B88-8E42-BA37-B363-F89B7DA9C48E}"/>
              </a:ext>
            </a:extLst>
          </p:cNvPr>
          <p:cNvSpPr>
            <a:spLocks noGrp="1"/>
          </p:cNvSpPr>
          <p:nvPr>
            <p:ph type="sldNum" sz="quarter" idx="12"/>
          </p:nvPr>
        </p:nvSpPr>
        <p:spPr/>
        <p:txBody>
          <a:bodyPr/>
          <a:lstStyle/>
          <a:p>
            <a:fld id="{B55B9D28-F67B-4DD3-9A3C-99E0A89CFBCE}" type="slidenum">
              <a:rPr lang="en-US" smtClean="0"/>
              <a:pPr/>
              <a:t>3</a:t>
            </a:fld>
            <a:endParaRPr lang="en-US"/>
          </a:p>
        </p:txBody>
      </p:sp>
      <p:pic>
        <p:nvPicPr>
          <p:cNvPr id="6" name="Picture 5">
            <a:extLst>
              <a:ext uri="{FF2B5EF4-FFF2-40B4-BE49-F238E27FC236}">
                <a16:creationId xmlns:a16="http://schemas.microsoft.com/office/drawing/2014/main" id="{719CCEC8-AA1E-FDC9-BC85-3B53EE6C0CDF}"/>
              </a:ext>
            </a:extLst>
          </p:cNvPr>
          <p:cNvPicPr>
            <a:picLocks noChangeAspect="1"/>
          </p:cNvPicPr>
          <p:nvPr/>
        </p:nvPicPr>
        <p:blipFill>
          <a:blip r:embed="rId2"/>
          <a:srcRect t="6429"/>
          <a:stretch/>
        </p:blipFill>
        <p:spPr>
          <a:xfrm>
            <a:off x="2098044" y="1037229"/>
            <a:ext cx="4848666" cy="5186663"/>
          </a:xfrm>
          <a:prstGeom prst="rect">
            <a:avLst/>
          </a:prstGeom>
        </p:spPr>
      </p:pic>
    </p:spTree>
    <p:extLst>
      <p:ext uri="{BB962C8B-B14F-4D97-AF65-F5344CB8AC3E}">
        <p14:creationId xmlns:p14="http://schemas.microsoft.com/office/powerpoint/2010/main" val="1527457814"/>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228600"/>
            <a:ext cx="5253489" cy="707886"/>
          </a:xfrm>
          <a:prstGeom prst="rect">
            <a:avLst/>
          </a:prstGeom>
          <a:noFill/>
        </p:spPr>
        <p:txBody>
          <a:bodyPr wrap="none" rtlCol="0">
            <a:spAutoFit/>
          </a:bodyPr>
          <a:lstStyle/>
          <a:p>
            <a:r>
              <a:rPr lang="en-US" sz="4000" b="1" dirty="0">
                <a:solidFill>
                  <a:srgbClr val="FFFF00"/>
                </a:solidFill>
                <a:latin typeface="Garamond" pitchFamily="18" charset="0"/>
                <a:ea typeface="Batang" pitchFamily="18" charset="-127"/>
              </a:rPr>
              <a:t>Scientific Paper writing</a:t>
            </a:r>
          </a:p>
        </p:txBody>
      </p:sp>
      <p:sp>
        <p:nvSpPr>
          <p:cNvPr id="4" name="Rectangle 3"/>
          <p:cNvSpPr/>
          <p:nvPr/>
        </p:nvSpPr>
        <p:spPr>
          <a:xfrm>
            <a:off x="304800" y="1219200"/>
            <a:ext cx="5334000" cy="4324261"/>
          </a:xfrm>
          <a:prstGeom prst="rect">
            <a:avLst/>
          </a:prstGeom>
        </p:spPr>
        <p:txBody>
          <a:bodyPr wrap="square">
            <a:spAutoFit/>
          </a:bodyPr>
          <a:lstStyle/>
          <a:p>
            <a:pPr marL="284163" indent="-284163" algn="just">
              <a:buBlip>
                <a:blip r:embed="rId2"/>
              </a:buBlip>
            </a:pPr>
            <a:r>
              <a:rPr lang="en-US" sz="2500" dirty="0">
                <a:latin typeface="+mj-lt"/>
              </a:rPr>
              <a:t>A scientific paper is a </a:t>
            </a:r>
            <a:r>
              <a:rPr lang="en-US" sz="2500" b="1" dirty="0">
                <a:solidFill>
                  <a:schemeClr val="accent6">
                    <a:lumMod val="50000"/>
                  </a:schemeClr>
                </a:solidFill>
                <a:latin typeface="+mj-lt"/>
              </a:rPr>
              <a:t>written and published report</a:t>
            </a:r>
            <a:r>
              <a:rPr lang="en-US" sz="2500" dirty="0">
                <a:latin typeface="+mj-lt"/>
              </a:rPr>
              <a:t> describing original research results. </a:t>
            </a:r>
          </a:p>
          <a:p>
            <a:pPr marL="284163" indent="-284163" algn="just">
              <a:buBlip>
                <a:blip r:embed="rId2"/>
              </a:buBlip>
            </a:pPr>
            <a:r>
              <a:rPr lang="en-US" sz="2500" dirty="0">
                <a:latin typeface="+mj-lt"/>
              </a:rPr>
              <a:t> An accepted original scientific publication containing scientific information. </a:t>
            </a:r>
          </a:p>
          <a:p>
            <a:pPr marL="284163" indent="-284163" algn="just">
              <a:buBlip>
                <a:blip r:embed="rId2"/>
              </a:buBlip>
            </a:pPr>
            <a:r>
              <a:rPr lang="en-US" sz="2500" dirty="0">
                <a:solidFill>
                  <a:srgbClr val="002060"/>
                </a:solidFill>
                <a:latin typeface="+mj-lt"/>
              </a:rPr>
              <a:t>A scientific experiment is not complete until the results have been published and understood</a:t>
            </a:r>
            <a:r>
              <a:rPr lang="en-US" sz="2500" dirty="0">
                <a:latin typeface="+mj-lt"/>
              </a:rPr>
              <a:t>. </a:t>
            </a:r>
          </a:p>
          <a:p>
            <a:pPr marL="284163" indent="-284163" algn="just">
              <a:buBlip>
                <a:blip r:embed="rId2"/>
              </a:buBlip>
            </a:pPr>
            <a:r>
              <a:rPr lang="en-US" sz="2500" dirty="0">
                <a:latin typeface="+mj-lt"/>
              </a:rPr>
              <a:t>A scientific paper is a paper organized to meet the needs of valid publication</a:t>
            </a:r>
          </a:p>
        </p:txBody>
      </p:sp>
      <p:pic>
        <p:nvPicPr>
          <p:cNvPr id="1027" name="Picture 3"/>
          <p:cNvPicPr>
            <a:picLocks noChangeAspect="1" noChangeArrowheads="1"/>
          </p:cNvPicPr>
          <p:nvPr/>
        </p:nvPicPr>
        <p:blipFill>
          <a:blip r:embed="rId3" cstate="print"/>
          <a:srcRect/>
          <a:stretch>
            <a:fillRect/>
          </a:stretch>
        </p:blipFill>
        <p:spPr bwMode="auto">
          <a:xfrm>
            <a:off x="4018158" y="5543461"/>
            <a:ext cx="4876800" cy="9726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3"/>
          <p:cNvPicPr>
            <a:picLocks noChangeAspect="1" noChangeArrowheads="1"/>
          </p:cNvPicPr>
          <p:nvPr/>
        </p:nvPicPr>
        <p:blipFill rotWithShape="1">
          <a:blip r:embed="rId4" cstate="email">
            <a:clrChange>
              <a:clrFrom>
                <a:srgbClr val="FFFFFF"/>
              </a:clrFrom>
              <a:clrTo>
                <a:srgbClr val="FFFFFF">
                  <a:alpha val="0"/>
                </a:srgbClr>
              </a:clrTo>
            </a:clrChange>
            <a:grayscl/>
            <a:extLst>
              <a:ext uri="{28A0092B-C50C-407E-A947-70E740481C1C}">
                <a14:useLocalDpi xmlns:a14="http://schemas.microsoft.com/office/drawing/2010/main"/>
              </a:ext>
            </a:extLst>
          </a:blip>
          <a:srcRect t="5941"/>
          <a:stretch/>
        </p:blipFill>
        <p:spPr bwMode="auto">
          <a:xfrm>
            <a:off x="5867399" y="1447800"/>
            <a:ext cx="3027559"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849145"/>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8610600" cy="4093428"/>
          </a:xfrm>
          <a:prstGeom prst="rect">
            <a:avLst/>
          </a:prstGeom>
        </p:spPr>
        <p:txBody>
          <a:bodyPr wrap="square">
            <a:spAutoFit/>
          </a:bodyPr>
          <a:lstStyle/>
          <a:p>
            <a:pPr marL="342900" lvl="0" indent="-342900" algn="just">
              <a:spcBef>
                <a:spcPct val="20000"/>
              </a:spcBef>
            </a:pPr>
            <a:r>
              <a:rPr lang="en-US" sz="3200" dirty="0">
                <a:solidFill>
                  <a:prstClr val="black"/>
                </a:solidFill>
              </a:rPr>
              <a:t>- </a:t>
            </a:r>
            <a:r>
              <a:rPr lang="en-US" sz="2800" dirty="0">
                <a:solidFill>
                  <a:srgbClr val="002060"/>
                </a:solidFill>
              </a:rPr>
              <a:t>A Scientific paper is an organized description of hypotheses, data and conclusions, intended to instruct the reader. If your research does not generate papers, it might just as well not have been done” </a:t>
            </a:r>
            <a:endParaRPr lang="en-US" sz="3200" dirty="0">
              <a:solidFill>
                <a:srgbClr val="002060"/>
              </a:solidFill>
            </a:endParaRPr>
          </a:p>
          <a:p>
            <a:pPr marL="342900" lvl="0" indent="-342900" algn="r">
              <a:spcBef>
                <a:spcPct val="20000"/>
              </a:spcBef>
            </a:pPr>
            <a:r>
              <a:rPr lang="en-US" sz="2800" b="1" i="1" dirty="0">
                <a:solidFill>
                  <a:srgbClr val="C00000"/>
                </a:solidFill>
              </a:rPr>
              <a:t>(G. </a:t>
            </a:r>
            <a:r>
              <a:rPr lang="en-US" sz="2800" b="1" i="1" dirty="0" err="1">
                <a:solidFill>
                  <a:srgbClr val="C00000"/>
                </a:solidFill>
              </a:rPr>
              <a:t>Whitesides</a:t>
            </a:r>
            <a:r>
              <a:rPr lang="en-US" sz="2800" b="1" i="1" dirty="0">
                <a:solidFill>
                  <a:srgbClr val="C00000"/>
                </a:solidFill>
              </a:rPr>
              <a:t>, Adv. Mater., 2004, 16, 1375) </a:t>
            </a:r>
          </a:p>
          <a:p>
            <a:pPr marL="342900" lvl="0" indent="-342900">
              <a:spcBef>
                <a:spcPct val="20000"/>
              </a:spcBef>
              <a:buFont typeface="Arial" panose="020B0604020202020204" pitchFamily="34" charset="0"/>
              <a:buChar char="•"/>
            </a:pPr>
            <a:endParaRPr lang="en-US" sz="3200" dirty="0">
              <a:solidFill>
                <a:prstClr val="black"/>
              </a:solidFill>
            </a:endParaRPr>
          </a:p>
          <a:p>
            <a:pPr marL="342900" lvl="0" indent="-342900">
              <a:spcBef>
                <a:spcPct val="20000"/>
              </a:spcBef>
              <a:buFontTx/>
              <a:buChar char="-"/>
            </a:pPr>
            <a:r>
              <a:rPr lang="en-US" sz="3200" dirty="0">
                <a:solidFill>
                  <a:srgbClr val="002060"/>
                </a:solidFill>
              </a:rPr>
              <a:t>“If it wasn’t published, it wasn’t done” </a:t>
            </a:r>
          </a:p>
          <a:p>
            <a:pPr marL="342900" lvl="0" indent="-342900" algn="r">
              <a:spcBef>
                <a:spcPct val="20000"/>
              </a:spcBef>
              <a:buFontTx/>
              <a:buChar char="-"/>
            </a:pPr>
            <a:r>
              <a:rPr lang="en-US" sz="2800" b="1" i="1" dirty="0">
                <a:solidFill>
                  <a:srgbClr val="C00000"/>
                </a:solidFill>
              </a:rPr>
              <a:t>E.H. Miller 1993 </a:t>
            </a:r>
          </a:p>
        </p:txBody>
      </p:sp>
    </p:spTree>
    <p:extLst>
      <p:ext uri="{BB962C8B-B14F-4D97-AF65-F5344CB8AC3E}">
        <p14:creationId xmlns:p14="http://schemas.microsoft.com/office/powerpoint/2010/main" val="3291174619"/>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00423"/>
            <a:ext cx="5308826" cy="707886"/>
          </a:xfrm>
          <a:prstGeom prst="rect">
            <a:avLst/>
          </a:prstGeom>
          <a:noFill/>
        </p:spPr>
        <p:txBody>
          <a:bodyPr wrap="none" rtlCol="0">
            <a:spAutoFit/>
          </a:bodyPr>
          <a:lstStyle/>
          <a:p>
            <a:r>
              <a:rPr lang="en-US" sz="4000" b="1" dirty="0">
                <a:solidFill>
                  <a:srgbClr val="FFFF00"/>
                </a:solidFill>
                <a:latin typeface="Garamond" pitchFamily="18" charset="0"/>
                <a:ea typeface="Batang" pitchFamily="18" charset="-127"/>
              </a:rPr>
              <a:t>Scientific Paper Format</a:t>
            </a:r>
          </a:p>
        </p:txBody>
      </p:sp>
      <p:sp>
        <p:nvSpPr>
          <p:cNvPr id="3" name="Rectangle 2"/>
          <p:cNvSpPr/>
          <p:nvPr/>
        </p:nvSpPr>
        <p:spPr>
          <a:xfrm>
            <a:off x="228600" y="1295400"/>
            <a:ext cx="8458200" cy="2246769"/>
          </a:xfrm>
          <a:prstGeom prst="rect">
            <a:avLst/>
          </a:prstGeom>
        </p:spPr>
        <p:txBody>
          <a:bodyPr wrap="square">
            <a:spAutoFit/>
          </a:bodyPr>
          <a:lstStyle/>
          <a:p>
            <a:pPr algn="just"/>
            <a:r>
              <a:rPr lang="en-US" sz="2800" dirty="0">
                <a:latin typeface="+mj-lt"/>
              </a:rPr>
              <a:t>A </a:t>
            </a:r>
            <a:r>
              <a:rPr lang="en-US" sz="2800" b="1" dirty="0">
                <a:solidFill>
                  <a:srgbClr val="7030A0"/>
                </a:solidFill>
                <a:latin typeface="+mj-lt"/>
              </a:rPr>
              <a:t>scientific paper is a written </a:t>
            </a:r>
            <a:r>
              <a:rPr lang="en-US" sz="2800" dirty="0">
                <a:latin typeface="+mj-lt"/>
              </a:rPr>
              <a:t>report describing original research results whose format has been defined by centuries of developing tradition, editorial practice, scientific ethics and the interplay with printing and digital publishing services.</a:t>
            </a:r>
          </a:p>
        </p:txBody>
      </p:sp>
      <p:graphicFrame>
        <p:nvGraphicFramePr>
          <p:cNvPr id="5" name="Diagram 4"/>
          <p:cNvGraphicFramePr/>
          <p:nvPr>
            <p:extLst>
              <p:ext uri="{D42A27DB-BD31-4B8C-83A1-F6EECF244321}">
                <p14:modId xmlns:p14="http://schemas.microsoft.com/office/powerpoint/2010/main" val="4004327208"/>
              </p:ext>
            </p:extLst>
          </p:nvPr>
        </p:nvGraphicFramePr>
        <p:xfrm>
          <a:off x="1828800" y="3358539"/>
          <a:ext cx="5257800" cy="292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1926035"/>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87005"/>
            <a:ext cx="5421421" cy="707886"/>
          </a:xfrm>
          <a:prstGeom prst="rect">
            <a:avLst/>
          </a:prstGeom>
          <a:noFill/>
        </p:spPr>
        <p:txBody>
          <a:bodyPr wrap="none" rtlCol="0">
            <a:spAutoFit/>
          </a:bodyPr>
          <a:lstStyle/>
          <a:p>
            <a:r>
              <a:rPr lang="en-US" sz="4000" b="1" dirty="0">
                <a:solidFill>
                  <a:srgbClr val="FFFF00"/>
                </a:solidFill>
                <a:latin typeface="Garamond" pitchFamily="18" charset="0"/>
                <a:ea typeface="Batang" pitchFamily="18" charset="-127"/>
              </a:rPr>
              <a:t>Organization of a paper</a:t>
            </a:r>
          </a:p>
        </p:txBody>
      </p:sp>
      <p:sp>
        <p:nvSpPr>
          <p:cNvPr id="3" name="Rectangle 2"/>
          <p:cNvSpPr/>
          <p:nvPr/>
        </p:nvSpPr>
        <p:spPr>
          <a:xfrm>
            <a:off x="228600" y="990600"/>
            <a:ext cx="8458200" cy="1785104"/>
          </a:xfrm>
          <a:prstGeom prst="rect">
            <a:avLst/>
          </a:prstGeom>
        </p:spPr>
        <p:txBody>
          <a:bodyPr wrap="square">
            <a:spAutoFit/>
          </a:bodyPr>
          <a:lstStyle/>
          <a:p>
            <a:pPr marL="284163" indent="-284163" algn="just">
              <a:buFont typeface="Wingdings" pitchFamily="2" charset="2"/>
              <a:buChar char="ü"/>
            </a:pPr>
            <a:r>
              <a:rPr lang="en-US" sz="2200" i="1" dirty="0"/>
              <a:t>Most scientific papers are prepared according to a format called </a:t>
            </a:r>
            <a:r>
              <a:rPr lang="en-US" sz="2200" b="1" i="1" dirty="0">
                <a:solidFill>
                  <a:srgbClr val="002060"/>
                </a:solidFill>
              </a:rPr>
              <a:t>IMRAD. </a:t>
            </a:r>
          </a:p>
          <a:p>
            <a:pPr marL="284163" indent="-284163" algn="just">
              <a:buFont typeface="Wingdings" pitchFamily="2" charset="2"/>
              <a:buChar char="ü"/>
            </a:pPr>
            <a:endParaRPr lang="en-US" sz="2200" i="1" dirty="0"/>
          </a:p>
          <a:p>
            <a:pPr marL="284163" indent="-284163" algn="just">
              <a:buFont typeface="Wingdings" pitchFamily="2" charset="2"/>
              <a:buChar char="ü"/>
            </a:pPr>
            <a:r>
              <a:rPr lang="en-US" sz="2200" i="1" dirty="0"/>
              <a:t>The term represents the first letters of the words Introduction, Materials and Methods, Results, And, Discussion.</a:t>
            </a:r>
            <a:endParaRPr lang="en-US" sz="2200" dirty="0"/>
          </a:p>
        </p:txBody>
      </p:sp>
      <p:sp>
        <p:nvSpPr>
          <p:cNvPr id="4" name="Round Diagonal Corner Rectangle 3"/>
          <p:cNvSpPr/>
          <p:nvPr/>
        </p:nvSpPr>
        <p:spPr>
          <a:xfrm>
            <a:off x="76200" y="2849642"/>
            <a:ext cx="4800600" cy="3779758"/>
          </a:xfrm>
          <a:prstGeom prst="round2DiagRect">
            <a:avLst/>
          </a:prstGeom>
          <a:solidFill>
            <a:schemeClr val="accent6">
              <a:lumMod val="40000"/>
              <a:lumOff val="60000"/>
            </a:schemeClr>
          </a:solidFill>
          <a:ln w="28575">
            <a:solidFill>
              <a:srgbClr val="2E471D"/>
            </a:solidFill>
          </a:ln>
        </p:spPr>
        <p:txBody>
          <a:bodyPr wrap="square">
            <a:spAutoFit/>
          </a:bodyPr>
          <a:lstStyle/>
          <a:p>
            <a:r>
              <a:rPr lang="en-US" sz="2400" b="1" dirty="0">
                <a:solidFill>
                  <a:srgbClr val="CC0066"/>
                </a:solidFill>
              </a:rPr>
              <a:t>I</a:t>
            </a:r>
            <a:r>
              <a:rPr lang="en-US" sz="2400" dirty="0"/>
              <a:t> = </a:t>
            </a:r>
            <a:r>
              <a:rPr lang="en-US" sz="2400" b="1" dirty="0">
                <a:solidFill>
                  <a:srgbClr val="002060"/>
                </a:solidFill>
              </a:rPr>
              <a:t>Introduction, </a:t>
            </a:r>
          </a:p>
          <a:p>
            <a:r>
              <a:rPr lang="en-US" sz="2400" dirty="0"/>
              <a:t>      what problem was studied?</a:t>
            </a:r>
          </a:p>
          <a:p>
            <a:r>
              <a:rPr lang="en-US" sz="2400" b="1" dirty="0">
                <a:solidFill>
                  <a:srgbClr val="CC0066"/>
                </a:solidFill>
              </a:rPr>
              <a:t>M</a:t>
            </a:r>
            <a:r>
              <a:rPr lang="en-US" sz="2400" dirty="0"/>
              <a:t> = </a:t>
            </a:r>
            <a:r>
              <a:rPr lang="en-US" sz="2400" b="1" dirty="0">
                <a:solidFill>
                  <a:srgbClr val="002060"/>
                </a:solidFill>
              </a:rPr>
              <a:t>Methods, </a:t>
            </a:r>
          </a:p>
          <a:p>
            <a:r>
              <a:rPr lang="en-US" sz="2400" dirty="0"/>
              <a:t>     how was the problem studied?</a:t>
            </a:r>
          </a:p>
          <a:p>
            <a:r>
              <a:rPr lang="en-US" sz="2400" b="1" dirty="0">
                <a:solidFill>
                  <a:srgbClr val="CC0066"/>
                </a:solidFill>
              </a:rPr>
              <a:t>R </a:t>
            </a:r>
            <a:r>
              <a:rPr lang="en-US" sz="2400" dirty="0"/>
              <a:t>= </a:t>
            </a:r>
            <a:r>
              <a:rPr lang="en-US" sz="2400" b="1" dirty="0">
                <a:solidFill>
                  <a:srgbClr val="002060"/>
                </a:solidFill>
              </a:rPr>
              <a:t>Results, </a:t>
            </a:r>
          </a:p>
          <a:p>
            <a:r>
              <a:rPr lang="en-US" sz="2400" dirty="0"/>
              <a:t>      what are the findings?</a:t>
            </a:r>
          </a:p>
          <a:p>
            <a:r>
              <a:rPr lang="en-US" sz="2400" b="1" dirty="0">
                <a:solidFill>
                  <a:srgbClr val="CC0066"/>
                </a:solidFill>
              </a:rPr>
              <a:t>A</a:t>
            </a:r>
            <a:r>
              <a:rPr lang="en-US" sz="2400" dirty="0"/>
              <a:t> = </a:t>
            </a:r>
            <a:r>
              <a:rPr lang="en-US" sz="2400" b="1" dirty="0">
                <a:solidFill>
                  <a:srgbClr val="002060"/>
                </a:solidFill>
              </a:rPr>
              <a:t>and</a:t>
            </a:r>
          </a:p>
          <a:p>
            <a:r>
              <a:rPr lang="en-US" sz="2400" b="1" dirty="0">
                <a:solidFill>
                  <a:srgbClr val="CC0066"/>
                </a:solidFill>
              </a:rPr>
              <a:t>D</a:t>
            </a:r>
            <a:r>
              <a:rPr lang="en-US" sz="2400" dirty="0"/>
              <a:t> = </a:t>
            </a:r>
            <a:r>
              <a:rPr lang="en-US" sz="2400" b="1" dirty="0">
                <a:solidFill>
                  <a:srgbClr val="002060"/>
                </a:solidFill>
              </a:rPr>
              <a:t>Discussion, </a:t>
            </a:r>
          </a:p>
          <a:p>
            <a:r>
              <a:rPr lang="en-US" sz="2400" dirty="0"/>
              <a:t>      what do these findings mean?</a:t>
            </a:r>
          </a:p>
        </p:txBody>
      </p:sp>
      <p:sp>
        <p:nvSpPr>
          <p:cNvPr id="5" name="Round Diagonal Corner Rectangle 4"/>
          <p:cNvSpPr/>
          <p:nvPr/>
        </p:nvSpPr>
        <p:spPr>
          <a:xfrm>
            <a:off x="4953000" y="2743200"/>
            <a:ext cx="4114800" cy="3847862"/>
          </a:xfrm>
          <a:prstGeom prst="round2DiagRect">
            <a:avLst/>
          </a:prstGeom>
          <a:solidFill>
            <a:schemeClr val="accent1">
              <a:lumMod val="40000"/>
              <a:lumOff val="60000"/>
            </a:schemeClr>
          </a:solidFill>
          <a:ln w="28575">
            <a:solidFill>
              <a:srgbClr val="002060"/>
            </a:solidFill>
          </a:ln>
        </p:spPr>
        <p:txBody>
          <a:bodyPr wrap="square">
            <a:spAutoFit/>
          </a:bodyPr>
          <a:lstStyle/>
          <a:p>
            <a:pPr algn="just"/>
            <a:r>
              <a:rPr lang="en-US" sz="2000" dirty="0"/>
              <a:t>The most common is the IMRAD:  If a number of methods were used to achieve directly related results:</a:t>
            </a:r>
          </a:p>
          <a:p>
            <a:pPr algn="ctr"/>
            <a:r>
              <a:rPr lang="en-US" sz="2000" b="1" dirty="0">
                <a:solidFill>
                  <a:srgbClr val="CC0066"/>
                </a:solidFill>
              </a:rPr>
              <a:t>M + R = Experimental section</a:t>
            </a:r>
          </a:p>
          <a:p>
            <a:pPr algn="just"/>
            <a:endParaRPr lang="en-US" sz="2000" b="1" dirty="0"/>
          </a:p>
          <a:p>
            <a:pPr algn="just"/>
            <a:r>
              <a:rPr lang="en-US" sz="2000" dirty="0"/>
              <a:t>The results are so complex that they need to be immediately discussed:</a:t>
            </a:r>
          </a:p>
          <a:p>
            <a:pPr algn="ctr"/>
            <a:r>
              <a:rPr lang="en-US" sz="2000" b="1" dirty="0">
                <a:solidFill>
                  <a:srgbClr val="CC0066"/>
                </a:solidFill>
              </a:rPr>
              <a:t>R + D = Results and Discussion section</a:t>
            </a:r>
            <a:endParaRPr lang="en-US" sz="2000" dirty="0">
              <a:solidFill>
                <a:srgbClr val="CC0066"/>
              </a:solidFill>
            </a:endParaRPr>
          </a:p>
        </p:txBody>
      </p:sp>
      <p:sp>
        <p:nvSpPr>
          <p:cNvPr id="6" name="TextBox 5"/>
          <p:cNvSpPr txBox="1"/>
          <p:nvPr/>
        </p:nvSpPr>
        <p:spPr>
          <a:xfrm>
            <a:off x="1676400" y="528935"/>
            <a:ext cx="2558842" cy="461665"/>
          </a:xfrm>
          <a:prstGeom prst="rect">
            <a:avLst/>
          </a:prstGeom>
          <a:noFill/>
        </p:spPr>
        <p:txBody>
          <a:bodyPr wrap="none" rtlCol="0">
            <a:spAutoFit/>
          </a:bodyPr>
          <a:lstStyle/>
          <a:p>
            <a:r>
              <a:rPr lang="en-US" sz="2400" i="1" dirty="0">
                <a:solidFill>
                  <a:schemeClr val="bg1"/>
                </a:solidFill>
              </a:rPr>
              <a:t>The IMRAD Format</a:t>
            </a:r>
          </a:p>
        </p:txBody>
      </p:sp>
    </p:spTree>
    <p:extLst>
      <p:ext uri="{BB962C8B-B14F-4D97-AF65-F5344CB8AC3E}">
        <p14:creationId xmlns:p14="http://schemas.microsoft.com/office/powerpoint/2010/main" val="1277724211"/>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clrChange>
              <a:clrFrom>
                <a:srgbClr val="FFFFFF"/>
              </a:clrFrom>
              <a:clrTo>
                <a:srgbClr val="FFFFFF">
                  <a:alpha val="0"/>
                </a:srgbClr>
              </a:clrTo>
            </a:clrChange>
          </a:blip>
          <a:srcRect t="20601" r="5882" b="34764"/>
          <a:stretch>
            <a:fillRect/>
          </a:stretch>
        </p:blipFill>
        <p:spPr bwMode="auto">
          <a:xfrm>
            <a:off x="1302707" y="3927954"/>
            <a:ext cx="6612100" cy="2362200"/>
          </a:xfrm>
          <a:prstGeom prst="rect">
            <a:avLst/>
          </a:prstGeom>
          <a:noFill/>
          <a:ln w="9525">
            <a:noFill/>
            <a:miter lim="800000"/>
            <a:headEnd/>
            <a:tailEnd/>
          </a:ln>
        </p:spPr>
      </p:pic>
      <p:sp>
        <p:nvSpPr>
          <p:cNvPr id="3" name="TextBox 2"/>
          <p:cNvSpPr txBox="1"/>
          <p:nvPr/>
        </p:nvSpPr>
        <p:spPr>
          <a:xfrm>
            <a:off x="-9993" y="2754827"/>
            <a:ext cx="8763000" cy="1323439"/>
          </a:xfrm>
          <a:prstGeom prst="rect">
            <a:avLst/>
          </a:prstGeom>
          <a:noFill/>
        </p:spPr>
        <p:txBody>
          <a:bodyPr wrap="square" rtlCol="0">
            <a:spAutoFit/>
          </a:bodyPr>
          <a:lstStyle/>
          <a:p>
            <a:pPr algn="ctr"/>
            <a:r>
              <a:rPr lang="en-US" sz="4000" b="1" dirty="0">
                <a:solidFill>
                  <a:srgbClr val="002060"/>
                </a:solidFill>
                <a:latin typeface="Garamond" pitchFamily="18" charset="0"/>
                <a:ea typeface="Batang" pitchFamily="18" charset="-127"/>
              </a:rPr>
              <a:t>ETHICS OF SCIENTIFIC WRITING: </a:t>
            </a:r>
            <a:r>
              <a:rPr lang="en-US" sz="4000" b="1" dirty="0">
                <a:solidFill>
                  <a:schemeClr val="accent6">
                    <a:lumMod val="50000"/>
                  </a:schemeClr>
                </a:solidFill>
                <a:latin typeface="Garamond" pitchFamily="18" charset="0"/>
                <a:ea typeface="Batang" pitchFamily="18" charset="-127"/>
              </a:rPr>
              <a:t>THE GOOD AND BAD</a:t>
            </a:r>
          </a:p>
        </p:txBody>
      </p:sp>
      <p:pic>
        <p:nvPicPr>
          <p:cNvPr id="4098"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57500" y="716052"/>
            <a:ext cx="3429000" cy="2195366"/>
          </a:xfrm>
          <a:prstGeom prst="rect">
            <a:avLst/>
          </a:prstGeom>
          <a:noFill/>
          <a:ln w="9525">
            <a:noFill/>
            <a:miter lim="800000"/>
            <a:headEnd/>
            <a:tailEnd/>
          </a:ln>
        </p:spPr>
      </p:pic>
    </p:spTree>
    <p:extLst>
      <p:ext uri="{BB962C8B-B14F-4D97-AF65-F5344CB8AC3E}">
        <p14:creationId xmlns:p14="http://schemas.microsoft.com/office/powerpoint/2010/main" val="426098963"/>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4267200" y="0"/>
            <a:ext cx="48768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28600" y="1295400"/>
            <a:ext cx="4038600" cy="4524315"/>
          </a:xfrm>
          <a:prstGeom prst="rect">
            <a:avLst/>
          </a:prstGeom>
        </p:spPr>
        <p:txBody>
          <a:bodyPr wrap="square">
            <a:spAutoFit/>
          </a:bodyPr>
          <a:lstStyle/>
          <a:p>
            <a:pPr algn="ctr"/>
            <a:r>
              <a:rPr lang="en-US" sz="3600" b="1" dirty="0">
                <a:solidFill>
                  <a:srgbClr val="002060"/>
                </a:solidFill>
                <a:latin typeface="Comic Sans MS" pitchFamily="66" charset="0"/>
              </a:rPr>
              <a:t>Setting off on the road </a:t>
            </a:r>
          </a:p>
          <a:p>
            <a:pPr algn="ctr"/>
            <a:endParaRPr lang="en-US" sz="3600" b="1" dirty="0">
              <a:solidFill>
                <a:schemeClr val="accent6">
                  <a:lumMod val="50000"/>
                </a:schemeClr>
              </a:solidFill>
              <a:latin typeface="Comic Sans MS" pitchFamily="66" charset="0"/>
            </a:endParaRPr>
          </a:p>
          <a:p>
            <a:pPr algn="ctr"/>
            <a:r>
              <a:rPr lang="en-US" sz="3600" b="1" dirty="0">
                <a:solidFill>
                  <a:schemeClr val="accent6">
                    <a:lumMod val="50000"/>
                  </a:schemeClr>
                </a:solidFill>
                <a:latin typeface="Comic Sans MS" pitchFamily="66" charset="0"/>
              </a:rPr>
              <a:t>to </a:t>
            </a:r>
          </a:p>
          <a:p>
            <a:pPr algn="ctr"/>
            <a:endParaRPr lang="en-US" sz="3600" b="1" dirty="0">
              <a:solidFill>
                <a:srgbClr val="C00000"/>
              </a:solidFill>
              <a:latin typeface="Comic Sans MS" pitchFamily="66" charset="0"/>
            </a:endParaRPr>
          </a:p>
          <a:p>
            <a:pPr algn="ctr"/>
            <a:r>
              <a:rPr lang="en-US" sz="3600" b="1" dirty="0">
                <a:solidFill>
                  <a:srgbClr val="C00000"/>
                </a:solidFill>
                <a:latin typeface="Comic Sans MS" pitchFamily="66" charset="0"/>
              </a:rPr>
              <a:t>the  responsible conduct of research </a:t>
            </a:r>
          </a:p>
        </p:txBody>
      </p:sp>
    </p:spTree>
    <p:extLst>
      <p:ext uri="{BB962C8B-B14F-4D97-AF65-F5344CB8AC3E}">
        <p14:creationId xmlns:p14="http://schemas.microsoft.com/office/powerpoint/2010/main" val="2609885900"/>
      </p:ext>
    </p:extLst>
  </p:cSld>
  <p:clrMapOvr>
    <a:masterClrMapping/>
  </p:clrMapOvr>
  <p:transition>
    <p:dissolv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508</TotalTime>
  <Words>1446</Words>
  <Application>Microsoft Office PowerPoint</Application>
  <PresentationFormat>On-screen Show (4:3)</PresentationFormat>
  <Paragraphs>206</Paragraphs>
  <Slides>24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Algerian</vt:lpstr>
      <vt:lpstr>Arial</vt:lpstr>
      <vt:lpstr>Calibri</vt:lpstr>
      <vt:lpstr>Cambria</vt:lpstr>
      <vt:lpstr>Comic Sans MS</vt:lpstr>
      <vt:lpstr>Garamond</vt:lpstr>
      <vt:lpstr>Times</vt:lpstr>
      <vt:lpstr>Wingdings</vt:lpstr>
      <vt:lpstr>Office Theme</vt:lpstr>
      <vt:lpstr> L-1 Ethics, ENRICHMENT AND impact in Scientific Writing Part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People Plagiaries?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 P SWARNKAR</dc:creator>
  <cp:lastModifiedBy>Dr Divya Singh</cp:lastModifiedBy>
  <cp:revision>45</cp:revision>
  <dcterms:created xsi:type="dcterms:W3CDTF">2020-07-29T09:41:40Z</dcterms:created>
  <dcterms:modified xsi:type="dcterms:W3CDTF">2025-03-02T06:37:00Z</dcterms:modified>
</cp:coreProperties>
</file>