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91"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20" r:id="rId23"/>
    <p:sldId id="321" r:id="rId24"/>
    <p:sldId id="322" r:id="rId25"/>
    <p:sldId id="323" r:id="rId26"/>
    <p:sldId id="31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bBYufYj7eKGb3BYCy3p9gA3J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662BD0-E083-4CEA-9D5C-4A633C4A31BC}">
  <a:tblStyle styleId="{AB662BD0-E083-4CEA-9D5C-4A633C4A31BC}"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7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13490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48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E79E9-74FD-4BD1-8D71-B821552CBC4E}" type="slidenum">
              <a:rPr lang="en-US"/>
              <a:pPr/>
              <a:t>9</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US" sz="2800"/>
              <a:t>Any thoughts on this real-life impact of cheating?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DB8364-2340-491E-8F58-444A6D7FFD8B}" type="slidenum">
              <a:rPr lang="en-US"/>
              <a:pPr/>
              <a:t>10</a:t>
            </a:fld>
            <a:endParaRPr lang="en-US"/>
          </a:p>
        </p:txBody>
      </p:sp>
      <p:sp>
        <p:nvSpPr>
          <p:cNvPr id="11981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3177" tIns="46589" rIns="93177" bIns="46589" anchor="b"/>
          <a:lstStyle/>
          <a:p>
            <a:pPr algn="r" defTabSz="931863" eaLnBrk="1" hangingPunct="1"/>
            <a:fld id="{69C4F85A-6EB8-4949-84E0-A37E113DA7E8}" type="slidenum">
              <a:rPr lang="en-US" sz="1200">
                <a:latin typeface="Arial" charset="0"/>
              </a:rPr>
              <a:pPr algn="r" defTabSz="931863" eaLnBrk="1" hangingPunct="1"/>
              <a:t>10</a:t>
            </a:fld>
            <a:endParaRPr lang="en-US" sz="1200">
              <a:latin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686422" y="4344025"/>
            <a:ext cx="5485157" cy="4114488"/>
          </a:xfrm>
        </p:spPr>
        <p:txBody>
          <a:bodyPr/>
          <a:lstStyle/>
          <a:p>
            <a:r>
              <a:rPr lang="en-US"/>
              <a:t>Plagiarism is a form of cheating. Copying and writing the ideas of others and presenting them as your own. </a:t>
            </a:r>
          </a:p>
          <a:p>
            <a:r>
              <a:rPr lang="en-US"/>
              <a:t>Plagiarism is no exception and could be known as theft and should be treated as such.</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609600" y="150431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11"/>
          <p:cNvSpPr txBox="1">
            <a:spLocks noGrp="1"/>
          </p:cNvSpPr>
          <p:nvPr>
            <p:ph type="subTitle" idx="1"/>
          </p:nvPr>
        </p:nvSpPr>
        <p:spPr>
          <a:xfrm>
            <a:off x="1295400" y="34290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11"/>
          <p:cNvPicPr preferRelativeResize="0"/>
          <p:nvPr/>
        </p:nvPicPr>
        <p:blipFill rotWithShape="1">
          <a:blip r:embed="rId2">
            <a:alphaModFix/>
          </a:blip>
          <a:srcRect/>
          <a:stretch/>
        </p:blipFill>
        <p:spPr>
          <a:xfrm>
            <a:off x="6090792" y="136525"/>
            <a:ext cx="2596008" cy="737235"/>
          </a:xfrm>
          <a:prstGeom prst="rect">
            <a:avLst/>
          </a:prstGeom>
          <a:noFill/>
          <a:ln>
            <a:noFill/>
          </a:ln>
        </p:spPr>
      </p:pic>
      <p:pic>
        <p:nvPicPr>
          <p:cNvPr id="28" name="Google Shape;28;p11"/>
          <p:cNvPicPr preferRelativeResize="0"/>
          <p:nvPr/>
        </p:nvPicPr>
        <p:blipFill rotWithShape="1">
          <a:blip r:embed="rId3">
            <a:alphaModFix/>
          </a:blip>
          <a:srcRect/>
          <a:stretch/>
        </p:blipFill>
        <p:spPr>
          <a:xfrm>
            <a:off x="25138" y="136525"/>
            <a:ext cx="938392" cy="7837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1" name="Google Shape;71;p16"/>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72" name="Google Shape;72;p16"/>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82" name="Google Shape;82;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83" name="Google Shape;8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6" name="Google Shape;86;p18"/>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87" name="Google Shape;87;p18"/>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9"/>
          <p:cNvSpPr>
            <a:spLocks noGrp="1"/>
          </p:cNvSpPr>
          <p:nvPr>
            <p:ph type="pic" idx="2"/>
          </p:nvPr>
        </p:nvSpPr>
        <p:spPr>
          <a:xfrm>
            <a:off x="1792288" y="612775"/>
            <a:ext cx="5486400" cy="4114800"/>
          </a:xfrm>
          <a:prstGeom prst="rect">
            <a:avLst/>
          </a:prstGeom>
          <a:noFill/>
          <a:ln>
            <a:noFill/>
          </a:ln>
        </p:spPr>
      </p:sp>
      <p:sp>
        <p:nvSpPr>
          <p:cNvPr id="91" name="Google Shape;91;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2" name="Google Shape;9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5" name="Google Shape;95;p19"/>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96" name="Google Shape;96;p19"/>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03" name="Google Shape;103;p20"/>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104" name="Google Shape;104;p20"/>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11" name="Google Shape;111;p21"/>
          <p:cNvPicPr preferRelativeResize="0"/>
          <p:nvPr/>
        </p:nvPicPr>
        <p:blipFill rotWithShape="1">
          <a:blip r:embed="rId2">
            <a:alphaModFix/>
          </a:blip>
          <a:srcRect/>
          <a:stretch/>
        </p:blipFill>
        <p:spPr>
          <a:xfrm>
            <a:off x="25138" y="136525"/>
            <a:ext cx="938392" cy="783771"/>
          </a:xfrm>
          <a:prstGeom prst="rect">
            <a:avLst/>
          </a:prstGeom>
          <a:noFill/>
          <a:ln>
            <a:noFill/>
          </a:ln>
        </p:spPr>
      </p:pic>
      <p:pic>
        <p:nvPicPr>
          <p:cNvPr id="112" name="Google Shape;112;p21"/>
          <p:cNvPicPr preferRelativeResize="0"/>
          <p:nvPr/>
        </p:nvPicPr>
        <p:blipFill rotWithShape="1">
          <a:blip r:embed="rId3">
            <a:alphaModFix/>
          </a:blip>
          <a:srcRect/>
          <a:stretch/>
        </p:blipFill>
        <p:spPr>
          <a:xfrm>
            <a:off x="6090792" y="136525"/>
            <a:ext cx="2596008" cy="73723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34B53-FF85-4BB9-9B4A-7ACF38B3BA37}"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B9D28-F67B-4DD3-9A3C-99E0A89CFBCE}" type="slidenum">
              <a:rPr lang="en-US" smtClean="0"/>
              <a:pPr/>
              <a:t>‹#›</a:t>
            </a:fld>
            <a:endParaRPr lang="en-US"/>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34B53-FF85-4BB9-9B4A-7ACF38B3BA37}" type="datetimeFigureOut">
              <a:rPr lang="en-US" smtClean="0"/>
              <a:pPr/>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B9D28-F67B-4DD3-9A3C-99E0A89CFBCE}" type="slidenum">
              <a:rPr lang="en-US" smtClean="0"/>
              <a:pPr/>
              <a:t>‹#›</a:t>
            </a:fld>
            <a:endParaRPr lang="en-US"/>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94334" y="840766"/>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grpSp>
        <p:nvGrpSpPr>
          <p:cNvPr id="15" name="Google Shape;15;p10"/>
          <p:cNvGrpSpPr/>
          <p:nvPr/>
        </p:nvGrpSpPr>
        <p:grpSpPr>
          <a:xfrm>
            <a:off x="0" y="0"/>
            <a:ext cx="9144000" cy="6833234"/>
            <a:chOff x="0" y="0"/>
            <a:chExt cx="9144000" cy="6833234"/>
          </a:xfrm>
        </p:grpSpPr>
        <p:sp>
          <p:nvSpPr>
            <p:cNvPr id="16" name="Google Shape;16;p10"/>
            <p:cNvSpPr/>
            <p:nvPr/>
          </p:nvSpPr>
          <p:spPr>
            <a:xfrm>
              <a:off x="0" y="6248399"/>
              <a:ext cx="9144000" cy="584835"/>
            </a:xfrm>
            <a:prstGeom prst="rect">
              <a:avLst/>
            </a:prstGeom>
            <a:solidFill>
              <a:srgbClr val="00206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0"/>
            <p:cNvSpPr/>
            <p:nvPr/>
          </p:nvSpPr>
          <p:spPr>
            <a:xfrm>
              <a:off x="0" y="0"/>
              <a:ext cx="9144000" cy="990600"/>
            </a:xfrm>
            <a:prstGeom prst="rect">
              <a:avLst/>
            </a:prstGeom>
            <a:solidFill>
              <a:srgbClr val="00206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10"/>
            <p:cNvPicPr preferRelativeResize="0"/>
            <p:nvPr/>
          </p:nvPicPr>
          <p:blipFill rotWithShape="1">
            <a:blip r:embed="rId10">
              <a:alphaModFix/>
            </a:blip>
            <a:srcRect/>
            <a:stretch/>
          </p:blipFill>
          <p:spPr>
            <a:xfrm>
              <a:off x="6090792" y="136525"/>
              <a:ext cx="2596008" cy="737235"/>
            </a:xfrm>
            <a:prstGeom prst="rect">
              <a:avLst/>
            </a:prstGeom>
            <a:noFill/>
            <a:ln>
              <a:noFill/>
            </a:ln>
          </p:spPr>
        </p:pic>
      </p:grpSp>
      <p:pic>
        <p:nvPicPr>
          <p:cNvPr id="19" name="Google Shape;19;p10"/>
          <p:cNvPicPr preferRelativeResize="0"/>
          <p:nvPr/>
        </p:nvPicPr>
        <p:blipFill rotWithShape="1">
          <a:blip r:embed="rId11">
            <a:alphaModFix/>
          </a:blip>
          <a:srcRect/>
          <a:stretch/>
        </p:blipFill>
        <p:spPr>
          <a:xfrm>
            <a:off x="25138" y="136525"/>
            <a:ext cx="938392" cy="783771"/>
          </a:xfrm>
          <a:prstGeom prst="rect">
            <a:avLst/>
          </a:prstGeom>
          <a:noFill/>
          <a:ln>
            <a:noFill/>
          </a:ln>
        </p:spPr>
      </p:pic>
      <p:pic>
        <p:nvPicPr>
          <p:cNvPr id="20" name="Google Shape;20;p10"/>
          <p:cNvPicPr preferRelativeResize="0"/>
          <p:nvPr/>
        </p:nvPicPr>
        <p:blipFill rotWithShape="1">
          <a:blip r:embed="rId12">
            <a:alphaModFix/>
          </a:blip>
          <a:srcRect/>
          <a:stretch/>
        </p:blipFill>
        <p:spPr>
          <a:xfrm>
            <a:off x="6090792" y="131026"/>
            <a:ext cx="2596008" cy="73723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9" r:id="rId6"/>
    <p:sldLayoutId id="2147483660" r:id="rId7"/>
    <p:sldLayoutId id="2147483661"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mages.google.com/imgres?imgurl=http://lgos.org/files/Cut-and-Paste.jpg&amp;imgrefurl=http://www.lgos.org/content/index.php?page=10193&amp;h=548&amp;w=548&amp;sz=41&amp;hl=en&amp;start=53&amp;um=1&amp;tbnid=4KF0CFfcfoC89M:&amp;tbnh=133&amp;tbnw=133&amp;prev=/images?q=plagiarism&amp;start=40&amp;ndsp=20&amp;svnum=10&amp;um=1&amp;hl=en&amp;sa=N"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eg"/><Relationship Id="rId1" Type="http://schemas.openxmlformats.org/officeDocument/2006/relationships/slideLayout" Target="../slideLayouts/slideLayout8.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plagiarism.org/"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plagiarism-detector.com/" TargetMode="External"/><Relationship Id="rId5" Type="http://schemas.openxmlformats.org/officeDocument/2006/relationships/hyperlink" Target="http://www.plagiarismchecker.com/" TargetMode="External"/><Relationship Id="rId4" Type="http://schemas.openxmlformats.org/officeDocument/2006/relationships/hyperlink" Target="http://www.turniti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7" name="Rectangle 6"/>
          <p:cNvSpPr/>
          <p:nvPr/>
        </p:nvSpPr>
        <p:spPr>
          <a:xfrm>
            <a:off x="1310640" y="1216670"/>
            <a:ext cx="6553200" cy="769441"/>
          </a:xfrm>
          <a:prstGeom prst="rect">
            <a:avLst/>
          </a:prstGeom>
          <a:solidFill>
            <a:srgbClr val="FFC000"/>
          </a:solidFill>
        </p:spPr>
        <p:txBody>
          <a:bodyPr wrap="square">
            <a:spAutoFit/>
          </a:bodyPr>
          <a:lstStyle/>
          <a:p>
            <a:pPr lvl="0"/>
            <a:r>
              <a:rPr lang="en-US" sz="2400" b="1" dirty="0"/>
              <a:t>Research and Publication Ethics </a:t>
            </a:r>
            <a:endParaRPr lang="en-IN" sz="2400" b="1" dirty="0">
              <a:solidFill>
                <a:srgbClr val="002060"/>
              </a:solidFill>
              <a:latin typeface="Cambria"/>
              <a:ea typeface="Cambria"/>
              <a:cs typeface="Cambria"/>
              <a:sym typeface="Cambria"/>
            </a:endParaRPr>
          </a:p>
          <a:p>
            <a:pPr lvl="0"/>
            <a:endParaRPr lang="en-IN" sz="2000" b="1" dirty="0">
              <a:solidFill>
                <a:srgbClr val="002060"/>
              </a:solidFill>
              <a:latin typeface="Cambria"/>
              <a:ea typeface="Cambria"/>
              <a:cs typeface="Cambria"/>
              <a:sym typeface="Cambria"/>
            </a:endParaRPr>
          </a:p>
        </p:txBody>
      </p:sp>
      <p:sp>
        <p:nvSpPr>
          <p:cNvPr id="8" name="Title 1"/>
          <p:cNvSpPr>
            <a:spLocks noGrp="1"/>
          </p:cNvSpPr>
          <p:nvPr>
            <p:ph type="ctrTitle"/>
          </p:nvPr>
        </p:nvSpPr>
        <p:spPr>
          <a:xfrm>
            <a:off x="679105" y="2724775"/>
            <a:ext cx="6858000" cy="1620837"/>
          </a:xfrm>
        </p:spPr>
        <p:txBody>
          <a:bodyPr>
            <a:normAutofit/>
          </a:bodyPr>
          <a:lstStyle/>
          <a:p>
            <a:r>
              <a:rPr lang="en-US" sz="2800" dirty="0">
                <a:solidFill>
                  <a:srgbClr val="2E471D"/>
                </a:solidFill>
                <a:latin typeface="Algerian" pitchFamily="82" charset="0"/>
              </a:rPr>
              <a:t> L-1 Ethics, ENRICHMENT AND impact in Scientific Writing Part II</a:t>
            </a:r>
          </a:p>
        </p:txBody>
      </p:sp>
      <p:sp>
        <p:nvSpPr>
          <p:cNvPr id="2" name="Google Shape;120;p1">
            <a:extLst>
              <a:ext uri="{FF2B5EF4-FFF2-40B4-BE49-F238E27FC236}">
                <a16:creationId xmlns:a16="http://schemas.microsoft.com/office/drawing/2014/main" id="{47397E86-7839-E7EB-83BB-DEC394B2ADA0}"/>
              </a:ext>
            </a:extLst>
          </p:cNvPr>
          <p:cNvSpPr txBox="1"/>
          <p:nvPr/>
        </p:nvSpPr>
        <p:spPr>
          <a:xfrm>
            <a:off x="185928" y="4468743"/>
            <a:ext cx="57819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100" dirty="0"/>
          </a:p>
          <a:p>
            <a:pPr marL="0" marR="0" lvl="0" indent="0" algn="l" rtl="0">
              <a:spcBef>
                <a:spcPts val="0"/>
              </a:spcBef>
              <a:spcAft>
                <a:spcPts val="0"/>
              </a:spcAft>
              <a:buNone/>
            </a:pPr>
            <a:endParaRPr lang="en-IN" sz="1100" dirty="0"/>
          </a:p>
          <a:p>
            <a:pPr marL="0" marR="0" lvl="0" indent="0" algn="l" rtl="0">
              <a:spcBef>
                <a:spcPts val="0"/>
              </a:spcBef>
              <a:spcAft>
                <a:spcPts val="0"/>
              </a:spcAft>
              <a:buNone/>
            </a:pPr>
            <a:r>
              <a:rPr lang="en-IN" sz="1600" b="1" dirty="0">
                <a:solidFill>
                  <a:srgbClr val="002060"/>
                </a:solidFill>
                <a:latin typeface="Cambria"/>
                <a:ea typeface="Cambria"/>
                <a:cs typeface="Cambria"/>
                <a:sym typeface="Cambria"/>
              </a:rPr>
              <a:t>Dr. Divya Singh </a:t>
            </a:r>
          </a:p>
          <a:p>
            <a:pPr marL="0" marR="0" lvl="0" indent="0" algn="l" rtl="0">
              <a:spcBef>
                <a:spcPts val="0"/>
              </a:spcBef>
              <a:spcAft>
                <a:spcPts val="0"/>
              </a:spcAft>
              <a:buNone/>
            </a:pPr>
            <a:r>
              <a:rPr lang="en-US" sz="1600" b="1" dirty="0">
                <a:solidFill>
                  <a:srgbClr val="002060"/>
                </a:solidFill>
                <a:latin typeface="Cambria"/>
                <a:ea typeface="Cambria"/>
                <a:cs typeface="Cambria"/>
                <a:sym typeface="Cambria"/>
              </a:rPr>
              <a:t>Designation- Associate Professor </a:t>
            </a:r>
            <a:endParaRPr lang="en-US" sz="1100" b="1" dirty="0">
              <a:solidFill>
                <a:srgbClr val="002060"/>
              </a:solidFill>
              <a:latin typeface="Cambria"/>
              <a:ea typeface="Cambria"/>
              <a:cs typeface="Cambria"/>
              <a:sym typeface="Cambria"/>
            </a:endParaRPr>
          </a:p>
          <a:p>
            <a:pPr marL="0" marR="0" lvl="0" indent="0" algn="l" rtl="0">
              <a:spcBef>
                <a:spcPts val="0"/>
              </a:spcBef>
              <a:spcAft>
                <a:spcPts val="0"/>
              </a:spcAft>
              <a:buNone/>
            </a:pPr>
            <a:r>
              <a:rPr lang="en-US" sz="2000" b="1" dirty="0">
                <a:solidFill>
                  <a:srgbClr val="002060"/>
                </a:solidFill>
                <a:latin typeface="Cambria"/>
                <a:ea typeface="Cambria"/>
                <a:cs typeface="Cambria"/>
                <a:sym typeface="Cambria"/>
              </a:rPr>
              <a:t>divya.singh@mygyanvihar.com</a:t>
            </a:r>
            <a:endParaRPr lang="en-IN" sz="2000" b="1" dirty="0">
              <a:solidFill>
                <a:srgbClr val="00206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idx="4294967295"/>
          </p:nvPr>
        </p:nvSpPr>
        <p:spPr>
          <a:xfrm>
            <a:off x="0" y="0"/>
            <a:ext cx="7772400" cy="6858000"/>
          </a:xfrm>
        </p:spPr>
        <p:txBody>
          <a:bodyPr/>
          <a:lstStyle/>
          <a:p>
            <a:br>
              <a:rPr lang="en-US" sz="8000" dirty="0">
                <a:solidFill>
                  <a:srgbClr val="FFFFFA"/>
                </a:solidFill>
                <a:latin typeface="Arial Rounded MT Bold" pitchFamily="34" charset="0"/>
              </a:rPr>
            </a:br>
            <a:br>
              <a:rPr lang="en-US" sz="5400" dirty="0">
                <a:solidFill>
                  <a:srgbClr val="FFFFFA"/>
                </a:solidFill>
                <a:latin typeface="Arial Rounded MT Bold" pitchFamily="34" charset="0"/>
              </a:rPr>
            </a:br>
            <a:br>
              <a:rPr lang="en-US" sz="5400" dirty="0">
                <a:solidFill>
                  <a:srgbClr val="FFFFFA"/>
                </a:solidFill>
                <a:latin typeface="Arial Rounded MT Bold" pitchFamily="34" charset="0"/>
              </a:rPr>
            </a:br>
            <a:br>
              <a:rPr lang="en-US" sz="5400" dirty="0">
                <a:solidFill>
                  <a:srgbClr val="FFFFFA"/>
                </a:solidFill>
                <a:latin typeface="Arial Rounded MT Bold" pitchFamily="34" charset="0"/>
              </a:rPr>
            </a:br>
            <a:br>
              <a:rPr lang="en-US" sz="5400" dirty="0">
                <a:solidFill>
                  <a:srgbClr val="FFFFFA"/>
                </a:solidFill>
                <a:latin typeface="Arial Rounded MT Bold" pitchFamily="34" charset="0"/>
              </a:rPr>
            </a:br>
            <a:br>
              <a:rPr lang="en-US" sz="5400" dirty="0">
                <a:solidFill>
                  <a:schemeClr val="tx1"/>
                </a:solidFill>
                <a:latin typeface="Arial Rounded MT Bold" pitchFamily="34" charset="0"/>
              </a:rPr>
            </a:br>
            <a:endParaRPr lang="en-US" sz="5400" dirty="0">
              <a:solidFill>
                <a:schemeClr val="tx1"/>
              </a:solidFill>
              <a:latin typeface="Arial Rounded MT Bold" pitchFamily="34" charset="0"/>
            </a:endParaRPr>
          </a:p>
        </p:txBody>
      </p:sp>
      <p:sp>
        <p:nvSpPr>
          <p:cNvPr id="118787" name="Rectangle 3"/>
          <p:cNvSpPr>
            <a:spLocks noGrp="1" noChangeArrowheads="1"/>
          </p:cNvSpPr>
          <p:nvPr>
            <p:ph type="subTitle" idx="4294967295"/>
          </p:nvPr>
        </p:nvSpPr>
        <p:spPr>
          <a:xfrm>
            <a:off x="0" y="4572000"/>
            <a:ext cx="6400800" cy="1752600"/>
          </a:xfrm>
        </p:spPr>
        <p:txBody>
          <a:bodyPr/>
          <a:lstStyle/>
          <a:p>
            <a:pPr marL="0" indent="0" algn="ctr">
              <a:buFont typeface="Times" pitchFamily="48" charset="0"/>
              <a:buNone/>
            </a:pPr>
            <a:endParaRPr lang="en-US">
              <a:latin typeface="Arial Rounded MT Bold" pitchFamily="34" charset="0"/>
            </a:endParaRPr>
          </a:p>
          <a:p>
            <a:pPr marL="0" indent="0" algn="ctr">
              <a:buFont typeface="Times" pitchFamily="48" charset="0"/>
              <a:buNone/>
            </a:pPr>
            <a:endParaRPr lang="en-US">
              <a:latin typeface="Arial Rounded MT Bold" pitchFamily="34" charset="0"/>
            </a:endParaRPr>
          </a:p>
        </p:txBody>
      </p:sp>
      <p:pic>
        <p:nvPicPr>
          <p:cNvPr id="118788" name="Picture 4" descr="Cut-and-Paste">
            <a:hlinkClick r:id="rId3"/>
          </p:cNvPr>
          <p:cNvPicPr>
            <a:picLocks noChangeAspect="1" noChangeArrowheads="1"/>
          </p:cNvPicPr>
          <p:nvPr/>
        </p:nvPicPr>
        <p:blipFill>
          <a:blip r:embed="rId4"/>
          <a:srcRect/>
          <a:stretch>
            <a:fillRect/>
          </a:stretch>
        </p:blipFill>
        <p:spPr bwMode="auto">
          <a:xfrm>
            <a:off x="2971800" y="2073275"/>
            <a:ext cx="3352800" cy="3108325"/>
          </a:xfrm>
          <a:prstGeom prst="rect">
            <a:avLst/>
          </a:prstGeom>
          <a:solidFill>
            <a:srgbClr val="FFFF66"/>
          </a:solidFill>
          <a:ln w="9525">
            <a:noFill/>
            <a:miter lim="800000"/>
            <a:headEnd/>
            <a:tailEnd/>
          </a:ln>
        </p:spPr>
      </p:pic>
      <p:sp>
        <p:nvSpPr>
          <p:cNvPr id="118789" name="Text Box 5"/>
          <p:cNvSpPr txBox="1">
            <a:spLocks noChangeArrowheads="1"/>
          </p:cNvSpPr>
          <p:nvPr/>
        </p:nvSpPr>
        <p:spPr bwMode="auto">
          <a:xfrm>
            <a:off x="825690" y="179457"/>
            <a:ext cx="5282820" cy="707886"/>
          </a:xfrm>
          <a:prstGeom prst="rect">
            <a:avLst/>
          </a:prstGeom>
          <a:noFill/>
          <a:ln w="9525">
            <a:noFill/>
            <a:miter lim="800000"/>
            <a:headEnd/>
            <a:tailEnd/>
          </a:ln>
          <a:effectLst/>
        </p:spPr>
        <p:txBody>
          <a:bodyPr wrap="square">
            <a:spAutoFit/>
          </a:bodyPr>
          <a:lstStyle/>
          <a:p>
            <a:pPr algn="ctr"/>
            <a:r>
              <a:rPr lang="en-US" sz="4000" b="1" dirty="0">
                <a:solidFill>
                  <a:srgbClr val="FF0000"/>
                </a:solidFill>
                <a:latin typeface="Helvetica" pitchFamily="48" charset="0"/>
              </a:rPr>
              <a:t>Say No to </a:t>
            </a:r>
            <a:r>
              <a:rPr lang="en-US" sz="4000" b="1" dirty="0">
                <a:solidFill>
                  <a:srgbClr val="FF0000"/>
                </a:solidFill>
                <a:effectLst>
                  <a:outerShdw blurRad="38100" dist="38100" dir="2700000" algn="tl">
                    <a:srgbClr val="C0C0C0"/>
                  </a:outerShdw>
                </a:effectLst>
                <a:latin typeface="Helvetica" pitchFamily="48" charset="0"/>
              </a:rPr>
              <a:t>Plagiarism</a:t>
            </a:r>
          </a:p>
        </p:txBody>
      </p:sp>
    </p:spTree>
    <p:extLst>
      <p:ext uri="{BB962C8B-B14F-4D97-AF65-F5344CB8AC3E}">
        <p14:creationId xmlns:p14="http://schemas.microsoft.com/office/powerpoint/2010/main" val="1203677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Correcting the Scientific Record: Retraction Practices in Chemistry and  Materials Science | Chemistry of Mate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l="61493" t="30208" b="28125"/>
          <a:stretch>
            <a:fillRect/>
          </a:stretch>
        </p:blipFill>
        <p:spPr bwMode="auto">
          <a:xfrm>
            <a:off x="381000" y="990600"/>
            <a:ext cx="8458200" cy="5562600"/>
          </a:xfrm>
          <a:prstGeom prst="rect">
            <a:avLst/>
          </a:prstGeom>
          <a:noFill/>
          <a:ln w="9525">
            <a:noFill/>
            <a:miter lim="800000"/>
            <a:headEnd/>
            <a:tailEnd/>
          </a:ln>
          <a:effectLst/>
        </p:spPr>
      </p:pic>
    </p:spTree>
    <p:extLst>
      <p:ext uri="{BB962C8B-B14F-4D97-AF65-F5344CB8AC3E}">
        <p14:creationId xmlns:p14="http://schemas.microsoft.com/office/powerpoint/2010/main" val="1604523403"/>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0890A-DB5E-9321-108F-418E2301063C}"/>
              </a:ext>
            </a:extLst>
          </p:cNvPr>
          <p:cNvPicPr>
            <a:picLocks noChangeAspect="1"/>
          </p:cNvPicPr>
          <p:nvPr/>
        </p:nvPicPr>
        <p:blipFill>
          <a:blip r:embed="rId2"/>
          <a:stretch>
            <a:fillRect/>
          </a:stretch>
        </p:blipFill>
        <p:spPr>
          <a:xfrm>
            <a:off x="0" y="1172402"/>
            <a:ext cx="9144000" cy="4513196"/>
          </a:xfrm>
          <a:prstGeom prst="rect">
            <a:avLst/>
          </a:prstGeom>
        </p:spPr>
      </p:pic>
    </p:spTree>
    <p:extLst>
      <p:ext uri="{BB962C8B-B14F-4D97-AF65-F5344CB8AC3E}">
        <p14:creationId xmlns:p14="http://schemas.microsoft.com/office/powerpoint/2010/main" val="628409151"/>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8E8BF-C8F9-9DF2-F620-98EAAC9B5F2B}"/>
              </a:ext>
            </a:extLst>
          </p:cNvPr>
          <p:cNvPicPr>
            <a:picLocks noChangeAspect="1"/>
          </p:cNvPicPr>
          <p:nvPr/>
        </p:nvPicPr>
        <p:blipFill>
          <a:blip r:embed="rId2"/>
          <a:srcRect r="1568"/>
          <a:stretch/>
        </p:blipFill>
        <p:spPr>
          <a:xfrm>
            <a:off x="96816" y="1028475"/>
            <a:ext cx="4284115" cy="4801050"/>
          </a:xfrm>
          <a:prstGeom prst="rect">
            <a:avLst/>
          </a:prstGeom>
        </p:spPr>
      </p:pic>
      <p:pic>
        <p:nvPicPr>
          <p:cNvPr id="7" name="Picture 6">
            <a:extLst>
              <a:ext uri="{FF2B5EF4-FFF2-40B4-BE49-F238E27FC236}">
                <a16:creationId xmlns:a16="http://schemas.microsoft.com/office/drawing/2014/main" id="{B88AF959-F6BB-5AA9-7BFC-1C2DA83A3735}"/>
              </a:ext>
            </a:extLst>
          </p:cNvPr>
          <p:cNvPicPr>
            <a:picLocks noChangeAspect="1"/>
          </p:cNvPicPr>
          <p:nvPr/>
        </p:nvPicPr>
        <p:blipFill>
          <a:blip r:embed="rId3"/>
          <a:stretch>
            <a:fillRect/>
          </a:stretch>
        </p:blipFill>
        <p:spPr>
          <a:xfrm>
            <a:off x="4763071" y="1708659"/>
            <a:ext cx="3429025" cy="3181373"/>
          </a:xfrm>
          <a:prstGeom prst="rect">
            <a:avLst/>
          </a:prstGeom>
        </p:spPr>
      </p:pic>
    </p:spTree>
    <p:extLst>
      <p:ext uri="{BB962C8B-B14F-4D97-AF65-F5344CB8AC3E}">
        <p14:creationId xmlns:p14="http://schemas.microsoft.com/office/powerpoint/2010/main" val="1178681410"/>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143000"/>
            <a:ext cx="5686425"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143975"/>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6460"/>
            <a:ext cx="9067800" cy="652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7868886"/>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343085"/>
            <a:ext cx="4419600" cy="4524315"/>
          </a:xfrm>
          <a:prstGeom prst="rect">
            <a:avLst/>
          </a:prstGeom>
        </p:spPr>
        <p:txBody>
          <a:bodyPr wrap="square">
            <a:spAutoFit/>
          </a:bodyPr>
          <a:lstStyle/>
          <a:p>
            <a:pPr marL="344488" indent="-344488" algn="just">
              <a:buBlip>
                <a:blip r:embed="rId2"/>
              </a:buBlip>
            </a:pPr>
            <a:r>
              <a:rPr lang="en-US" sz="2400" b="1" dirty="0">
                <a:solidFill>
                  <a:srgbClr val="CC0066"/>
                </a:solidFill>
                <a:latin typeface="+mj-lt"/>
              </a:rPr>
              <a:t>Avoid misrepresentation in publications</a:t>
            </a:r>
          </a:p>
          <a:p>
            <a:pPr marL="344488" indent="-344488" algn="just"/>
            <a:r>
              <a:rPr lang="en-US" sz="2400" dirty="0">
                <a:latin typeface="+mj-lt"/>
              </a:rPr>
              <a:t>      Publish accurate, complete, clear, and unbiased work</a:t>
            </a:r>
          </a:p>
          <a:p>
            <a:pPr marL="344488" indent="-344488" algn="just"/>
            <a:endParaRPr lang="en-US" sz="2400" dirty="0">
              <a:latin typeface="+mj-lt"/>
            </a:endParaRPr>
          </a:p>
          <a:p>
            <a:pPr marL="344488" indent="-344488" algn="just">
              <a:buBlip>
                <a:blip r:embed="rId2"/>
              </a:buBlip>
            </a:pPr>
            <a:r>
              <a:rPr lang="en-US" sz="2400" b="1" dirty="0">
                <a:solidFill>
                  <a:srgbClr val="CC0066"/>
                </a:solidFill>
                <a:latin typeface="+mj-lt"/>
              </a:rPr>
              <a:t>Avoid fragmentary publication</a:t>
            </a:r>
          </a:p>
          <a:p>
            <a:pPr marL="344488" indent="-344488" algn="just"/>
            <a:r>
              <a:rPr lang="en-US" sz="2400" dirty="0">
                <a:latin typeface="+mj-lt"/>
              </a:rPr>
              <a:t>     Publish manuscripts that represent substantial findings</a:t>
            </a:r>
          </a:p>
          <a:p>
            <a:pPr marL="344488" indent="-344488" algn="just"/>
            <a:endParaRPr lang="en-US" sz="2400" dirty="0">
              <a:solidFill>
                <a:srgbClr val="CC0066"/>
              </a:solidFill>
              <a:latin typeface="+mj-lt"/>
            </a:endParaRPr>
          </a:p>
          <a:p>
            <a:pPr marL="344488" indent="-344488" algn="just">
              <a:buBlip>
                <a:blip r:embed="rId2"/>
              </a:buBlip>
            </a:pPr>
            <a:r>
              <a:rPr lang="en-US" sz="2400" b="1" dirty="0">
                <a:solidFill>
                  <a:srgbClr val="CC0066"/>
                </a:solidFill>
                <a:latin typeface="+mj-lt"/>
              </a:rPr>
              <a:t>Avoid duplicate manuscript submission &amp;  publication</a:t>
            </a:r>
          </a:p>
          <a:p>
            <a:pPr marL="344488" indent="-344488" algn="just"/>
            <a:r>
              <a:rPr lang="en-US" sz="2400" b="1" dirty="0">
                <a:latin typeface="+mj-lt"/>
              </a:rPr>
              <a:t>     </a:t>
            </a:r>
            <a:r>
              <a:rPr lang="en-US" sz="2400" dirty="0">
                <a:latin typeface="+mj-lt"/>
              </a:rPr>
              <a:t>Publish research</a:t>
            </a:r>
          </a:p>
        </p:txBody>
      </p:sp>
      <p:sp>
        <p:nvSpPr>
          <p:cNvPr id="3" name="TextBox 2"/>
          <p:cNvSpPr txBox="1"/>
          <p:nvPr/>
        </p:nvSpPr>
        <p:spPr>
          <a:xfrm>
            <a:off x="228600" y="-76200"/>
            <a:ext cx="6781800" cy="1077218"/>
          </a:xfrm>
          <a:prstGeom prst="rect">
            <a:avLst/>
          </a:prstGeom>
          <a:noFill/>
        </p:spPr>
        <p:txBody>
          <a:bodyPr wrap="square" rtlCol="0">
            <a:spAutoFit/>
          </a:bodyPr>
          <a:lstStyle/>
          <a:p>
            <a:pPr algn="ctr"/>
            <a:r>
              <a:rPr lang="en-US" sz="3200" dirty="0">
                <a:solidFill>
                  <a:schemeClr val="bg1"/>
                </a:solidFill>
                <a:latin typeface="Comic Sans MS" pitchFamily="66" charset="0"/>
              </a:rPr>
              <a:t>Good Scientific Publication Practice</a:t>
            </a:r>
          </a:p>
        </p:txBody>
      </p:sp>
      <p:pic>
        <p:nvPicPr>
          <p:cNvPr id="35842" name="Picture 2" descr="https://www.usb.ac.za/wp-content/uploads/2018/11/EthicalClearance.jpg"/>
          <p:cNvPicPr>
            <a:picLocks noChangeAspect="1" noChangeArrowheads="1"/>
          </p:cNvPicPr>
          <p:nvPr/>
        </p:nvPicPr>
        <p:blipFill>
          <a:blip r:embed="rId3" cstate="print">
            <a:clrChange>
              <a:clrFrom>
                <a:srgbClr val="FDFFF6"/>
              </a:clrFrom>
              <a:clrTo>
                <a:srgbClr val="FDFFF6">
                  <a:alpha val="0"/>
                </a:srgbClr>
              </a:clrTo>
            </a:clrChange>
          </a:blip>
          <a:srcRect/>
          <a:stretch>
            <a:fillRect/>
          </a:stretch>
        </p:blipFill>
        <p:spPr bwMode="auto">
          <a:xfrm>
            <a:off x="4572000" y="1447800"/>
            <a:ext cx="4592234" cy="3429000"/>
          </a:xfrm>
          <a:prstGeom prst="rect">
            <a:avLst/>
          </a:prstGeom>
          <a:noFill/>
        </p:spPr>
      </p:pic>
    </p:spTree>
    <p:extLst>
      <p:ext uri="{BB962C8B-B14F-4D97-AF65-F5344CB8AC3E}">
        <p14:creationId xmlns:p14="http://schemas.microsoft.com/office/powerpoint/2010/main" val="441525886"/>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76400" y="2286000"/>
            <a:ext cx="6019800" cy="3779758"/>
          </a:xfrm>
          <a:prstGeom prst="roundRect">
            <a:avLst/>
          </a:prstGeom>
          <a:solidFill>
            <a:schemeClr val="accent6">
              <a:lumMod val="50000"/>
              <a:alpha val="83922"/>
            </a:schemeClr>
          </a:solidFill>
        </p:spPr>
        <p:txBody>
          <a:bodyPr wrap="square">
            <a:spAutoFit/>
          </a:bodyPr>
          <a:lstStyle/>
          <a:p>
            <a:pPr algn="ctr"/>
            <a:r>
              <a:rPr lang="en-US" sz="3600" b="1" dirty="0">
                <a:solidFill>
                  <a:schemeClr val="bg1"/>
                </a:solidFill>
                <a:latin typeface="+mj-lt"/>
              </a:rPr>
              <a:t>Do not</a:t>
            </a:r>
          </a:p>
          <a:p>
            <a:pPr algn="ctr"/>
            <a:r>
              <a:rPr lang="en-US" sz="3600" b="1" i="1" dirty="0">
                <a:solidFill>
                  <a:srgbClr val="FFFF00"/>
                </a:solidFill>
                <a:latin typeface="+mj-lt"/>
              </a:rPr>
              <a:t>Lie (fabrications)</a:t>
            </a:r>
          </a:p>
          <a:p>
            <a:pPr algn="ctr"/>
            <a:endParaRPr lang="en-US" sz="3600" b="1" i="1" dirty="0">
              <a:solidFill>
                <a:srgbClr val="FFFF00"/>
              </a:solidFill>
              <a:latin typeface="+mj-lt"/>
            </a:endParaRPr>
          </a:p>
          <a:p>
            <a:pPr algn="ctr"/>
            <a:r>
              <a:rPr lang="en-US" sz="3600" b="1" i="1" dirty="0">
                <a:solidFill>
                  <a:srgbClr val="FFFF00"/>
                </a:solidFill>
                <a:latin typeface="+mj-lt"/>
              </a:rPr>
              <a:t>Cheat (falsifications)</a:t>
            </a:r>
          </a:p>
          <a:p>
            <a:pPr algn="ctr"/>
            <a:endParaRPr lang="en-US" sz="3600" b="1" i="1" dirty="0">
              <a:solidFill>
                <a:srgbClr val="FFFF00"/>
              </a:solidFill>
              <a:latin typeface="+mj-lt"/>
            </a:endParaRPr>
          </a:p>
          <a:p>
            <a:pPr algn="ctr"/>
            <a:r>
              <a:rPr lang="en-US" sz="3600" b="1" i="1" dirty="0">
                <a:solidFill>
                  <a:srgbClr val="FFFF00"/>
                </a:solidFill>
                <a:latin typeface="+mj-lt"/>
              </a:rPr>
              <a:t>Steal (plagiarism)</a:t>
            </a:r>
            <a:endParaRPr lang="en-US" sz="3600" dirty="0">
              <a:solidFill>
                <a:srgbClr val="FFFF00"/>
              </a:solidFill>
              <a:latin typeface="+mj-lt"/>
            </a:endParaRPr>
          </a:p>
        </p:txBody>
      </p:sp>
      <p:sp>
        <p:nvSpPr>
          <p:cNvPr id="3" name="TextBox 2"/>
          <p:cNvSpPr txBox="1"/>
          <p:nvPr/>
        </p:nvSpPr>
        <p:spPr>
          <a:xfrm>
            <a:off x="1219200" y="152400"/>
            <a:ext cx="6172200" cy="1938992"/>
          </a:xfrm>
          <a:prstGeom prst="rect">
            <a:avLst/>
          </a:prstGeom>
          <a:noFill/>
        </p:spPr>
        <p:txBody>
          <a:bodyPr wrap="square" rtlCol="0">
            <a:spAutoFit/>
          </a:bodyPr>
          <a:lstStyle/>
          <a:p>
            <a:pPr algn="ctr"/>
            <a:r>
              <a:rPr lang="en-US" sz="4000" dirty="0">
                <a:solidFill>
                  <a:schemeClr val="bg1"/>
                </a:solidFill>
                <a:latin typeface="Comic Sans MS" pitchFamily="66" charset="0"/>
              </a:rPr>
              <a:t>An easy to remember</a:t>
            </a:r>
          </a:p>
          <a:p>
            <a:pPr algn="ctr"/>
            <a:endParaRPr lang="en-US" sz="4000" dirty="0">
              <a:solidFill>
                <a:schemeClr val="bg1"/>
              </a:solidFill>
              <a:latin typeface="Comic Sans MS" pitchFamily="66" charset="0"/>
            </a:endParaRPr>
          </a:p>
          <a:p>
            <a:pPr algn="ctr"/>
            <a:r>
              <a:rPr lang="en-US" sz="4000" dirty="0">
                <a:solidFill>
                  <a:srgbClr val="CC0066"/>
                </a:solidFill>
                <a:latin typeface="Comic Sans MS" pitchFamily="66" charset="0"/>
              </a:rPr>
              <a:t> </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Scientific moral code</a:t>
            </a:r>
            <a:endParaRPr lang="en-US" sz="4000" dirty="0">
              <a:solidFill>
                <a:srgbClr val="002060"/>
              </a:solidFill>
              <a:latin typeface="Comic Sans MS" pitchFamily="66" charset="0"/>
            </a:endParaRPr>
          </a:p>
        </p:txBody>
      </p:sp>
    </p:spTree>
    <p:extLst>
      <p:ext uri="{BB962C8B-B14F-4D97-AF65-F5344CB8AC3E}">
        <p14:creationId xmlns:p14="http://schemas.microsoft.com/office/powerpoint/2010/main" val="3264260285"/>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encrypted-tbn0.gstatic.com/images?q=tbn:ANd9GcSC7JDucOQW76Av0GqC_RliSC2LVy8QFJmwENKEphHAoZnkON40UA&amp;s"/>
          <p:cNvPicPr>
            <a:picLocks noChangeAspect="1" noChangeArrowheads="1"/>
          </p:cNvPicPr>
          <p:nvPr/>
        </p:nvPicPr>
        <p:blipFill>
          <a:blip r:embed="rId2" cstate="print"/>
          <a:srcRect/>
          <a:stretch>
            <a:fillRect/>
          </a:stretch>
        </p:blipFill>
        <p:spPr bwMode="auto">
          <a:xfrm>
            <a:off x="0" y="0"/>
            <a:ext cx="4038600" cy="4953000"/>
          </a:xfrm>
          <a:prstGeom prst="rect">
            <a:avLst/>
          </a:prstGeom>
          <a:noFill/>
          <a:ln>
            <a:solidFill>
              <a:schemeClr val="tx1"/>
            </a:solidFill>
          </a:ln>
        </p:spPr>
      </p:pic>
      <p:pic>
        <p:nvPicPr>
          <p:cNvPr id="39938" name="Picture 2" descr="https://undsci.berkeley.edu/images/us101/misconduct_cartoon.gif"/>
          <p:cNvPicPr>
            <a:picLocks noChangeAspect="1" noChangeArrowheads="1"/>
          </p:cNvPicPr>
          <p:nvPr/>
        </p:nvPicPr>
        <p:blipFill>
          <a:blip r:embed="rId3" cstate="print"/>
          <a:srcRect/>
          <a:stretch>
            <a:fillRect/>
          </a:stretch>
        </p:blipFill>
        <p:spPr bwMode="auto">
          <a:xfrm>
            <a:off x="4114800" y="0"/>
            <a:ext cx="5029200" cy="2743200"/>
          </a:xfrm>
          <a:prstGeom prst="rect">
            <a:avLst/>
          </a:prstGeom>
          <a:noFill/>
          <a:ln>
            <a:solidFill>
              <a:schemeClr val="tx1"/>
            </a:solidFill>
          </a:ln>
        </p:spPr>
      </p:pic>
      <p:pic>
        <p:nvPicPr>
          <p:cNvPr id="39940" name="Picture 4" descr="https://img2.chinadaily.com.cn/images/201805/11/5af4f7eaa3105cdce0a74874.jpeg"/>
          <p:cNvPicPr>
            <a:picLocks noChangeAspect="1" noChangeArrowheads="1"/>
          </p:cNvPicPr>
          <p:nvPr/>
        </p:nvPicPr>
        <p:blipFill>
          <a:blip r:embed="rId4" cstate="print"/>
          <a:srcRect/>
          <a:stretch>
            <a:fillRect/>
          </a:stretch>
        </p:blipFill>
        <p:spPr bwMode="auto">
          <a:xfrm>
            <a:off x="4114800" y="2834640"/>
            <a:ext cx="5029200" cy="4023360"/>
          </a:xfrm>
          <a:prstGeom prst="rect">
            <a:avLst/>
          </a:prstGeom>
          <a:noFill/>
          <a:ln>
            <a:solidFill>
              <a:schemeClr val="tx1"/>
            </a:solidFill>
          </a:ln>
        </p:spPr>
      </p:pic>
      <p:pic>
        <p:nvPicPr>
          <p:cNvPr id="39942" name="Picture 6" descr="https://omg-japan.krsw.biz/wp-content/uploads/2018/05/5f63f49b6b7d98988e1002a4a4f2d6d5-1-300x183.jpg"/>
          <p:cNvPicPr>
            <a:picLocks noChangeAspect="1" noChangeArrowheads="1"/>
          </p:cNvPicPr>
          <p:nvPr/>
        </p:nvPicPr>
        <p:blipFill>
          <a:blip r:embed="rId5" cstate="print"/>
          <a:srcRect/>
          <a:stretch>
            <a:fillRect/>
          </a:stretch>
        </p:blipFill>
        <p:spPr bwMode="auto">
          <a:xfrm>
            <a:off x="0" y="5029200"/>
            <a:ext cx="4038600" cy="1828800"/>
          </a:xfrm>
          <a:prstGeom prst="rect">
            <a:avLst/>
          </a:prstGeom>
          <a:noFill/>
          <a:ln>
            <a:solidFill>
              <a:schemeClr val="tx1"/>
            </a:solidFill>
          </a:ln>
        </p:spPr>
      </p:pic>
    </p:spTree>
    <p:extLst>
      <p:ext uri="{BB962C8B-B14F-4D97-AF65-F5344CB8AC3E}">
        <p14:creationId xmlns:p14="http://schemas.microsoft.com/office/powerpoint/2010/main" val="3974357151"/>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09" y="0"/>
            <a:ext cx="7886700" cy="930271"/>
          </a:xfrm>
        </p:spPr>
        <p:txBody>
          <a:bodyPr>
            <a:normAutofit/>
          </a:bodyPr>
          <a:lstStyle/>
          <a:p>
            <a:pPr algn="l"/>
            <a:r>
              <a:rPr lang="en-US" sz="3600" dirty="0">
                <a:solidFill>
                  <a:schemeClr val="bg1"/>
                </a:solidFill>
                <a:latin typeface="Comic Sans MS" pitchFamily="66" charset="0"/>
              </a:rPr>
              <a:t>A Call for Cooperation</a:t>
            </a:r>
          </a:p>
        </p:txBody>
      </p:sp>
      <p:sp>
        <p:nvSpPr>
          <p:cNvPr id="4" name="Slide Number Placeholder 3"/>
          <p:cNvSpPr>
            <a:spLocks noGrp="1"/>
          </p:cNvSpPr>
          <p:nvPr>
            <p:ph type="sldNum" sz="quarter" idx="12"/>
          </p:nvPr>
        </p:nvSpPr>
        <p:spPr/>
        <p:txBody>
          <a:bodyPr/>
          <a:lstStyle/>
          <a:p>
            <a:fld id="{F27CF52B-5D6F-4094-928C-91E65A06703B}" type="slidenum">
              <a:rPr lang="en-US" altLang="en-US" smtClean="0"/>
              <a:pPr/>
              <a:t>19</a:t>
            </a:fld>
            <a:endParaRPr lang="en-US" altLang="en-US"/>
          </a:p>
        </p:txBody>
      </p:sp>
      <p:pic>
        <p:nvPicPr>
          <p:cNvPr id="27650" name="Picture 2"/>
          <p:cNvPicPr>
            <a:picLocks noChangeAspect="1" noChangeArrowheads="1"/>
          </p:cNvPicPr>
          <p:nvPr/>
        </p:nvPicPr>
        <p:blipFill>
          <a:blip r:embed="rId2" cstate="print">
            <a:clrChange>
              <a:clrFrom>
                <a:srgbClr val="FFFFFF"/>
              </a:clrFrom>
              <a:clrTo>
                <a:srgbClr val="FFFFFF">
                  <a:alpha val="0"/>
                </a:srgbClr>
              </a:clrTo>
            </a:clrChange>
            <a:lum bright="-30000"/>
            <a:extLst>
              <a:ext uri="{28A0092B-C50C-407E-A947-70E740481C1C}">
                <a14:useLocalDpi xmlns:a14="http://schemas.microsoft.com/office/drawing/2010/main" val="0"/>
              </a:ext>
            </a:extLst>
          </a:blip>
          <a:srcRect t="13514"/>
          <a:stretch>
            <a:fillRect/>
          </a:stretch>
        </p:blipFill>
        <p:spPr bwMode="auto">
          <a:xfrm>
            <a:off x="533400" y="1066800"/>
            <a:ext cx="766762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049119"/>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05000" y="177800"/>
            <a:ext cx="4724400" cy="853016"/>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p>
            <a:pPr lvl="0" algn="ctr">
              <a:spcBef>
                <a:spcPct val="0"/>
              </a:spcBef>
            </a:pPr>
            <a:r>
              <a:rPr lang="en-US" sz="2800" dirty="0"/>
              <a:t>Objective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533400" y="1778001"/>
            <a:ext cx="7848600" cy="153888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buFont typeface="Wingdings" pitchFamily="2" charset="2"/>
              <a:buChar char="Ø"/>
            </a:pPr>
            <a:r>
              <a:rPr lang="en-US" sz="1600" dirty="0"/>
              <a:t>. </a:t>
            </a:r>
            <a:r>
              <a:rPr lang="en-US" sz="3200" dirty="0"/>
              <a:t>The students will understand basic concept of publication and ethics </a:t>
            </a:r>
            <a:endParaRPr lang="en-US" sz="3200" dirty="0">
              <a:solidFill>
                <a:srgbClr val="FF0000"/>
              </a:solidFill>
            </a:endParaRPr>
          </a:p>
          <a:p>
            <a:pPr algn="just"/>
            <a:endParaRPr lang="en-US" sz="1600" dirty="0"/>
          </a:p>
          <a:p>
            <a:endParaRPr lang="en-US" dirty="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27CF52B-5D6F-4094-928C-91E65A06703B}" type="slidenum">
              <a:rPr lang="en-US" altLang="en-US" smtClean="0"/>
              <a:pPr/>
              <a:t>20</a:t>
            </a:fld>
            <a:endParaRPr lang="en-US" altLang="en-US"/>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950839"/>
            <a:ext cx="8839200" cy="5405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691164"/>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7CF52B-5D6F-4094-928C-91E65A06703B}" type="slidenum">
              <a:rPr lang="en-US" altLang="en-US" smtClean="0"/>
              <a:pPr/>
              <a:t>21</a:t>
            </a:fld>
            <a:endParaRPr lang="en-US" altLang="en-US"/>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678882"/>
            <a:ext cx="9067800" cy="380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160030"/>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5B9D28-F67B-4DD3-9A3C-99E0A89CFBCE}" type="slidenum">
              <a:rPr lang="en-US" smtClean="0"/>
              <a:pPr/>
              <a:t>22</a:t>
            </a:fld>
            <a:endParaRPr lang="en-US"/>
          </a:p>
        </p:txBody>
      </p:sp>
      <p:sp>
        <p:nvSpPr>
          <p:cNvPr id="5" name="Rectangle 1"/>
          <p:cNvSpPr>
            <a:spLocks noChangeArrowheads="1"/>
          </p:cNvSpPr>
          <p:nvPr/>
        </p:nvSpPr>
        <p:spPr bwMode="auto">
          <a:xfrm>
            <a:off x="100208" y="901205"/>
            <a:ext cx="864531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Arial" charset="0"/>
                <a:cs typeface="Arial" charset="0"/>
              </a:rPr>
              <a:t>Which of the following best describes the "impact factor" of a scientific journal?</a:t>
            </a: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A) The number of articles published per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B) The number of citations received by a journal's articles over a specific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C) The cost of publishing in the journal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D) The number of authors affiliated with the journal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Arial" charset="0"/>
                <a:cs typeface="Arial" charset="0"/>
              </a:rPr>
              <a:t>What is a key factor that enhances the impact of a scientific paper?</a:t>
            </a: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A) Length of the paper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B) Quality and originality of the research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C) Number of authors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chemeClr val="tx1"/>
                </a:solidFill>
                <a:effectLst/>
                <a:latin typeface="Arial" charset="0"/>
                <a:cs typeface="Arial" charset="0"/>
              </a:rPr>
              <a:t>D) Use of complex jargon</a:t>
            </a:r>
          </a:p>
          <a:p>
            <a:r>
              <a:rPr lang="en-US" sz="1200" b="1" dirty="0"/>
              <a:t>Which section of a scientific paper typically outlines the significance and potential impact of the research findings?</a:t>
            </a:r>
            <a:endParaRPr lang="en-US" sz="1200" dirty="0"/>
          </a:p>
          <a:p>
            <a:r>
              <a:rPr lang="en-US" sz="1200" dirty="0"/>
              <a:t>A) Introduction</a:t>
            </a:r>
          </a:p>
          <a:p>
            <a:r>
              <a:rPr lang="en-US" sz="1200" dirty="0"/>
              <a:t>B) Methods</a:t>
            </a:r>
          </a:p>
          <a:p>
            <a:r>
              <a:rPr lang="en-US" sz="1200" dirty="0"/>
              <a:t>C) Results</a:t>
            </a:r>
          </a:p>
          <a:p>
            <a:r>
              <a:rPr lang="en-US" sz="1200" dirty="0"/>
              <a:t>D) Discussion</a:t>
            </a:r>
          </a:p>
          <a:p>
            <a:r>
              <a:rPr lang="en-US" sz="1200" b="1" dirty="0"/>
              <a:t>How does clear and concise writing affect the impact of a scientific paper?</a:t>
            </a:r>
            <a:endParaRPr lang="en-US" sz="1200" dirty="0"/>
          </a:p>
          <a:p>
            <a:r>
              <a:rPr lang="en-US" sz="1200" dirty="0"/>
              <a:t>A) It reduces the paper’s chances of being published</a:t>
            </a:r>
          </a:p>
          <a:p>
            <a:r>
              <a:rPr lang="en-US" sz="1200" dirty="0"/>
              <a:t>B) It makes the paper less accessible to a wider audience</a:t>
            </a:r>
          </a:p>
          <a:p>
            <a:r>
              <a:rPr lang="en-US" sz="1200" dirty="0"/>
              <a:t>C) It improves the readability and comprehension, thus increasing its impact</a:t>
            </a:r>
          </a:p>
          <a:p>
            <a:r>
              <a:rPr lang="en-US" sz="1200" dirty="0"/>
              <a:t>D) It limits the number of citations</a:t>
            </a:r>
          </a:p>
          <a:p>
            <a:endParaRPr lang="en-US" sz="12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62928056"/>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5B9D28-F67B-4DD3-9A3C-99E0A89CFBCE}" type="slidenum">
              <a:rPr lang="en-US" smtClean="0"/>
              <a:pPr/>
              <a:t>23</a:t>
            </a:fld>
            <a:endParaRPr lang="en-US"/>
          </a:p>
        </p:txBody>
      </p:sp>
      <p:sp>
        <p:nvSpPr>
          <p:cNvPr id="5" name="Rectangle 4"/>
          <p:cNvSpPr/>
          <p:nvPr/>
        </p:nvSpPr>
        <p:spPr>
          <a:xfrm>
            <a:off x="156574" y="1028343"/>
            <a:ext cx="6043809" cy="4924425"/>
          </a:xfrm>
          <a:prstGeom prst="rect">
            <a:avLst/>
          </a:prstGeom>
        </p:spPr>
        <p:txBody>
          <a:bodyPr wrap="square">
            <a:spAutoFit/>
          </a:bodyPr>
          <a:lstStyle/>
          <a:p>
            <a:r>
              <a:rPr lang="en-US" sz="1200" b="1" dirty="0"/>
              <a:t>What role do keywords play in increasing the impact of a scientific article?</a:t>
            </a:r>
            <a:endParaRPr lang="en-US" sz="1200" dirty="0"/>
          </a:p>
          <a:p>
            <a:r>
              <a:rPr lang="en-US" sz="1200" dirty="0"/>
              <a:t>A) They enhance the paper’s aesthetic appeal</a:t>
            </a:r>
          </a:p>
          <a:p>
            <a:r>
              <a:rPr lang="en-US" sz="1200" dirty="0"/>
              <a:t>B) They help improve the paper’s visibility in search engines and databases</a:t>
            </a:r>
          </a:p>
          <a:p>
            <a:r>
              <a:rPr lang="en-US" sz="1200" dirty="0"/>
              <a:t>C) They determine the paper’s length</a:t>
            </a:r>
          </a:p>
          <a:p>
            <a:r>
              <a:rPr lang="en-US" sz="1200" dirty="0"/>
              <a:t>D) They provide financial support for the research</a:t>
            </a:r>
          </a:p>
          <a:p>
            <a:r>
              <a:rPr lang="en-US" sz="1200" b="1" dirty="0"/>
              <a:t>Which of the following is an effective strategy to increase the reach and impact of a scientific paper?</a:t>
            </a:r>
            <a:endParaRPr lang="en-US" sz="1200" dirty="0"/>
          </a:p>
          <a:p>
            <a:r>
              <a:rPr lang="en-US" sz="1200" dirty="0"/>
              <a:t>A) Restricting access to the paper to select individuals</a:t>
            </a:r>
          </a:p>
          <a:p>
            <a:r>
              <a:rPr lang="en-US" sz="1200" dirty="0"/>
              <a:t>B) Presenting findings at conferences and seminars</a:t>
            </a:r>
          </a:p>
          <a:p>
            <a:r>
              <a:rPr lang="en-US" sz="1200" dirty="0"/>
              <a:t>C) Using overly technical language</a:t>
            </a:r>
          </a:p>
          <a:p>
            <a:r>
              <a:rPr lang="en-US" sz="1200" dirty="0"/>
              <a:t>D) Limiting the paper to a specific niche audience</a:t>
            </a:r>
          </a:p>
          <a:p>
            <a:r>
              <a:rPr lang="en-US" sz="1200" b="1" dirty="0"/>
              <a:t>Why is it important to address limitations and future directions in a scientific paper?</a:t>
            </a:r>
            <a:endParaRPr lang="en-US" sz="1200" dirty="0"/>
          </a:p>
          <a:p>
            <a:r>
              <a:rPr lang="en-US" sz="1200" dirty="0"/>
              <a:t>A) To increase the length of the paper</a:t>
            </a:r>
          </a:p>
          <a:p>
            <a:r>
              <a:rPr lang="en-US" sz="1200" dirty="0"/>
              <a:t>B) To acknowledge the research's shortcomings and suggest areas for further study, which can enhance impact</a:t>
            </a:r>
          </a:p>
          <a:p>
            <a:r>
              <a:rPr lang="en-US" sz="1200" dirty="0"/>
              <a:t>C) To avoid criticism from reviewers</a:t>
            </a:r>
          </a:p>
          <a:p>
            <a:r>
              <a:rPr lang="en-US" sz="1200" dirty="0"/>
              <a:t>D) To ensure the paper gets published in high-impact journals</a:t>
            </a:r>
          </a:p>
          <a:p>
            <a:r>
              <a:rPr lang="en-US" sz="1200" b="1" dirty="0"/>
              <a:t>What is the primary purpose of a well-written abstract in a scientific paper?</a:t>
            </a:r>
            <a:endParaRPr lang="en-US" sz="1200" dirty="0"/>
          </a:p>
          <a:p>
            <a:r>
              <a:rPr lang="en-US" sz="1200" dirty="0"/>
              <a:t>A) To summarize the methods used in the study</a:t>
            </a:r>
          </a:p>
          <a:p>
            <a:r>
              <a:rPr lang="en-US" sz="1200" dirty="0"/>
              <a:t>B) To provide a brief and compelling overview of the study’s purpose, methods, results, and impact</a:t>
            </a:r>
          </a:p>
          <a:p>
            <a:r>
              <a:rPr lang="en-US" sz="1200" dirty="0"/>
              <a:t>C) To list all references cited in the paper</a:t>
            </a:r>
          </a:p>
          <a:p>
            <a:r>
              <a:rPr lang="en-US" sz="1200" dirty="0"/>
              <a:t>D) To describe the author’s background</a:t>
            </a:r>
          </a:p>
          <a:p>
            <a:endParaRPr lang="en-US" sz="1200" dirty="0"/>
          </a:p>
          <a:p>
            <a:endParaRPr lang="en-US" dirty="0"/>
          </a:p>
        </p:txBody>
      </p:sp>
    </p:spTree>
    <p:extLst>
      <p:ext uri="{BB962C8B-B14F-4D97-AF65-F5344CB8AC3E}">
        <p14:creationId xmlns:p14="http://schemas.microsoft.com/office/powerpoint/2010/main" val="1467576468"/>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5B9D28-F67B-4DD3-9A3C-99E0A89CFBCE}" type="slidenum">
              <a:rPr lang="en-US" smtClean="0"/>
              <a:pPr/>
              <a:t>24</a:t>
            </a:fld>
            <a:endParaRPr lang="en-US"/>
          </a:p>
        </p:txBody>
      </p:sp>
      <p:sp>
        <p:nvSpPr>
          <p:cNvPr id="5" name="Rectangle 4"/>
          <p:cNvSpPr/>
          <p:nvPr/>
        </p:nvSpPr>
        <p:spPr>
          <a:xfrm>
            <a:off x="369516" y="1205826"/>
            <a:ext cx="7684720" cy="4370427"/>
          </a:xfrm>
          <a:prstGeom prst="rect">
            <a:avLst/>
          </a:prstGeom>
        </p:spPr>
        <p:txBody>
          <a:bodyPr wrap="square">
            <a:spAutoFit/>
          </a:bodyPr>
          <a:lstStyle/>
          <a:p>
            <a:r>
              <a:rPr lang="en-US" sz="1200" b="1" dirty="0"/>
              <a:t>Which of the following can help a researcher measure the impact of their own work?</a:t>
            </a:r>
            <a:endParaRPr lang="en-US" sz="1200" dirty="0"/>
          </a:p>
          <a:p>
            <a:r>
              <a:rPr lang="en-US" sz="1200" dirty="0"/>
              <a:t>A) Tracking the number of co-authors</a:t>
            </a:r>
          </a:p>
          <a:p>
            <a:r>
              <a:rPr lang="en-US" sz="1200" dirty="0"/>
              <a:t>B) Monitoring citations and </a:t>
            </a:r>
            <a:r>
              <a:rPr lang="en-US" sz="1200" dirty="0" err="1"/>
              <a:t>altmetrics</a:t>
            </a:r>
            <a:r>
              <a:rPr lang="en-US" sz="1200" dirty="0"/>
              <a:t> (e.g., social media mentions)</a:t>
            </a:r>
          </a:p>
          <a:p>
            <a:r>
              <a:rPr lang="en-US" sz="1200" dirty="0"/>
              <a:t>C) Counting the number of journals where the paper is submitted</a:t>
            </a:r>
          </a:p>
          <a:p>
            <a:r>
              <a:rPr lang="en-US" sz="1200" dirty="0"/>
              <a:t>D) Calculating the total word count of the paper</a:t>
            </a:r>
          </a:p>
          <a:p>
            <a:r>
              <a:rPr lang="en-US" sz="1200" b="1" dirty="0"/>
              <a:t>How does publishing in open-access journals affect the impact of scientific research?</a:t>
            </a:r>
            <a:endParaRPr lang="en-US" sz="1200" dirty="0"/>
          </a:p>
          <a:p>
            <a:r>
              <a:rPr lang="en-US" sz="1200" dirty="0"/>
              <a:t>A) It generally decreases impact due to restricted access</a:t>
            </a:r>
          </a:p>
          <a:p>
            <a:r>
              <a:rPr lang="en-US" sz="1200" dirty="0"/>
              <a:t>B) It increases impact by making the research accessible to a broader audience</a:t>
            </a:r>
          </a:p>
          <a:p>
            <a:r>
              <a:rPr lang="en-US" sz="1200" dirty="0"/>
              <a:t>C) It has no effect on the impact of research</a:t>
            </a:r>
          </a:p>
          <a:p>
            <a:r>
              <a:rPr lang="en-US" sz="1200" dirty="0"/>
              <a:t>D) It limits the research's exposure to academic audiences</a:t>
            </a:r>
          </a:p>
          <a:p>
            <a:r>
              <a:rPr lang="en-US" sz="1200" b="1" dirty="0"/>
              <a:t>What is the effect of a high citation count on a scientific paper's impact?</a:t>
            </a:r>
            <a:endParaRPr lang="en-US" sz="1200" dirty="0"/>
          </a:p>
          <a:p>
            <a:r>
              <a:rPr lang="en-US" sz="1200" dirty="0"/>
              <a:t>A) It has no effect</a:t>
            </a:r>
          </a:p>
          <a:p>
            <a:r>
              <a:rPr lang="en-US" sz="1200" dirty="0"/>
              <a:t>B) It decreases the perceived quality of the research</a:t>
            </a:r>
          </a:p>
          <a:p>
            <a:r>
              <a:rPr lang="en-US" sz="1200" dirty="0"/>
              <a:t>C) It generally increases the paper’s perceived importance and impact</a:t>
            </a:r>
          </a:p>
          <a:p>
            <a:r>
              <a:rPr lang="en-US" sz="1200" dirty="0"/>
              <a:t>D) It limits the paper’s chances of being read</a:t>
            </a:r>
          </a:p>
          <a:p>
            <a:r>
              <a:rPr lang="en-US" sz="1200" b="1" dirty="0"/>
              <a:t>Which aspect of scientific writing helps in demonstrating the relevance and potential applications of research findings?</a:t>
            </a:r>
            <a:endParaRPr lang="en-US" sz="1200" dirty="0"/>
          </a:p>
          <a:p>
            <a:r>
              <a:rPr lang="en-US" sz="1200" dirty="0"/>
              <a:t>A) The literature review</a:t>
            </a:r>
          </a:p>
          <a:p>
            <a:r>
              <a:rPr lang="en-US" sz="1200" dirty="0"/>
              <a:t>B) The research methodology</a:t>
            </a:r>
          </a:p>
          <a:p>
            <a:r>
              <a:rPr lang="en-US" sz="1200" dirty="0"/>
              <a:t>C) The discussion section</a:t>
            </a:r>
          </a:p>
          <a:p>
            <a:r>
              <a:rPr lang="en-US" sz="1200" dirty="0"/>
              <a:t>D) The acknowledgments section</a:t>
            </a:r>
          </a:p>
          <a:p>
            <a:endParaRPr lang="en-US" sz="1200" dirty="0"/>
          </a:p>
          <a:p>
            <a:endParaRPr lang="en-US" dirty="0"/>
          </a:p>
        </p:txBody>
      </p:sp>
    </p:spTree>
    <p:extLst>
      <p:ext uri="{BB962C8B-B14F-4D97-AF65-F5344CB8AC3E}">
        <p14:creationId xmlns:p14="http://schemas.microsoft.com/office/powerpoint/2010/main" val="1979519767"/>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5B9D28-F67B-4DD3-9A3C-99E0A89CFBCE}" type="slidenum">
              <a:rPr lang="en-US" smtClean="0"/>
              <a:pPr/>
              <a:t>25</a:t>
            </a:fld>
            <a:endParaRPr lang="en-US"/>
          </a:p>
        </p:txBody>
      </p:sp>
      <p:sp>
        <p:nvSpPr>
          <p:cNvPr id="5" name="Rectangle 4"/>
          <p:cNvSpPr/>
          <p:nvPr/>
        </p:nvSpPr>
        <p:spPr>
          <a:xfrm>
            <a:off x="244257" y="1028343"/>
            <a:ext cx="7484302" cy="3416320"/>
          </a:xfrm>
          <a:prstGeom prst="rect">
            <a:avLst/>
          </a:prstGeom>
        </p:spPr>
        <p:txBody>
          <a:bodyPr wrap="square">
            <a:spAutoFit/>
          </a:bodyPr>
          <a:lstStyle/>
          <a:p>
            <a:r>
              <a:rPr lang="en-US" sz="1200" b="1" dirty="0"/>
              <a:t>What is the role of clear visuals (e.g., graphs, charts) in scientific papers?</a:t>
            </a:r>
            <a:endParaRPr lang="en-US" sz="1200" dirty="0"/>
          </a:p>
          <a:p>
            <a:r>
              <a:rPr lang="en-US" sz="1200" dirty="0"/>
              <a:t>A) To increase the word count</a:t>
            </a:r>
          </a:p>
          <a:p>
            <a:r>
              <a:rPr lang="en-US" sz="1200" dirty="0"/>
              <a:t>B) To provide aesthetic appeal</a:t>
            </a:r>
          </a:p>
          <a:p>
            <a:r>
              <a:rPr lang="en-US" sz="1200" dirty="0"/>
              <a:t>C) To effectively communicate complex data and enhance the impact of the findings</a:t>
            </a:r>
          </a:p>
          <a:p>
            <a:r>
              <a:rPr lang="en-US" sz="1200" dirty="0"/>
              <a:t>D) To replace detailed statistical analysis</a:t>
            </a:r>
          </a:p>
          <a:p>
            <a:endParaRPr lang="en-US" sz="1200" dirty="0"/>
          </a:p>
          <a:p>
            <a:r>
              <a:rPr lang="en-US" sz="1200" b="1" dirty="0"/>
              <a:t>How does engaging with the scientific community through networking and collaborations affect research impact?</a:t>
            </a:r>
            <a:endParaRPr lang="en-US" sz="1200" dirty="0"/>
          </a:p>
          <a:p>
            <a:r>
              <a:rPr lang="en-US" sz="1200" dirty="0"/>
              <a:t>A) It has no effect</a:t>
            </a:r>
          </a:p>
          <a:p>
            <a:r>
              <a:rPr lang="en-US" sz="1200" dirty="0"/>
              <a:t>B) It can increase the visibility and influence of the research</a:t>
            </a:r>
          </a:p>
          <a:p>
            <a:r>
              <a:rPr lang="en-US" sz="1200" dirty="0"/>
              <a:t>C) It restricts the research’s reach</a:t>
            </a:r>
          </a:p>
          <a:p>
            <a:r>
              <a:rPr lang="en-US" sz="1200" dirty="0"/>
              <a:t>D) It delays the publication process</a:t>
            </a:r>
          </a:p>
          <a:p>
            <a:r>
              <a:rPr lang="en-US" sz="1200" b="1" dirty="0"/>
              <a:t>What is the impact of choosing a high-impact journal for publication?</a:t>
            </a:r>
            <a:endParaRPr lang="en-US" sz="1200" dirty="0"/>
          </a:p>
          <a:p>
            <a:r>
              <a:rPr lang="en-US" sz="1200" dirty="0"/>
              <a:t>A) It decreases the likelihood of the paper being read</a:t>
            </a:r>
          </a:p>
          <a:p>
            <a:r>
              <a:rPr lang="en-US" sz="1200" dirty="0"/>
              <a:t>B) It potentially increases the visibility and credibility of the research</a:t>
            </a:r>
          </a:p>
          <a:p>
            <a:r>
              <a:rPr lang="en-US" sz="1200" dirty="0"/>
              <a:t>C) It has no effect on the paper’s impact</a:t>
            </a:r>
          </a:p>
          <a:p>
            <a:r>
              <a:rPr lang="en-US" sz="1200" dirty="0"/>
              <a:t>D) It guarantees high citation rates</a:t>
            </a:r>
          </a:p>
          <a:p>
            <a:endParaRPr lang="en-US" sz="1200" dirty="0"/>
          </a:p>
        </p:txBody>
      </p:sp>
    </p:spTree>
    <p:extLst>
      <p:ext uri="{BB962C8B-B14F-4D97-AF65-F5344CB8AC3E}">
        <p14:creationId xmlns:p14="http://schemas.microsoft.com/office/powerpoint/2010/main" val="2990979939"/>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encrypted-tbn0.gstatic.com/images?q=tbn:ANd9GcQ38klDQBpdGdaQNsMwEjH9eDZYgmKenFJCTKAXNHOayvsYSMpm&amp;s"/>
          <p:cNvPicPr>
            <a:picLocks noChangeAspect="1" noChangeArrowheads="1"/>
          </p:cNvPicPr>
          <p:nvPr/>
        </p:nvPicPr>
        <p:blipFill>
          <a:blip r:embed="rId2" cstate="print"/>
          <a:srcRect b="7905"/>
          <a:stretch>
            <a:fillRect/>
          </a:stretch>
        </p:blipFill>
        <p:spPr bwMode="auto">
          <a:xfrm>
            <a:off x="1714500" y="914400"/>
            <a:ext cx="4724400" cy="4267200"/>
          </a:xfrm>
          <a:prstGeom prst="rect">
            <a:avLst/>
          </a:prstGeom>
          <a:noFill/>
        </p:spPr>
      </p:pic>
      <p:pic>
        <p:nvPicPr>
          <p:cNvPr id="29700" name="Picture 4" descr="https://cdn.quotesgram.com/img/66/9/1034393689-Unknown.png"/>
          <p:cNvPicPr>
            <a:picLocks noChangeAspect="1" noChangeArrowheads="1"/>
          </p:cNvPicPr>
          <p:nvPr/>
        </p:nvPicPr>
        <p:blipFill>
          <a:blip r:embed="rId3" cstate="print">
            <a:duotone>
              <a:prstClr val="black"/>
              <a:schemeClr val="accent5">
                <a:tint val="45000"/>
                <a:satMod val="400000"/>
              </a:schemeClr>
            </a:duotone>
          </a:blip>
          <a:srcRect l="7273" t="4072" r="8182" b="14484"/>
          <a:stretch>
            <a:fillRect/>
          </a:stretch>
        </p:blipFill>
        <p:spPr bwMode="auto">
          <a:xfrm>
            <a:off x="307975" y="4324195"/>
            <a:ext cx="5715000" cy="2458065"/>
          </a:xfrm>
          <a:prstGeom prst="rect">
            <a:avLst/>
          </a:prstGeom>
          <a:noFill/>
        </p:spPr>
      </p:pic>
      <p:sp>
        <p:nvSpPr>
          <p:cNvPr id="29702" name="AutoShape 6" descr="Any Questions Stock Illustrations – 487 Any Questions Stock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808480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600"/>
            <a:ext cx="8458200" cy="1815882"/>
          </a:xfrm>
          <a:prstGeom prst="rect">
            <a:avLst/>
          </a:prstGeom>
        </p:spPr>
        <p:txBody>
          <a:bodyPr wrap="square">
            <a:spAutoFit/>
          </a:bodyPr>
          <a:lstStyle/>
          <a:p>
            <a:pPr algn="just"/>
            <a:r>
              <a:rPr lang="en-US" sz="2800" b="1" i="1" u="sng" dirty="0">
                <a:solidFill>
                  <a:srgbClr val="CC0066"/>
                </a:solidFill>
                <a:latin typeface="+mj-lt"/>
              </a:rPr>
              <a:t>Special type of plagiarism: </a:t>
            </a:r>
            <a:r>
              <a:rPr lang="en-US" sz="2800" dirty="0">
                <a:latin typeface="+mj-lt"/>
              </a:rPr>
              <a:t>duplication of publish material with new/unpublished Data happens when publishing first an extended abstract (e.g. for a conference) and then a full article.</a:t>
            </a:r>
          </a:p>
        </p:txBody>
      </p:sp>
      <p:sp>
        <p:nvSpPr>
          <p:cNvPr id="3" name="Rectangle 2"/>
          <p:cNvSpPr/>
          <p:nvPr/>
        </p:nvSpPr>
        <p:spPr>
          <a:xfrm>
            <a:off x="885967" y="229969"/>
            <a:ext cx="5022529" cy="646331"/>
          </a:xfrm>
          <a:prstGeom prst="rect">
            <a:avLst/>
          </a:prstGeom>
        </p:spPr>
        <p:txBody>
          <a:bodyPr wrap="none">
            <a:spAutoFit/>
          </a:bodyPr>
          <a:lstStyle/>
          <a:p>
            <a:r>
              <a:rPr lang="en-US" sz="3600" b="1" dirty="0">
                <a:solidFill>
                  <a:schemeClr val="bg1"/>
                </a:solidFill>
                <a:latin typeface="Comic Sans MS" pitchFamily="66" charset="0"/>
              </a:rPr>
              <a:t>Redundant publication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048000"/>
            <a:ext cx="4191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2806482"/>
            <a:ext cx="4876800" cy="3416320"/>
          </a:xfrm>
          <a:prstGeom prst="rect">
            <a:avLst/>
          </a:prstGeom>
          <a:blipFill>
            <a:blip r:embed="rId3" cstate="print"/>
            <a:tile tx="0" ty="0" sx="100000" sy="100000" flip="none" algn="tl"/>
          </a:blipFill>
          <a:ln>
            <a:solidFill>
              <a:srgbClr val="CC0066"/>
            </a:solidFill>
          </a:ln>
        </p:spPr>
        <p:txBody>
          <a:bodyPr wrap="square">
            <a:spAutoFit/>
          </a:bodyPr>
          <a:lstStyle/>
          <a:p>
            <a:pPr lvl="0" algn="just"/>
            <a:r>
              <a:rPr lang="en-US" sz="2400" b="1" u="sng" dirty="0">
                <a:solidFill>
                  <a:srgbClr val="002060"/>
                </a:solidFill>
                <a:latin typeface="Calibri Light"/>
              </a:rPr>
              <a:t>Why redundant publication is a problem:</a:t>
            </a:r>
          </a:p>
          <a:p>
            <a:pPr marL="165100" lvl="0" indent="-165100" algn="just"/>
            <a:r>
              <a:rPr lang="en-US" sz="2400" dirty="0">
                <a:solidFill>
                  <a:prstClr val="black"/>
                </a:solidFill>
                <a:latin typeface="Calibri Light"/>
              </a:rPr>
              <a:t>-  copyright</a:t>
            </a:r>
          </a:p>
          <a:p>
            <a:pPr marL="165100" lvl="0" indent="-165100" algn="just"/>
            <a:r>
              <a:rPr lang="en-US" sz="2400" dirty="0">
                <a:solidFill>
                  <a:prstClr val="black"/>
                </a:solidFill>
                <a:latin typeface="Calibri Light"/>
              </a:rPr>
              <a:t>- increased burden for reviewers</a:t>
            </a:r>
          </a:p>
          <a:p>
            <a:pPr marL="165100" lvl="0" indent="-165100" algn="just"/>
            <a:r>
              <a:rPr lang="en-US" sz="2400" dirty="0">
                <a:solidFill>
                  <a:prstClr val="black"/>
                </a:solidFill>
                <a:latin typeface="Calibri Light"/>
              </a:rPr>
              <a:t>- makes scientific communication difficult (un-centralization of results)</a:t>
            </a:r>
          </a:p>
          <a:p>
            <a:pPr marL="165100" lvl="0" indent="-165100" algn="just">
              <a:buFontTx/>
              <a:buChar char="-"/>
            </a:pPr>
            <a:r>
              <a:rPr lang="en-US" sz="2400" dirty="0">
                <a:solidFill>
                  <a:prstClr val="black"/>
                </a:solidFill>
                <a:latin typeface="Calibri Light"/>
              </a:rPr>
              <a:t> it overemphasizes results (and generates problems for meta-analysis studies)</a:t>
            </a:r>
          </a:p>
        </p:txBody>
      </p:sp>
    </p:spTree>
    <p:extLst>
      <p:ext uri="{BB962C8B-B14F-4D97-AF65-F5344CB8AC3E}">
        <p14:creationId xmlns:p14="http://schemas.microsoft.com/office/powerpoint/2010/main" val="367658999"/>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8382000" cy="1938992"/>
          </a:xfrm>
          <a:prstGeom prst="rect">
            <a:avLst/>
          </a:prstGeom>
        </p:spPr>
        <p:txBody>
          <a:bodyPr wrap="square">
            <a:spAutoFit/>
          </a:bodyPr>
          <a:lstStyle/>
          <a:p>
            <a:pPr marL="225425" indent="-225425" algn="just">
              <a:buBlip>
                <a:blip r:embed="rId2"/>
              </a:buBlip>
            </a:pPr>
            <a:r>
              <a:rPr lang="en-US" sz="2400" dirty="0">
                <a:latin typeface="+mj-lt"/>
              </a:rPr>
              <a:t>Publication of an article that is identical (or almost) to an already published article.</a:t>
            </a:r>
          </a:p>
          <a:p>
            <a:pPr marL="225425" indent="-225425" algn="just">
              <a:buBlip>
                <a:blip r:embed="rId2"/>
              </a:buBlip>
            </a:pPr>
            <a:r>
              <a:rPr lang="en-US" sz="2400" dirty="0">
                <a:latin typeface="+mj-lt"/>
              </a:rPr>
              <a:t>It also classifies as plagiarism </a:t>
            </a:r>
          </a:p>
          <a:p>
            <a:pPr marL="225425" indent="-225425" algn="just">
              <a:buBlip>
                <a:blip r:embed="rId2"/>
              </a:buBlip>
            </a:pPr>
            <a:r>
              <a:rPr lang="en-US" sz="2400" dirty="0">
                <a:latin typeface="+mj-lt"/>
              </a:rPr>
              <a:t>Same problems as redundant publication</a:t>
            </a:r>
          </a:p>
          <a:p>
            <a:pPr marL="225425" indent="-225425" algn="just">
              <a:buBlip>
                <a:blip r:embed="rId2"/>
              </a:buBlip>
            </a:pPr>
            <a:r>
              <a:rPr lang="en-US" sz="2400" dirty="0">
                <a:latin typeface="+mj-lt"/>
              </a:rPr>
              <a:t>Special case: translation of an article in a non-English language </a:t>
            </a:r>
          </a:p>
        </p:txBody>
      </p:sp>
      <p:sp>
        <p:nvSpPr>
          <p:cNvPr id="3" name="Rectangle 2"/>
          <p:cNvSpPr/>
          <p:nvPr/>
        </p:nvSpPr>
        <p:spPr>
          <a:xfrm>
            <a:off x="457200" y="3342144"/>
            <a:ext cx="6934200" cy="2677656"/>
          </a:xfrm>
          <a:prstGeom prst="rect">
            <a:avLst/>
          </a:prstGeom>
        </p:spPr>
        <p:txBody>
          <a:bodyPr wrap="square">
            <a:spAutoFit/>
          </a:bodyPr>
          <a:lstStyle/>
          <a:p>
            <a:r>
              <a:rPr lang="en-US" sz="2400" b="1" u="sng" dirty="0">
                <a:solidFill>
                  <a:srgbClr val="CC0066"/>
                </a:solidFill>
                <a:latin typeface="+mj-lt"/>
              </a:rPr>
              <a:t>Consequences of duplicate submission:</a:t>
            </a:r>
          </a:p>
          <a:p>
            <a:pPr>
              <a:buBlip>
                <a:blip r:embed="rId3"/>
              </a:buBlip>
            </a:pPr>
            <a:r>
              <a:rPr lang="en-US" sz="2400" dirty="0">
                <a:latin typeface="+mj-lt"/>
              </a:rPr>
              <a:t> Rejection of both manuscripts</a:t>
            </a:r>
          </a:p>
          <a:p>
            <a:pPr>
              <a:buBlip>
                <a:blip r:embed="rId3"/>
              </a:buBlip>
            </a:pPr>
            <a:r>
              <a:rPr lang="en-US" sz="2400" dirty="0">
                <a:latin typeface="+mj-lt"/>
              </a:rPr>
              <a:t> Editor may contact the authors’ institution</a:t>
            </a:r>
          </a:p>
          <a:p>
            <a:pPr>
              <a:buBlip>
                <a:blip r:embed="rId3"/>
              </a:buBlip>
            </a:pPr>
            <a:r>
              <a:rPr lang="en-US" sz="2400" dirty="0">
                <a:latin typeface="+mj-lt"/>
              </a:rPr>
              <a:t> Duplicate publication</a:t>
            </a:r>
          </a:p>
          <a:p>
            <a:pPr>
              <a:buBlip>
                <a:blip r:embed="rId3"/>
              </a:buBlip>
            </a:pPr>
            <a:r>
              <a:rPr lang="en-US" sz="2400" dirty="0">
                <a:latin typeface="+mj-lt"/>
              </a:rPr>
              <a:t> May lead to retraction (14.2% of all retractions)</a:t>
            </a:r>
          </a:p>
          <a:p>
            <a:pPr>
              <a:buBlip>
                <a:blip r:embed="rId3"/>
              </a:buBlip>
            </a:pPr>
            <a:r>
              <a:rPr lang="en-US" sz="2400" dirty="0">
                <a:latin typeface="+mj-lt"/>
              </a:rPr>
              <a:t> Biases the literature</a:t>
            </a:r>
          </a:p>
          <a:p>
            <a:pPr>
              <a:buBlip>
                <a:blip r:embed="rId3"/>
              </a:buBlip>
            </a:pPr>
            <a:r>
              <a:rPr lang="en-US" sz="2400" dirty="0">
                <a:latin typeface="+mj-lt"/>
              </a:rPr>
              <a:t> Wastes editors’ and reviewers’ time.</a:t>
            </a:r>
          </a:p>
        </p:txBody>
      </p:sp>
      <p:sp>
        <p:nvSpPr>
          <p:cNvPr id="4" name="Rectangle 3"/>
          <p:cNvSpPr/>
          <p:nvPr/>
        </p:nvSpPr>
        <p:spPr>
          <a:xfrm>
            <a:off x="1199865" y="252293"/>
            <a:ext cx="4775666" cy="646331"/>
          </a:xfrm>
          <a:prstGeom prst="rect">
            <a:avLst/>
          </a:prstGeom>
        </p:spPr>
        <p:txBody>
          <a:bodyPr wrap="none">
            <a:spAutoFit/>
          </a:bodyPr>
          <a:lstStyle/>
          <a:p>
            <a:r>
              <a:rPr lang="en-US" sz="3600" b="1" dirty="0">
                <a:solidFill>
                  <a:schemeClr val="bg1"/>
                </a:solidFill>
                <a:latin typeface="Comic Sans MS" pitchFamily="66" charset="0"/>
              </a:rPr>
              <a:t>Duplicate publication</a:t>
            </a:r>
          </a:p>
        </p:txBody>
      </p:sp>
    </p:spTree>
    <p:extLst>
      <p:ext uri="{BB962C8B-B14F-4D97-AF65-F5344CB8AC3E}">
        <p14:creationId xmlns:p14="http://schemas.microsoft.com/office/powerpoint/2010/main" val="3373207931"/>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962400"/>
            <a:ext cx="8610600" cy="2133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990600"/>
            <a:ext cx="8305800" cy="4893647"/>
          </a:xfrm>
          <a:prstGeom prst="rect">
            <a:avLst/>
          </a:prstGeom>
        </p:spPr>
        <p:txBody>
          <a:bodyPr wrap="square">
            <a:spAutoFit/>
          </a:bodyPr>
          <a:lstStyle/>
          <a:p>
            <a:pPr marL="165100" indent="-165100" algn="just">
              <a:buFont typeface="Wingdings" pitchFamily="2" charset="2"/>
              <a:buChar char="ü"/>
            </a:pPr>
            <a:r>
              <a:rPr lang="en-US" sz="2400" dirty="0"/>
              <a:t>Any situation that can lead to non-objective conclusions by an author.</a:t>
            </a:r>
          </a:p>
          <a:p>
            <a:pPr marL="165100" indent="-165100" algn="just">
              <a:buFont typeface="Wingdings" pitchFamily="2" charset="2"/>
              <a:buChar char="ü"/>
            </a:pPr>
            <a:endParaRPr lang="en-US" sz="2400" dirty="0"/>
          </a:p>
          <a:p>
            <a:pPr marL="165100" indent="-165100" algn="just">
              <a:buFont typeface="Wingdings" pitchFamily="2" charset="2"/>
              <a:buChar char="ü"/>
            </a:pPr>
            <a:r>
              <a:rPr lang="en-US" sz="2400" dirty="0"/>
              <a:t>These can be due to money/grants/contracts It can also arise when reviewing a close-colleague work.</a:t>
            </a:r>
          </a:p>
          <a:p>
            <a:pPr marL="165100" indent="-165100" algn="just">
              <a:buFont typeface="Wingdings" pitchFamily="2" charset="2"/>
              <a:buChar char="ü"/>
            </a:pPr>
            <a:endParaRPr lang="en-US" sz="2400" dirty="0"/>
          </a:p>
          <a:p>
            <a:pPr marL="165100" indent="-165100" algn="just">
              <a:buFont typeface="Wingdings" pitchFamily="2" charset="2"/>
              <a:buChar char="ü"/>
            </a:pPr>
            <a:r>
              <a:rPr lang="en-US" sz="2400" dirty="0"/>
              <a:t>All possible conflicts of interest should be disclosed:</a:t>
            </a:r>
          </a:p>
          <a:p>
            <a:pPr algn="ctr"/>
            <a:r>
              <a:rPr lang="en-US" sz="2400" dirty="0">
                <a:solidFill>
                  <a:srgbClr val="CC0066"/>
                </a:solidFill>
              </a:rPr>
              <a:t>Example, from Remote Sensing of Environment:</a:t>
            </a:r>
          </a:p>
          <a:p>
            <a:pPr algn="just"/>
            <a:r>
              <a:rPr lang="en-US" sz="2400" i="1" dirty="0"/>
              <a:t>“All authors are requested to disclose any actual or potential conflict of interest including any financial, personal or other relationships with other people or organizations within three years of beginning the submitted work that could inappropriately influence, or be perceived to influence, their work.”</a:t>
            </a:r>
            <a:endParaRPr lang="en-US" sz="2400" dirty="0"/>
          </a:p>
        </p:txBody>
      </p:sp>
      <p:sp>
        <p:nvSpPr>
          <p:cNvPr id="3" name="Rectangle 2"/>
          <p:cNvSpPr/>
          <p:nvPr/>
        </p:nvSpPr>
        <p:spPr>
          <a:xfrm>
            <a:off x="1233986" y="220638"/>
            <a:ext cx="4668266" cy="646331"/>
          </a:xfrm>
          <a:prstGeom prst="rect">
            <a:avLst/>
          </a:prstGeom>
        </p:spPr>
        <p:txBody>
          <a:bodyPr wrap="none">
            <a:spAutoFit/>
          </a:bodyPr>
          <a:lstStyle/>
          <a:p>
            <a:r>
              <a:rPr lang="en-US" sz="3600" b="1" dirty="0">
                <a:solidFill>
                  <a:schemeClr val="bg1"/>
                </a:solidFill>
                <a:latin typeface="Comic Sans MS" pitchFamily="66" charset="0"/>
              </a:rPr>
              <a:t>Conflict of Interest</a:t>
            </a:r>
          </a:p>
        </p:txBody>
      </p:sp>
    </p:spTree>
    <p:extLst>
      <p:ext uri="{BB962C8B-B14F-4D97-AF65-F5344CB8AC3E}">
        <p14:creationId xmlns:p14="http://schemas.microsoft.com/office/powerpoint/2010/main" val="1452267760"/>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754874"/>
          </a:xfrm>
          <a:prstGeom prst="rect">
            <a:avLst/>
          </a:prstGeom>
        </p:spPr>
        <p:txBody>
          <a:bodyPr wrap="square">
            <a:spAutoFit/>
          </a:bodyPr>
          <a:lstStyle/>
          <a:p>
            <a:pPr algn="just"/>
            <a:r>
              <a:rPr lang="en-US" dirty="0">
                <a:latin typeface="+mj-lt"/>
              </a:rPr>
              <a:t> →  </a:t>
            </a:r>
            <a:r>
              <a:rPr lang="en-US" sz="2000" dirty="0">
                <a:latin typeface="+mj-lt"/>
              </a:rPr>
              <a:t>Number of papers </a:t>
            </a:r>
            <a:r>
              <a:rPr lang="en-US" sz="2000" b="1" dirty="0">
                <a:latin typeface="+mj-lt"/>
              </a:rPr>
              <a:t>very important in scientific career</a:t>
            </a:r>
          </a:p>
          <a:p>
            <a:pPr algn="just"/>
            <a:r>
              <a:rPr lang="en-US" sz="2000" dirty="0">
                <a:latin typeface="+mj-lt"/>
              </a:rPr>
              <a:t> → Often difficult to establish who “merits”  to be listed as a co-author</a:t>
            </a:r>
          </a:p>
          <a:p>
            <a:pPr algn="just"/>
            <a:endParaRPr lang="en-US" sz="2000" dirty="0">
              <a:latin typeface="+mj-lt"/>
            </a:endParaRPr>
          </a:p>
          <a:p>
            <a:pPr marL="225425" indent="-225425" algn="just">
              <a:buBlip>
                <a:blip r:embed="rId2"/>
              </a:buBlip>
            </a:pPr>
            <a:r>
              <a:rPr lang="en-US" sz="2000" b="1" u="sng" dirty="0">
                <a:solidFill>
                  <a:srgbClr val="002060"/>
                </a:solidFill>
                <a:latin typeface="+mj-lt"/>
              </a:rPr>
              <a:t>The list of authors establishes accountability as well as credit. </a:t>
            </a:r>
          </a:p>
          <a:p>
            <a:pPr marL="225425" indent="-225425" algn="just">
              <a:buBlip>
                <a:blip r:embed="rId2"/>
              </a:buBlip>
            </a:pPr>
            <a:r>
              <a:rPr lang="en-US" sz="2000" dirty="0">
                <a:latin typeface="+mj-lt"/>
              </a:rPr>
              <a:t>Policies at most scientific journals state that a person should be listed as the author of a paper only </a:t>
            </a:r>
            <a:r>
              <a:rPr lang="en-US" sz="2000" b="1" i="1" dirty="0">
                <a:solidFill>
                  <a:schemeClr val="accent2">
                    <a:lumMod val="75000"/>
                  </a:schemeClr>
                </a:solidFill>
                <a:latin typeface="+mj-lt"/>
              </a:rPr>
              <a:t>if that person made a direct and substantial intellectual contribution to the design of the research, the interpretation of the data, or the drafting of the paper. </a:t>
            </a:r>
          </a:p>
          <a:p>
            <a:pPr marL="225425" indent="-225425" algn="just">
              <a:buBlip>
                <a:blip r:embed="rId2"/>
              </a:buBlip>
            </a:pPr>
            <a:r>
              <a:rPr lang="en-US" sz="2000" dirty="0">
                <a:latin typeface="+mj-lt"/>
              </a:rPr>
              <a:t>The acknowledgments section can be used to thank those who indirectly contributed to the work. </a:t>
            </a:r>
          </a:p>
          <a:p>
            <a:pPr marL="225425" indent="-225425" algn="just">
              <a:buBlip>
                <a:blip r:embed="rId2"/>
              </a:buBlip>
            </a:pPr>
            <a:r>
              <a:rPr lang="en-US" sz="2000" dirty="0">
                <a:latin typeface="+mj-lt"/>
              </a:rPr>
              <a:t>It includes </a:t>
            </a:r>
            <a:r>
              <a:rPr lang="en-US" sz="2000" b="1" dirty="0">
                <a:solidFill>
                  <a:srgbClr val="CC0066"/>
                </a:solidFill>
                <a:latin typeface="+mj-lt"/>
              </a:rPr>
              <a:t>“honorary,” “guest,” or “gift” authorship</a:t>
            </a:r>
          </a:p>
          <a:p>
            <a:pPr marL="225425" indent="-225425">
              <a:buBlip>
                <a:blip r:embed="rId2"/>
              </a:buBlip>
            </a:pPr>
            <a:endParaRPr lang="en-US" dirty="0">
              <a:latin typeface="+mj-lt"/>
            </a:endParaRPr>
          </a:p>
        </p:txBody>
      </p:sp>
      <p:pic>
        <p:nvPicPr>
          <p:cNvPr id="6146" name="Picture 2"/>
          <p:cNvPicPr>
            <a:picLocks noChangeAspect="1" noChangeArrowheads="1"/>
          </p:cNvPicPr>
          <p:nvPr/>
        </p:nvPicPr>
        <p:blipFill>
          <a:blip r:embed="rId3" cstate="print"/>
          <a:srcRect/>
          <a:stretch>
            <a:fillRect/>
          </a:stretch>
        </p:blipFill>
        <p:spPr bwMode="auto">
          <a:xfrm>
            <a:off x="304800" y="4572000"/>
            <a:ext cx="8458200" cy="2232063"/>
          </a:xfrm>
          <a:prstGeom prst="rect">
            <a:avLst/>
          </a:prstGeom>
          <a:noFill/>
          <a:ln w="9525">
            <a:solidFill>
              <a:schemeClr val="accent6">
                <a:lumMod val="50000"/>
              </a:schemeClr>
            </a:solidFill>
            <a:miter lim="800000"/>
            <a:headEnd/>
            <a:tailEnd/>
          </a:ln>
        </p:spPr>
      </p:pic>
      <p:sp>
        <p:nvSpPr>
          <p:cNvPr id="4" name="Rectangle 3"/>
          <p:cNvSpPr/>
          <p:nvPr/>
        </p:nvSpPr>
        <p:spPr>
          <a:xfrm>
            <a:off x="1412124" y="166047"/>
            <a:ext cx="4079963" cy="646331"/>
          </a:xfrm>
          <a:prstGeom prst="rect">
            <a:avLst/>
          </a:prstGeom>
        </p:spPr>
        <p:txBody>
          <a:bodyPr wrap="none">
            <a:spAutoFit/>
          </a:bodyPr>
          <a:lstStyle/>
          <a:p>
            <a:r>
              <a:rPr lang="en-US" sz="3600" b="1" dirty="0">
                <a:solidFill>
                  <a:schemeClr val="bg1"/>
                </a:solidFill>
                <a:latin typeface="Comic Sans MS" pitchFamily="66" charset="0"/>
              </a:rPr>
              <a:t>Authorship issues</a:t>
            </a:r>
          </a:p>
        </p:txBody>
      </p:sp>
    </p:spTree>
    <p:extLst>
      <p:ext uri="{BB962C8B-B14F-4D97-AF65-F5344CB8AC3E}">
        <p14:creationId xmlns:p14="http://schemas.microsoft.com/office/powerpoint/2010/main" val="2305304906"/>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14400"/>
            <a:ext cx="5486400" cy="5940088"/>
          </a:xfrm>
          <a:prstGeom prst="rect">
            <a:avLst/>
          </a:prstGeom>
          <a:solidFill>
            <a:schemeClr val="accent6">
              <a:lumMod val="20000"/>
              <a:lumOff val="80000"/>
            </a:schemeClr>
          </a:solidFill>
          <a:ln w="28575">
            <a:solidFill>
              <a:schemeClr val="accent6">
                <a:lumMod val="50000"/>
              </a:schemeClr>
            </a:solidFill>
          </a:ln>
        </p:spPr>
        <p:txBody>
          <a:bodyPr wrap="square">
            <a:spAutoFit/>
          </a:bodyPr>
          <a:lstStyle/>
          <a:p>
            <a:pPr algn="just"/>
            <a:r>
              <a:rPr lang="en-US" sz="2000" b="1" u="sng" dirty="0">
                <a:solidFill>
                  <a:srgbClr val="002060"/>
                </a:solidFill>
                <a:latin typeface="+mj-lt"/>
              </a:rPr>
              <a:t>First author:</a:t>
            </a:r>
          </a:p>
          <a:p>
            <a:pPr marL="165100" indent="-165100" algn="just">
              <a:buFont typeface="Wingdings" pitchFamily="2" charset="2"/>
              <a:buChar char="Ø"/>
            </a:pPr>
            <a:r>
              <a:rPr lang="en-US" sz="2000" dirty="0">
                <a:latin typeface="+mj-lt"/>
              </a:rPr>
              <a:t>Coordinate the completion and submission of a manuscript</a:t>
            </a:r>
          </a:p>
          <a:p>
            <a:pPr marL="165100" indent="-165100" algn="just">
              <a:buFont typeface="Wingdings" pitchFamily="2" charset="2"/>
              <a:buChar char="Ø"/>
            </a:pPr>
            <a:r>
              <a:rPr lang="en-US" sz="2000" dirty="0">
                <a:latin typeface="+mj-lt"/>
              </a:rPr>
              <a:t>Responsible for all communication (sometimes corresponding author is the most senior author)</a:t>
            </a:r>
          </a:p>
          <a:p>
            <a:pPr marL="165100" indent="-165100" algn="just">
              <a:buFont typeface="Wingdings" pitchFamily="2" charset="2"/>
              <a:buChar char="Ø"/>
            </a:pPr>
            <a:r>
              <a:rPr lang="en-US" sz="2000" dirty="0">
                <a:latin typeface="+mj-lt"/>
              </a:rPr>
              <a:t> </a:t>
            </a:r>
            <a:r>
              <a:rPr lang="en-US" sz="2000" u="sng" dirty="0">
                <a:solidFill>
                  <a:srgbClr val="002060"/>
                </a:solidFill>
                <a:latin typeface="+mj-lt"/>
              </a:rPr>
              <a:t>Coordinator/supervisor often comes last (first and last positions are the most critical)</a:t>
            </a:r>
          </a:p>
          <a:p>
            <a:pPr marL="165100" indent="-165100" algn="just">
              <a:buFont typeface="Wingdings" pitchFamily="2" charset="2"/>
              <a:buChar char="Ø"/>
            </a:pPr>
            <a:r>
              <a:rPr lang="en-US" sz="2000" dirty="0">
                <a:latin typeface="+mj-lt"/>
              </a:rPr>
              <a:t> Ensure recognition for all players (co-authors, acknowledgements...)</a:t>
            </a:r>
          </a:p>
          <a:p>
            <a:pPr marL="165100" indent="-165100" algn="just">
              <a:buFont typeface="Wingdings" pitchFamily="2" charset="2"/>
              <a:buChar char="Ø"/>
            </a:pPr>
            <a:r>
              <a:rPr lang="en-US" sz="2000" dirty="0">
                <a:latin typeface="+mj-lt"/>
              </a:rPr>
              <a:t> Obtain approval from all co-authors</a:t>
            </a:r>
          </a:p>
          <a:p>
            <a:pPr marL="165100" indent="-165100" algn="just"/>
            <a:r>
              <a:rPr lang="en-US" sz="2000" b="1" u="sng" dirty="0">
                <a:solidFill>
                  <a:srgbClr val="002060"/>
                </a:solidFill>
                <a:latin typeface="+mj-lt"/>
              </a:rPr>
              <a:t>Co-authors should have made an important contribution to a given paper:</a:t>
            </a:r>
          </a:p>
          <a:p>
            <a:pPr algn="just"/>
            <a:r>
              <a:rPr lang="en-US" sz="2000" dirty="0">
                <a:latin typeface="+mj-lt"/>
              </a:rPr>
              <a:t>- Conception and design of experiments</a:t>
            </a:r>
          </a:p>
          <a:p>
            <a:pPr algn="just"/>
            <a:r>
              <a:rPr lang="en-US" sz="2000" dirty="0">
                <a:latin typeface="+mj-lt"/>
              </a:rPr>
              <a:t>- Acquisition of data</a:t>
            </a:r>
          </a:p>
          <a:p>
            <a:pPr algn="just"/>
            <a:r>
              <a:rPr lang="en-US" sz="2000" dirty="0">
                <a:latin typeface="+mj-lt"/>
              </a:rPr>
              <a:t>- Analysis and interpretation of data</a:t>
            </a:r>
          </a:p>
          <a:p>
            <a:pPr algn="just"/>
            <a:r>
              <a:rPr lang="en-US" sz="2000" dirty="0">
                <a:latin typeface="+mj-lt"/>
              </a:rPr>
              <a:t>- Drafting the article</a:t>
            </a:r>
          </a:p>
          <a:p>
            <a:pPr algn="just"/>
            <a:r>
              <a:rPr lang="en-US" sz="2000" dirty="0">
                <a:latin typeface="+mj-lt"/>
              </a:rPr>
              <a:t>- Revise the paper (before submission)</a:t>
            </a:r>
          </a:p>
          <a:p>
            <a:pPr algn="just"/>
            <a:r>
              <a:rPr lang="en-US" sz="2000" dirty="0">
                <a:latin typeface="+mj-lt"/>
              </a:rPr>
              <a:t>- Final approval of the version to be published</a:t>
            </a:r>
          </a:p>
        </p:txBody>
      </p:sp>
      <p:sp>
        <p:nvSpPr>
          <p:cNvPr id="3" name="Rectangle 2"/>
          <p:cNvSpPr/>
          <p:nvPr/>
        </p:nvSpPr>
        <p:spPr>
          <a:xfrm>
            <a:off x="1923915" y="131928"/>
            <a:ext cx="4079963" cy="646331"/>
          </a:xfrm>
          <a:prstGeom prst="rect">
            <a:avLst/>
          </a:prstGeom>
        </p:spPr>
        <p:txBody>
          <a:bodyPr wrap="none">
            <a:spAutoFit/>
          </a:bodyPr>
          <a:lstStyle/>
          <a:p>
            <a:r>
              <a:rPr lang="en-US" sz="3600" b="1" dirty="0">
                <a:solidFill>
                  <a:schemeClr val="bg1"/>
                </a:solidFill>
                <a:latin typeface="Comic Sans MS" pitchFamily="66" charset="0"/>
              </a:rPr>
              <a:t>Authorship issues</a:t>
            </a:r>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1371600"/>
            <a:ext cx="327660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391400" y="1393370"/>
            <a:ext cx="1752600" cy="1273630"/>
          </a:xfrm>
          <a:prstGeom prst="wedgeRoundRectCallou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Great manuscript! But the lab chief always gets listed as first author</a:t>
            </a:r>
          </a:p>
        </p:txBody>
      </p:sp>
    </p:spTree>
    <p:extLst>
      <p:ext uri="{BB962C8B-B14F-4D97-AF65-F5344CB8AC3E}">
        <p14:creationId xmlns:p14="http://schemas.microsoft.com/office/powerpoint/2010/main" val="2537616855"/>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2133600"/>
            <a:ext cx="8839200" cy="1905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52400" y="5410200"/>
            <a:ext cx="8839200" cy="13716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914400"/>
            <a:ext cx="8610600" cy="5940088"/>
          </a:xfrm>
          <a:prstGeom prst="rect">
            <a:avLst/>
          </a:prstGeom>
        </p:spPr>
        <p:txBody>
          <a:bodyPr wrap="square">
            <a:spAutoFit/>
          </a:bodyPr>
          <a:lstStyle/>
          <a:p>
            <a:pPr algn="just"/>
            <a:r>
              <a:rPr lang="en-US" sz="2000" b="1" u="sng" dirty="0">
                <a:solidFill>
                  <a:srgbClr val="002060"/>
                </a:solidFill>
                <a:latin typeface="+mj-lt"/>
              </a:rPr>
              <a:t>Data access and retention: </a:t>
            </a:r>
          </a:p>
          <a:p>
            <a:pPr algn="just"/>
            <a:r>
              <a:rPr lang="en-US" sz="2000" b="1" dirty="0">
                <a:solidFill>
                  <a:schemeClr val="accent2">
                    <a:lumMod val="75000"/>
                  </a:schemeClr>
                </a:solidFill>
                <a:latin typeface="+mj-lt"/>
              </a:rPr>
              <a:t>Authors may be asked to provide the raw data in </a:t>
            </a:r>
            <a:r>
              <a:rPr lang="en-US" sz="2000" dirty="0">
                <a:latin typeface="+mj-lt"/>
              </a:rPr>
              <a:t>connection with a paper for editorial review, and should be prepared to provide public access to such data.</a:t>
            </a:r>
          </a:p>
          <a:p>
            <a:pPr algn="just"/>
            <a:r>
              <a:rPr lang="en-US" sz="2000" b="1" u="sng" dirty="0">
                <a:solidFill>
                  <a:srgbClr val="002060"/>
                </a:solidFill>
                <a:latin typeface="+mj-lt"/>
              </a:rPr>
              <a:t>Fundamental errors in published works: </a:t>
            </a:r>
          </a:p>
          <a:p>
            <a:pPr algn="just"/>
            <a:r>
              <a:rPr lang="en-US" sz="2000" b="1" dirty="0">
                <a:solidFill>
                  <a:schemeClr val="accent2">
                    <a:lumMod val="75000"/>
                  </a:schemeClr>
                </a:solidFill>
                <a:latin typeface="+mj-lt"/>
              </a:rPr>
              <a:t>When an author discovers a </a:t>
            </a:r>
            <a:r>
              <a:rPr lang="en-US" sz="2000" dirty="0">
                <a:latin typeface="+mj-lt"/>
              </a:rPr>
              <a:t>significant error or inaccuracy in his/her own published work, it is the author's obligation to promptly notify the journal editor or publisher and cooperate with the editor to retract or correct the paper. I</a:t>
            </a:r>
            <a:r>
              <a:rPr lang="en-US" sz="2000" b="1" i="1" dirty="0">
                <a:solidFill>
                  <a:srgbClr val="C00000"/>
                </a:solidFill>
              </a:rPr>
              <a:t>t should be corrected in a note, erratum (for a production error), or Additions/Corrections </a:t>
            </a:r>
            <a:endParaRPr lang="en-US" sz="2000" dirty="0">
              <a:latin typeface="+mj-lt"/>
            </a:endParaRPr>
          </a:p>
          <a:p>
            <a:pPr algn="just"/>
            <a:r>
              <a:rPr lang="en-US" sz="2000" b="1" u="sng" dirty="0">
                <a:solidFill>
                  <a:srgbClr val="002060"/>
                </a:solidFill>
                <a:latin typeface="+mj-lt"/>
              </a:rPr>
              <a:t>Reporting standards: </a:t>
            </a:r>
          </a:p>
          <a:p>
            <a:pPr algn="just"/>
            <a:r>
              <a:rPr lang="en-US" sz="2000" b="1" dirty="0">
                <a:solidFill>
                  <a:schemeClr val="accent2">
                    <a:lumMod val="75000"/>
                  </a:schemeClr>
                </a:solidFill>
                <a:latin typeface="+mj-lt"/>
              </a:rPr>
              <a:t>Authors of reports of original research should present an </a:t>
            </a:r>
            <a:r>
              <a:rPr lang="en-US" sz="2000" dirty="0">
                <a:latin typeface="+mj-lt"/>
              </a:rPr>
              <a:t>accurate account of the work performed as well as an objective discussion of its significance.</a:t>
            </a:r>
          </a:p>
          <a:p>
            <a:pPr algn="just"/>
            <a:endParaRPr lang="en-US" sz="2000" dirty="0">
              <a:latin typeface="+mj-lt"/>
            </a:endParaRPr>
          </a:p>
          <a:p>
            <a:pPr algn="just"/>
            <a:r>
              <a:rPr lang="en-US" sz="2000" b="1" u="sng" dirty="0">
                <a:solidFill>
                  <a:srgbClr val="002060"/>
                </a:solidFill>
                <a:latin typeface="+mj-lt"/>
              </a:rPr>
              <a:t>Hazards and human or animal subjects: </a:t>
            </a:r>
          </a:p>
          <a:p>
            <a:pPr algn="just"/>
            <a:r>
              <a:rPr lang="en-US" sz="2000" b="1" dirty="0">
                <a:solidFill>
                  <a:schemeClr val="accent2">
                    <a:lumMod val="75000"/>
                  </a:schemeClr>
                </a:solidFill>
                <a:latin typeface="+mj-lt"/>
              </a:rPr>
              <a:t>Statements of compliance are </a:t>
            </a:r>
            <a:r>
              <a:rPr lang="en-US" sz="2000" dirty="0">
                <a:latin typeface="+mj-lt"/>
              </a:rPr>
              <a:t>required if the work involves chemicals, procedures or equipment that have any unusual hazards inherent in their use, or if it involves the use of animal or human subjects.</a:t>
            </a:r>
          </a:p>
        </p:txBody>
      </p:sp>
      <p:sp>
        <p:nvSpPr>
          <p:cNvPr id="3" name="Rectangle 2"/>
          <p:cNvSpPr/>
          <p:nvPr/>
        </p:nvSpPr>
        <p:spPr>
          <a:xfrm>
            <a:off x="2971800" y="152400"/>
            <a:ext cx="3018775" cy="646331"/>
          </a:xfrm>
          <a:prstGeom prst="rect">
            <a:avLst/>
          </a:prstGeom>
        </p:spPr>
        <p:txBody>
          <a:bodyPr wrap="none">
            <a:spAutoFit/>
          </a:bodyPr>
          <a:lstStyle/>
          <a:p>
            <a:pPr algn="ctr"/>
            <a:r>
              <a:rPr lang="en-US" sz="3600" b="1" dirty="0">
                <a:solidFill>
                  <a:schemeClr val="bg1"/>
                </a:solidFill>
                <a:latin typeface="Comic Sans MS" pitchFamily="66" charset="0"/>
              </a:rPr>
              <a:t>Other issues</a:t>
            </a:r>
          </a:p>
        </p:txBody>
      </p:sp>
    </p:spTree>
    <p:extLst>
      <p:ext uri="{BB962C8B-B14F-4D97-AF65-F5344CB8AC3E}">
        <p14:creationId xmlns:p14="http://schemas.microsoft.com/office/powerpoint/2010/main" val="2640264495"/>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23331" y="54591"/>
            <a:ext cx="5083791" cy="1143000"/>
          </a:xfrm>
        </p:spPr>
        <p:txBody>
          <a:bodyPr/>
          <a:lstStyle/>
          <a:p>
            <a:r>
              <a:rPr lang="en-US" dirty="0">
                <a:solidFill>
                  <a:srgbClr val="FF0000"/>
                </a:solidFill>
              </a:rPr>
              <a:t>Anti-plagiarism Tools</a:t>
            </a:r>
          </a:p>
        </p:txBody>
      </p:sp>
      <p:sp>
        <p:nvSpPr>
          <p:cNvPr id="178179" name="Rectangle 3"/>
          <p:cNvSpPr>
            <a:spLocks noGrp="1" noChangeArrowheads="1"/>
          </p:cNvSpPr>
          <p:nvPr>
            <p:ph idx="1"/>
          </p:nvPr>
        </p:nvSpPr>
        <p:spPr>
          <a:xfrm>
            <a:off x="981075" y="1600200"/>
            <a:ext cx="7315200" cy="4343400"/>
          </a:xfrm>
        </p:spPr>
        <p:txBody>
          <a:bodyPr/>
          <a:lstStyle/>
          <a:p>
            <a:pPr>
              <a:lnSpc>
                <a:spcPct val="90000"/>
              </a:lnSpc>
            </a:pPr>
            <a:r>
              <a:rPr lang="en-US" dirty="0"/>
              <a:t>Plagiarism.org (</a:t>
            </a:r>
            <a:r>
              <a:rPr lang="en-US" dirty="0">
                <a:hlinkClick r:id="rId3"/>
              </a:rPr>
              <a:t>www.plagiarism.org</a:t>
            </a:r>
            <a:r>
              <a:rPr lang="en-US" dirty="0"/>
              <a:t>)</a:t>
            </a:r>
          </a:p>
          <a:p>
            <a:pPr>
              <a:lnSpc>
                <a:spcPct val="90000"/>
              </a:lnSpc>
            </a:pPr>
            <a:r>
              <a:rPr lang="en-US" dirty="0"/>
              <a:t>Turnitin.com (</a:t>
            </a:r>
            <a:r>
              <a:rPr lang="en-US" dirty="0">
                <a:hlinkClick r:id="rId4"/>
              </a:rPr>
              <a:t>www.turnitin.com</a:t>
            </a:r>
            <a:r>
              <a:rPr lang="en-US" dirty="0"/>
              <a:t>)</a:t>
            </a:r>
          </a:p>
          <a:p>
            <a:r>
              <a:rPr lang="en-US" dirty="0"/>
              <a:t>Plagiarism Checker (</a:t>
            </a:r>
            <a:r>
              <a:rPr lang="en-US" dirty="0">
                <a:hlinkClick r:id="rId5"/>
              </a:rPr>
              <a:t>http://www.plagiarismchecker.com/</a:t>
            </a:r>
            <a:r>
              <a:rPr lang="en-US" dirty="0"/>
              <a:t>)</a:t>
            </a:r>
          </a:p>
          <a:p>
            <a:r>
              <a:rPr lang="en-US" dirty="0"/>
              <a:t>Plagiarism Detector (</a:t>
            </a:r>
            <a:r>
              <a:rPr lang="en-US" dirty="0">
                <a:hlinkClick r:id="rId6"/>
              </a:rPr>
              <a:t>http://www.plagiarism-detector.com</a:t>
            </a:r>
            <a:r>
              <a:rPr lang="en-US" dirty="0"/>
              <a:t>)</a:t>
            </a:r>
          </a:p>
          <a:p>
            <a:r>
              <a:rPr lang="en-US" dirty="0"/>
              <a:t>And many more software…….</a:t>
            </a:r>
            <a:endParaRPr lang="en-US" sz="1600" dirty="0"/>
          </a:p>
        </p:txBody>
      </p:sp>
    </p:spTree>
    <p:extLst>
      <p:ext uri="{BB962C8B-B14F-4D97-AF65-F5344CB8AC3E}">
        <p14:creationId xmlns:p14="http://schemas.microsoft.com/office/powerpoint/2010/main" val="2156215052"/>
      </p:ext>
    </p:extLst>
  </p:cSld>
  <p:clrMapOvr>
    <a:masterClrMapping/>
  </p:clrMapOvr>
  <p:transition>
    <p:dissolv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1668</Words>
  <Application>Microsoft Office PowerPoint</Application>
  <PresentationFormat>On-screen Show (4:3)</PresentationFormat>
  <Paragraphs>186</Paragraphs>
  <Slides>26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Algerian</vt:lpstr>
      <vt:lpstr>Arial</vt:lpstr>
      <vt:lpstr>Arial Rounded MT Bold</vt:lpstr>
      <vt:lpstr>Calibri</vt:lpstr>
      <vt:lpstr>Calibri Light</vt:lpstr>
      <vt:lpstr>Cambria</vt:lpstr>
      <vt:lpstr>Comic Sans MS</vt:lpstr>
      <vt:lpstr>Helvetica</vt:lpstr>
      <vt:lpstr>Times</vt:lpstr>
      <vt:lpstr>Wingdings</vt:lpstr>
      <vt:lpstr>Office Theme</vt:lpstr>
      <vt:lpstr> L-1 Ethics, ENRICHMENT AND impact in Scientific Writing 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Anti-plagiarism Tools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Call for Cooperation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P SWARNKAR</dc:creator>
  <cp:lastModifiedBy>Dr Divya Singh</cp:lastModifiedBy>
  <cp:revision>55</cp:revision>
  <dcterms:created xsi:type="dcterms:W3CDTF">2020-07-29T09:41:40Z</dcterms:created>
  <dcterms:modified xsi:type="dcterms:W3CDTF">2025-03-08T10:53:45Z</dcterms:modified>
</cp:coreProperties>
</file>